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48" r:id="rId2"/>
    <p:sldId id="318" r:id="rId3"/>
    <p:sldId id="349" r:id="rId4"/>
    <p:sldId id="350" r:id="rId5"/>
    <p:sldId id="351" r:id="rId6"/>
    <p:sldId id="329" r:id="rId7"/>
    <p:sldId id="352" r:id="rId8"/>
    <p:sldId id="330" r:id="rId9"/>
    <p:sldId id="353" r:id="rId10"/>
    <p:sldId id="333" r:id="rId11"/>
    <p:sldId id="356" r:id="rId12"/>
    <p:sldId id="354" r:id="rId13"/>
    <p:sldId id="334" r:id="rId14"/>
    <p:sldId id="355" r:id="rId15"/>
    <p:sldId id="335"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1264" y="3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E0B50F-FF18-48A6-8799-C069A724A0EC}" type="datetimeFigureOut">
              <a:rPr lang="it-IT" smtClean="0"/>
              <a:t>21/10/2022</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F8E07B-78F8-401A-B8F3-5AC0836E4915}" type="slidenum">
              <a:rPr lang="it-IT" smtClean="0"/>
              <a:t>‹N›</a:t>
            </a:fld>
            <a:endParaRPr lang="it-IT"/>
          </a:p>
        </p:txBody>
      </p:sp>
    </p:spTree>
    <p:extLst>
      <p:ext uri="{BB962C8B-B14F-4D97-AF65-F5344CB8AC3E}">
        <p14:creationId xmlns:p14="http://schemas.microsoft.com/office/powerpoint/2010/main" val="3435713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21/10/2022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825162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21/10/2022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50663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21/10/2022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4177889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21/10/2022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486989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0CE14E7-45E7-4458-B8DC-C5882FCE8892}" type="datetimeFigureOut">
              <a:rPr lang="it-IT" smtClean="0"/>
              <a:t>21/10/2022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78610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CE14E7-45E7-4458-B8DC-C5882FCE8892}" type="datetimeFigureOut">
              <a:rPr lang="it-IT" smtClean="0"/>
              <a:t>21/10/2022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624005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CE14E7-45E7-4458-B8DC-C5882FCE8892}" type="datetimeFigureOut">
              <a:rPr lang="it-IT" smtClean="0"/>
              <a:t>21/10/2022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2079250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CE14E7-45E7-4458-B8DC-C5882FCE8892}" type="datetimeFigureOut">
              <a:rPr lang="it-IT" smtClean="0"/>
              <a:t>21/10/2022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12799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E14E7-45E7-4458-B8DC-C5882FCE8892}" type="datetimeFigureOut">
              <a:rPr lang="it-IT" smtClean="0"/>
              <a:t>21/10/2022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272498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CE14E7-45E7-4458-B8DC-C5882FCE8892}" type="datetimeFigureOut">
              <a:rPr lang="it-IT" smtClean="0"/>
              <a:t>21/10/2022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545115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CE14E7-45E7-4458-B8DC-C5882FCE8892}" type="datetimeFigureOut">
              <a:rPr lang="it-IT" smtClean="0"/>
              <a:t>21/10/2022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586218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CE14E7-45E7-4458-B8DC-C5882FCE8892}" type="datetimeFigureOut">
              <a:rPr lang="it-IT" smtClean="0"/>
              <a:t>21/10/2022</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A74D9D-C350-47B2-8BEA-FA9E15A8598A}" type="slidenum">
              <a:rPr lang="it-IT" smtClean="0"/>
              <a:t>‹N›</a:t>
            </a:fld>
            <a:endParaRPr lang="it-IT"/>
          </a:p>
        </p:txBody>
      </p:sp>
    </p:spTree>
    <p:extLst>
      <p:ext uri="{BB962C8B-B14F-4D97-AF65-F5344CB8AC3E}">
        <p14:creationId xmlns:p14="http://schemas.microsoft.com/office/powerpoint/2010/main" val="3452790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8" y="141004"/>
            <a:ext cx="7996518" cy="809251"/>
          </a:xfrm>
        </p:spPr>
        <p:txBody>
          <a:bodyPr>
            <a:normAutofit/>
          </a:bodyPr>
          <a:lstStyle/>
          <a:p>
            <a:r>
              <a:rPr lang="it-IT" sz="3200" dirty="0" smtClean="0">
                <a:solidFill>
                  <a:srgbClr val="0070C0"/>
                </a:solidFill>
              </a:rPr>
              <a:t>Massa molecolare</a:t>
            </a:r>
            <a:endParaRPr lang="it-IT" sz="3200" dirty="0">
              <a:solidFill>
                <a:srgbClr val="0070C0"/>
              </a:solidFill>
            </a:endParaRPr>
          </a:p>
        </p:txBody>
      </p:sp>
      <p:sp>
        <p:nvSpPr>
          <p:cNvPr id="3" name="Content Placeholder 2"/>
          <p:cNvSpPr>
            <a:spLocks noGrp="1"/>
          </p:cNvSpPr>
          <p:nvPr>
            <p:ph idx="1"/>
          </p:nvPr>
        </p:nvSpPr>
        <p:spPr>
          <a:xfrm>
            <a:off x="591668" y="770957"/>
            <a:ext cx="7987556" cy="974768"/>
          </a:xfrm>
        </p:spPr>
        <p:txBody>
          <a:bodyPr>
            <a:noAutofit/>
          </a:bodyPr>
          <a:lstStyle/>
          <a:p>
            <a:pPr marL="0" indent="0">
              <a:lnSpc>
                <a:spcPct val="120000"/>
              </a:lnSpc>
              <a:spcBef>
                <a:spcPts val="0"/>
              </a:spcBef>
              <a:spcAft>
                <a:spcPts val="600"/>
              </a:spcAft>
              <a:buNone/>
            </a:pPr>
            <a:r>
              <a:rPr lang="it-IT" sz="1800" dirty="0" smtClean="0"/>
              <a:t>La massa di molecole poliatomiche può essere calcolata come somma delle masse degli atomi che le compongono. </a:t>
            </a:r>
          </a:p>
        </p:txBody>
      </p:sp>
      <mc:AlternateContent xmlns:mc="http://schemas.openxmlformats.org/markup-compatibility/2006" xmlns:a14="http://schemas.microsoft.com/office/drawing/2010/main">
        <mc:Choice Requires="a14">
          <p:sp>
            <p:nvSpPr>
              <p:cNvPr id="24" name="Content Placeholder 2"/>
              <p:cNvSpPr txBox="1">
                <a:spLocks/>
              </p:cNvSpPr>
              <p:nvPr/>
            </p:nvSpPr>
            <p:spPr>
              <a:xfrm>
                <a:off x="591669" y="1472629"/>
                <a:ext cx="8068238"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0" indent="-1080000">
                  <a:lnSpc>
                    <a:spcPct val="120000"/>
                  </a:lnSpc>
                  <a:spcBef>
                    <a:spcPts val="0"/>
                  </a:spcBef>
                  <a:spcAft>
                    <a:spcPts val="600"/>
                  </a:spcAft>
                  <a:buFont typeface="Arial" panose="020B0604020202020204" pitchFamily="34" charset="0"/>
                  <a:buNone/>
                </a:pPr>
                <a:r>
                  <a:rPr lang="it-IT" sz="1800" i="1" dirty="0" smtClean="0"/>
                  <a:t>Ad esempio: la molecola H</a:t>
                </a:r>
                <a:r>
                  <a:rPr lang="it-IT" sz="1800" i="1" baseline="-25000" dirty="0" smtClean="0"/>
                  <a:t>3</a:t>
                </a:r>
                <a:r>
                  <a:rPr lang="it-IT" sz="1800" i="1" dirty="0" smtClean="0"/>
                  <a:t>AsO</a:t>
                </a:r>
                <a:r>
                  <a:rPr lang="it-IT" sz="1800" i="1" baseline="-25000" dirty="0" smtClean="0"/>
                  <a:t>4</a:t>
                </a:r>
                <a:r>
                  <a:rPr lang="it-IT" sz="1800" i="1" dirty="0" smtClean="0"/>
                  <a:t> è costituita da 3 atomi di idrogeno, uno di arsenico e 4 di ossigeno, quindi la sua massa sarà data dalla somma: </a:t>
                </a:r>
              </a:p>
              <a:p>
                <a:pPr marL="1080000" indent="-1080000">
                  <a:lnSpc>
                    <a:spcPct val="120000"/>
                  </a:lnSpc>
                  <a:spcBef>
                    <a:spcPts val="0"/>
                  </a:spcBef>
                  <a:spcAft>
                    <a:spcPts val="600"/>
                  </a:spcAft>
                  <a:buNone/>
                </a:pPr>
                <a14:m>
                  <m:oMathPara xmlns:m="http://schemas.openxmlformats.org/officeDocument/2006/math">
                    <m:oMathParaPr>
                      <m:jc m:val="centerGroup"/>
                    </m:oMathParaPr>
                    <m:oMath xmlns:m="http://schemas.openxmlformats.org/officeDocument/2006/math">
                      <m:r>
                        <a:rPr lang="it-IT" sz="1800" b="0" i="1" smtClean="0">
                          <a:latin typeface="Cambria Math" panose="02040503050406030204" pitchFamily="18" charset="0"/>
                        </a:rPr>
                        <m:t>𝑀𝑀</m:t>
                      </m:r>
                      <m:r>
                        <a:rPr lang="it-IT" sz="1800" b="0" i="1" smtClean="0">
                          <a:latin typeface="Cambria Math" panose="02040503050406030204" pitchFamily="18" charset="0"/>
                        </a:rPr>
                        <m:t>=3∙</m:t>
                      </m:r>
                      <m:sSub>
                        <m:sSubPr>
                          <m:ctrlPr>
                            <a:rPr lang="it-IT" sz="1800" b="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𝑀𝐴</m:t>
                          </m:r>
                        </m:e>
                        <m:sub>
                          <m:r>
                            <a:rPr lang="it-IT" sz="1800" b="0" i="1" smtClean="0">
                              <a:latin typeface="Cambria Math" panose="02040503050406030204" pitchFamily="18" charset="0"/>
                              <a:ea typeface="Cambria Math" panose="02040503050406030204" pitchFamily="18" charset="0"/>
                            </a:rPr>
                            <m:t>𝐻</m:t>
                          </m:r>
                        </m:sub>
                      </m:sSub>
                      <m:r>
                        <a:rPr lang="it-IT" sz="1800" b="0" i="1" smtClean="0">
                          <a:latin typeface="Cambria Math" panose="02040503050406030204" pitchFamily="18" charset="0"/>
                          <a:ea typeface="Cambria Math" panose="02040503050406030204" pitchFamily="18" charset="0"/>
                        </a:rPr>
                        <m:t>+</m:t>
                      </m:r>
                      <m:sSub>
                        <m:sSubPr>
                          <m:ctrlPr>
                            <a:rPr lang="it-IT" sz="1800" b="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𝑀𝐴</m:t>
                          </m:r>
                        </m:e>
                        <m:sub>
                          <m:r>
                            <a:rPr lang="it-IT" sz="1800" b="0" i="1" smtClean="0">
                              <a:latin typeface="Cambria Math" panose="02040503050406030204" pitchFamily="18" charset="0"/>
                              <a:ea typeface="Cambria Math" panose="02040503050406030204" pitchFamily="18" charset="0"/>
                            </a:rPr>
                            <m:t>𝐴𝑠</m:t>
                          </m:r>
                        </m:sub>
                      </m:sSub>
                      <m:r>
                        <a:rPr lang="it-IT" sz="1800" b="0" i="1" smtClean="0">
                          <a:latin typeface="Cambria Math" panose="02040503050406030204" pitchFamily="18" charset="0"/>
                          <a:ea typeface="Cambria Math" panose="02040503050406030204" pitchFamily="18" charset="0"/>
                        </a:rPr>
                        <m:t>+4</m:t>
                      </m:r>
                      <m:r>
                        <a:rPr lang="it-IT" sz="1800" i="1">
                          <a:latin typeface="Cambria Math" panose="02040503050406030204" pitchFamily="18" charset="0"/>
                          <a:ea typeface="Cambria Math" panose="02040503050406030204" pitchFamily="18" charset="0"/>
                        </a:rPr>
                        <m:t>∙</m:t>
                      </m:r>
                      <m:sSub>
                        <m:sSubPr>
                          <m:ctrlPr>
                            <a:rPr lang="it-IT" sz="1800" i="1">
                              <a:latin typeface="Cambria Math" panose="02040503050406030204" pitchFamily="18" charset="0"/>
                              <a:ea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𝑀𝐴</m:t>
                          </m:r>
                        </m:e>
                        <m:sub>
                          <m:r>
                            <a:rPr lang="it-IT" sz="1800" b="0" i="1" smtClean="0">
                              <a:latin typeface="Cambria Math" panose="02040503050406030204" pitchFamily="18" charset="0"/>
                              <a:ea typeface="Cambria Math" panose="02040503050406030204" pitchFamily="18" charset="0"/>
                            </a:rPr>
                            <m:t>𝑂</m:t>
                          </m:r>
                        </m:sub>
                      </m:sSub>
                      <m:r>
                        <a:rPr lang="it-IT" sz="1800" b="0" i="1" smtClean="0">
                          <a:latin typeface="Cambria Math" panose="02040503050406030204" pitchFamily="18" charset="0"/>
                          <a:ea typeface="Cambria Math" panose="02040503050406030204" pitchFamily="18" charset="0"/>
                        </a:rPr>
                        <m:t>==</m:t>
                      </m:r>
                      <m:r>
                        <a:rPr lang="it-IT" sz="1800" i="1">
                          <a:latin typeface="Cambria Math" panose="02040503050406030204" pitchFamily="18" charset="0"/>
                        </a:rPr>
                        <m:t>3</m:t>
                      </m:r>
                      <m:r>
                        <a:rPr lang="it-IT" sz="1800" i="1">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1.01 </m:t>
                      </m:r>
                      <m:r>
                        <a:rPr lang="it-IT" sz="1800" b="0" i="1" smtClean="0">
                          <a:latin typeface="Cambria Math" panose="02040503050406030204" pitchFamily="18" charset="0"/>
                          <a:ea typeface="Cambria Math" panose="02040503050406030204" pitchFamily="18" charset="0"/>
                        </a:rPr>
                        <m:t>𝑢</m:t>
                      </m:r>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𝑚</m:t>
                      </m:r>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𝑎</m:t>
                      </m:r>
                      <m:r>
                        <a:rPr lang="it-IT" sz="1800" b="0" i="1" smtClean="0">
                          <a:latin typeface="Cambria Math" panose="02040503050406030204" pitchFamily="18" charset="0"/>
                          <a:ea typeface="Cambria Math" panose="02040503050406030204" pitchFamily="18" charset="0"/>
                        </a:rPr>
                        <m:t>.+74.92 </m:t>
                      </m:r>
                      <m:r>
                        <a:rPr lang="it-IT" sz="1800" b="0" i="1" smtClean="0">
                          <a:latin typeface="Cambria Math" panose="02040503050406030204" pitchFamily="18" charset="0"/>
                          <a:ea typeface="Cambria Math" panose="02040503050406030204" pitchFamily="18" charset="0"/>
                        </a:rPr>
                        <m:t>𝑢</m:t>
                      </m:r>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𝑚</m:t>
                      </m:r>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𝑎</m:t>
                      </m:r>
                      <m:r>
                        <a:rPr lang="it-IT" sz="1800" b="0" i="1" smtClean="0">
                          <a:latin typeface="Cambria Math" panose="02040503050406030204" pitchFamily="18" charset="0"/>
                          <a:ea typeface="Cambria Math" panose="02040503050406030204" pitchFamily="18" charset="0"/>
                        </a:rPr>
                        <m:t>.+4∙16.00 </m:t>
                      </m:r>
                      <m:r>
                        <a:rPr lang="it-IT" sz="1800" i="1">
                          <a:latin typeface="Cambria Math" panose="02040503050406030204" pitchFamily="18" charset="0"/>
                          <a:ea typeface="Cambria Math" panose="02040503050406030204" pitchFamily="18" charset="0"/>
                        </a:rPr>
                        <m:t>𝑢</m:t>
                      </m:r>
                      <m:r>
                        <a:rPr lang="it-IT" sz="1800" i="1">
                          <a:latin typeface="Cambria Math" panose="02040503050406030204" pitchFamily="18" charset="0"/>
                          <a:ea typeface="Cambria Math" panose="02040503050406030204" pitchFamily="18" charset="0"/>
                        </a:rPr>
                        <m:t>.</m:t>
                      </m:r>
                      <m:r>
                        <a:rPr lang="it-IT" sz="1800" i="1">
                          <a:latin typeface="Cambria Math" panose="02040503050406030204" pitchFamily="18" charset="0"/>
                          <a:ea typeface="Cambria Math" panose="02040503050406030204" pitchFamily="18" charset="0"/>
                        </a:rPr>
                        <m:t>𝑚</m:t>
                      </m:r>
                      <m:r>
                        <a:rPr lang="it-IT" sz="1800" i="1">
                          <a:latin typeface="Cambria Math" panose="02040503050406030204" pitchFamily="18" charset="0"/>
                          <a:ea typeface="Cambria Math" panose="02040503050406030204" pitchFamily="18" charset="0"/>
                        </a:rPr>
                        <m:t>.</m:t>
                      </m:r>
                      <m:r>
                        <a:rPr lang="it-IT" sz="1800" i="1">
                          <a:latin typeface="Cambria Math" panose="02040503050406030204" pitchFamily="18" charset="0"/>
                          <a:ea typeface="Cambria Math" panose="02040503050406030204" pitchFamily="18" charset="0"/>
                        </a:rPr>
                        <m:t>𝑎</m:t>
                      </m:r>
                      <m:r>
                        <a:rPr lang="it-IT" sz="1800" i="1">
                          <a:latin typeface="Cambria Math" panose="02040503050406030204" pitchFamily="18" charset="0"/>
                          <a:ea typeface="Cambria Math" panose="02040503050406030204" pitchFamily="18" charset="0"/>
                        </a:rPr>
                        <m:t>. =141.95 </m:t>
                      </m:r>
                      <m:r>
                        <a:rPr lang="it-IT" sz="1800" b="0" i="1" smtClean="0">
                          <a:latin typeface="Cambria Math" panose="02040503050406030204" pitchFamily="18" charset="0"/>
                          <a:ea typeface="Cambria Math" panose="02040503050406030204" pitchFamily="18" charset="0"/>
                        </a:rPr>
                        <m:t>𝑢</m:t>
                      </m:r>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𝑚</m:t>
                      </m:r>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𝑎</m:t>
                      </m:r>
                      <m:r>
                        <a:rPr lang="it-IT" sz="1800" b="0" i="1" smtClean="0">
                          <a:latin typeface="Cambria Math" panose="02040503050406030204" pitchFamily="18" charset="0"/>
                          <a:ea typeface="Cambria Math" panose="02040503050406030204" pitchFamily="18" charset="0"/>
                        </a:rPr>
                        <m:t>.</m:t>
                      </m:r>
                    </m:oMath>
                  </m:oMathPara>
                </a14:m>
                <a:endParaRPr lang="it-IT" sz="1800" b="0" i="1" dirty="0" smtClean="0">
                  <a:ea typeface="Cambria Math" panose="02040503050406030204" pitchFamily="18" charset="0"/>
                </a:endParaRPr>
              </a:p>
            </p:txBody>
          </p:sp>
        </mc:Choice>
        <mc:Fallback xmlns="">
          <p:sp>
            <p:nvSpPr>
              <p:cNvPr id="24" name="Content Placeholder 2"/>
              <p:cNvSpPr txBox="1">
                <a:spLocks noRot="1" noChangeAspect="1" noMove="1" noResize="1" noEditPoints="1" noAdjustHandles="1" noChangeArrowheads="1" noChangeShapeType="1" noTextEdit="1"/>
              </p:cNvSpPr>
              <p:nvPr/>
            </p:nvSpPr>
            <p:spPr>
              <a:xfrm>
                <a:off x="591669" y="1472629"/>
                <a:ext cx="8068238" cy="974768"/>
              </a:xfrm>
              <a:prstGeom prst="rect">
                <a:avLst/>
              </a:prstGeom>
              <a:blipFill>
                <a:blip r:embed="rId2"/>
                <a:stretch>
                  <a:fillRect l="-604" r="-1133" b="-40252"/>
                </a:stretch>
              </a:blipFill>
            </p:spPr>
            <p:txBody>
              <a:bodyPr/>
              <a:lstStyle/>
              <a:p>
                <a:r>
                  <a:rPr lang="it-IT">
                    <a:noFill/>
                  </a:rPr>
                  <a:t> </a:t>
                </a:r>
              </a:p>
            </p:txBody>
          </p:sp>
        </mc:Fallback>
      </mc:AlternateContent>
      <p:sp>
        <p:nvSpPr>
          <p:cNvPr id="27" name="Content Placeholder 2"/>
          <p:cNvSpPr txBox="1">
            <a:spLocks/>
          </p:cNvSpPr>
          <p:nvPr/>
        </p:nvSpPr>
        <p:spPr>
          <a:xfrm>
            <a:off x="591668" y="2946585"/>
            <a:ext cx="817805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pPr>
            <a:r>
              <a:rPr lang="it-IT" sz="1800" dirty="0" smtClean="0"/>
              <a:t>In alcuni casi (ad esempio con i sali) è presente nella formula del sale anche una certa quantità di acqua di cristallizzazione (ad esempio: CuSO</a:t>
            </a:r>
            <a:r>
              <a:rPr lang="it-IT" sz="1800" baseline="-25000" dirty="0" smtClean="0"/>
              <a:t>4</a:t>
            </a:r>
            <a:r>
              <a:rPr lang="it-IT" sz="1800" dirty="0" smtClean="0"/>
              <a:t>·5H</a:t>
            </a:r>
            <a:r>
              <a:rPr lang="it-IT" sz="1800" baseline="-25000" dirty="0" smtClean="0"/>
              <a:t>2</a:t>
            </a:r>
            <a:r>
              <a:rPr lang="it-IT" sz="1800" dirty="0" smtClean="0"/>
              <a:t>O). In questo caso la massa del composto deve essere calcolate tenendo conto della presenza delle molecole d’acqua, la cui massa deve essere sommata a quella del sale.</a:t>
            </a:r>
            <a:endParaRPr lang="it-IT" sz="1800" dirty="0"/>
          </a:p>
        </p:txBody>
      </p:sp>
      <p:sp>
        <p:nvSpPr>
          <p:cNvPr id="17" name="Title 1"/>
          <p:cNvSpPr txBox="1">
            <a:spLocks/>
          </p:cNvSpPr>
          <p:nvPr/>
        </p:nvSpPr>
        <p:spPr>
          <a:xfrm>
            <a:off x="663391" y="4354417"/>
            <a:ext cx="7996518" cy="809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dirty="0" smtClean="0">
                <a:solidFill>
                  <a:srgbClr val="0070C0"/>
                </a:solidFill>
              </a:rPr>
              <a:t>Sali</a:t>
            </a:r>
            <a:endParaRPr lang="it-IT" sz="3200" dirty="0">
              <a:solidFill>
                <a:srgbClr val="0070C0"/>
              </a:solidFill>
            </a:endParaRPr>
          </a:p>
        </p:txBody>
      </p:sp>
      <p:sp>
        <p:nvSpPr>
          <p:cNvPr id="18" name="Content Placeholder 2"/>
          <p:cNvSpPr txBox="1">
            <a:spLocks/>
          </p:cNvSpPr>
          <p:nvPr/>
        </p:nvSpPr>
        <p:spPr>
          <a:xfrm>
            <a:off x="591671" y="4930580"/>
            <a:ext cx="7987556"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pPr>
            <a:r>
              <a:rPr lang="it-IT" sz="1800" dirty="0" smtClean="0"/>
              <a:t>I sali sono composti formati da un catione (ione positivo) e da un anione (ione negativo). Quando vengono riportati come formula, il catione viene riportato prima dell’anione.  </a:t>
            </a:r>
            <a:r>
              <a:rPr lang="it-IT" sz="1800" b="1" dirty="0" smtClean="0"/>
              <a:t>E’ importante che la carica complessiva dell’unità formula del sale sia zero</a:t>
            </a:r>
            <a:r>
              <a:rPr lang="it-IT" sz="1800" dirty="0" smtClean="0"/>
              <a:t>: per ottenere questo risultato, le cariche positive e le cariche negative devono essere in egual numero.  </a:t>
            </a:r>
          </a:p>
        </p:txBody>
      </p:sp>
    </p:spTree>
    <p:extLst>
      <p:ext uri="{BB962C8B-B14F-4D97-AF65-F5344CB8AC3E}">
        <p14:creationId xmlns:p14="http://schemas.microsoft.com/office/powerpoint/2010/main" val="396599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184727" y="950255"/>
            <a:ext cx="8562109" cy="795418"/>
          </a:xfrm>
          <a:prstGeom prst="rect">
            <a:avLst/>
          </a:prstGeom>
          <a:solidFill>
            <a:schemeClr val="bg1">
              <a:lumMod val="85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le 1"/>
          <p:cNvSpPr>
            <a:spLocks noGrp="1"/>
          </p:cNvSpPr>
          <p:nvPr>
            <p:ph type="title"/>
          </p:nvPr>
        </p:nvSpPr>
        <p:spPr>
          <a:xfrm>
            <a:off x="663388" y="141004"/>
            <a:ext cx="7996518" cy="809251"/>
          </a:xfrm>
        </p:spPr>
        <p:txBody>
          <a:bodyPr>
            <a:normAutofit/>
          </a:bodyPr>
          <a:lstStyle/>
          <a:p>
            <a:r>
              <a:rPr lang="it-IT" sz="3200" dirty="0" smtClean="0">
                <a:solidFill>
                  <a:srgbClr val="0070C0"/>
                </a:solidFill>
              </a:rPr>
              <a:t>Calcolo della formula minima</a:t>
            </a:r>
            <a:endParaRPr lang="it-IT" sz="3200" dirty="0">
              <a:solidFill>
                <a:srgbClr val="0070C0"/>
              </a:solidFill>
            </a:endParaRPr>
          </a:p>
        </p:txBody>
      </p:sp>
      <p:sp>
        <p:nvSpPr>
          <p:cNvPr id="4" name="TextBox 6"/>
          <p:cNvSpPr txBox="1"/>
          <p:nvPr/>
        </p:nvSpPr>
        <p:spPr>
          <a:xfrm>
            <a:off x="351526" y="1031911"/>
            <a:ext cx="1649504" cy="553998"/>
          </a:xfrm>
          <a:prstGeom prst="rect">
            <a:avLst/>
          </a:prstGeom>
          <a:noFill/>
        </p:spPr>
        <p:txBody>
          <a:bodyPr wrap="square" rtlCol="0">
            <a:spAutoFit/>
          </a:bodyPr>
          <a:lstStyle/>
          <a:p>
            <a:r>
              <a:rPr lang="it-IT" sz="3000" b="1" dirty="0" smtClean="0"/>
              <a:t>C</a:t>
            </a:r>
            <a:r>
              <a:rPr lang="it-IT" sz="3000" b="1" baseline="-25000" dirty="0" smtClean="0"/>
              <a:t>6</a:t>
            </a:r>
            <a:r>
              <a:rPr lang="it-IT" sz="3000" b="1" dirty="0" smtClean="0"/>
              <a:t>H</a:t>
            </a:r>
            <a:r>
              <a:rPr lang="it-IT" sz="3000" b="1" baseline="-25000" dirty="0" smtClean="0"/>
              <a:t>12</a:t>
            </a:r>
            <a:r>
              <a:rPr lang="it-IT" sz="3000" b="1" dirty="0" smtClean="0"/>
              <a:t>O</a:t>
            </a:r>
            <a:r>
              <a:rPr lang="it-IT" sz="3000" b="1" baseline="-25000" dirty="0"/>
              <a:t>6</a:t>
            </a:r>
          </a:p>
        </p:txBody>
      </p:sp>
      <p:pic>
        <p:nvPicPr>
          <p:cNvPr id="7" name="Immagine 6"/>
          <p:cNvPicPr>
            <a:picLocks noChangeAspect="1"/>
          </p:cNvPicPr>
          <p:nvPr/>
        </p:nvPicPr>
        <p:blipFill rotWithShape="1">
          <a:blip r:embed="rId2">
            <a:extLst>
              <a:ext uri="{28A0092B-C50C-407E-A947-70E740481C1C}">
                <a14:useLocalDpi xmlns:a14="http://schemas.microsoft.com/office/drawing/2010/main" val="0"/>
              </a:ext>
            </a:extLst>
          </a:blip>
          <a:srcRect l="1727" t="5084" r="56563" b="5330"/>
          <a:stretch/>
        </p:blipFill>
        <p:spPr>
          <a:xfrm>
            <a:off x="120071" y="2004290"/>
            <a:ext cx="1819564" cy="1681018"/>
          </a:xfrm>
          <a:prstGeom prst="rect">
            <a:avLst/>
          </a:prstGeom>
        </p:spPr>
      </p:pic>
      <p:sp>
        <p:nvSpPr>
          <p:cNvPr id="8" name="TextBox 7"/>
          <p:cNvSpPr txBox="1"/>
          <p:nvPr/>
        </p:nvSpPr>
        <p:spPr>
          <a:xfrm>
            <a:off x="7402132" y="1031911"/>
            <a:ext cx="1649504" cy="553998"/>
          </a:xfrm>
          <a:prstGeom prst="rect">
            <a:avLst/>
          </a:prstGeom>
          <a:noFill/>
        </p:spPr>
        <p:txBody>
          <a:bodyPr wrap="square" rtlCol="0">
            <a:spAutoFit/>
          </a:bodyPr>
          <a:lstStyle/>
          <a:p>
            <a:r>
              <a:rPr lang="it-IT" sz="3000" b="1" dirty="0" smtClean="0"/>
              <a:t>CH</a:t>
            </a:r>
            <a:r>
              <a:rPr lang="it-IT" sz="3000" b="1" baseline="-25000" dirty="0" smtClean="0"/>
              <a:t>2</a:t>
            </a:r>
            <a:r>
              <a:rPr lang="it-IT" sz="3000" b="1" dirty="0" smtClean="0"/>
              <a:t>O</a:t>
            </a:r>
            <a:endParaRPr lang="it-IT" sz="3000" b="1" baseline="-25000" dirty="0"/>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1739" y="2195944"/>
            <a:ext cx="1395386" cy="1297709"/>
          </a:xfrm>
          <a:prstGeom prst="rect">
            <a:avLst/>
          </a:prstGeom>
        </p:spPr>
      </p:pic>
      <p:sp>
        <p:nvSpPr>
          <p:cNvPr id="10" name="CasellaDiTesto 9"/>
          <p:cNvSpPr txBox="1"/>
          <p:nvPr/>
        </p:nvSpPr>
        <p:spPr>
          <a:xfrm>
            <a:off x="2964872" y="1092644"/>
            <a:ext cx="3164136" cy="523220"/>
          </a:xfrm>
          <a:prstGeom prst="rect">
            <a:avLst/>
          </a:prstGeom>
          <a:noFill/>
        </p:spPr>
        <p:txBody>
          <a:bodyPr wrap="none" rtlCol="0">
            <a:spAutoFit/>
          </a:bodyPr>
          <a:lstStyle/>
          <a:p>
            <a:r>
              <a:rPr lang="it-IT" sz="2800" b="1" dirty="0" smtClean="0"/>
              <a:t>Formula molecolare</a:t>
            </a:r>
            <a:endParaRPr lang="it-IT" sz="2800" b="1" dirty="0"/>
          </a:p>
        </p:txBody>
      </p:sp>
      <p:sp>
        <p:nvSpPr>
          <p:cNvPr id="13" name="TextBox 7"/>
          <p:cNvSpPr txBox="1"/>
          <p:nvPr/>
        </p:nvSpPr>
        <p:spPr>
          <a:xfrm>
            <a:off x="3820286" y="4879407"/>
            <a:ext cx="1649504" cy="553998"/>
          </a:xfrm>
          <a:prstGeom prst="rect">
            <a:avLst/>
          </a:prstGeom>
          <a:noFill/>
        </p:spPr>
        <p:txBody>
          <a:bodyPr wrap="square" rtlCol="0">
            <a:spAutoFit/>
          </a:bodyPr>
          <a:lstStyle/>
          <a:p>
            <a:r>
              <a:rPr lang="it-IT" sz="3000" b="1" dirty="0" smtClean="0"/>
              <a:t>CH</a:t>
            </a:r>
            <a:r>
              <a:rPr lang="it-IT" sz="3000" b="1" baseline="-25000" dirty="0" smtClean="0"/>
              <a:t>2</a:t>
            </a:r>
            <a:r>
              <a:rPr lang="it-IT" sz="3000" b="1" dirty="0" smtClean="0"/>
              <a:t>O</a:t>
            </a:r>
            <a:endParaRPr lang="it-IT" sz="3000" b="1" baseline="-25000" dirty="0"/>
          </a:p>
        </p:txBody>
      </p:sp>
      <p:sp>
        <p:nvSpPr>
          <p:cNvPr id="14" name="Freccia a destra 13"/>
          <p:cNvSpPr/>
          <p:nvPr/>
        </p:nvSpPr>
        <p:spPr>
          <a:xfrm rot="2308685">
            <a:off x="1871862" y="4125339"/>
            <a:ext cx="1524001" cy="314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3328091" y="3820692"/>
            <a:ext cx="2276008" cy="461665"/>
          </a:xfrm>
          <a:prstGeom prst="rect">
            <a:avLst/>
          </a:prstGeom>
          <a:noFill/>
        </p:spPr>
        <p:txBody>
          <a:bodyPr wrap="none" rtlCol="0">
            <a:spAutoFit/>
          </a:bodyPr>
          <a:lstStyle/>
          <a:p>
            <a:r>
              <a:rPr lang="it-IT" sz="2400" b="1" dirty="0" smtClean="0"/>
              <a:t>Formula minima</a:t>
            </a:r>
            <a:endParaRPr lang="it-IT" sz="2400" b="1" dirty="0"/>
          </a:p>
        </p:txBody>
      </p:sp>
      <p:sp>
        <p:nvSpPr>
          <p:cNvPr id="16" name="Freccia a destra 15"/>
          <p:cNvSpPr/>
          <p:nvPr/>
        </p:nvSpPr>
        <p:spPr>
          <a:xfrm rot="8202534">
            <a:off x="5536327" y="4125339"/>
            <a:ext cx="1524001" cy="314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2437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8" y="141004"/>
            <a:ext cx="7996518" cy="809251"/>
          </a:xfrm>
        </p:spPr>
        <p:txBody>
          <a:bodyPr>
            <a:normAutofit/>
          </a:bodyPr>
          <a:lstStyle/>
          <a:p>
            <a:r>
              <a:rPr lang="it-IT" sz="3200" dirty="0" smtClean="0">
                <a:solidFill>
                  <a:srgbClr val="0070C0"/>
                </a:solidFill>
              </a:rPr>
              <a:t>Calcolo della formula minima</a:t>
            </a:r>
            <a:endParaRPr lang="it-IT" sz="3200"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3200" y="770957"/>
                <a:ext cx="8376024" cy="2447372"/>
              </a:xfrm>
            </p:spPr>
            <p:txBody>
              <a:bodyPr>
                <a:noAutofit/>
              </a:bodyPr>
              <a:lstStyle/>
              <a:p>
                <a:pPr marL="0" indent="0">
                  <a:lnSpc>
                    <a:spcPct val="120000"/>
                  </a:lnSpc>
                  <a:spcBef>
                    <a:spcPts val="0"/>
                  </a:spcBef>
                  <a:spcAft>
                    <a:spcPts val="600"/>
                  </a:spcAft>
                  <a:buNone/>
                </a:pPr>
                <a:r>
                  <a:rPr lang="it-IT" sz="1800" dirty="0" smtClean="0"/>
                  <a:t>I rapporti tra le masse di diversi elementi in un composto chimico sono diversi dai rapporti tra le moli degli stessi elementi. </a:t>
                </a:r>
              </a:p>
              <a:p>
                <a:pPr marL="1165225" indent="-1165225">
                  <a:lnSpc>
                    <a:spcPct val="120000"/>
                  </a:lnSpc>
                  <a:spcBef>
                    <a:spcPts val="0"/>
                  </a:spcBef>
                  <a:spcAft>
                    <a:spcPts val="600"/>
                  </a:spcAft>
                  <a:buNone/>
                </a:pPr>
                <a:r>
                  <a:rPr lang="it-IT" sz="1800" i="1" dirty="0" smtClean="0"/>
                  <a:t>Ad esempio: Nel solfato di ammonio, (NH</a:t>
                </a:r>
                <a:r>
                  <a:rPr lang="it-IT" sz="1800" i="1" baseline="-25000" dirty="0"/>
                  <a:t>4</a:t>
                </a:r>
                <a:r>
                  <a:rPr lang="it-IT" sz="1800" i="1" dirty="0" smtClean="0"/>
                  <a:t>)</a:t>
                </a:r>
                <a:r>
                  <a:rPr lang="it-IT" sz="1800" i="1" baseline="-25000" dirty="0" smtClean="0"/>
                  <a:t> 2</a:t>
                </a:r>
                <a:r>
                  <a:rPr lang="it-IT" sz="1800" i="1" dirty="0" smtClean="0"/>
                  <a:t>SO</a:t>
                </a:r>
                <a:r>
                  <a:rPr lang="it-IT" sz="1800" i="1" baseline="-25000" dirty="0" smtClean="0"/>
                  <a:t>4 </a:t>
                </a:r>
                <a:r>
                  <a:rPr lang="it-IT" sz="1800" i="1" dirty="0" smtClean="0"/>
                  <a:t>, il rapporto tra le moli di azoto e zolfo è 2, perchè per ogni atomo di zolfo ho 2 atomi di azoto. </a:t>
                </a:r>
                <a:endParaRPr lang="it-IT" sz="1800" i="1" dirty="0"/>
              </a:p>
              <a:p>
                <a:pPr marL="1165225" indent="-1165225">
                  <a:lnSpc>
                    <a:spcPct val="120000"/>
                  </a:lnSpc>
                  <a:spcBef>
                    <a:spcPts val="0"/>
                  </a:spcBef>
                  <a:spcAft>
                    <a:spcPts val="600"/>
                  </a:spcAft>
                  <a:buNone/>
                </a:pPr>
                <a:r>
                  <a:rPr lang="it-IT" sz="1800" i="1" dirty="0" smtClean="0"/>
                  <a:t>	Dal calcolo dell’esercizio precedente, però, in un campione di </a:t>
                </a:r>
                <a:r>
                  <a:rPr lang="it-IT" sz="1800" b="1" dirty="0" smtClean="0"/>
                  <a:t>100 </a:t>
                </a:r>
                <a:r>
                  <a:rPr lang="it-IT" sz="1800" b="1" dirty="0"/>
                  <a:t>g</a:t>
                </a:r>
                <a:r>
                  <a:rPr lang="it-IT" sz="1800" i="1" dirty="0" smtClean="0"/>
                  <a:t>  di solfato di ammonio sono contenuti 21.20 g di azoto e 24.23 g di zolfo!</a:t>
                </a:r>
              </a:p>
              <a:p>
                <a:pPr marL="0" indent="0">
                  <a:lnSpc>
                    <a:spcPct val="120000"/>
                  </a:lnSpc>
                  <a:spcBef>
                    <a:spcPts val="0"/>
                  </a:spcBef>
                  <a:spcAft>
                    <a:spcPts val="600"/>
                  </a:spcAft>
                  <a:buNone/>
                </a:pPr>
                <a:r>
                  <a:rPr lang="it-IT" sz="1800" dirty="0" smtClean="0"/>
                  <a:t>Tuttavia, conoscendo la massa di ciascun elemento presente in un campione, possiamo calcolare il numero di moli di ciascun elemento</a:t>
                </a:r>
                <a:r>
                  <a:rPr lang="it-IT" sz="1800" dirty="0"/>
                  <a:t> </a:t>
                </a:r>
                <a:r>
                  <a:rPr lang="it-IT" sz="1800" dirty="0" smtClean="0"/>
                  <a:t>e da questo calcolo ottenere anche il rapporto tra le moli. </a:t>
                </a:r>
              </a:p>
              <a:p>
                <a:pPr marL="1344613" indent="-1344613">
                  <a:lnSpc>
                    <a:spcPct val="120000"/>
                  </a:lnSpc>
                  <a:spcBef>
                    <a:spcPts val="0"/>
                  </a:spcBef>
                  <a:spcAft>
                    <a:spcPts val="600"/>
                  </a:spcAft>
                  <a:buNone/>
                </a:pPr>
                <a:r>
                  <a:rPr lang="it-IT" sz="1800" i="1" dirty="0" smtClean="0"/>
                  <a:t>Nell’esempio: Dalla massa di azoto e di zolfo nel campione di solfato di ammonio, posso calcolare che sono presenti  </a:t>
                </a:r>
              </a:p>
              <a:p>
                <a:pPr marL="1344613" indent="-1344613" algn="ctr">
                  <a:lnSpc>
                    <a:spcPct val="120000"/>
                  </a:lnSpc>
                  <a:spcBef>
                    <a:spcPts val="0"/>
                  </a:spcBef>
                  <a:spcAft>
                    <a:spcPts val="600"/>
                  </a:spcAft>
                  <a:buNone/>
                </a:pPr>
                <a14:m>
                  <m:oMath xmlns:m="http://schemas.openxmlformats.org/officeDocument/2006/math">
                    <m:sSub>
                      <m:sSubPr>
                        <m:ctrlPr>
                          <a:rPr lang="it-IT" sz="1800" i="1" smtClean="0">
                            <a:latin typeface="Cambria Math" panose="02040503050406030204" pitchFamily="18" charset="0"/>
                          </a:rPr>
                        </m:ctrlPr>
                      </m:sSubPr>
                      <m:e>
                        <m:r>
                          <a:rPr lang="it-IT" sz="1800" b="0" i="1" smtClean="0">
                            <a:latin typeface="Cambria Math" panose="02040503050406030204" pitchFamily="18" charset="0"/>
                          </a:rPr>
                          <m:t>𝑛</m:t>
                        </m:r>
                      </m:e>
                      <m:sub>
                        <m:r>
                          <a:rPr lang="it-IT" sz="1800" b="0" i="1" smtClean="0">
                            <a:latin typeface="Cambria Math" panose="02040503050406030204" pitchFamily="18" charset="0"/>
                          </a:rPr>
                          <m:t>𝑁</m:t>
                        </m:r>
                      </m:sub>
                    </m:sSub>
                    <m:r>
                      <a:rPr lang="it-IT" sz="1800" b="0" i="1" smtClean="0">
                        <a:latin typeface="Cambria Math" panose="02040503050406030204" pitchFamily="18" charset="0"/>
                      </a:rPr>
                      <m:t>=</m:t>
                    </m:r>
                    <m:f>
                      <m:fPr>
                        <m:ctrlPr>
                          <a:rPr lang="it-IT" sz="1800" b="0" i="1" smtClean="0">
                            <a:latin typeface="Cambria Math" panose="02040503050406030204" pitchFamily="18" charset="0"/>
                          </a:rPr>
                        </m:ctrlPr>
                      </m:fPr>
                      <m:num>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𝑚</m:t>
                            </m:r>
                          </m:e>
                          <m:sub>
                            <m:r>
                              <a:rPr lang="it-IT" sz="1800" b="0" i="1" smtClean="0">
                                <a:latin typeface="Cambria Math" panose="02040503050406030204" pitchFamily="18" charset="0"/>
                              </a:rPr>
                              <m:t>𝑁</m:t>
                            </m:r>
                          </m:sub>
                        </m:sSub>
                      </m:num>
                      <m:den>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𝑀𝑀</m:t>
                            </m:r>
                          </m:e>
                          <m:sub>
                            <m:r>
                              <a:rPr lang="it-IT" sz="1800" b="0" i="1" smtClean="0">
                                <a:latin typeface="Cambria Math" panose="02040503050406030204" pitchFamily="18" charset="0"/>
                              </a:rPr>
                              <m:t>𝑁</m:t>
                            </m:r>
                          </m:sub>
                        </m:sSub>
                      </m:den>
                    </m:f>
                    <m:r>
                      <a:rPr lang="it-IT" sz="1800" b="0" i="1" smtClean="0">
                        <a:latin typeface="Cambria Math" panose="02040503050406030204" pitchFamily="18" charset="0"/>
                      </a:rPr>
                      <m:t>=</m:t>
                    </m:r>
                    <m:f>
                      <m:fPr>
                        <m:ctrlPr>
                          <a:rPr lang="it-IT" sz="1800" b="0" i="1" smtClean="0">
                            <a:latin typeface="Cambria Math" panose="02040503050406030204" pitchFamily="18" charset="0"/>
                          </a:rPr>
                        </m:ctrlPr>
                      </m:fPr>
                      <m:num>
                        <m:r>
                          <a:rPr lang="it-IT" sz="1800" b="0" i="1" smtClean="0">
                            <a:latin typeface="Cambria Math" panose="02040503050406030204" pitchFamily="18" charset="0"/>
                          </a:rPr>
                          <m:t>21.20 </m:t>
                        </m:r>
                        <m:r>
                          <a:rPr lang="it-IT" sz="1800" b="0" i="1" smtClean="0">
                            <a:latin typeface="Cambria Math" panose="02040503050406030204" pitchFamily="18" charset="0"/>
                          </a:rPr>
                          <m:t>𝑔</m:t>
                        </m:r>
                      </m:num>
                      <m:den>
                        <m:r>
                          <a:rPr lang="it-IT" sz="1800" b="0" i="1" smtClean="0">
                            <a:latin typeface="Cambria Math" panose="02040503050406030204" pitchFamily="18" charset="0"/>
                          </a:rPr>
                          <m:t>14.00 </m:t>
                        </m:r>
                        <m:r>
                          <a:rPr lang="it-IT" sz="1800" b="0" i="1" smtClean="0">
                            <a:latin typeface="Cambria Math" panose="02040503050406030204" pitchFamily="18" charset="0"/>
                          </a:rPr>
                          <m:t>𝑔</m:t>
                        </m:r>
                        <m:r>
                          <a:rPr lang="it-IT" sz="1800" b="0" i="1" smtClean="0">
                            <a:latin typeface="Cambria Math" panose="02040503050406030204" pitchFamily="18" charset="0"/>
                          </a:rPr>
                          <m:t>/</m:t>
                        </m:r>
                        <m:r>
                          <a:rPr lang="it-IT" sz="1800" b="0" i="1" smtClean="0">
                            <a:latin typeface="Cambria Math" panose="02040503050406030204" pitchFamily="18" charset="0"/>
                          </a:rPr>
                          <m:t>𝑚𝑜𝑙</m:t>
                        </m:r>
                      </m:den>
                    </m:f>
                    <m:r>
                      <a:rPr lang="it-IT" sz="1800" b="0" i="1" smtClean="0">
                        <a:latin typeface="Cambria Math" panose="02040503050406030204" pitchFamily="18" charset="0"/>
                      </a:rPr>
                      <m:t>=1.51 </m:t>
                    </m:r>
                    <m:r>
                      <a:rPr lang="it-IT" sz="1800" b="0" i="1" smtClean="0">
                        <a:latin typeface="Cambria Math" panose="02040503050406030204" pitchFamily="18" charset="0"/>
                      </a:rPr>
                      <m:t>𝑚𝑜𝑙</m:t>
                    </m:r>
                  </m:oMath>
                </a14:m>
                <a:r>
                  <a:rPr lang="it-IT" sz="1800" i="1" dirty="0" smtClean="0"/>
                  <a:t>      e      </a:t>
                </a:r>
                <a14:m>
                  <m:oMath xmlns:m="http://schemas.openxmlformats.org/officeDocument/2006/math">
                    <m:sSub>
                      <m:sSubPr>
                        <m:ctrlPr>
                          <a:rPr lang="it-IT" sz="1800" i="1">
                            <a:latin typeface="Cambria Math" panose="02040503050406030204" pitchFamily="18" charset="0"/>
                          </a:rPr>
                        </m:ctrlPr>
                      </m:sSubPr>
                      <m:e>
                        <m:r>
                          <a:rPr lang="it-IT" sz="1800" i="1">
                            <a:latin typeface="Cambria Math" panose="02040503050406030204" pitchFamily="18" charset="0"/>
                          </a:rPr>
                          <m:t>𝑛</m:t>
                        </m:r>
                      </m:e>
                      <m:sub>
                        <m:r>
                          <a:rPr lang="it-IT" sz="1800" b="0" i="1" smtClean="0">
                            <a:latin typeface="Cambria Math" panose="02040503050406030204" pitchFamily="18" charset="0"/>
                          </a:rPr>
                          <m:t>𝑆</m:t>
                        </m:r>
                      </m:sub>
                    </m:sSub>
                    <m:r>
                      <a:rPr lang="it-IT" sz="1800" i="1">
                        <a:latin typeface="Cambria Math" panose="02040503050406030204" pitchFamily="18" charset="0"/>
                      </a:rPr>
                      <m:t>=</m:t>
                    </m:r>
                    <m:f>
                      <m:fPr>
                        <m:ctrlPr>
                          <a:rPr lang="it-IT" sz="1800" i="1">
                            <a:latin typeface="Cambria Math" panose="02040503050406030204" pitchFamily="18" charset="0"/>
                          </a:rPr>
                        </m:ctrlPr>
                      </m:fPr>
                      <m:num>
                        <m:sSub>
                          <m:sSubPr>
                            <m:ctrlPr>
                              <a:rPr lang="it-IT" sz="1800" i="1">
                                <a:latin typeface="Cambria Math" panose="02040503050406030204" pitchFamily="18" charset="0"/>
                              </a:rPr>
                            </m:ctrlPr>
                          </m:sSubPr>
                          <m:e>
                            <m:r>
                              <a:rPr lang="it-IT" sz="1800" i="1">
                                <a:latin typeface="Cambria Math" panose="02040503050406030204" pitchFamily="18" charset="0"/>
                              </a:rPr>
                              <m:t>𝑚</m:t>
                            </m:r>
                          </m:e>
                          <m:sub>
                            <m:r>
                              <a:rPr lang="it-IT" sz="1800" b="0" i="1" smtClean="0">
                                <a:latin typeface="Cambria Math" panose="02040503050406030204" pitchFamily="18" charset="0"/>
                              </a:rPr>
                              <m:t>𝑆</m:t>
                            </m:r>
                          </m:sub>
                        </m:sSub>
                      </m:num>
                      <m:den>
                        <m:sSub>
                          <m:sSubPr>
                            <m:ctrlPr>
                              <a:rPr lang="it-IT" sz="1800" i="1">
                                <a:latin typeface="Cambria Math" panose="02040503050406030204" pitchFamily="18" charset="0"/>
                              </a:rPr>
                            </m:ctrlPr>
                          </m:sSubPr>
                          <m:e>
                            <m:r>
                              <a:rPr lang="it-IT" sz="1800" i="1">
                                <a:latin typeface="Cambria Math" panose="02040503050406030204" pitchFamily="18" charset="0"/>
                              </a:rPr>
                              <m:t>𝑀𝑀</m:t>
                            </m:r>
                          </m:e>
                          <m:sub>
                            <m:r>
                              <a:rPr lang="it-IT" sz="1800" b="0" i="1" smtClean="0">
                                <a:latin typeface="Cambria Math" panose="02040503050406030204" pitchFamily="18" charset="0"/>
                              </a:rPr>
                              <m:t>𝑆</m:t>
                            </m:r>
                          </m:sub>
                        </m:sSub>
                      </m:den>
                    </m:f>
                    <m:r>
                      <a:rPr lang="it-IT" sz="1800" i="1">
                        <a:latin typeface="Cambria Math" panose="02040503050406030204" pitchFamily="18" charset="0"/>
                      </a:rPr>
                      <m:t>=</m:t>
                    </m:r>
                    <m:f>
                      <m:fPr>
                        <m:ctrlPr>
                          <a:rPr lang="it-IT" sz="1800" i="1">
                            <a:latin typeface="Cambria Math" panose="02040503050406030204" pitchFamily="18" charset="0"/>
                          </a:rPr>
                        </m:ctrlPr>
                      </m:fPr>
                      <m:num>
                        <m:r>
                          <a:rPr lang="it-IT" sz="1800" b="0" i="1" smtClean="0">
                            <a:latin typeface="Cambria Math" panose="02040503050406030204" pitchFamily="18" charset="0"/>
                          </a:rPr>
                          <m:t>24.23</m:t>
                        </m:r>
                        <m:r>
                          <a:rPr lang="it-IT" sz="1800" i="1">
                            <a:latin typeface="Cambria Math" panose="02040503050406030204" pitchFamily="18" charset="0"/>
                          </a:rPr>
                          <m:t> </m:t>
                        </m:r>
                        <m:r>
                          <a:rPr lang="it-IT" sz="1800" i="1">
                            <a:latin typeface="Cambria Math" panose="02040503050406030204" pitchFamily="18" charset="0"/>
                          </a:rPr>
                          <m:t>𝑔</m:t>
                        </m:r>
                      </m:num>
                      <m:den>
                        <m:r>
                          <a:rPr lang="it-IT" sz="1800" b="0" i="1" smtClean="0">
                            <a:latin typeface="Cambria Math" panose="02040503050406030204" pitchFamily="18" charset="0"/>
                          </a:rPr>
                          <m:t>32.06</m:t>
                        </m:r>
                        <m:r>
                          <a:rPr lang="it-IT" sz="1800" i="1">
                            <a:latin typeface="Cambria Math" panose="02040503050406030204" pitchFamily="18" charset="0"/>
                          </a:rPr>
                          <m:t> </m:t>
                        </m:r>
                        <m:r>
                          <a:rPr lang="it-IT" sz="1800" i="1">
                            <a:latin typeface="Cambria Math" panose="02040503050406030204" pitchFamily="18" charset="0"/>
                          </a:rPr>
                          <m:t>𝑔</m:t>
                        </m:r>
                        <m:r>
                          <a:rPr lang="it-IT" sz="1800" b="0" i="1" smtClean="0">
                            <a:latin typeface="Cambria Math" panose="02040503050406030204" pitchFamily="18" charset="0"/>
                          </a:rPr>
                          <m:t>/</m:t>
                        </m:r>
                        <m:r>
                          <a:rPr lang="it-IT" sz="1800" b="0" i="1" smtClean="0">
                            <a:latin typeface="Cambria Math" panose="02040503050406030204" pitchFamily="18" charset="0"/>
                          </a:rPr>
                          <m:t>𝑚𝑜𝑙</m:t>
                        </m:r>
                      </m:den>
                    </m:f>
                    <m:r>
                      <a:rPr lang="it-IT" sz="1800" i="1">
                        <a:latin typeface="Cambria Math" panose="02040503050406030204" pitchFamily="18" charset="0"/>
                      </a:rPr>
                      <m:t>=</m:t>
                    </m:r>
                    <m:r>
                      <a:rPr lang="it-IT" sz="1800" b="0" i="1" smtClean="0">
                        <a:latin typeface="Cambria Math" panose="02040503050406030204" pitchFamily="18" charset="0"/>
                      </a:rPr>
                      <m:t>0.75</m:t>
                    </m:r>
                    <m:r>
                      <a:rPr lang="it-IT" sz="1800" i="1">
                        <a:latin typeface="Cambria Math" panose="02040503050406030204" pitchFamily="18" charset="0"/>
                      </a:rPr>
                      <m:t> </m:t>
                    </m:r>
                    <m:r>
                      <a:rPr lang="it-IT" sz="1800" i="1">
                        <a:latin typeface="Cambria Math" panose="02040503050406030204" pitchFamily="18" charset="0"/>
                      </a:rPr>
                      <m:t>𝑚𝑜𝑙</m:t>
                    </m:r>
                  </m:oMath>
                </a14:m>
                <a:endParaRPr lang="it-IT" sz="1800" i="1" dirty="0" smtClean="0"/>
              </a:p>
              <a:p>
                <a:pPr marL="1344613" indent="-1344613" algn="just">
                  <a:lnSpc>
                    <a:spcPct val="120000"/>
                  </a:lnSpc>
                  <a:spcBef>
                    <a:spcPts val="0"/>
                  </a:spcBef>
                  <a:spcAft>
                    <a:spcPts val="600"/>
                  </a:spcAft>
                  <a:buNone/>
                </a:pPr>
                <a:r>
                  <a:rPr lang="it-IT" sz="1800" i="1" dirty="0"/>
                  <a:t>	</a:t>
                </a:r>
                <a:r>
                  <a:rPr lang="it-IT" sz="1800" i="1" dirty="0" smtClean="0"/>
                  <a:t>Da questi valori possiamo calcolare il rapporto tra azoto e zolfo: </a:t>
                </a:r>
              </a:p>
              <a:p>
                <a:pPr marL="1344613" indent="-1344613" algn="just">
                  <a:lnSpc>
                    <a:spcPct val="120000"/>
                  </a:lnSpc>
                  <a:spcBef>
                    <a:spcPts val="0"/>
                  </a:spcBef>
                  <a:spcAft>
                    <a:spcPts val="600"/>
                  </a:spcAft>
                  <a:buNone/>
                </a:pPr>
                <a14:m>
                  <m:oMathPara xmlns:m="http://schemas.openxmlformats.org/officeDocument/2006/math">
                    <m:oMathParaPr>
                      <m:jc m:val="centerGroup"/>
                    </m:oMathParaPr>
                    <m:oMath xmlns:m="http://schemas.openxmlformats.org/officeDocument/2006/math">
                      <m:f>
                        <m:fPr>
                          <m:type m:val="lin"/>
                          <m:ctrlPr>
                            <a:rPr lang="it-IT" sz="1800" i="1" smtClean="0">
                              <a:latin typeface="Cambria Math" panose="02040503050406030204" pitchFamily="18" charset="0"/>
                            </a:rPr>
                          </m:ctrlPr>
                        </m:fPr>
                        <m:num>
                          <m:sSub>
                            <m:sSubPr>
                              <m:ctrlPr>
                                <a:rPr lang="it-IT" sz="1800" i="1" smtClean="0">
                                  <a:latin typeface="Cambria Math" panose="02040503050406030204" pitchFamily="18" charset="0"/>
                                </a:rPr>
                              </m:ctrlPr>
                            </m:sSubPr>
                            <m:e>
                              <m:r>
                                <a:rPr lang="it-IT" sz="1800" b="0" i="1" smtClean="0">
                                  <a:latin typeface="Cambria Math" panose="02040503050406030204" pitchFamily="18" charset="0"/>
                                </a:rPr>
                                <m:t>𝑛</m:t>
                              </m:r>
                            </m:e>
                            <m:sub>
                              <m:r>
                                <a:rPr lang="it-IT" sz="1800" b="0" i="1" smtClean="0">
                                  <a:latin typeface="Cambria Math" panose="02040503050406030204" pitchFamily="18" charset="0"/>
                                </a:rPr>
                                <m:t>𝑁</m:t>
                              </m:r>
                            </m:sub>
                          </m:sSub>
                        </m:num>
                        <m:den>
                          <m:sSub>
                            <m:sSubPr>
                              <m:ctrlPr>
                                <a:rPr lang="it-IT" sz="1800" i="1" smtClean="0">
                                  <a:latin typeface="Cambria Math" panose="02040503050406030204" pitchFamily="18" charset="0"/>
                                </a:rPr>
                              </m:ctrlPr>
                            </m:sSubPr>
                            <m:e>
                              <m:r>
                                <a:rPr lang="it-IT" sz="1800" b="0" i="1" smtClean="0">
                                  <a:latin typeface="Cambria Math" panose="02040503050406030204" pitchFamily="18" charset="0"/>
                                </a:rPr>
                                <m:t>𝑛</m:t>
                              </m:r>
                            </m:e>
                            <m:sub>
                              <m:r>
                                <a:rPr lang="it-IT" sz="1800" b="0" i="1" smtClean="0">
                                  <a:latin typeface="Cambria Math" panose="02040503050406030204" pitchFamily="18" charset="0"/>
                                </a:rPr>
                                <m:t>𝑆</m:t>
                              </m:r>
                            </m:sub>
                          </m:sSub>
                        </m:den>
                      </m:f>
                      <m:r>
                        <a:rPr lang="it-IT" sz="1800" b="0" i="1" smtClean="0">
                          <a:latin typeface="Cambria Math" panose="02040503050406030204" pitchFamily="18" charset="0"/>
                        </a:rPr>
                        <m:t>=</m:t>
                      </m:r>
                      <m:f>
                        <m:fPr>
                          <m:type m:val="lin"/>
                          <m:ctrlPr>
                            <a:rPr lang="it-IT" sz="1800" b="0" i="1" smtClean="0">
                              <a:latin typeface="Cambria Math" panose="02040503050406030204" pitchFamily="18" charset="0"/>
                            </a:rPr>
                          </m:ctrlPr>
                        </m:fPr>
                        <m:num>
                          <m:r>
                            <a:rPr lang="it-IT" sz="1800" b="0" i="1" smtClean="0">
                              <a:latin typeface="Cambria Math" panose="02040503050406030204" pitchFamily="18" charset="0"/>
                            </a:rPr>
                            <m:t>1.51 </m:t>
                          </m:r>
                          <m:r>
                            <a:rPr lang="it-IT" sz="1800" b="0" i="1" smtClean="0">
                              <a:latin typeface="Cambria Math" panose="02040503050406030204" pitchFamily="18" charset="0"/>
                            </a:rPr>
                            <m:t>𝑚𝑜𝑙</m:t>
                          </m:r>
                        </m:num>
                        <m:den>
                          <m:r>
                            <a:rPr lang="it-IT" sz="1800" b="0" i="1" smtClean="0">
                              <a:latin typeface="Cambria Math" panose="02040503050406030204" pitchFamily="18" charset="0"/>
                            </a:rPr>
                            <m:t>0.75 </m:t>
                          </m:r>
                          <m:r>
                            <a:rPr lang="it-IT" sz="1800" b="0" i="1" smtClean="0">
                              <a:latin typeface="Cambria Math" panose="02040503050406030204" pitchFamily="18" charset="0"/>
                            </a:rPr>
                            <m:t>𝑚𝑜𝑙</m:t>
                          </m:r>
                        </m:den>
                      </m:f>
                      <m:r>
                        <a:rPr lang="it-IT" sz="1800" b="0" i="1" smtClean="0">
                          <a:latin typeface="Cambria Math" panose="02040503050406030204" pitchFamily="18" charset="0"/>
                        </a:rPr>
                        <m:t>=2.01</m:t>
                      </m:r>
                      <m:r>
                        <a:rPr lang="it-IT" sz="1800" b="0" i="1" smtClean="0">
                          <a:latin typeface="Cambria Math" panose="02040503050406030204" pitchFamily="18" charset="0"/>
                          <a:ea typeface="Cambria Math" panose="02040503050406030204" pitchFamily="18" charset="0"/>
                        </a:rPr>
                        <m:t>≈2</m:t>
                      </m:r>
                    </m:oMath>
                  </m:oMathPara>
                </a14:m>
                <a:endParaRPr lang="it-IT" sz="1800" i="1" dirty="0" smtClean="0"/>
              </a:p>
              <a:p>
                <a:pPr marL="1344613" indent="-1344613" algn="just">
                  <a:lnSpc>
                    <a:spcPct val="120000"/>
                  </a:lnSpc>
                  <a:spcBef>
                    <a:spcPts val="0"/>
                  </a:spcBef>
                  <a:spcAft>
                    <a:spcPts val="600"/>
                  </a:spcAft>
                  <a:buNone/>
                </a:pPr>
                <a:r>
                  <a:rPr lang="it-IT" sz="1800" dirty="0" smtClean="0"/>
                  <a:t>Dai rapporti molari di ciascun elemento possiamo ricavare la </a:t>
                </a:r>
                <a:r>
                  <a:rPr lang="it-IT" sz="1800" b="1" dirty="0" smtClean="0"/>
                  <a:t>formula minima</a:t>
                </a:r>
                <a:r>
                  <a:rPr lang="it-IT" sz="1800"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3200" y="770957"/>
                <a:ext cx="8376024" cy="2447372"/>
              </a:xfrm>
              <a:blipFill>
                <a:blip r:embed="rId2"/>
                <a:stretch>
                  <a:fillRect l="-582" r="-437" b="-140547"/>
                </a:stretch>
              </a:blipFill>
            </p:spPr>
            <p:txBody>
              <a:bodyPr/>
              <a:lstStyle/>
              <a:p>
                <a:r>
                  <a:rPr lang="it-IT">
                    <a:noFill/>
                  </a:rPr>
                  <a:t> </a:t>
                </a:r>
              </a:p>
            </p:txBody>
          </p:sp>
        </mc:Fallback>
      </mc:AlternateContent>
    </p:spTree>
    <p:extLst>
      <p:ext uri="{BB962C8B-B14F-4D97-AF65-F5344CB8AC3E}">
        <p14:creationId xmlns:p14="http://schemas.microsoft.com/office/powerpoint/2010/main" val="1990354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7"/>
          <p:cNvSpPr/>
          <p:nvPr/>
        </p:nvSpPr>
        <p:spPr>
          <a:xfrm>
            <a:off x="304800" y="1371600"/>
            <a:ext cx="8458200" cy="5181600"/>
          </a:xfrm>
          <a:prstGeom prst="rect">
            <a:avLst/>
          </a:prstGeom>
          <a:solidFill>
            <a:schemeClr val="accent1">
              <a:lumMod val="20000"/>
              <a:lumOff val="80000"/>
            </a:scheme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egnaposto numero diapositiva 13"/>
          <p:cNvSpPr>
            <a:spLocks noGrp="1"/>
          </p:cNvSpPr>
          <p:nvPr>
            <p:ph type="sldNum" sz="quarter" idx="12"/>
          </p:nvPr>
        </p:nvSpPr>
        <p:spPr/>
        <p:txBody>
          <a:bodyPr/>
          <a:lstStyle/>
          <a:p>
            <a:fld id="{A77D6A5A-7EAA-4DB4-B3BA-B3FCA63BD357}" type="slidenum">
              <a:rPr lang="it-IT" smtClean="0"/>
              <a:pPr/>
              <a:t>12</a:t>
            </a:fld>
            <a:endParaRPr lang="it-IT"/>
          </a:p>
        </p:txBody>
      </p:sp>
      <p:sp>
        <p:nvSpPr>
          <p:cNvPr id="9" name="CasellaDiTesto 8"/>
          <p:cNvSpPr txBox="1"/>
          <p:nvPr/>
        </p:nvSpPr>
        <p:spPr>
          <a:xfrm>
            <a:off x="381000" y="-76200"/>
            <a:ext cx="8077200" cy="6740307"/>
          </a:xfrm>
          <a:prstGeom prst="rect">
            <a:avLst/>
          </a:prstGeom>
          <a:noFill/>
        </p:spPr>
        <p:txBody>
          <a:bodyPr wrap="square" rtlCol="0">
            <a:spAutoFit/>
          </a:bodyPr>
          <a:lstStyle/>
          <a:p>
            <a:r>
              <a:rPr lang="it-IT" u="sng" dirty="0" smtClean="0"/>
              <a:t>Esempio:</a:t>
            </a:r>
          </a:p>
          <a:p>
            <a:r>
              <a:rPr lang="it-IT" b="1" dirty="0" smtClean="0"/>
              <a:t>Nel cioccolato ci sono diversi composti che conferiscono il tipico aroma. Un chimico isola uno di questi composti e ne determina la composizione percentuale: 66.62% carbonio, 7.47% idrogeno e 25.91% azoto. Qual è la formula minima di questo composto?</a:t>
            </a:r>
          </a:p>
          <a:p>
            <a:endParaRPr lang="it-IT" dirty="0" smtClean="0"/>
          </a:p>
          <a:p>
            <a:endParaRPr lang="it-IT" dirty="0" smtClean="0"/>
          </a:p>
          <a:p>
            <a:endParaRPr lang="it-IT" dirty="0" smtClean="0"/>
          </a:p>
          <a:p>
            <a:r>
              <a:rPr lang="it-IT" dirty="0" smtClean="0"/>
              <a:t>Per 100 g del composto ignoto:</a:t>
            </a:r>
          </a:p>
          <a:p>
            <a:r>
              <a:rPr lang="it-IT" dirty="0" smtClean="0"/>
              <a:t>La massa di carbonio è 66.62 g, che corrisponde a:</a:t>
            </a:r>
          </a:p>
          <a:p>
            <a:endParaRPr lang="it-IT" dirty="0" smtClean="0"/>
          </a:p>
          <a:p>
            <a:endParaRPr lang="it-IT" dirty="0" smtClean="0"/>
          </a:p>
          <a:p>
            <a:endParaRPr lang="it-IT" dirty="0" smtClean="0"/>
          </a:p>
          <a:p>
            <a:r>
              <a:rPr lang="it-IT" dirty="0" smtClean="0"/>
              <a:t>La massa di idrogeno è 7.47 g. </a:t>
            </a:r>
          </a:p>
          <a:p>
            <a:endParaRPr lang="it-IT" dirty="0" smtClean="0"/>
          </a:p>
          <a:p>
            <a:endParaRPr lang="it-IT" dirty="0" smtClean="0"/>
          </a:p>
          <a:p>
            <a:endParaRPr lang="it-IT" dirty="0" smtClean="0"/>
          </a:p>
          <a:p>
            <a:r>
              <a:rPr lang="it-IT" dirty="0" smtClean="0"/>
              <a:t>La massa di azoto è 25.91 g. </a:t>
            </a:r>
          </a:p>
          <a:p>
            <a:endParaRPr lang="it-IT" dirty="0" smtClean="0"/>
          </a:p>
          <a:p>
            <a:endParaRPr lang="it-IT" dirty="0" smtClean="0"/>
          </a:p>
          <a:p>
            <a:endParaRPr lang="it-IT" dirty="0" smtClean="0"/>
          </a:p>
          <a:p>
            <a:endParaRPr lang="it-IT" dirty="0" smtClean="0"/>
          </a:p>
          <a:p>
            <a:r>
              <a:rPr lang="it-IT" dirty="0" smtClean="0"/>
              <a:t>La </a:t>
            </a:r>
            <a:r>
              <a:rPr lang="it-IT" smtClean="0"/>
              <a:t>formula minima del </a:t>
            </a:r>
            <a:r>
              <a:rPr lang="it-IT" dirty="0" smtClean="0"/>
              <a:t>composto incognito è C</a:t>
            </a:r>
            <a:r>
              <a:rPr lang="it-IT" baseline="-25000" dirty="0" smtClean="0"/>
              <a:t>3</a:t>
            </a:r>
            <a:r>
              <a:rPr lang="it-IT" dirty="0" smtClean="0"/>
              <a:t>H</a:t>
            </a:r>
            <a:r>
              <a:rPr lang="it-IT" baseline="-25000" dirty="0" smtClean="0"/>
              <a:t>4</a:t>
            </a:r>
            <a:r>
              <a:rPr lang="it-IT" dirty="0" smtClean="0"/>
              <a:t>N.</a:t>
            </a:r>
          </a:p>
          <a:p>
            <a:endParaRPr lang="it-IT" dirty="0" smtClean="0"/>
          </a:p>
        </p:txBody>
      </p:sp>
      <p:grpSp>
        <p:nvGrpSpPr>
          <p:cNvPr id="2" name="Gruppo 9"/>
          <p:cNvGrpSpPr/>
          <p:nvPr/>
        </p:nvGrpSpPr>
        <p:grpSpPr>
          <a:xfrm>
            <a:off x="457200" y="1295400"/>
            <a:ext cx="7543800" cy="923330"/>
            <a:chOff x="533400" y="1743670"/>
            <a:chExt cx="7543800" cy="923330"/>
          </a:xfrm>
        </p:grpSpPr>
        <p:sp>
          <p:nvSpPr>
            <p:cNvPr id="11" name="CasellaDiTesto 10"/>
            <p:cNvSpPr txBox="1"/>
            <p:nvPr/>
          </p:nvSpPr>
          <p:spPr>
            <a:xfrm>
              <a:off x="533400" y="1743670"/>
              <a:ext cx="5943600" cy="923330"/>
            </a:xfrm>
            <a:prstGeom prst="rect">
              <a:avLst/>
            </a:prstGeom>
            <a:noFill/>
          </p:spPr>
          <p:txBody>
            <a:bodyPr wrap="square" rtlCol="0">
              <a:spAutoFit/>
            </a:bodyPr>
            <a:lstStyle/>
            <a:p>
              <a:endParaRPr lang="it-IT" dirty="0" smtClean="0"/>
            </a:p>
            <a:p>
              <a:r>
                <a:rPr lang="it-IT" dirty="0" smtClean="0"/>
                <a:t>Massa totale componente  = </a:t>
              </a:r>
            </a:p>
            <a:p>
              <a:endParaRPr lang="it-IT" dirty="0"/>
            </a:p>
          </p:txBody>
        </p:sp>
        <p:grpSp>
          <p:nvGrpSpPr>
            <p:cNvPr id="4" name="Gruppo 19"/>
            <p:cNvGrpSpPr/>
            <p:nvPr/>
          </p:nvGrpSpPr>
          <p:grpSpPr>
            <a:xfrm>
              <a:off x="3352800" y="1852136"/>
              <a:ext cx="4724400" cy="738664"/>
              <a:chOff x="3962400" y="1611868"/>
              <a:chExt cx="4724400" cy="738664"/>
            </a:xfrm>
          </p:grpSpPr>
          <p:sp>
            <p:nvSpPr>
              <p:cNvPr id="18" name="CasellaDiTesto 17"/>
              <p:cNvSpPr txBox="1"/>
              <p:nvPr/>
            </p:nvSpPr>
            <p:spPr>
              <a:xfrm>
                <a:off x="5867400" y="1981200"/>
                <a:ext cx="1447800" cy="369332"/>
              </a:xfrm>
              <a:prstGeom prst="rect">
                <a:avLst/>
              </a:prstGeom>
              <a:noFill/>
            </p:spPr>
            <p:txBody>
              <a:bodyPr wrap="square" rtlCol="0">
                <a:spAutoFit/>
              </a:bodyPr>
              <a:lstStyle/>
              <a:p>
                <a:r>
                  <a:rPr lang="it-IT" dirty="0" smtClean="0"/>
                  <a:t>100</a:t>
                </a:r>
                <a:endParaRPr lang="it-IT" dirty="0"/>
              </a:p>
            </p:txBody>
          </p:sp>
          <p:sp>
            <p:nvSpPr>
              <p:cNvPr id="19" name="CasellaDiTesto 18"/>
              <p:cNvSpPr txBox="1"/>
              <p:nvPr/>
            </p:nvSpPr>
            <p:spPr>
              <a:xfrm>
                <a:off x="3962400" y="1611868"/>
                <a:ext cx="4724400" cy="369332"/>
              </a:xfrm>
              <a:prstGeom prst="rect">
                <a:avLst/>
              </a:prstGeom>
              <a:noFill/>
            </p:spPr>
            <p:txBody>
              <a:bodyPr wrap="square" rtlCol="0">
                <a:spAutoFit/>
              </a:bodyPr>
              <a:lstStyle/>
              <a:p>
                <a:r>
                  <a:rPr lang="it-IT" dirty="0" smtClean="0"/>
                  <a:t>Massa totale composto x massa percentuale</a:t>
                </a:r>
                <a:endParaRPr lang="it-IT" dirty="0"/>
              </a:p>
            </p:txBody>
          </p:sp>
          <p:cxnSp>
            <p:nvCxnSpPr>
              <p:cNvPr id="20" name="Connettore 1 19"/>
              <p:cNvCxnSpPr/>
              <p:nvPr/>
            </p:nvCxnSpPr>
            <p:spPr>
              <a:xfrm>
                <a:off x="3977640" y="1981200"/>
                <a:ext cx="429768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 name="Gruppo 20"/>
          <p:cNvGrpSpPr/>
          <p:nvPr/>
        </p:nvGrpSpPr>
        <p:grpSpPr>
          <a:xfrm>
            <a:off x="457200" y="2505670"/>
            <a:ext cx="5943600" cy="923330"/>
            <a:chOff x="533400" y="1743670"/>
            <a:chExt cx="5943600" cy="923330"/>
          </a:xfrm>
        </p:grpSpPr>
        <p:sp>
          <p:nvSpPr>
            <p:cNvPr id="22" name="CasellaDiTesto 21"/>
            <p:cNvSpPr txBox="1"/>
            <p:nvPr/>
          </p:nvSpPr>
          <p:spPr>
            <a:xfrm>
              <a:off x="533400" y="1743670"/>
              <a:ext cx="5943600" cy="923330"/>
            </a:xfrm>
            <a:prstGeom prst="rect">
              <a:avLst/>
            </a:prstGeom>
            <a:noFill/>
          </p:spPr>
          <p:txBody>
            <a:bodyPr wrap="square" rtlCol="0">
              <a:spAutoFit/>
            </a:bodyPr>
            <a:lstStyle/>
            <a:p>
              <a:endParaRPr lang="it-IT" dirty="0" smtClean="0"/>
            </a:p>
            <a:p>
              <a:r>
                <a:rPr lang="it-IT" dirty="0" smtClean="0"/>
                <a:t>Moli di carbonio = </a:t>
              </a:r>
            </a:p>
            <a:p>
              <a:endParaRPr lang="it-IT" dirty="0"/>
            </a:p>
          </p:txBody>
        </p:sp>
        <p:grpSp>
          <p:nvGrpSpPr>
            <p:cNvPr id="6" name="Gruppo 20"/>
            <p:cNvGrpSpPr/>
            <p:nvPr/>
          </p:nvGrpSpPr>
          <p:grpSpPr>
            <a:xfrm>
              <a:off x="2362200" y="1852136"/>
              <a:ext cx="3429000" cy="738664"/>
              <a:chOff x="2971800" y="1764268"/>
              <a:chExt cx="3429000" cy="738664"/>
            </a:xfrm>
          </p:grpSpPr>
          <p:grpSp>
            <p:nvGrpSpPr>
              <p:cNvPr id="7" name="Gruppo 19"/>
              <p:cNvGrpSpPr/>
              <p:nvPr/>
            </p:nvGrpSpPr>
            <p:grpSpPr>
              <a:xfrm>
                <a:off x="2971800" y="1764268"/>
                <a:ext cx="1524000" cy="738664"/>
                <a:chOff x="2971800" y="1611868"/>
                <a:chExt cx="1524000" cy="738664"/>
              </a:xfrm>
            </p:grpSpPr>
            <p:sp>
              <p:nvSpPr>
                <p:cNvPr id="26" name="CasellaDiTesto 25"/>
                <p:cNvSpPr txBox="1"/>
                <p:nvPr/>
              </p:nvSpPr>
              <p:spPr>
                <a:xfrm>
                  <a:off x="2971800" y="1981200"/>
                  <a:ext cx="1524000" cy="369332"/>
                </a:xfrm>
                <a:prstGeom prst="rect">
                  <a:avLst/>
                </a:prstGeom>
                <a:noFill/>
              </p:spPr>
              <p:txBody>
                <a:bodyPr wrap="square" rtlCol="0">
                  <a:spAutoFit/>
                </a:bodyPr>
                <a:lstStyle/>
                <a:p>
                  <a:r>
                    <a:rPr lang="it-IT" dirty="0" smtClean="0"/>
                    <a:t>12.01 g/mol</a:t>
                  </a:r>
                  <a:endParaRPr lang="it-IT" dirty="0"/>
                </a:p>
              </p:txBody>
            </p:sp>
            <p:sp>
              <p:nvSpPr>
                <p:cNvPr id="27" name="CasellaDiTesto 26"/>
                <p:cNvSpPr txBox="1"/>
                <p:nvPr/>
              </p:nvSpPr>
              <p:spPr>
                <a:xfrm>
                  <a:off x="3200400" y="1611868"/>
                  <a:ext cx="990600" cy="369332"/>
                </a:xfrm>
                <a:prstGeom prst="rect">
                  <a:avLst/>
                </a:prstGeom>
                <a:noFill/>
              </p:spPr>
              <p:txBody>
                <a:bodyPr wrap="square" rtlCol="0">
                  <a:spAutoFit/>
                </a:bodyPr>
                <a:lstStyle/>
                <a:p>
                  <a:r>
                    <a:rPr lang="it-IT" dirty="0" smtClean="0"/>
                    <a:t>66.62 g</a:t>
                  </a:r>
                  <a:endParaRPr lang="it-IT" dirty="0"/>
                </a:p>
              </p:txBody>
            </p:sp>
            <p:cxnSp>
              <p:nvCxnSpPr>
                <p:cNvPr id="28" name="Connettore 1 27"/>
                <p:cNvCxnSpPr/>
                <p:nvPr/>
              </p:nvCxnSpPr>
              <p:spPr>
                <a:xfrm>
                  <a:off x="3048000" y="1981200"/>
                  <a:ext cx="118872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CasellaDiTesto 24"/>
              <p:cNvSpPr txBox="1"/>
              <p:nvPr/>
            </p:nvSpPr>
            <p:spPr>
              <a:xfrm>
                <a:off x="4343400" y="1905000"/>
                <a:ext cx="2057400" cy="369332"/>
              </a:xfrm>
              <a:prstGeom prst="rect">
                <a:avLst/>
              </a:prstGeom>
              <a:noFill/>
            </p:spPr>
            <p:txBody>
              <a:bodyPr wrap="square" rtlCol="0">
                <a:spAutoFit/>
              </a:bodyPr>
              <a:lstStyle/>
              <a:p>
                <a:r>
                  <a:rPr lang="it-IT" dirty="0" smtClean="0"/>
                  <a:t>= 5.55 mol</a:t>
                </a:r>
                <a:endParaRPr lang="it-IT" dirty="0"/>
              </a:p>
            </p:txBody>
          </p:sp>
        </p:grpSp>
      </p:grpSp>
      <p:sp>
        <p:nvSpPr>
          <p:cNvPr id="37" name="Rettangolo arrotondato 36"/>
          <p:cNvSpPr/>
          <p:nvPr/>
        </p:nvSpPr>
        <p:spPr>
          <a:xfrm>
            <a:off x="3886200" y="2667000"/>
            <a:ext cx="8382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arrotondato 37"/>
          <p:cNvSpPr/>
          <p:nvPr/>
        </p:nvSpPr>
        <p:spPr>
          <a:xfrm>
            <a:off x="3886200" y="3810000"/>
            <a:ext cx="8382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9" name="Gruppo 20"/>
          <p:cNvGrpSpPr/>
          <p:nvPr/>
        </p:nvGrpSpPr>
        <p:grpSpPr>
          <a:xfrm>
            <a:off x="457200" y="3648670"/>
            <a:ext cx="5943600" cy="923330"/>
            <a:chOff x="533400" y="1743670"/>
            <a:chExt cx="5943600" cy="923330"/>
          </a:xfrm>
        </p:grpSpPr>
        <p:sp>
          <p:nvSpPr>
            <p:cNvPr id="40" name="CasellaDiTesto 39"/>
            <p:cNvSpPr txBox="1"/>
            <p:nvPr/>
          </p:nvSpPr>
          <p:spPr>
            <a:xfrm>
              <a:off x="533400" y="1743670"/>
              <a:ext cx="5943600" cy="923330"/>
            </a:xfrm>
            <a:prstGeom prst="rect">
              <a:avLst/>
            </a:prstGeom>
            <a:noFill/>
          </p:spPr>
          <p:txBody>
            <a:bodyPr wrap="square" rtlCol="0">
              <a:spAutoFit/>
            </a:bodyPr>
            <a:lstStyle/>
            <a:p>
              <a:endParaRPr lang="it-IT" dirty="0" smtClean="0"/>
            </a:p>
            <a:p>
              <a:r>
                <a:rPr lang="it-IT" dirty="0" smtClean="0"/>
                <a:t>Moli di idrogeno = </a:t>
              </a:r>
            </a:p>
            <a:p>
              <a:endParaRPr lang="it-IT" dirty="0"/>
            </a:p>
          </p:txBody>
        </p:sp>
        <p:grpSp>
          <p:nvGrpSpPr>
            <p:cNvPr id="41" name="Gruppo 20"/>
            <p:cNvGrpSpPr/>
            <p:nvPr/>
          </p:nvGrpSpPr>
          <p:grpSpPr>
            <a:xfrm>
              <a:off x="2438400" y="1852136"/>
              <a:ext cx="3352800" cy="738664"/>
              <a:chOff x="3048000" y="1764268"/>
              <a:chExt cx="3352800" cy="738664"/>
            </a:xfrm>
          </p:grpSpPr>
          <p:grpSp>
            <p:nvGrpSpPr>
              <p:cNvPr id="42" name="Gruppo 19"/>
              <p:cNvGrpSpPr/>
              <p:nvPr/>
            </p:nvGrpSpPr>
            <p:grpSpPr>
              <a:xfrm>
                <a:off x="3048000" y="1764268"/>
                <a:ext cx="1447800" cy="738664"/>
                <a:chOff x="3048000" y="1611868"/>
                <a:chExt cx="1447800" cy="738664"/>
              </a:xfrm>
            </p:grpSpPr>
            <p:sp>
              <p:nvSpPr>
                <p:cNvPr id="44" name="CasellaDiTesto 43"/>
                <p:cNvSpPr txBox="1"/>
                <p:nvPr/>
              </p:nvSpPr>
              <p:spPr>
                <a:xfrm>
                  <a:off x="3048000" y="1981200"/>
                  <a:ext cx="1447800" cy="369332"/>
                </a:xfrm>
                <a:prstGeom prst="rect">
                  <a:avLst/>
                </a:prstGeom>
                <a:noFill/>
              </p:spPr>
              <p:txBody>
                <a:bodyPr wrap="square" rtlCol="0">
                  <a:spAutoFit/>
                </a:bodyPr>
                <a:lstStyle/>
                <a:p>
                  <a:r>
                    <a:rPr lang="it-IT" dirty="0" smtClean="0"/>
                    <a:t>1.01 g/mol</a:t>
                  </a:r>
                  <a:endParaRPr lang="it-IT" dirty="0"/>
                </a:p>
              </p:txBody>
            </p:sp>
            <p:sp>
              <p:nvSpPr>
                <p:cNvPr id="45" name="CasellaDiTesto 44"/>
                <p:cNvSpPr txBox="1"/>
                <p:nvPr/>
              </p:nvSpPr>
              <p:spPr>
                <a:xfrm>
                  <a:off x="3200400" y="1611868"/>
                  <a:ext cx="990600" cy="369332"/>
                </a:xfrm>
                <a:prstGeom prst="rect">
                  <a:avLst/>
                </a:prstGeom>
                <a:noFill/>
              </p:spPr>
              <p:txBody>
                <a:bodyPr wrap="square" rtlCol="0">
                  <a:spAutoFit/>
                </a:bodyPr>
                <a:lstStyle/>
                <a:p>
                  <a:r>
                    <a:rPr lang="it-IT" dirty="0" smtClean="0"/>
                    <a:t>7.47 g</a:t>
                  </a:r>
                  <a:endParaRPr lang="it-IT" dirty="0"/>
                </a:p>
              </p:txBody>
            </p:sp>
            <p:cxnSp>
              <p:nvCxnSpPr>
                <p:cNvPr id="46" name="Connettore 1 45"/>
                <p:cNvCxnSpPr/>
                <p:nvPr/>
              </p:nvCxnSpPr>
              <p:spPr>
                <a:xfrm>
                  <a:off x="3048000" y="1981200"/>
                  <a:ext cx="118872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CasellaDiTesto 42"/>
              <p:cNvSpPr txBox="1"/>
              <p:nvPr/>
            </p:nvSpPr>
            <p:spPr>
              <a:xfrm>
                <a:off x="4343400" y="1905000"/>
                <a:ext cx="2057400" cy="369332"/>
              </a:xfrm>
              <a:prstGeom prst="rect">
                <a:avLst/>
              </a:prstGeom>
              <a:noFill/>
            </p:spPr>
            <p:txBody>
              <a:bodyPr wrap="square" rtlCol="0">
                <a:spAutoFit/>
              </a:bodyPr>
              <a:lstStyle/>
              <a:p>
                <a:r>
                  <a:rPr lang="it-IT" dirty="0" smtClean="0"/>
                  <a:t>= 7.40 mol</a:t>
                </a:r>
                <a:endParaRPr lang="it-IT" dirty="0"/>
              </a:p>
            </p:txBody>
          </p:sp>
        </p:grpSp>
      </p:grpSp>
      <p:grpSp>
        <p:nvGrpSpPr>
          <p:cNvPr id="47" name="Gruppo 20"/>
          <p:cNvGrpSpPr/>
          <p:nvPr/>
        </p:nvGrpSpPr>
        <p:grpSpPr>
          <a:xfrm>
            <a:off x="457200" y="4715470"/>
            <a:ext cx="5943600" cy="923330"/>
            <a:chOff x="533400" y="1743670"/>
            <a:chExt cx="5943600" cy="923330"/>
          </a:xfrm>
        </p:grpSpPr>
        <p:sp>
          <p:nvSpPr>
            <p:cNvPr id="48" name="CasellaDiTesto 47"/>
            <p:cNvSpPr txBox="1"/>
            <p:nvPr/>
          </p:nvSpPr>
          <p:spPr>
            <a:xfrm>
              <a:off x="533400" y="1743670"/>
              <a:ext cx="5943600" cy="923330"/>
            </a:xfrm>
            <a:prstGeom prst="rect">
              <a:avLst/>
            </a:prstGeom>
            <a:noFill/>
          </p:spPr>
          <p:txBody>
            <a:bodyPr wrap="square" rtlCol="0">
              <a:spAutoFit/>
            </a:bodyPr>
            <a:lstStyle/>
            <a:p>
              <a:endParaRPr lang="it-IT" dirty="0" smtClean="0"/>
            </a:p>
            <a:p>
              <a:r>
                <a:rPr lang="it-IT" dirty="0" smtClean="0"/>
                <a:t>Moli di azoto = </a:t>
              </a:r>
            </a:p>
            <a:p>
              <a:endParaRPr lang="it-IT" dirty="0"/>
            </a:p>
          </p:txBody>
        </p:sp>
        <p:grpSp>
          <p:nvGrpSpPr>
            <p:cNvPr id="49" name="Gruppo 20"/>
            <p:cNvGrpSpPr/>
            <p:nvPr/>
          </p:nvGrpSpPr>
          <p:grpSpPr>
            <a:xfrm>
              <a:off x="1981200" y="1852136"/>
              <a:ext cx="3429000" cy="738664"/>
              <a:chOff x="2590800" y="1764268"/>
              <a:chExt cx="3429000" cy="738664"/>
            </a:xfrm>
          </p:grpSpPr>
          <p:grpSp>
            <p:nvGrpSpPr>
              <p:cNvPr id="50" name="Gruppo 19"/>
              <p:cNvGrpSpPr/>
              <p:nvPr/>
            </p:nvGrpSpPr>
            <p:grpSpPr>
              <a:xfrm>
                <a:off x="2590800" y="1764268"/>
                <a:ext cx="1524000" cy="738664"/>
                <a:chOff x="2590800" y="1611868"/>
                <a:chExt cx="1524000" cy="738664"/>
              </a:xfrm>
            </p:grpSpPr>
            <p:sp>
              <p:nvSpPr>
                <p:cNvPr id="52" name="CasellaDiTesto 51"/>
                <p:cNvSpPr txBox="1"/>
                <p:nvPr/>
              </p:nvSpPr>
              <p:spPr>
                <a:xfrm>
                  <a:off x="2590800" y="1981200"/>
                  <a:ext cx="1524000" cy="369332"/>
                </a:xfrm>
                <a:prstGeom prst="rect">
                  <a:avLst/>
                </a:prstGeom>
                <a:noFill/>
              </p:spPr>
              <p:txBody>
                <a:bodyPr wrap="square" rtlCol="0">
                  <a:spAutoFit/>
                </a:bodyPr>
                <a:lstStyle/>
                <a:p>
                  <a:r>
                    <a:rPr lang="it-IT" dirty="0" smtClean="0"/>
                    <a:t>14.01 g/mol</a:t>
                  </a:r>
                  <a:endParaRPr lang="it-IT" dirty="0"/>
                </a:p>
              </p:txBody>
            </p:sp>
            <p:sp>
              <p:nvSpPr>
                <p:cNvPr id="53" name="CasellaDiTesto 52"/>
                <p:cNvSpPr txBox="1"/>
                <p:nvPr/>
              </p:nvSpPr>
              <p:spPr>
                <a:xfrm>
                  <a:off x="2819400" y="1611868"/>
                  <a:ext cx="990600" cy="369332"/>
                </a:xfrm>
                <a:prstGeom prst="rect">
                  <a:avLst/>
                </a:prstGeom>
                <a:noFill/>
              </p:spPr>
              <p:txBody>
                <a:bodyPr wrap="square" rtlCol="0">
                  <a:spAutoFit/>
                </a:bodyPr>
                <a:lstStyle/>
                <a:p>
                  <a:r>
                    <a:rPr lang="it-IT" dirty="0" smtClean="0"/>
                    <a:t>25.91 g</a:t>
                  </a:r>
                  <a:endParaRPr lang="it-IT" dirty="0"/>
                </a:p>
              </p:txBody>
            </p:sp>
            <p:cxnSp>
              <p:nvCxnSpPr>
                <p:cNvPr id="54" name="Connettore 1 53"/>
                <p:cNvCxnSpPr/>
                <p:nvPr/>
              </p:nvCxnSpPr>
              <p:spPr>
                <a:xfrm>
                  <a:off x="2667000" y="1981200"/>
                  <a:ext cx="118872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 name="CasellaDiTesto 50"/>
              <p:cNvSpPr txBox="1"/>
              <p:nvPr/>
            </p:nvSpPr>
            <p:spPr>
              <a:xfrm>
                <a:off x="3962400" y="1905000"/>
                <a:ext cx="2057400" cy="369332"/>
              </a:xfrm>
              <a:prstGeom prst="rect">
                <a:avLst/>
              </a:prstGeom>
              <a:noFill/>
            </p:spPr>
            <p:txBody>
              <a:bodyPr wrap="square" rtlCol="0">
                <a:spAutoFit/>
              </a:bodyPr>
              <a:lstStyle/>
              <a:p>
                <a:r>
                  <a:rPr lang="it-IT" dirty="0" smtClean="0"/>
                  <a:t>= 1.84 mol</a:t>
                </a:r>
                <a:endParaRPr lang="it-IT" dirty="0"/>
              </a:p>
            </p:txBody>
          </p:sp>
        </p:grpSp>
      </p:grpSp>
      <p:sp>
        <p:nvSpPr>
          <p:cNvPr id="55" name="Rettangolo arrotondato 54"/>
          <p:cNvSpPr/>
          <p:nvPr/>
        </p:nvSpPr>
        <p:spPr>
          <a:xfrm>
            <a:off x="3505200" y="4876800"/>
            <a:ext cx="8382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7" name="Connettore 7 56"/>
          <p:cNvCxnSpPr>
            <a:stCxn id="55" idx="3"/>
            <a:endCxn id="37" idx="3"/>
          </p:cNvCxnSpPr>
          <p:nvPr/>
        </p:nvCxnSpPr>
        <p:spPr>
          <a:xfrm flipV="1">
            <a:off x="4343400" y="2933700"/>
            <a:ext cx="381000" cy="2209800"/>
          </a:xfrm>
          <a:prstGeom prst="curvedConnector3">
            <a:avLst>
              <a:gd name="adj1" fmla="val 160000"/>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9" name="Connettore 7 58"/>
          <p:cNvCxnSpPr>
            <a:stCxn id="55" idx="3"/>
          </p:cNvCxnSpPr>
          <p:nvPr/>
        </p:nvCxnSpPr>
        <p:spPr>
          <a:xfrm flipV="1">
            <a:off x="4343400" y="4343400"/>
            <a:ext cx="304800" cy="800100"/>
          </a:xfrm>
          <a:prstGeom prst="curvedConnector2">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73" name="CasellaDiTesto 72"/>
          <p:cNvSpPr txBox="1"/>
          <p:nvPr/>
        </p:nvSpPr>
        <p:spPr>
          <a:xfrm>
            <a:off x="5029200" y="2743200"/>
            <a:ext cx="2819400" cy="461665"/>
          </a:xfrm>
          <a:prstGeom prst="rect">
            <a:avLst/>
          </a:prstGeom>
          <a:noFill/>
        </p:spPr>
        <p:txBody>
          <a:bodyPr wrap="square" rtlCol="0">
            <a:spAutoFit/>
          </a:bodyPr>
          <a:lstStyle/>
          <a:p>
            <a:r>
              <a:rPr lang="it-IT" sz="2400" b="1" dirty="0" smtClean="0">
                <a:solidFill>
                  <a:schemeClr val="accent1">
                    <a:lumMod val="75000"/>
                  </a:schemeClr>
                </a:solidFill>
                <a:latin typeface="Informal Roman" pitchFamily="66" charset="0"/>
              </a:rPr>
              <a:t>5.55 / 1.84 = 3</a:t>
            </a:r>
            <a:endParaRPr lang="it-IT" sz="2400" b="1" dirty="0">
              <a:solidFill>
                <a:schemeClr val="accent1">
                  <a:lumMod val="75000"/>
                </a:schemeClr>
              </a:solidFill>
              <a:latin typeface="Informal Roman" pitchFamily="66" charset="0"/>
            </a:endParaRPr>
          </a:p>
        </p:txBody>
      </p:sp>
      <p:sp>
        <p:nvSpPr>
          <p:cNvPr id="74" name="CasellaDiTesto 73"/>
          <p:cNvSpPr txBox="1"/>
          <p:nvPr/>
        </p:nvSpPr>
        <p:spPr>
          <a:xfrm>
            <a:off x="5029200" y="3881735"/>
            <a:ext cx="2819400" cy="461665"/>
          </a:xfrm>
          <a:prstGeom prst="rect">
            <a:avLst/>
          </a:prstGeom>
          <a:noFill/>
        </p:spPr>
        <p:txBody>
          <a:bodyPr wrap="square" rtlCol="0">
            <a:spAutoFit/>
          </a:bodyPr>
          <a:lstStyle/>
          <a:p>
            <a:r>
              <a:rPr lang="it-IT" sz="2400" b="1" dirty="0" smtClean="0">
                <a:solidFill>
                  <a:schemeClr val="accent1">
                    <a:lumMod val="75000"/>
                  </a:schemeClr>
                </a:solidFill>
                <a:latin typeface="Informal Roman" pitchFamily="66" charset="0"/>
              </a:rPr>
              <a:t>7.40 / 1.84 = 4</a:t>
            </a:r>
            <a:endParaRPr lang="it-IT" sz="2400" b="1" dirty="0">
              <a:solidFill>
                <a:schemeClr val="accent1">
                  <a:lumMod val="75000"/>
                </a:schemeClr>
              </a:solidFill>
              <a:latin typeface="Informal Roman" pitchFamily="66" charset="0"/>
            </a:endParaRPr>
          </a:p>
        </p:txBody>
      </p:sp>
      <p:sp>
        <p:nvSpPr>
          <p:cNvPr id="75" name="CasellaDiTesto 74"/>
          <p:cNvSpPr txBox="1"/>
          <p:nvPr/>
        </p:nvSpPr>
        <p:spPr>
          <a:xfrm>
            <a:off x="4724400" y="5024735"/>
            <a:ext cx="2819400" cy="461665"/>
          </a:xfrm>
          <a:prstGeom prst="rect">
            <a:avLst/>
          </a:prstGeom>
          <a:noFill/>
        </p:spPr>
        <p:txBody>
          <a:bodyPr wrap="square" rtlCol="0">
            <a:spAutoFit/>
          </a:bodyPr>
          <a:lstStyle/>
          <a:p>
            <a:r>
              <a:rPr lang="it-IT" sz="2400" b="1" dirty="0" smtClean="0">
                <a:solidFill>
                  <a:schemeClr val="accent1">
                    <a:lumMod val="75000"/>
                  </a:schemeClr>
                </a:solidFill>
                <a:latin typeface="Informal Roman" pitchFamily="66" charset="0"/>
              </a:rPr>
              <a:t>1.84 / 1.84 = 1</a:t>
            </a:r>
            <a:endParaRPr lang="it-IT" sz="2400" b="1" dirty="0">
              <a:solidFill>
                <a:schemeClr val="accent1">
                  <a:lumMod val="75000"/>
                </a:schemeClr>
              </a:solidFill>
              <a:latin typeface="Informal Roman" pitchFamily="66" charset="0"/>
            </a:endParaRPr>
          </a:p>
        </p:txBody>
      </p:sp>
    </p:spTree>
    <p:extLst>
      <p:ext uri="{BB962C8B-B14F-4D97-AF65-F5344CB8AC3E}">
        <p14:creationId xmlns:p14="http://schemas.microsoft.com/office/powerpoint/2010/main" val="307486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
                                            <p:txEl>
                                              <p:pRg st="14" end="14"/>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checkerboard(across)">
                                      <p:cBhvr>
                                        <p:cTn id="48" dur="500"/>
                                        <p:tgtEl>
                                          <p:spTgt spid="37"/>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checkerboard(across)">
                                      <p:cBhvr>
                                        <p:cTn id="51" dur="500"/>
                                        <p:tgtEl>
                                          <p:spTgt spid="38"/>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checkerboard(across)">
                                      <p:cBhvr>
                                        <p:cTn id="54" dur="500"/>
                                        <p:tgtEl>
                                          <p:spTgt spid="55"/>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blinds(horizontal)">
                                      <p:cBhvr>
                                        <p:cTn id="65" dur="500"/>
                                        <p:tgtEl>
                                          <p:spTgt spid="73"/>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74"/>
                                        </p:tgtEl>
                                        <p:attrNameLst>
                                          <p:attrName>style.visibility</p:attrName>
                                        </p:attrNameLst>
                                      </p:cBhvr>
                                      <p:to>
                                        <p:strVal val="visible"/>
                                      </p:to>
                                    </p:set>
                                    <p:animEffect transition="in" filter="blinds(horizontal)">
                                      <p:cBhvr>
                                        <p:cTn id="68" dur="500"/>
                                        <p:tgtEl>
                                          <p:spTgt spid="74"/>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blinds(horizontal)">
                                      <p:cBhvr>
                                        <p:cTn id="71" dur="500"/>
                                        <p:tgtEl>
                                          <p:spTgt spid="75"/>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9">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9" grpId="0" uiExpand="1" build="p"/>
      <p:bldP spid="37" grpId="0" animBg="1"/>
      <p:bldP spid="38" grpId="0" animBg="1"/>
      <p:bldP spid="55" grpId="0" animBg="1"/>
      <p:bldP spid="73" grpId="0"/>
      <p:bldP spid="74" grpId="0"/>
      <p:bldP spid="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667" y="344133"/>
            <a:ext cx="8157885" cy="974768"/>
          </a:xfrm>
        </p:spPr>
        <p:txBody>
          <a:bodyPr>
            <a:noAutofit/>
          </a:bodyPr>
          <a:lstStyle/>
          <a:p>
            <a:pPr marL="0" indent="0">
              <a:lnSpc>
                <a:spcPct val="120000"/>
              </a:lnSpc>
              <a:spcBef>
                <a:spcPts val="0"/>
              </a:spcBef>
              <a:spcAft>
                <a:spcPts val="600"/>
              </a:spcAft>
              <a:buNone/>
            </a:pPr>
            <a:r>
              <a:rPr lang="it-IT" sz="2000" i="1" dirty="0" smtClean="0"/>
              <a:t>Esempio:</a:t>
            </a:r>
          </a:p>
          <a:p>
            <a:pPr marL="0" indent="0">
              <a:lnSpc>
                <a:spcPct val="120000"/>
              </a:lnSpc>
              <a:spcBef>
                <a:spcPts val="0"/>
              </a:spcBef>
              <a:spcAft>
                <a:spcPts val="600"/>
              </a:spcAft>
              <a:buNone/>
            </a:pPr>
            <a:r>
              <a:rPr lang="it-IT" sz="2000" i="1" dirty="0" smtClean="0"/>
              <a:t>La percentuale in peso degli elementi di un composto è: K 26.58%, Cr 35.35%, O 38.07%. Calcolare la formula empirica (o formula minima) del composto.</a:t>
            </a:r>
          </a:p>
        </p:txBody>
      </p:sp>
    </p:spTree>
    <p:extLst>
      <p:ext uri="{BB962C8B-B14F-4D97-AF65-F5344CB8AC3E}">
        <p14:creationId xmlns:p14="http://schemas.microsoft.com/office/powerpoint/2010/main" val="520541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667" y="344133"/>
            <a:ext cx="8157885" cy="974768"/>
          </a:xfrm>
        </p:spPr>
        <p:txBody>
          <a:bodyPr>
            <a:noAutofit/>
          </a:bodyPr>
          <a:lstStyle/>
          <a:p>
            <a:pPr marL="0" indent="0">
              <a:lnSpc>
                <a:spcPct val="120000"/>
              </a:lnSpc>
              <a:spcBef>
                <a:spcPts val="0"/>
              </a:spcBef>
              <a:spcAft>
                <a:spcPts val="600"/>
              </a:spcAft>
              <a:buNone/>
            </a:pPr>
            <a:r>
              <a:rPr lang="it-IT" sz="2000" i="1" dirty="0" smtClean="0"/>
              <a:t>Esempio:</a:t>
            </a:r>
          </a:p>
          <a:p>
            <a:pPr marL="0" indent="0">
              <a:lnSpc>
                <a:spcPct val="120000"/>
              </a:lnSpc>
              <a:spcBef>
                <a:spcPts val="0"/>
              </a:spcBef>
              <a:spcAft>
                <a:spcPts val="600"/>
              </a:spcAft>
              <a:buNone/>
            </a:pPr>
            <a:r>
              <a:rPr lang="it-IT" sz="2000" i="1" dirty="0" smtClean="0"/>
              <a:t>La percentuale in peso degli elementi di un composto è: K 26.58%, Cr 35.35%, O 38.07%. Calcolare la formula empirica (o formula minima) del composto.</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954" y="1612841"/>
            <a:ext cx="7279340" cy="5071099"/>
          </a:xfrm>
          <a:prstGeom prst="rect">
            <a:avLst/>
          </a:prstGeom>
        </p:spPr>
      </p:pic>
    </p:spTree>
    <p:extLst>
      <p:ext uri="{BB962C8B-B14F-4D97-AF65-F5344CB8AC3E}">
        <p14:creationId xmlns:p14="http://schemas.microsoft.com/office/powerpoint/2010/main" val="77073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7043"/>
            <a:ext cx="9143999" cy="974768"/>
          </a:xfrm>
        </p:spPr>
        <p:txBody>
          <a:bodyPr>
            <a:noAutofit/>
          </a:bodyPr>
          <a:lstStyle/>
          <a:p>
            <a:pPr marL="0" indent="0">
              <a:lnSpc>
                <a:spcPct val="120000"/>
              </a:lnSpc>
              <a:spcBef>
                <a:spcPts val="0"/>
              </a:spcBef>
              <a:spcAft>
                <a:spcPts val="600"/>
              </a:spcAft>
              <a:buNone/>
            </a:pPr>
            <a:r>
              <a:rPr lang="it-IT" sz="2000" i="1" dirty="0" smtClean="0"/>
              <a:t>Nel caso in cui fosse noto anche la massa molecolare della sostanza, si può risalire anche alla formula molecolare esatta. Esempio:</a:t>
            </a:r>
          </a:p>
          <a:p>
            <a:pPr marL="0" indent="0">
              <a:lnSpc>
                <a:spcPct val="120000"/>
              </a:lnSpc>
              <a:spcBef>
                <a:spcPts val="0"/>
              </a:spcBef>
              <a:spcAft>
                <a:spcPts val="600"/>
              </a:spcAft>
              <a:buNone/>
            </a:pPr>
            <a:r>
              <a:rPr lang="it-IT" sz="2000" i="1" dirty="0" smtClean="0"/>
              <a:t>Il peso molecolare della nicotina è 162.2 u.m.a. </a:t>
            </a:r>
            <a:r>
              <a:rPr lang="it-IT" sz="2000" i="1" dirty="0"/>
              <a:t>e</a:t>
            </a:r>
            <a:r>
              <a:rPr lang="it-IT" sz="2000" i="1" dirty="0" smtClean="0"/>
              <a:t> </a:t>
            </a:r>
            <a:r>
              <a:rPr lang="it-IT" sz="2000" i="1" dirty="0"/>
              <a:t>contiene carbonio (74.0</a:t>
            </a:r>
            <a:r>
              <a:rPr lang="it-IT" sz="2000" i="1" dirty="0" smtClean="0"/>
              <a:t>%), </a:t>
            </a:r>
            <a:r>
              <a:rPr lang="it-IT" sz="2000" i="1" dirty="0"/>
              <a:t>idrogeno (8.70</a:t>
            </a:r>
            <a:r>
              <a:rPr lang="it-IT" sz="2000" i="1" dirty="0" smtClean="0"/>
              <a:t>%) e azoto. Calcolare la formula molecolare.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6091">
            <a:off x="591668" y="1989893"/>
            <a:ext cx="6974544" cy="4764787"/>
          </a:xfrm>
          <a:prstGeom prst="rect">
            <a:avLst/>
          </a:prstGeom>
        </p:spPr>
      </p:pic>
    </p:spTree>
    <p:extLst>
      <p:ext uri="{BB962C8B-B14F-4D97-AF65-F5344CB8AC3E}">
        <p14:creationId xmlns:p14="http://schemas.microsoft.com/office/powerpoint/2010/main" val="345195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668" y="860606"/>
            <a:ext cx="8068238" cy="974768"/>
          </a:xfrm>
        </p:spPr>
        <p:txBody>
          <a:bodyPr>
            <a:noAutofit/>
          </a:bodyPr>
          <a:lstStyle/>
          <a:p>
            <a:pPr marL="0" indent="0">
              <a:lnSpc>
                <a:spcPct val="120000"/>
              </a:lnSpc>
              <a:spcBef>
                <a:spcPts val="0"/>
              </a:spcBef>
              <a:spcAft>
                <a:spcPts val="600"/>
              </a:spcAft>
              <a:buNone/>
            </a:pPr>
            <a:r>
              <a:rPr lang="it-IT" sz="2000" dirty="0" smtClean="0"/>
              <a:t>Molecole e atomi </a:t>
            </a:r>
            <a:r>
              <a:rPr lang="it-IT" sz="2000" dirty="0"/>
              <a:t>sono oggetti troppo piccoli per poter essere </a:t>
            </a:r>
            <a:r>
              <a:rPr lang="it-IT" sz="2000" dirty="0" smtClean="0"/>
              <a:t>separati, contati o pesati. E’ necessaria una grandezza che possa essere valutata sperimentalmente.</a:t>
            </a:r>
          </a:p>
        </p:txBody>
      </p:sp>
      <p:sp>
        <p:nvSpPr>
          <p:cNvPr id="16" name="Content Placeholder 2"/>
          <p:cNvSpPr txBox="1">
            <a:spLocks/>
          </p:cNvSpPr>
          <p:nvPr/>
        </p:nvSpPr>
        <p:spPr>
          <a:xfrm>
            <a:off x="663388" y="4701245"/>
            <a:ext cx="7772403" cy="18698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32000">
              <a:lnSpc>
                <a:spcPct val="120000"/>
              </a:lnSpc>
              <a:spcBef>
                <a:spcPts val="0"/>
              </a:spcBef>
              <a:buFont typeface="Arial" panose="020B0604020202020204" pitchFamily="34" charset="0"/>
              <a:buNone/>
            </a:pPr>
            <a:r>
              <a:rPr lang="it-IT" sz="2000" dirty="0" smtClean="0"/>
              <a:t>Dal punto di vista numerico, una mole di una sostanza corrisponde alla massa molecolare delle molecole che la compongono. Queste grandezze NON sono la stessa cosa, ma numericamente hanno valore uguale. </a:t>
            </a:r>
          </a:p>
          <a:p>
            <a:pPr marL="0" indent="-432000" algn="ctr">
              <a:lnSpc>
                <a:spcPct val="120000"/>
              </a:lnSpc>
              <a:spcBef>
                <a:spcPts val="0"/>
              </a:spcBef>
              <a:buFont typeface="Arial" panose="020B0604020202020204" pitchFamily="34" charset="0"/>
              <a:buNone/>
            </a:pPr>
            <a:r>
              <a:rPr lang="it-IT" sz="2000" b="1" dirty="0" smtClean="0"/>
              <a:t>Massa molecolare </a:t>
            </a:r>
            <a:r>
              <a:rPr lang="it-IT" sz="2000" dirty="0" smtClean="0"/>
              <a:t>= massa della molecola in u.m.a.</a:t>
            </a:r>
          </a:p>
          <a:p>
            <a:pPr marL="0" indent="-432000" algn="ctr">
              <a:lnSpc>
                <a:spcPct val="120000"/>
              </a:lnSpc>
              <a:spcBef>
                <a:spcPts val="0"/>
              </a:spcBef>
              <a:buFont typeface="Arial" panose="020B0604020202020204" pitchFamily="34" charset="0"/>
              <a:buNone/>
            </a:pPr>
            <a:r>
              <a:rPr lang="it-IT" sz="2000" b="1" dirty="0" smtClean="0"/>
              <a:t>Massa molare </a:t>
            </a:r>
            <a:r>
              <a:rPr lang="it-IT" sz="2000" dirty="0" smtClean="0"/>
              <a:t>= massa di una mole in g, unità di misura: </a:t>
            </a:r>
            <a:r>
              <a:rPr lang="it-IT" sz="2000" b="1" dirty="0" smtClean="0"/>
              <a:t>g/mol</a:t>
            </a:r>
            <a:endParaRPr lang="it-IT" sz="2000" b="1" dirty="0"/>
          </a:p>
        </p:txBody>
      </p:sp>
      <p:sp>
        <p:nvSpPr>
          <p:cNvPr id="24" name="Content Placeholder 2"/>
          <p:cNvSpPr txBox="1">
            <a:spLocks/>
          </p:cNvSpPr>
          <p:nvPr/>
        </p:nvSpPr>
        <p:spPr>
          <a:xfrm>
            <a:off x="591668" y="2127460"/>
            <a:ext cx="7844123"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2000" dirty="0" smtClean="0"/>
              <a:t>Una </a:t>
            </a:r>
            <a:r>
              <a:rPr lang="it-IT" sz="2000" b="1" dirty="0" smtClean="0"/>
              <a:t>mole </a:t>
            </a:r>
            <a:r>
              <a:rPr lang="it-IT" sz="2000" dirty="0" smtClean="0"/>
              <a:t>è definita come la quantità di una sostanza che contiene lo stesso </a:t>
            </a:r>
            <a:r>
              <a:rPr lang="it-IT" sz="2000" dirty="0"/>
              <a:t>numero </a:t>
            </a:r>
            <a:r>
              <a:rPr lang="it-IT" sz="2000" dirty="0" smtClean="0"/>
              <a:t>di entità </a:t>
            </a:r>
            <a:r>
              <a:rPr lang="it-IT" sz="2000" dirty="0"/>
              <a:t>(</a:t>
            </a:r>
            <a:r>
              <a:rPr lang="it-IT" sz="2000" dirty="0" smtClean="0"/>
              <a:t>atomi, ioni o molecole</a:t>
            </a:r>
            <a:r>
              <a:rPr lang="it-IT" sz="2000" dirty="0"/>
              <a:t>) </a:t>
            </a:r>
            <a:r>
              <a:rPr lang="it-IT" sz="2000" dirty="0" smtClean="0"/>
              <a:t>contenuti in un campione di 12 g dell’isotopo 12 del carbonio (</a:t>
            </a:r>
            <a:r>
              <a:rPr lang="it-IT" sz="2000" baseline="30000" dirty="0" smtClean="0"/>
              <a:t>12</a:t>
            </a:r>
            <a:r>
              <a:rPr lang="it-IT" sz="2000" dirty="0" smtClean="0"/>
              <a:t>C). Questa grandezza viene rappresentata con il simbolo </a:t>
            </a:r>
            <a:r>
              <a:rPr lang="it-IT" sz="2000" b="1" dirty="0" smtClean="0"/>
              <a:t>n</a:t>
            </a:r>
            <a:r>
              <a:rPr lang="it-IT" sz="2000" dirty="0" smtClean="0"/>
              <a:t> e la sua </a:t>
            </a:r>
            <a:r>
              <a:rPr lang="it-IT" sz="2000" dirty="0"/>
              <a:t>unità di </a:t>
            </a:r>
            <a:r>
              <a:rPr lang="it-IT" sz="2000" dirty="0" smtClean="0"/>
              <a:t>misura nel SI è </a:t>
            </a:r>
            <a:r>
              <a:rPr lang="it-IT" sz="2000" b="1" dirty="0" smtClean="0"/>
              <a:t>mol</a:t>
            </a:r>
            <a:r>
              <a:rPr lang="it-IT" sz="2000" dirty="0" smtClean="0"/>
              <a:t>. </a:t>
            </a:r>
          </a:p>
        </p:txBody>
      </p:sp>
      <mc:AlternateContent xmlns:mc="http://schemas.openxmlformats.org/markup-compatibility/2006" xmlns:a14="http://schemas.microsoft.com/office/drawing/2010/main">
        <mc:Choice Requires="a14">
          <p:sp>
            <p:nvSpPr>
              <p:cNvPr id="27" name="Content Placeholder 2"/>
              <p:cNvSpPr txBox="1">
                <a:spLocks/>
              </p:cNvSpPr>
              <p:nvPr/>
            </p:nvSpPr>
            <p:spPr>
              <a:xfrm>
                <a:off x="591667" y="3710188"/>
                <a:ext cx="7844123" cy="15072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pPr>
                <a:r>
                  <a:rPr lang="it-IT" sz="2000" dirty="0" smtClean="0"/>
                  <a:t>Questa quantità corrisponde ad un </a:t>
                </a:r>
                <a:r>
                  <a:rPr lang="it-IT" sz="2000" b="1" dirty="0" smtClean="0"/>
                  <a:t>numero di Avagadro </a:t>
                </a:r>
                <a:r>
                  <a:rPr lang="it-IT" sz="2000" dirty="0" smtClean="0"/>
                  <a:t>(</a:t>
                </a:r>
                <a:r>
                  <a:rPr lang="it-IT" sz="2000" i="1" dirty="0" smtClean="0"/>
                  <a:t>N</a:t>
                </a:r>
                <a:r>
                  <a:rPr lang="it-IT" sz="2000" i="1" baseline="-25000" dirty="0" smtClean="0"/>
                  <a:t>A</a:t>
                </a:r>
                <a:r>
                  <a:rPr lang="it-IT" sz="2000" dirty="0" smtClean="0"/>
                  <a:t>) di particelle.</a:t>
                </a:r>
              </a:p>
              <a:p>
                <a:pPr marL="0" indent="0" algn="ctr">
                  <a:lnSpc>
                    <a:spcPct val="120000"/>
                  </a:lnSpc>
                  <a:spcBef>
                    <a:spcPts val="0"/>
                  </a:spcBef>
                  <a:spcAft>
                    <a:spcPts val="600"/>
                  </a:spcAft>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it-IT" sz="2000" i="1" smtClean="0">
                              <a:latin typeface="Cambria Math" panose="02040503050406030204" pitchFamily="18" charset="0"/>
                            </a:rPr>
                          </m:ctrlPr>
                        </m:sSubPr>
                        <m:e>
                          <m:r>
                            <a:rPr lang="it-IT" sz="2000" b="0" i="1" smtClean="0">
                              <a:latin typeface="Cambria Math" panose="02040503050406030204" pitchFamily="18" charset="0"/>
                            </a:rPr>
                            <m:t>𝑁</m:t>
                          </m:r>
                        </m:e>
                        <m:sub>
                          <m:r>
                            <a:rPr lang="it-IT" sz="2000" b="0" i="1" smtClean="0">
                              <a:latin typeface="Cambria Math" panose="02040503050406030204" pitchFamily="18" charset="0"/>
                            </a:rPr>
                            <m:t>𝐴</m:t>
                          </m:r>
                        </m:sub>
                      </m:sSub>
                      <m:r>
                        <a:rPr lang="it-IT" sz="2000" b="0" i="1" smtClean="0">
                          <a:latin typeface="Cambria Math" panose="02040503050406030204" pitchFamily="18" charset="0"/>
                        </a:rPr>
                        <m:t>=6.02214</m:t>
                      </m:r>
                      <m:r>
                        <a:rPr lang="it-IT" sz="2000" b="0" i="1" smtClean="0">
                          <a:latin typeface="Cambria Math" panose="02040503050406030204" pitchFamily="18" charset="0"/>
                          <a:ea typeface="Cambria Math" panose="02040503050406030204" pitchFamily="18" charset="0"/>
                        </a:rPr>
                        <m:t>∙</m:t>
                      </m:r>
                      <m:sSup>
                        <m:sSupPr>
                          <m:ctrlPr>
                            <a:rPr lang="it-IT" sz="2000" b="0" i="1" smtClean="0">
                              <a:latin typeface="Cambria Math" panose="02040503050406030204" pitchFamily="18" charset="0"/>
                              <a:ea typeface="Cambria Math" panose="02040503050406030204" pitchFamily="18" charset="0"/>
                            </a:rPr>
                          </m:ctrlPr>
                        </m:sSupPr>
                        <m:e>
                          <m:r>
                            <a:rPr lang="it-IT" sz="2000" b="0" i="1" smtClean="0">
                              <a:latin typeface="Cambria Math" panose="02040503050406030204" pitchFamily="18" charset="0"/>
                              <a:ea typeface="Cambria Math" panose="02040503050406030204" pitchFamily="18" charset="0"/>
                            </a:rPr>
                            <m:t>10</m:t>
                          </m:r>
                        </m:e>
                        <m:sup>
                          <m:r>
                            <a:rPr lang="it-IT" sz="2000" b="0" i="1" smtClean="0">
                              <a:latin typeface="Cambria Math" panose="02040503050406030204" pitchFamily="18" charset="0"/>
                              <a:ea typeface="Cambria Math" panose="02040503050406030204" pitchFamily="18" charset="0"/>
                            </a:rPr>
                            <m:t>23</m:t>
                          </m:r>
                        </m:sup>
                      </m:sSup>
                    </m:oMath>
                  </m:oMathPara>
                </a14:m>
                <a:endParaRPr lang="it-IT" sz="2000" dirty="0"/>
              </a:p>
            </p:txBody>
          </p:sp>
        </mc:Choice>
        <mc:Fallback xmlns="">
          <p:sp>
            <p:nvSpPr>
              <p:cNvPr id="27" name="Content Placeholder 2"/>
              <p:cNvSpPr txBox="1">
                <a:spLocks noRot="1" noChangeAspect="1" noMove="1" noResize="1" noEditPoints="1" noAdjustHandles="1" noChangeArrowheads="1" noChangeShapeType="1" noTextEdit="1"/>
              </p:cNvSpPr>
              <p:nvPr/>
            </p:nvSpPr>
            <p:spPr>
              <a:xfrm>
                <a:off x="591667" y="3710188"/>
                <a:ext cx="7844123" cy="1507271"/>
              </a:xfrm>
              <a:prstGeom prst="rect">
                <a:avLst/>
              </a:prstGeom>
              <a:blipFill>
                <a:blip r:embed="rId2"/>
                <a:stretch>
                  <a:fillRect l="-777" r="-233"/>
                </a:stretch>
              </a:blipFill>
            </p:spPr>
            <p:txBody>
              <a:bodyPr/>
              <a:lstStyle/>
              <a:p>
                <a:r>
                  <a:rPr lang="it-IT">
                    <a:noFill/>
                  </a:rPr>
                  <a:t> </a:t>
                </a:r>
              </a:p>
            </p:txBody>
          </p:sp>
        </mc:Fallback>
      </mc:AlternateContent>
      <p:sp>
        <p:nvSpPr>
          <p:cNvPr id="17" name="Title 1"/>
          <p:cNvSpPr txBox="1">
            <a:spLocks/>
          </p:cNvSpPr>
          <p:nvPr/>
        </p:nvSpPr>
        <p:spPr>
          <a:xfrm>
            <a:off x="663388" y="230653"/>
            <a:ext cx="7996518" cy="809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dirty="0" smtClean="0">
                <a:solidFill>
                  <a:srgbClr val="0070C0"/>
                </a:solidFill>
              </a:rPr>
              <a:t>Mole</a:t>
            </a:r>
            <a:endParaRPr lang="it-IT" sz="3200" dirty="0">
              <a:solidFill>
                <a:srgbClr val="0070C0"/>
              </a:solidFill>
            </a:endParaRPr>
          </a:p>
        </p:txBody>
      </p:sp>
    </p:spTree>
    <p:extLst>
      <p:ext uri="{BB962C8B-B14F-4D97-AF65-F5344CB8AC3E}">
        <p14:creationId xmlns:p14="http://schemas.microsoft.com/office/powerpoint/2010/main" val="25687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24"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255" y="860606"/>
            <a:ext cx="8977745" cy="974768"/>
          </a:xfrm>
        </p:spPr>
        <p:txBody>
          <a:bodyPr>
            <a:noAutofit/>
          </a:bodyPr>
          <a:lstStyle/>
          <a:p>
            <a:pPr marL="0" indent="0">
              <a:lnSpc>
                <a:spcPct val="120000"/>
              </a:lnSpc>
              <a:spcBef>
                <a:spcPts val="0"/>
              </a:spcBef>
              <a:spcAft>
                <a:spcPts val="600"/>
              </a:spcAft>
              <a:buNone/>
            </a:pPr>
            <a:r>
              <a:rPr lang="it-IT" sz="2000" dirty="0" smtClean="0"/>
              <a:t>La mole è una quantità molto conveniente che permette di passare dal livello molecolare (considerando le reazioni tra singole molecole) a quello «macroscopico» utilizzato in laboratorio. Infatti, </a:t>
            </a:r>
            <a:r>
              <a:rPr lang="it-IT" sz="2000" b="1" dirty="0"/>
              <a:t>in laboratorio usiamo una bilancia che pesa i grammi!</a:t>
            </a:r>
            <a:r>
              <a:rPr lang="it-IT" sz="2000" dirty="0" smtClean="0"/>
              <a:t> I singoli atomi o molecole hanno un peso così piccolo che non possono essere pesati individualmente.</a:t>
            </a:r>
          </a:p>
          <a:p>
            <a:pPr marL="0" indent="0">
              <a:lnSpc>
                <a:spcPct val="120000"/>
              </a:lnSpc>
              <a:spcBef>
                <a:spcPts val="0"/>
              </a:spcBef>
              <a:spcAft>
                <a:spcPts val="600"/>
              </a:spcAft>
              <a:buNone/>
            </a:pPr>
            <a:endParaRPr lang="it-IT" sz="2000" dirty="0" smtClean="0"/>
          </a:p>
          <a:p>
            <a:pPr marL="0" indent="0">
              <a:lnSpc>
                <a:spcPct val="120000"/>
              </a:lnSpc>
              <a:spcBef>
                <a:spcPts val="0"/>
              </a:spcBef>
              <a:spcAft>
                <a:spcPts val="600"/>
              </a:spcAft>
              <a:buNone/>
            </a:pPr>
            <a:endParaRPr lang="it-IT" sz="2000" dirty="0" smtClean="0"/>
          </a:p>
          <a:p>
            <a:pPr marL="0" indent="0">
              <a:lnSpc>
                <a:spcPct val="120000"/>
              </a:lnSpc>
              <a:spcBef>
                <a:spcPts val="0"/>
              </a:spcBef>
              <a:spcAft>
                <a:spcPts val="600"/>
              </a:spcAft>
              <a:buNone/>
            </a:pPr>
            <a:endParaRPr lang="it-IT" sz="2000" dirty="0"/>
          </a:p>
          <a:p>
            <a:pPr marL="0" indent="0">
              <a:lnSpc>
                <a:spcPct val="120000"/>
              </a:lnSpc>
              <a:spcBef>
                <a:spcPts val="0"/>
              </a:spcBef>
              <a:spcAft>
                <a:spcPts val="600"/>
              </a:spcAft>
              <a:buNone/>
            </a:pPr>
            <a:endParaRPr lang="it-IT" sz="2000" dirty="0" smtClean="0"/>
          </a:p>
          <a:p>
            <a:pPr marL="0" indent="0">
              <a:lnSpc>
                <a:spcPct val="120000"/>
              </a:lnSpc>
              <a:spcBef>
                <a:spcPts val="0"/>
              </a:spcBef>
              <a:spcAft>
                <a:spcPts val="600"/>
              </a:spcAft>
              <a:buNone/>
            </a:pPr>
            <a:endParaRPr lang="it-IT" sz="2000" dirty="0"/>
          </a:p>
        </p:txBody>
      </p:sp>
      <p:sp>
        <p:nvSpPr>
          <p:cNvPr id="17" name="Title 1"/>
          <p:cNvSpPr txBox="1">
            <a:spLocks/>
          </p:cNvSpPr>
          <p:nvPr/>
        </p:nvSpPr>
        <p:spPr>
          <a:xfrm>
            <a:off x="663388" y="230653"/>
            <a:ext cx="7996518" cy="809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dirty="0" smtClean="0">
                <a:solidFill>
                  <a:srgbClr val="0070C0"/>
                </a:solidFill>
              </a:rPr>
              <a:t>Mole</a:t>
            </a:r>
            <a:endParaRPr lang="it-IT" sz="3200" dirty="0">
              <a:solidFill>
                <a:srgbClr val="0070C0"/>
              </a:solidFill>
            </a:endParaRPr>
          </a:p>
        </p:txBody>
      </p:sp>
      <p:pic>
        <p:nvPicPr>
          <p:cNvPr id="7" name="Immagine 6" descr="sacchetto.jpeg"/>
          <p:cNvPicPr>
            <a:picLocks noChangeAspect="1"/>
          </p:cNvPicPr>
          <p:nvPr/>
        </p:nvPicPr>
        <p:blipFill>
          <a:blip r:embed="rId2" cstate="print"/>
          <a:stretch>
            <a:fillRect/>
          </a:stretch>
        </p:blipFill>
        <p:spPr>
          <a:xfrm>
            <a:off x="166255" y="2796311"/>
            <a:ext cx="2362200" cy="1968500"/>
          </a:xfrm>
          <a:prstGeom prst="rect">
            <a:avLst/>
          </a:prstGeom>
        </p:spPr>
      </p:pic>
      <p:pic>
        <p:nvPicPr>
          <p:cNvPr id="8" name="Immagine 7" descr="ffn-n.jpg"/>
          <p:cNvPicPr>
            <a:picLocks noChangeAspect="1"/>
          </p:cNvPicPr>
          <p:nvPr/>
        </p:nvPicPr>
        <p:blipFill>
          <a:blip r:embed="rId3" cstate="print"/>
          <a:stretch>
            <a:fillRect/>
          </a:stretch>
        </p:blipFill>
        <p:spPr>
          <a:xfrm>
            <a:off x="4394201" y="2796311"/>
            <a:ext cx="2729150" cy="2125662"/>
          </a:xfrm>
          <a:prstGeom prst="rect">
            <a:avLst/>
          </a:prstGeom>
        </p:spPr>
      </p:pic>
      <p:sp>
        <p:nvSpPr>
          <p:cNvPr id="2" name="Freccia a destra 1"/>
          <p:cNvSpPr/>
          <p:nvPr/>
        </p:nvSpPr>
        <p:spPr>
          <a:xfrm>
            <a:off x="2761673" y="3780561"/>
            <a:ext cx="1320800" cy="4219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4768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52600" y="152400"/>
            <a:ext cx="5334000" cy="563562"/>
          </a:xfrm>
        </p:spPr>
        <p:txBody>
          <a:bodyPr>
            <a:normAutofit fontScale="90000"/>
          </a:bodyPr>
          <a:lstStyle/>
          <a:p>
            <a:r>
              <a:rPr lang="it-IT" sz="3600" dirty="0" smtClean="0"/>
              <a:t>Da moli a grammi</a:t>
            </a:r>
            <a:endParaRPr lang="it-IT" sz="3600" dirty="0"/>
          </a:p>
        </p:txBody>
      </p:sp>
      <p:sp>
        <p:nvSpPr>
          <p:cNvPr id="7" name="Segnaposto contenuto 2"/>
          <p:cNvSpPr txBox="1">
            <a:spLocks/>
          </p:cNvSpPr>
          <p:nvPr/>
        </p:nvSpPr>
        <p:spPr>
          <a:xfrm>
            <a:off x="1" y="609600"/>
            <a:ext cx="7523516" cy="2819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Aft>
                <a:spcPts val="1200"/>
              </a:spcAft>
              <a:buClrTx/>
              <a:buSzTx/>
              <a:tabLst/>
              <a:defRPr/>
            </a:pPr>
            <a:r>
              <a:rPr lang="it-IT" sz="2000" i="1" dirty="0" smtClean="0"/>
              <a:t>Perché proprio 6.022 x 10</a:t>
            </a:r>
            <a:r>
              <a:rPr lang="it-IT" sz="2000" i="1" baseline="30000" dirty="0" smtClean="0"/>
              <a:t>23</a:t>
            </a:r>
            <a:r>
              <a:rPr lang="it-IT" sz="2000" i="1" dirty="0" smtClean="0"/>
              <a:t>?</a:t>
            </a:r>
          </a:p>
          <a:p>
            <a:pPr marL="342900" lvl="0" indent="-342900">
              <a:buFont typeface="Arial" pitchFamily="34" charset="0"/>
              <a:buChar char="•"/>
              <a:defRPr/>
            </a:pPr>
            <a:r>
              <a:rPr lang="it-IT" sz="2000" dirty="0" smtClean="0"/>
              <a:t>Amedeo </a:t>
            </a:r>
            <a:r>
              <a:rPr lang="it-IT" sz="2000" b="1" dirty="0" smtClean="0"/>
              <a:t>Avogadro</a:t>
            </a:r>
            <a:r>
              <a:rPr lang="it-IT" sz="2000" dirty="0" smtClean="0"/>
              <a:t> (1776-1856):</a:t>
            </a:r>
          </a:p>
          <a:p>
            <a:pPr marL="342900" lvl="0" indent="-342900">
              <a:defRPr/>
            </a:pPr>
            <a:r>
              <a:rPr lang="it-IT" sz="2000" dirty="0" smtClean="0"/>
              <a:t> 	</a:t>
            </a:r>
            <a:r>
              <a:rPr lang="it-IT" sz="2000" i="1" dirty="0" smtClean="0"/>
              <a:t>Il numero di Avogadro è il numero di molecole contenute in una mole. </a:t>
            </a:r>
            <a:r>
              <a:rPr lang="it-IT" sz="2000" b="1" i="1" dirty="0" smtClean="0">
                <a:solidFill>
                  <a:srgbClr val="FF0000"/>
                </a:solidFill>
              </a:rPr>
              <a:t>Una mole pesa un numero di grammi pari al peso molecolare (o nel caso di sostanze monoatomiche peso atomico) in unità di massa atomica.</a:t>
            </a:r>
          </a:p>
        </p:txBody>
      </p:sp>
      <p:pic>
        <p:nvPicPr>
          <p:cNvPr id="8" name="Immagine 7" descr="Amedeo_Avogadro2.jpg"/>
          <p:cNvPicPr>
            <a:picLocks noChangeAspect="1"/>
          </p:cNvPicPr>
          <p:nvPr/>
        </p:nvPicPr>
        <p:blipFill>
          <a:blip r:embed="rId2" cstate="print"/>
          <a:stretch>
            <a:fillRect/>
          </a:stretch>
        </p:blipFill>
        <p:spPr>
          <a:xfrm>
            <a:off x="7543800" y="685800"/>
            <a:ext cx="1315683" cy="1828800"/>
          </a:xfrm>
          <a:prstGeom prst="rect">
            <a:avLst/>
          </a:prstGeom>
        </p:spPr>
      </p:pic>
      <p:sp>
        <p:nvSpPr>
          <p:cNvPr id="9" name="Segnaposto contenuto 2"/>
          <p:cNvSpPr txBox="1">
            <a:spLocks/>
          </p:cNvSpPr>
          <p:nvPr/>
        </p:nvSpPr>
        <p:spPr>
          <a:xfrm>
            <a:off x="2133600" y="2438400"/>
            <a:ext cx="6705600" cy="2667000"/>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Aft>
                <a:spcPts val="600"/>
              </a:spcAft>
              <a:buClrTx/>
              <a:buSzTx/>
              <a:tabLst/>
              <a:defRPr/>
            </a:pPr>
            <a:r>
              <a:rPr lang="it-IT" sz="2000" dirty="0" smtClean="0"/>
              <a:t>		Esempi:</a:t>
            </a:r>
          </a:p>
          <a:p>
            <a:pPr lvl="0">
              <a:spcAft>
                <a:spcPts val="600"/>
              </a:spcAft>
              <a:defRPr/>
            </a:pPr>
            <a:r>
              <a:rPr lang="it-IT" sz="2000" dirty="0" smtClean="0"/>
              <a:t>Una molecola di acqua pesa 18.02 </a:t>
            </a:r>
            <a:r>
              <a:rPr lang="it-IT" sz="2000" dirty="0" err="1" smtClean="0"/>
              <a:t>uma</a:t>
            </a:r>
            <a:r>
              <a:rPr lang="it-IT" sz="2000" dirty="0" smtClean="0"/>
              <a:t>. Una mole di molecole di acqua pesa 18.02 g.</a:t>
            </a:r>
          </a:p>
          <a:p>
            <a:pPr lvl="0">
              <a:spcAft>
                <a:spcPts val="600"/>
              </a:spcAft>
              <a:defRPr/>
            </a:pPr>
            <a:r>
              <a:rPr kumimoji="0" lang="it-IT" sz="2000" u="none" strike="noStrike" kern="1200" cap="none" spc="0" normalizeH="0" noProof="0" dirty="0" smtClean="0">
                <a:ln>
                  <a:noFill/>
                </a:ln>
                <a:solidFill>
                  <a:schemeClr val="tx1"/>
                </a:solidFill>
                <a:effectLst/>
                <a:uLnTx/>
                <a:uFillTx/>
                <a:latin typeface="+mn-lt"/>
                <a:ea typeface="+mn-ea"/>
                <a:cs typeface="+mn-cs"/>
              </a:rPr>
              <a:t>Un atomo di carbonio pesa 12.01 </a:t>
            </a:r>
            <a:r>
              <a:rPr kumimoji="0" lang="it-IT" sz="2000" u="none" strike="noStrike" kern="1200" cap="none" spc="0" normalizeH="0" noProof="0" dirty="0" err="1" smtClean="0">
                <a:ln>
                  <a:noFill/>
                </a:ln>
                <a:solidFill>
                  <a:schemeClr val="tx1"/>
                </a:solidFill>
                <a:effectLst/>
                <a:uLnTx/>
                <a:uFillTx/>
                <a:latin typeface="+mn-lt"/>
                <a:ea typeface="+mn-ea"/>
                <a:cs typeface="+mn-cs"/>
              </a:rPr>
              <a:t>uma</a:t>
            </a:r>
            <a:r>
              <a:rPr kumimoji="0" lang="it-IT" sz="2000" u="none" strike="noStrike" kern="1200" cap="none" spc="0" normalizeH="0" noProof="0" dirty="0" smtClean="0">
                <a:ln>
                  <a:noFill/>
                </a:ln>
                <a:solidFill>
                  <a:schemeClr val="tx1"/>
                </a:solidFill>
                <a:effectLst/>
                <a:uLnTx/>
                <a:uFillTx/>
                <a:latin typeface="+mn-lt"/>
                <a:ea typeface="+mn-ea"/>
                <a:cs typeface="+mn-cs"/>
              </a:rPr>
              <a:t>. Una mole di atomi di carbonio pesa 12.01 g.</a:t>
            </a:r>
          </a:p>
          <a:p>
            <a:pPr lvl="0">
              <a:spcAft>
                <a:spcPts val="600"/>
              </a:spcAft>
              <a:defRPr/>
            </a:pPr>
            <a:r>
              <a:rPr kumimoji="0" lang="it-IT" sz="2000" u="none" strike="noStrike" kern="1200" cap="none" spc="0" normalizeH="0" noProof="0" dirty="0" smtClean="0">
                <a:ln>
                  <a:noFill/>
                </a:ln>
                <a:solidFill>
                  <a:schemeClr val="tx1"/>
                </a:solidFill>
                <a:effectLst/>
                <a:uLnTx/>
                <a:uFillTx/>
                <a:latin typeface="+mn-lt"/>
                <a:ea typeface="+mn-ea"/>
                <a:cs typeface="+mn-cs"/>
              </a:rPr>
              <a:t>64 g di ossigeno contengono 2 moli di ossigeno O</a:t>
            </a:r>
            <a:r>
              <a:rPr kumimoji="0" lang="it-IT" sz="2000" u="none" strike="noStrike" kern="1200" cap="none" spc="0" normalizeH="0" baseline="-25000" noProof="0" dirty="0" smtClean="0">
                <a:ln>
                  <a:noFill/>
                </a:ln>
                <a:solidFill>
                  <a:schemeClr val="tx1"/>
                </a:solidFill>
                <a:effectLst/>
                <a:uLnTx/>
                <a:uFillTx/>
                <a:latin typeface="+mn-lt"/>
                <a:ea typeface="+mn-ea"/>
                <a:cs typeface="+mn-cs"/>
              </a:rPr>
              <a:t>2</a:t>
            </a:r>
            <a:r>
              <a:rPr kumimoji="0" lang="it-IT" sz="2000" u="none" strike="noStrike" kern="1200" cap="none" spc="0" normalizeH="0" noProof="0" dirty="0" smtClean="0">
                <a:ln>
                  <a:noFill/>
                </a:ln>
                <a:solidFill>
                  <a:schemeClr val="tx1"/>
                </a:solidFill>
                <a:effectLst/>
                <a:uLnTx/>
                <a:uFillTx/>
                <a:latin typeface="+mn-lt"/>
                <a:ea typeface="+mn-ea"/>
                <a:cs typeface="+mn-cs"/>
              </a:rPr>
              <a:t>, perché una molecola di ossigeno pesa 32 </a:t>
            </a:r>
            <a:r>
              <a:rPr kumimoji="0" lang="it-IT" sz="2000" u="none" strike="noStrike" kern="1200" cap="none" spc="0" normalizeH="0" noProof="0" dirty="0" err="1" smtClean="0">
                <a:ln>
                  <a:noFill/>
                </a:ln>
                <a:solidFill>
                  <a:schemeClr val="tx1"/>
                </a:solidFill>
                <a:effectLst/>
                <a:uLnTx/>
                <a:uFillTx/>
                <a:latin typeface="+mn-lt"/>
                <a:ea typeface="+mn-ea"/>
                <a:cs typeface="+mn-cs"/>
              </a:rPr>
              <a:t>uma</a:t>
            </a:r>
            <a:r>
              <a:rPr kumimoji="0" lang="it-IT" sz="2000" u="none" strike="noStrike" kern="1200" cap="none" spc="0" normalizeH="0" noProof="0" dirty="0" smtClean="0">
                <a:ln>
                  <a:noFill/>
                </a:ln>
                <a:solidFill>
                  <a:schemeClr val="tx1"/>
                </a:solidFill>
                <a:effectLst/>
                <a:uLnTx/>
                <a:uFillTx/>
                <a:latin typeface="+mn-lt"/>
                <a:ea typeface="+mn-ea"/>
                <a:cs typeface="+mn-cs"/>
              </a:rPr>
              <a:t>. </a:t>
            </a:r>
          </a:p>
        </p:txBody>
      </p:sp>
      <p:pic>
        <p:nvPicPr>
          <p:cNvPr id="10" name="Immagine 9" descr="ffn-n.jpg"/>
          <p:cNvPicPr>
            <a:picLocks noChangeAspect="1"/>
          </p:cNvPicPr>
          <p:nvPr/>
        </p:nvPicPr>
        <p:blipFill>
          <a:blip r:embed="rId3" cstate="print"/>
          <a:stretch>
            <a:fillRect/>
          </a:stretch>
        </p:blipFill>
        <p:spPr>
          <a:xfrm>
            <a:off x="193300" y="3832445"/>
            <a:ext cx="1747001" cy="1360692"/>
          </a:xfrm>
          <a:prstGeom prst="rect">
            <a:avLst/>
          </a:prstGeom>
        </p:spPr>
      </p:pic>
      <p:pic>
        <p:nvPicPr>
          <p:cNvPr id="11" name="Immagine 10" descr="sacchetto.jpeg"/>
          <p:cNvPicPr>
            <a:picLocks noChangeAspect="1"/>
          </p:cNvPicPr>
          <p:nvPr/>
        </p:nvPicPr>
        <p:blipFill>
          <a:blip r:embed="rId4" cstate="print"/>
          <a:stretch>
            <a:fillRect/>
          </a:stretch>
        </p:blipFill>
        <p:spPr>
          <a:xfrm>
            <a:off x="311727" y="2806700"/>
            <a:ext cx="1295400" cy="1079500"/>
          </a:xfrm>
          <a:prstGeom prst="rect">
            <a:avLst/>
          </a:prstGeom>
        </p:spPr>
      </p:pic>
      <p:sp>
        <p:nvSpPr>
          <p:cNvPr id="12" name="Segnaposto contenuto 2"/>
          <p:cNvSpPr txBox="1">
            <a:spLocks/>
          </p:cNvSpPr>
          <p:nvPr/>
        </p:nvSpPr>
        <p:spPr>
          <a:xfrm>
            <a:off x="101601" y="5193137"/>
            <a:ext cx="9476508" cy="1676400"/>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Aft>
                <a:spcPts val="600"/>
              </a:spcAft>
              <a:buClrTx/>
              <a:buSzTx/>
              <a:tabLst/>
              <a:defRPr/>
            </a:pPr>
            <a:r>
              <a:rPr lang="it-IT" sz="2000" dirty="0" smtClean="0"/>
              <a:t>Quanto pesa una mole di atomi di idrogeno?</a:t>
            </a:r>
          </a:p>
          <a:p>
            <a:pPr marR="0" lvl="0" algn="l" defTabSz="914400" rtl="0" eaLnBrk="1" fontAlgn="auto" latinLnBrk="0" hangingPunct="1">
              <a:lnSpc>
                <a:spcPct val="100000"/>
              </a:lnSpc>
              <a:spcAft>
                <a:spcPts val="600"/>
              </a:spcAft>
              <a:buClrTx/>
              <a:buSzTx/>
              <a:tabLst/>
              <a:defRPr/>
            </a:pPr>
            <a:r>
              <a:rPr lang="it-IT" sz="2000" dirty="0" smtClean="0"/>
              <a:t>Quante moli di zolfo ci sono in 32.06 g di S?</a:t>
            </a:r>
          </a:p>
          <a:p>
            <a:pPr marR="0" lvl="0" algn="l" defTabSz="914400" rtl="0" eaLnBrk="1" fontAlgn="auto" latinLnBrk="0" hangingPunct="1">
              <a:lnSpc>
                <a:spcPct val="100000"/>
              </a:lnSpc>
              <a:spcAft>
                <a:spcPts val="600"/>
              </a:spcAft>
              <a:buClrTx/>
              <a:buSzTx/>
              <a:tabLst/>
              <a:defRPr/>
            </a:pPr>
            <a:r>
              <a:rPr lang="it-IT" sz="2000" dirty="0" smtClean="0"/>
              <a:t>Quanto pesa l’idrogeno presente in una mole di acqua? </a:t>
            </a:r>
          </a:p>
          <a:p>
            <a:pPr marR="0" lvl="0" algn="l" defTabSz="914400" rtl="0" eaLnBrk="1" fontAlgn="auto" latinLnBrk="0" hangingPunct="1">
              <a:lnSpc>
                <a:spcPct val="100000"/>
              </a:lnSpc>
              <a:spcAft>
                <a:spcPts val="600"/>
              </a:spcAft>
              <a:buClrTx/>
              <a:buSzTx/>
              <a:tabLst/>
              <a:defRPr/>
            </a:pPr>
            <a:r>
              <a:rPr lang="it-IT" sz="2000" dirty="0" smtClean="0"/>
              <a:t>E l’ossigeno nella stessa quantità di acqua?</a:t>
            </a:r>
          </a:p>
          <a:p>
            <a:pPr marR="0" lvl="0" algn="l" defTabSz="914400" rtl="0" eaLnBrk="1" fontAlgn="auto" latinLnBrk="0" hangingPunct="1">
              <a:lnSpc>
                <a:spcPct val="100000"/>
              </a:lnSpc>
              <a:spcAft>
                <a:spcPts val="600"/>
              </a:spcAft>
              <a:buClrTx/>
              <a:buSzTx/>
              <a:tabLst/>
              <a:defRPr/>
            </a:pPr>
            <a:endParaRPr lang="it-IT" sz="2000" dirty="0" smtClean="0"/>
          </a:p>
          <a:p>
            <a:pPr marR="0" lvl="0" algn="l" defTabSz="914400" rtl="0" eaLnBrk="1" fontAlgn="auto" latinLnBrk="0" hangingPunct="1">
              <a:lnSpc>
                <a:spcPct val="100000"/>
              </a:lnSpc>
              <a:spcAft>
                <a:spcPts val="600"/>
              </a:spcAft>
              <a:buClrTx/>
              <a:buSzTx/>
              <a:tabLst/>
              <a:defRPr/>
            </a:pPr>
            <a:endParaRPr kumimoji="0" lang="it-IT" sz="2000" u="none" strike="noStrike" kern="1200" cap="none" spc="0" normalizeH="0" noProof="0" dirty="0" smtClean="0">
              <a:ln>
                <a:noFill/>
              </a:ln>
              <a:solidFill>
                <a:schemeClr val="tx1"/>
              </a:solidFill>
              <a:effectLst/>
              <a:uLnTx/>
              <a:uFillTx/>
              <a:latin typeface="+mn-lt"/>
              <a:ea typeface="+mn-ea"/>
              <a:cs typeface="+mn-cs"/>
            </a:endParaRPr>
          </a:p>
        </p:txBody>
      </p:sp>
      <p:sp>
        <p:nvSpPr>
          <p:cNvPr id="15" name="Segnaposto contenuto 2"/>
          <p:cNvSpPr txBox="1">
            <a:spLocks/>
          </p:cNvSpPr>
          <p:nvPr/>
        </p:nvSpPr>
        <p:spPr>
          <a:xfrm>
            <a:off x="5867400" y="5267034"/>
            <a:ext cx="2286000" cy="1592580"/>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Aft>
                <a:spcPts val="600"/>
              </a:spcAft>
              <a:buClrTx/>
              <a:buSzTx/>
              <a:tabLst/>
              <a:defRPr/>
            </a:pPr>
            <a:r>
              <a:rPr lang="it-IT" sz="2000" dirty="0" smtClean="0"/>
              <a:t>1.01 g</a:t>
            </a:r>
          </a:p>
          <a:p>
            <a:pPr marR="0" lvl="0" algn="l" defTabSz="914400" rtl="0" eaLnBrk="1" fontAlgn="auto" latinLnBrk="0" hangingPunct="1">
              <a:lnSpc>
                <a:spcPct val="100000"/>
              </a:lnSpc>
              <a:spcAft>
                <a:spcPts val="600"/>
              </a:spcAft>
              <a:buClrTx/>
              <a:buSzTx/>
              <a:tabLst/>
              <a:defRPr/>
            </a:pPr>
            <a:r>
              <a:rPr lang="it-IT" sz="2000" dirty="0" smtClean="0"/>
              <a:t>1 </a:t>
            </a:r>
            <a:r>
              <a:rPr lang="it-IT" sz="2000" dirty="0" err="1" smtClean="0"/>
              <a:t>mol</a:t>
            </a:r>
            <a:endParaRPr lang="it-IT" sz="2000" dirty="0" smtClean="0"/>
          </a:p>
          <a:p>
            <a:pPr marR="0" lvl="0" algn="l" defTabSz="914400" rtl="0" eaLnBrk="1" fontAlgn="auto" latinLnBrk="0" hangingPunct="1">
              <a:lnSpc>
                <a:spcPct val="100000"/>
              </a:lnSpc>
              <a:spcAft>
                <a:spcPts val="600"/>
              </a:spcAft>
              <a:buClrTx/>
              <a:buSzTx/>
              <a:tabLst/>
              <a:defRPr/>
            </a:pPr>
            <a:r>
              <a:rPr kumimoji="0" lang="it-IT" sz="2000" u="none" strike="noStrike" kern="1200" cap="none" spc="0" normalizeH="0" noProof="0" dirty="0" smtClean="0">
                <a:ln>
                  <a:noFill/>
                </a:ln>
                <a:solidFill>
                  <a:schemeClr val="tx1"/>
                </a:solidFill>
                <a:effectLst/>
                <a:uLnTx/>
                <a:uFillTx/>
                <a:latin typeface="+mn-lt"/>
                <a:ea typeface="+mn-ea"/>
                <a:cs typeface="+mn-cs"/>
              </a:rPr>
              <a:t> 2.02 g</a:t>
            </a:r>
          </a:p>
          <a:p>
            <a:pPr marR="0" lvl="0" algn="l" defTabSz="914400" rtl="0" eaLnBrk="1" fontAlgn="auto" latinLnBrk="0" hangingPunct="1">
              <a:lnSpc>
                <a:spcPct val="100000"/>
              </a:lnSpc>
              <a:spcAft>
                <a:spcPts val="600"/>
              </a:spcAft>
              <a:buClrTx/>
              <a:buSzTx/>
              <a:tabLst/>
              <a:defRPr/>
            </a:pPr>
            <a:r>
              <a:rPr lang="it-IT" sz="2000" dirty="0" smtClean="0"/>
              <a:t>16.00 g</a:t>
            </a:r>
            <a:endParaRPr kumimoji="0" lang="it-IT" sz="2000" u="none" strike="noStrike" kern="1200" cap="none" spc="0" normalizeH="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13035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5" presetClass="entr" presetSubtype="1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heckerboard(across)">
                                      <p:cBhvr>
                                        <p:cTn id="11" dur="500"/>
                                        <p:tgtEl>
                                          <p:spTgt spid="11"/>
                                        </p:tgtEl>
                                      </p:cBhvr>
                                    </p:animEffect>
                                  </p:childTnLst>
                                </p:cTn>
                              </p:par>
                              <p:par>
                                <p:cTn id="12" presetID="1"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xEl>
                                              <p:pRg st="0" end="0"/>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xEl>
                                              <p:pRg st="1" end="1"/>
                                            </p:txEl>
                                          </p:spTgt>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5">
                                            <p:txEl>
                                              <p:pRg st="2" end="2"/>
                                            </p:txEl>
                                          </p:spTgt>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0"/>
                                  </p:stCondLst>
                                  <p:childTnLst>
                                    <p:set>
                                      <p:cBhvr>
                                        <p:cTn id="4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2" grpId="0" uiExpand="1" build="p"/>
      <p:bldP spid="1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numero diapositiva 13"/>
          <p:cNvSpPr>
            <a:spLocks noGrp="1"/>
          </p:cNvSpPr>
          <p:nvPr>
            <p:ph type="sldNum" sz="quarter" idx="12"/>
          </p:nvPr>
        </p:nvSpPr>
        <p:spPr/>
        <p:txBody>
          <a:bodyPr/>
          <a:lstStyle/>
          <a:p>
            <a:fld id="{A77D6A5A-7EAA-4DB4-B3BA-B3FCA63BD357}" type="slidenum">
              <a:rPr lang="it-IT" smtClean="0"/>
              <a:pPr/>
              <a:t>5</a:t>
            </a:fld>
            <a:endParaRPr lang="it-IT"/>
          </a:p>
        </p:txBody>
      </p:sp>
      <p:sp>
        <p:nvSpPr>
          <p:cNvPr id="8" name="Segnaposto contenuto 2"/>
          <p:cNvSpPr txBox="1">
            <a:spLocks/>
          </p:cNvSpPr>
          <p:nvPr/>
        </p:nvSpPr>
        <p:spPr>
          <a:xfrm>
            <a:off x="381000" y="381000"/>
            <a:ext cx="6477000" cy="2438400"/>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Aft>
                <a:spcPts val="600"/>
              </a:spcAft>
              <a:buClrTx/>
              <a:buSzTx/>
              <a:tabLst/>
              <a:defRPr/>
            </a:pPr>
            <a:r>
              <a:rPr lang="it-IT" sz="2000" b="1" dirty="0" smtClean="0"/>
              <a:t>Quante moli di rame sono contenute in 10.00 g di rame?</a:t>
            </a:r>
          </a:p>
          <a:p>
            <a:pPr lvl="0">
              <a:spcAft>
                <a:spcPts val="600"/>
              </a:spcAft>
              <a:defRPr/>
            </a:pPr>
            <a:r>
              <a:rPr kumimoji="0" lang="it-IT" sz="2000" u="none" strike="noStrike" kern="1200" cap="none" spc="0" normalizeH="0" noProof="0" dirty="0" smtClean="0">
                <a:ln>
                  <a:noFill/>
                </a:ln>
                <a:solidFill>
                  <a:schemeClr val="tx1"/>
                </a:solidFill>
                <a:effectLst/>
                <a:uLnTx/>
                <a:uFillTx/>
                <a:latin typeface="+mn-lt"/>
                <a:ea typeface="+mn-ea"/>
                <a:cs typeface="+mn-cs"/>
              </a:rPr>
              <a:t>Il peso atomico del rame è 63.55 </a:t>
            </a:r>
            <a:r>
              <a:rPr kumimoji="0" lang="it-IT" sz="2000" u="none" strike="noStrike" kern="1200" cap="none" spc="0" normalizeH="0" noProof="0" dirty="0" err="1" smtClean="0">
                <a:ln>
                  <a:noFill/>
                </a:ln>
                <a:solidFill>
                  <a:schemeClr val="tx1"/>
                </a:solidFill>
                <a:effectLst/>
                <a:uLnTx/>
                <a:uFillTx/>
                <a:latin typeface="+mn-lt"/>
                <a:ea typeface="+mn-ea"/>
                <a:cs typeface="+mn-cs"/>
              </a:rPr>
              <a:t>uma</a:t>
            </a:r>
            <a:r>
              <a:rPr kumimoji="0" lang="it-IT" sz="2000" u="none" strike="noStrike" kern="1200" cap="none" spc="0" normalizeH="0" noProof="0" dirty="0" smtClean="0">
                <a:ln>
                  <a:noFill/>
                </a:ln>
                <a:solidFill>
                  <a:schemeClr val="tx1"/>
                </a:solidFill>
                <a:effectLst/>
                <a:uLnTx/>
                <a:uFillTx/>
                <a:latin typeface="+mn-lt"/>
                <a:ea typeface="+mn-ea"/>
                <a:cs typeface="+mn-cs"/>
              </a:rPr>
              <a:t>.</a:t>
            </a:r>
          </a:p>
          <a:p>
            <a:pPr lvl="0">
              <a:spcAft>
                <a:spcPts val="600"/>
              </a:spcAft>
              <a:defRPr/>
            </a:pPr>
            <a:r>
              <a:rPr lang="it-IT" sz="2000" dirty="0" smtClean="0"/>
              <a:t>La massa di una mole di atomi di rame è pari a 63.55 g. La </a:t>
            </a:r>
            <a:r>
              <a:rPr lang="it-IT" sz="2000" b="1" dirty="0" smtClean="0"/>
              <a:t>massa molare </a:t>
            </a:r>
            <a:r>
              <a:rPr lang="it-IT" sz="2000" dirty="0" smtClean="0"/>
              <a:t>del rame è 63.55 g/mol.</a:t>
            </a:r>
          </a:p>
          <a:p>
            <a:pPr lvl="0">
              <a:spcAft>
                <a:spcPts val="600"/>
              </a:spcAft>
              <a:defRPr/>
            </a:pPr>
            <a:r>
              <a:rPr kumimoji="0" lang="it-IT" sz="2000" u="none" strike="noStrike" kern="1200" cap="none" spc="0" normalizeH="0" noProof="0" dirty="0" smtClean="0">
                <a:ln>
                  <a:noFill/>
                </a:ln>
                <a:solidFill>
                  <a:schemeClr val="tx1"/>
                </a:solidFill>
                <a:effectLst/>
                <a:uLnTx/>
                <a:uFillTx/>
                <a:latin typeface="+mn-lt"/>
                <a:ea typeface="+mn-ea"/>
                <a:cs typeface="+mn-cs"/>
              </a:rPr>
              <a:t>In 10.00 g di rame ci sono: </a:t>
            </a:r>
          </a:p>
        </p:txBody>
      </p:sp>
      <p:pic>
        <p:nvPicPr>
          <p:cNvPr id="10" name="Immagine 9" descr="tavola periodica.jpg"/>
          <p:cNvPicPr>
            <a:picLocks noChangeAspect="1"/>
          </p:cNvPicPr>
          <p:nvPr/>
        </p:nvPicPr>
        <p:blipFill>
          <a:blip r:embed="rId2" cstate="print"/>
          <a:srcRect l="56095" t="35077" r="38588" b="54643"/>
          <a:stretch>
            <a:fillRect/>
          </a:stretch>
        </p:blipFill>
        <p:spPr>
          <a:xfrm>
            <a:off x="7086600" y="555170"/>
            <a:ext cx="1583564" cy="1807030"/>
          </a:xfrm>
          <a:prstGeom prst="rect">
            <a:avLst/>
          </a:prstGeom>
          <a:ln>
            <a:solidFill>
              <a:schemeClr val="tx1"/>
            </a:solidFill>
          </a:ln>
        </p:spPr>
      </p:pic>
      <p:grpSp>
        <p:nvGrpSpPr>
          <p:cNvPr id="23" name="Gruppo 22"/>
          <p:cNvGrpSpPr/>
          <p:nvPr/>
        </p:nvGrpSpPr>
        <p:grpSpPr>
          <a:xfrm>
            <a:off x="3200400" y="1828800"/>
            <a:ext cx="2971800" cy="674132"/>
            <a:chOff x="3200400" y="1828800"/>
            <a:chExt cx="2971800" cy="674132"/>
          </a:xfrm>
        </p:grpSpPr>
        <p:grpSp>
          <p:nvGrpSpPr>
            <p:cNvPr id="20" name="Gruppo 19"/>
            <p:cNvGrpSpPr/>
            <p:nvPr/>
          </p:nvGrpSpPr>
          <p:grpSpPr>
            <a:xfrm>
              <a:off x="3200400" y="1828800"/>
              <a:ext cx="1524000" cy="674132"/>
              <a:chOff x="3200400" y="1676400"/>
              <a:chExt cx="1524000" cy="674132"/>
            </a:xfrm>
          </p:grpSpPr>
          <p:sp>
            <p:nvSpPr>
              <p:cNvPr id="17" name="CasellaDiTesto 16"/>
              <p:cNvSpPr txBox="1"/>
              <p:nvPr/>
            </p:nvSpPr>
            <p:spPr>
              <a:xfrm>
                <a:off x="3200400" y="1981200"/>
                <a:ext cx="1524000" cy="369332"/>
              </a:xfrm>
              <a:prstGeom prst="rect">
                <a:avLst/>
              </a:prstGeom>
              <a:noFill/>
            </p:spPr>
            <p:txBody>
              <a:bodyPr wrap="square" rtlCol="0">
                <a:spAutoFit/>
              </a:bodyPr>
              <a:lstStyle/>
              <a:p>
                <a:r>
                  <a:rPr lang="it-IT" dirty="0" smtClean="0"/>
                  <a:t>63.55 g/mol</a:t>
                </a:r>
                <a:endParaRPr lang="it-IT" dirty="0"/>
              </a:p>
            </p:txBody>
          </p:sp>
          <p:sp>
            <p:nvSpPr>
              <p:cNvPr id="11" name="CasellaDiTesto 10"/>
              <p:cNvSpPr txBox="1"/>
              <p:nvPr/>
            </p:nvSpPr>
            <p:spPr>
              <a:xfrm>
                <a:off x="3429000" y="1676400"/>
                <a:ext cx="1066800" cy="369332"/>
              </a:xfrm>
              <a:prstGeom prst="rect">
                <a:avLst/>
              </a:prstGeom>
              <a:noFill/>
            </p:spPr>
            <p:txBody>
              <a:bodyPr wrap="square" rtlCol="0">
                <a:spAutoFit/>
              </a:bodyPr>
              <a:lstStyle/>
              <a:p>
                <a:r>
                  <a:rPr lang="it-IT" dirty="0" smtClean="0"/>
                  <a:t>10.00 g</a:t>
                </a:r>
                <a:endParaRPr lang="it-IT" dirty="0"/>
              </a:p>
            </p:txBody>
          </p:sp>
          <p:cxnSp>
            <p:nvCxnSpPr>
              <p:cNvPr id="15" name="Connettore 1 14"/>
              <p:cNvCxnSpPr/>
              <p:nvPr/>
            </p:nvCxnSpPr>
            <p:spPr>
              <a:xfrm>
                <a:off x="3276600" y="1981200"/>
                <a:ext cx="12192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CasellaDiTesto 20"/>
            <p:cNvSpPr txBox="1"/>
            <p:nvPr/>
          </p:nvSpPr>
          <p:spPr>
            <a:xfrm>
              <a:off x="4572000" y="1916668"/>
              <a:ext cx="457200" cy="369332"/>
            </a:xfrm>
            <a:prstGeom prst="rect">
              <a:avLst/>
            </a:prstGeom>
            <a:noFill/>
          </p:spPr>
          <p:txBody>
            <a:bodyPr wrap="square" rtlCol="0">
              <a:spAutoFit/>
            </a:bodyPr>
            <a:lstStyle/>
            <a:p>
              <a:r>
                <a:rPr lang="it-IT" dirty="0" smtClean="0"/>
                <a:t>=</a:t>
              </a:r>
              <a:endParaRPr lang="it-IT" dirty="0"/>
            </a:p>
          </p:txBody>
        </p:sp>
        <p:sp>
          <p:nvSpPr>
            <p:cNvPr id="22" name="CasellaDiTesto 21"/>
            <p:cNvSpPr txBox="1"/>
            <p:nvPr/>
          </p:nvSpPr>
          <p:spPr>
            <a:xfrm>
              <a:off x="4800600" y="1916668"/>
              <a:ext cx="1371600" cy="369332"/>
            </a:xfrm>
            <a:prstGeom prst="rect">
              <a:avLst/>
            </a:prstGeom>
            <a:noFill/>
          </p:spPr>
          <p:txBody>
            <a:bodyPr wrap="square" rtlCol="0">
              <a:spAutoFit/>
            </a:bodyPr>
            <a:lstStyle/>
            <a:p>
              <a:r>
                <a:rPr lang="it-IT" dirty="0" smtClean="0"/>
                <a:t>0.1573 mol</a:t>
              </a:r>
              <a:endParaRPr lang="it-IT" dirty="0"/>
            </a:p>
          </p:txBody>
        </p:sp>
      </p:grpSp>
      <p:sp>
        <p:nvSpPr>
          <p:cNvPr id="24" name="Segnaposto contenuto 2"/>
          <p:cNvSpPr txBox="1">
            <a:spLocks/>
          </p:cNvSpPr>
          <p:nvPr/>
        </p:nvSpPr>
        <p:spPr>
          <a:xfrm>
            <a:off x="381000" y="2895600"/>
            <a:ext cx="7086600" cy="3429000"/>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Aft>
                <a:spcPts val="600"/>
              </a:spcAft>
              <a:buClrTx/>
              <a:buSzTx/>
              <a:tabLst/>
              <a:defRPr/>
            </a:pPr>
            <a:r>
              <a:rPr lang="it-IT" sz="2000" b="1" dirty="0" smtClean="0"/>
              <a:t>Quante moli di CuSO</a:t>
            </a:r>
            <a:r>
              <a:rPr lang="it-IT" sz="2000" b="1" baseline="-25000" dirty="0" smtClean="0"/>
              <a:t>4</a:t>
            </a:r>
            <a:r>
              <a:rPr lang="it-IT" sz="2000" b="1" dirty="0" smtClean="0"/>
              <a:t> corrispondono a 15.00 g di solfato rameico?</a:t>
            </a:r>
          </a:p>
          <a:p>
            <a:pPr lvl="0">
              <a:spcAft>
                <a:spcPts val="600"/>
              </a:spcAft>
              <a:defRPr/>
            </a:pPr>
            <a:r>
              <a:rPr kumimoji="0" lang="it-IT" sz="2000" u="none" strike="noStrike" kern="1200" cap="none" spc="0" normalizeH="0" noProof="0" dirty="0" smtClean="0">
                <a:ln>
                  <a:noFill/>
                </a:ln>
                <a:solidFill>
                  <a:schemeClr val="tx1"/>
                </a:solidFill>
                <a:effectLst/>
                <a:uLnTx/>
                <a:uFillTx/>
                <a:latin typeface="+mn-lt"/>
                <a:ea typeface="+mn-ea"/>
                <a:cs typeface="+mn-cs"/>
              </a:rPr>
              <a:t>Il peso atomico del rame è 63.55 </a:t>
            </a:r>
            <a:r>
              <a:rPr kumimoji="0" lang="it-IT" sz="2000" u="none" strike="noStrike" kern="1200" cap="none" spc="0" normalizeH="0" noProof="0" dirty="0" err="1" smtClean="0">
                <a:ln>
                  <a:noFill/>
                </a:ln>
                <a:solidFill>
                  <a:schemeClr val="tx1"/>
                </a:solidFill>
                <a:effectLst/>
                <a:uLnTx/>
                <a:uFillTx/>
                <a:latin typeface="+mn-lt"/>
                <a:ea typeface="+mn-ea"/>
                <a:cs typeface="+mn-cs"/>
              </a:rPr>
              <a:t>uma</a:t>
            </a:r>
            <a:r>
              <a:rPr kumimoji="0" lang="it-IT" sz="2000" u="none" strike="noStrike" kern="1200" cap="none" spc="0" normalizeH="0" noProof="0" dirty="0" smtClean="0">
                <a:ln>
                  <a:noFill/>
                </a:ln>
                <a:solidFill>
                  <a:schemeClr val="tx1"/>
                </a:solidFill>
                <a:effectLst/>
                <a:uLnTx/>
                <a:uFillTx/>
                <a:latin typeface="+mn-lt"/>
                <a:ea typeface="+mn-ea"/>
                <a:cs typeface="+mn-cs"/>
              </a:rPr>
              <a:t>, quello dello zolfo 32.06 </a:t>
            </a:r>
            <a:r>
              <a:rPr kumimoji="0" lang="it-IT" sz="2000" u="none" strike="noStrike" kern="1200" cap="none" spc="0" normalizeH="0" noProof="0" dirty="0" err="1" smtClean="0">
                <a:ln>
                  <a:noFill/>
                </a:ln>
                <a:solidFill>
                  <a:schemeClr val="tx1"/>
                </a:solidFill>
                <a:effectLst/>
                <a:uLnTx/>
                <a:uFillTx/>
                <a:latin typeface="+mn-lt"/>
                <a:ea typeface="+mn-ea"/>
                <a:cs typeface="+mn-cs"/>
              </a:rPr>
              <a:t>uma</a:t>
            </a:r>
            <a:r>
              <a:rPr kumimoji="0" lang="it-IT" sz="2000" u="none" strike="noStrike" kern="1200" cap="none" spc="0" normalizeH="0" noProof="0" dirty="0" smtClean="0">
                <a:ln>
                  <a:noFill/>
                </a:ln>
                <a:solidFill>
                  <a:schemeClr val="tx1"/>
                </a:solidFill>
                <a:effectLst/>
                <a:uLnTx/>
                <a:uFillTx/>
                <a:latin typeface="+mn-lt"/>
                <a:ea typeface="+mn-ea"/>
                <a:cs typeface="+mn-cs"/>
              </a:rPr>
              <a:t>, quello dell’ossigeno 16.00 </a:t>
            </a:r>
            <a:r>
              <a:rPr kumimoji="0" lang="it-IT" sz="2000" u="none" strike="noStrike" kern="1200" cap="none" spc="0" normalizeH="0" noProof="0" dirty="0" err="1" smtClean="0">
                <a:ln>
                  <a:noFill/>
                </a:ln>
                <a:solidFill>
                  <a:schemeClr val="tx1"/>
                </a:solidFill>
                <a:effectLst/>
                <a:uLnTx/>
                <a:uFillTx/>
                <a:latin typeface="+mn-lt"/>
                <a:ea typeface="+mn-ea"/>
                <a:cs typeface="+mn-cs"/>
              </a:rPr>
              <a:t>uma</a:t>
            </a:r>
            <a:r>
              <a:rPr kumimoji="0" lang="it-IT" sz="2000" u="none" strike="noStrike" kern="1200" cap="none" spc="0" normalizeH="0" noProof="0" dirty="0" smtClean="0">
                <a:ln>
                  <a:noFill/>
                </a:ln>
                <a:solidFill>
                  <a:schemeClr val="tx1"/>
                </a:solidFill>
                <a:effectLst/>
                <a:uLnTx/>
                <a:uFillTx/>
                <a:latin typeface="+mn-lt"/>
                <a:ea typeface="+mn-ea"/>
                <a:cs typeface="+mn-cs"/>
              </a:rPr>
              <a:t> e quello dell’idrogeno 1.01 </a:t>
            </a:r>
            <a:r>
              <a:rPr kumimoji="0" lang="it-IT" sz="2000" u="none" strike="noStrike" kern="1200" cap="none" spc="0" normalizeH="0" noProof="0" dirty="0" err="1" smtClean="0">
                <a:ln>
                  <a:noFill/>
                </a:ln>
                <a:solidFill>
                  <a:schemeClr val="tx1"/>
                </a:solidFill>
                <a:effectLst/>
                <a:uLnTx/>
                <a:uFillTx/>
                <a:latin typeface="+mn-lt"/>
                <a:ea typeface="+mn-ea"/>
                <a:cs typeface="+mn-cs"/>
              </a:rPr>
              <a:t>uma</a:t>
            </a:r>
            <a:r>
              <a:rPr kumimoji="0" lang="it-IT" sz="2000" u="none" strike="noStrike" kern="1200" cap="none" spc="0" normalizeH="0" noProof="0" dirty="0" smtClean="0">
                <a:ln>
                  <a:noFill/>
                </a:ln>
                <a:solidFill>
                  <a:schemeClr val="tx1"/>
                </a:solidFill>
                <a:effectLst/>
                <a:uLnTx/>
                <a:uFillTx/>
                <a:latin typeface="+mn-lt"/>
                <a:ea typeface="+mn-ea"/>
                <a:cs typeface="+mn-cs"/>
              </a:rPr>
              <a:t>.</a:t>
            </a:r>
          </a:p>
          <a:p>
            <a:pPr lvl="0">
              <a:defRPr/>
            </a:pPr>
            <a:r>
              <a:rPr lang="it-IT" sz="2000" dirty="0" smtClean="0"/>
              <a:t>La massa di una molecola del composto pesa: </a:t>
            </a:r>
          </a:p>
          <a:p>
            <a:pPr lvl="0">
              <a:spcAft>
                <a:spcPts val="600"/>
              </a:spcAft>
              <a:defRPr/>
            </a:pPr>
            <a:r>
              <a:rPr lang="it-IT" sz="2000" dirty="0" smtClean="0"/>
              <a:t>63.55 + 32.06 + (4 x 16.00) = 159.61 </a:t>
            </a:r>
            <a:r>
              <a:rPr lang="it-IT" sz="2000" dirty="0" err="1" smtClean="0"/>
              <a:t>uma</a:t>
            </a:r>
            <a:endParaRPr lang="it-IT" sz="2000" dirty="0" smtClean="0"/>
          </a:p>
          <a:p>
            <a:pPr lvl="0">
              <a:spcAft>
                <a:spcPts val="600"/>
              </a:spcAft>
              <a:defRPr/>
            </a:pPr>
            <a:r>
              <a:rPr kumimoji="0" lang="it-IT" sz="2000" u="none" strike="noStrike" kern="1200" cap="none" spc="0" normalizeH="0" noProof="0" dirty="0" smtClean="0">
                <a:ln>
                  <a:noFill/>
                </a:ln>
                <a:solidFill>
                  <a:schemeClr val="tx1"/>
                </a:solidFill>
                <a:effectLst/>
                <a:uLnTx/>
                <a:uFillTx/>
                <a:latin typeface="+mn-lt"/>
                <a:ea typeface="+mn-ea"/>
                <a:cs typeface="+mn-cs"/>
              </a:rPr>
              <a:t>In 15.00 g di solfato rameico ci sono: </a:t>
            </a:r>
          </a:p>
        </p:txBody>
      </p:sp>
      <p:grpSp>
        <p:nvGrpSpPr>
          <p:cNvPr id="26" name="Gruppo 25"/>
          <p:cNvGrpSpPr/>
          <p:nvPr/>
        </p:nvGrpSpPr>
        <p:grpSpPr>
          <a:xfrm>
            <a:off x="2209800" y="5638800"/>
            <a:ext cx="2971800" cy="674132"/>
            <a:chOff x="3200400" y="1828800"/>
            <a:chExt cx="2971800" cy="674132"/>
          </a:xfrm>
        </p:grpSpPr>
        <p:grpSp>
          <p:nvGrpSpPr>
            <p:cNvPr id="27" name="Gruppo 19"/>
            <p:cNvGrpSpPr/>
            <p:nvPr/>
          </p:nvGrpSpPr>
          <p:grpSpPr>
            <a:xfrm>
              <a:off x="3200400" y="1828800"/>
              <a:ext cx="1524000" cy="674132"/>
              <a:chOff x="3200400" y="1676400"/>
              <a:chExt cx="1524000" cy="674132"/>
            </a:xfrm>
          </p:grpSpPr>
          <p:sp>
            <p:nvSpPr>
              <p:cNvPr id="30" name="CasellaDiTesto 29"/>
              <p:cNvSpPr txBox="1"/>
              <p:nvPr/>
            </p:nvSpPr>
            <p:spPr>
              <a:xfrm>
                <a:off x="3200400" y="1981200"/>
                <a:ext cx="1524000" cy="369332"/>
              </a:xfrm>
              <a:prstGeom prst="rect">
                <a:avLst/>
              </a:prstGeom>
              <a:noFill/>
            </p:spPr>
            <p:txBody>
              <a:bodyPr wrap="square" rtlCol="0">
                <a:spAutoFit/>
              </a:bodyPr>
              <a:lstStyle/>
              <a:p>
                <a:r>
                  <a:rPr lang="it-IT" dirty="0" smtClean="0"/>
                  <a:t>159.61 g/mol</a:t>
                </a:r>
                <a:endParaRPr lang="it-IT" dirty="0"/>
              </a:p>
            </p:txBody>
          </p:sp>
          <p:sp>
            <p:nvSpPr>
              <p:cNvPr id="31" name="CasellaDiTesto 30"/>
              <p:cNvSpPr txBox="1"/>
              <p:nvPr/>
            </p:nvSpPr>
            <p:spPr>
              <a:xfrm>
                <a:off x="3429000" y="1676400"/>
                <a:ext cx="1066800" cy="369332"/>
              </a:xfrm>
              <a:prstGeom prst="rect">
                <a:avLst/>
              </a:prstGeom>
              <a:noFill/>
            </p:spPr>
            <p:txBody>
              <a:bodyPr wrap="square" rtlCol="0">
                <a:spAutoFit/>
              </a:bodyPr>
              <a:lstStyle/>
              <a:p>
                <a:r>
                  <a:rPr lang="it-IT" dirty="0" smtClean="0"/>
                  <a:t>15.00 g</a:t>
                </a:r>
                <a:endParaRPr lang="it-IT" dirty="0"/>
              </a:p>
            </p:txBody>
          </p:sp>
          <p:cxnSp>
            <p:nvCxnSpPr>
              <p:cNvPr id="32" name="Connettore 1 31"/>
              <p:cNvCxnSpPr/>
              <p:nvPr/>
            </p:nvCxnSpPr>
            <p:spPr>
              <a:xfrm>
                <a:off x="3276600" y="1981200"/>
                <a:ext cx="12192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CasellaDiTesto 27"/>
            <p:cNvSpPr txBox="1"/>
            <p:nvPr/>
          </p:nvSpPr>
          <p:spPr>
            <a:xfrm>
              <a:off x="4572000" y="1916668"/>
              <a:ext cx="457200" cy="369332"/>
            </a:xfrm>
            <a:prstGeom prst="rect">
              <a:avLst/>
            </a:prstGeom>
            <a:noFill/>
          </p:spPr>
          <p:txBody>
            <a:bodyPr wrap="square" rtlCol="0">
              <a:spAutoFit/>
            </a:bodyPr>
            <a:lstStyle/>
            <a:p>
              <a:r>
                <a:rPr lang="it-IT" dirty="0" smtClean="0"/>
                <a:t>=</a:t>
              </a:r>
              <a:endParaRPr lang="it-IT" dirty="0"/>
            </a:p>
          </p:txBody>
        </p:sp>
        <p:sp>
          <p:nvSpPr>
            <p:cNvPr id="29" name="CasellaDiTesto 28"/>
            <p:cNvSpPr txBox="1"/>
            <p:nvPr/>
          </p:nvSpPr>
          <p:spPr>
            <a:xfrm>
              <a:off x="4800600" y="1916668"/>
              <a:ext cx="1371600" cy="369332"/>
            </a:xfrm>
            <a:prstGeom prst="rect">
              <a:avLst/>
            </a:prstGeom>
            <a:noFill/>
          </p:spPr>
          <p:txBody>
            <a:bodyPr wrap="square" rtlCol="0">
              <a:spAutoFit/>
            </a:bodyPr>
            <a:lstStyle/>
            <a:p>
              <a:r>
                <a:rPr lang="it-IT" dirty="0" smtClean="0"/>
                <a:t>0.09398mol</a:t>
              </a:r>
              <a:endParaRPr lang="it-IT" dirty="0"/>
            </a:p>
          </p:txBody>
        </p:sp>
      </p:grpSp>
      <p:pic>
        <p:nvPicPr>
          <p:cNvPr id="33" name="Immagine 32" descr="tavola periodica.jpg"/>
          <p:cNvPicPr>
            <a:picLocks noChangeAspect="1"/>
          </p:cNvPicPr>
          <p:nvPr/>
        </p:nvPicPr>
        <p:blipFill>
          <a:blip r:embed="rId2" cstate="print"/>
          <a:srcRect l="82530" t="14704" r="12332" b="75413"/>
          <a:stretch>
            <a:fillRect/>
          </a:stretch>
        </p:blipFill>
        <p:spPr>
          <a:xfrm>
            <a:off x="7767797" y="3962400"/>
            <a:ext cx="1140979" cy="1295400"/>
          </a:xfrm>
          <a:prstGeom prst="rect">
            <a:avLst/>
          </a:prstGeom>
          <a:ln>
            <a:solidFill>
              <a:schemeClr val="tx1"/>
            </a:solidFill>
          </a:ln>
        </p:spPr>
      </p:pic>
      <p:pic>
        <p:nvPicPr>
          <p:cNvPr id="34" name="Immagine 33" descr="tavola periodica.jpg"/>
          <p:cNvPicPr>
            <a:picLocks noChangeAspect="1"/>
          </p:cNvPicPr>
          <p:nvPr/>
        </p:nvPicPr>
        <p:blipFill>
          <a:blip r:embed="rId2" cstate="print"/>
          <a:srcRect l="82530" t="24674" r="12332" b="64923"/>
          <a:stretch>
            <a:fillRect/>
          </a:stretch>
        </p:blipFill>
        <p:spPr>
          <a:xfrm>
            <a:off x="7767797" y="2514600"/>
            <a:ext cx="1147603" cy="1371600"/>
          </a:xfrm>
          <a:prstGeom prst="rect">
            <a:avLst/>
          </a:prstGeom>
          <a:ln>
            <a:solidFill>
              <a:schemeClr val="tx1"/>
            </a:solidFill>
          </a:ln>
        </p:spPr>
      </p:pic>
      <p:pic>
        <p:nvPicPr>
          <p:cNvPr id="35" name="Immagine 34" descr="tavola periodica.jpg"/>
          <p:cNvPicPr>
            <a:picLocks noChangeAspect="1"/>
          </p:cNvPicPr>
          <p:nvPr/>
        </p:nvPicPr>
        <p:blipFill>
          <a:blip r:embed="rId2" cstate="print"/>
          <a:srcRect l="3337" t="4179" r="91383" b="85550"/>
          <a:stretch>
            <a:fillRect/>
          </a:stretch>
        </p:blipFill>
        <p:spPr>
          <a:xfrm>
            <a:off x="7767797" y="5334000"/>
            <a:ext cx="1143000" cy="1312571"/>
          </a:xfrm>
          <a:prstGeom prst="rect">
            <a:avLst/>
          </a:prstGeom>
          <a:ln>
            <a:solidFill>
              <a:schemeClr val="tx1"/>
            </a:solidFill>
          </a:ln>
        </p:spPr>
      </p:pic>
    </p:spTree>
    <p:extLst>
      <p:ext uri="{BB962C8B-B14F-4D97-AF65-F5344CB8AC3E}">
        <p14:creationId xmlns:p14="http://schemas.microsoft.com/office/powerpoint/2010/main" val="102914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vertical)">
                                      <p:cBhvr>
                                        <p:cTn id="12" dur="500"/>
                                        <p:tgtEl>
                                          <p:spTgt spid="8">
                                            <p:txEl>
                                              <p:pRg st="1" end="1"/>
                                            </p:txEl>
                                          </p:spTgt>
                                        </p:tgtEl>
                                      </p:cBhvr>
                                    </p:animEffect>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5"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blinds(vertical)">
                                      <p:cBhvr>
                                        <p:cTn id="21" dur="500"/>
                                        <p:tgtEl>
                                          <p:spTgt spid="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5" fill="hold" grpId="0" nodeType="click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blinds(vertical)">
                                      <p:cBhvr>
                                        <p:cTn id="26" dur="500"/>
                                        <p:tgtEl>
                                          <p:spTgt spid="8">
                                            <p:txEl>
                                              <p:pRg st="3" end="3"/>
                                            </p:txEl>
                                          </p:spTgt>
                                        </p:tgtEl>
                                      </p:cBhvr>
                                    </p:animEffect>
                                  </p:childTnLst>
                                </p:cTn>
                              </p:par>
                            </p:childTnLst>
                          </p:cTn>
                        </p:par>
                        <p:par>
                          <p:cTn id="27" fill="hold">
                            <p:stCondLst>
                              <p:cond delay="500"/>
                            </p:stCondLst>
                            <p:childTnLst>
                              <p:par>
                                <p:cTn id="28" presetID="3" presetClass="entr" presetSubtype="5"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linds(vertical)">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5" fill="hold" grpId="0" nodeType="clickEffect">
                                  <p:stCondLst>
                                    <p:cond delay="0"/>
                                  </p:stCondLst>
                                  <p:childTnLst>
                                    <p:set>
                                      <p:cBhvr>
                                        <p:cTn id="34" dur="1" fill="hold">
                                          <p:stCondLst>
                                            <p:cond delay="0"/>
                                          </p:stCondLst>
                                        </p:cTn>
                                        <p:tgtEl>
                                          <p:spTgt spid="24">
                                            <p:txEl>
                                              <p:pRg st="0" end="0"/>
                                            </p:txEl>
                                          </p:spTgt>
                                        </p:tgtEl>
                                        <p:attrNameLst>
                                          <p:attrName>style.visibility</p:attrName>
                                        </p:attrNameLst>
                                      </p:cBhvr>
                                      <p:to>
                                        <p:strVal val="visible"/>
                                      </p:to>
                                    </p:set>
                                    <p:animEffect transition="in" filter="blinds(vertical)">
                                      <p:cBhvr>
                                        <p:cTn id="35" dur="500"/>
                                        <p:tgtEl>
                                          <p:spTgt spid="2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5" fill="hold" grpId="0" nodeType="clickEffect">
                                  <p:stCondLst>
                                    <p:cond delay="0"/>
                                  </p:stCondLst>
                                  <p:childTnLst>
                                    <p:set>
                                      <p:cBhvr>
                                        <p:cTn id="39" dur="1" fill="hold">
                                          <p:stCondLst>
                                            <p:cond delay="0"/>
                                          </p:stCondLst>
                                        </p:cTn>
                                        <p:tgtEl>
                                          <p:spTgt spid="24">
                                            <p:txEl>
                                              <p:pRg st="1" end="1"/>
                                            </p:txEl>
                                          </p:spTgt>
                                        </p:tgtEl>
                                        <p:attrNameLst>
                                          <p:attrName>style.visibility</p:attrName>
                                        </p:attrNameLst>
                                      </p:cBhvr>
                                      <p:to>
                                        <p:strVal val="visible"/>
                                      </p:to>
                                    </p:set>
                                    <p:animEffect transition="in" filter="blinds(vertical)">
                                      <p:cBhvr>
                                        <p:cTn id="40" dur="500"/>
                                        <p:tgtEl>
                                          <p:spTgt spid="24">
                                            <p:txEl>
                                              <p:pRg st="1" end="1"/>
                                            </p:txEl>
                                          </p:spTgt>
                                        </p:tgtEl>
                                      </p:cBhvr>
                                    </p:animEffect>
                                  </p:childTnLst>
                                </p:cTn>
                              </p:par>
                              <p:par>
                                <p:cTn id="41" presetID="2" presetClass="entr" presetSubtype="4"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ppt_x"/>
                                          </p:val>
                                        </p:tav>
                                        <p:tav tm="100000">
                                          <p:val>
                                            <p:strVal val="#ppt_x"/>
                                          </p:val>
                                        </p:tav>
                                      </p:tavLst>
                                    </p:anim>
                                    <p:anim calcmode="lin" valueType="num">
                                      <p:cBhvr additive="base">
                                        <p:cTn id="48" dur="500" fill="hold"/>
                                        <p:tgtEl>
                                          <p:spTgt spid="3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 presetClass="entr" presetSubtype="5" fill="hold" grpId="0" nodeType="clickEffect">
                                  <p:stCondLst>
                                    <p:cond delay="0"/>
                                  </p:stCondLst>
                                  <p:childTnLst>
                                    <p:set>
                                      <p:cBhvr>
                                        <p:cTn id="56" dur="1" fill="hold">
                                          <p:stCondLst>
                                            <p:cond delay="0"/>
                                          </p:stCondLst>
                                        </p:cTn>
                                        <p:tgtEl>
                                          <p:spTgt spid="24">
                                            <p:txEl>
                                              <p:pRg st="2" end="2"/>
                                            </p:txEl>
                                          </p:spTgt>
                                        </p:tgtEl>
                                        <p:attrNameLst>
                                          <p:attrName>style.visibility</p:attrName>
                                        </p:attrNameLst>
                                      </p:cBhvr>
                                      <p:to>
                                        <p:strVal val="visible"/>
                                      </p:to>
                                    </p:set>
                                    <p:animEffect transition="in" filter="blinds(vertical)">
                                      <p:cBhvr>
                                        <p:cTn id="57" dur="500"/>
                                        <p:tgtEl>
                                          <p:spTgt spid="24">
                                            <p:txEl>
                                              <p:pRg st="2" end="2"/>
                                            </p:txEl>
                                          </p:spTgt>
                                        </p:tgtEl>
                                      </p:cBhvr>
                                    </p:animEffect>
                                  </p:childTnLst>
                                </p:cTn>
                              </p:par>
                              <p:par>
                                <p:cTn id="58" presetID="3" presetClass="entr" presetSubtype="5" fill="hold" grpId="0" nodeType="withEffect">
                                  <p:stCondLst>
                                    <p:cond delay="0"/>
                                  </p:stCondLst>
                                  <p:childTnLst>
                                    <p:set>
                                      <p:cBhvr>
                                        <p:cTn id="59" dur="1" fill="hold">
                                          <p:stCondLst>
                                            <p:cond delay="0"/>
                                          </p:stCondLst>
                                        </p:cTn>
                                        <p:tgtEl>
                                          <p:spTgt spid="24">
                                            <p:txEl>
                                              <p:pRg st="3" end="3"/>
                                            </p:txEl>
                                          </p:spTgt>
                                        </p:tgtEl>
                                        <p:attrNameLst>
                                          <p:attrName>style.visibility</p:attrName>
                                        </p:attrNameLst>
                                      </p:cBhvr>
                                      <p:to>
                                        <p:strVal val="visible"/>
                                      </p:to>
                                    </p:set>
                                    <p:animEffect transition="in" filter="blinds(vertical)">
                                      <p:cBhvr>
                                        <p:cTn id="60" dur="500"/>
                                        <p:tgtEl>
                                          <p:spTgt spid="24">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5" fill="hold" grpId="0" nodeType="clickEffect">
                                  <p:stCondLst>
                                    <p:cond delay="0"/>
                                  </p:stCondLst>
                                  <p:childTnLst>
                                    <p:set>
                                      <p:cBhvr>
                                        <p:cTn id="64" dur="1" fill="hold">
                                          <p:stCondLst>
                                            <p:cond delay="0"/>
                                          </p:stCondLst>
                                        </p:cTn>
                                        <p:tgtEl>
                                          <p:spTgt spid="24">
                                            <p:txEl>
                                              <p:pRg st="4" end="4"/>
                                            </p:txEl>
                                          </p:spTgt>
                                        </p:tgtEl>
                                        <p:attrNameLst>
                                          <p:attrName>style.visibility</p:attrName>
                                        </p:attrNameLst>
                                      </p:cBhvr>
                                      <p:to>
                                        <p:strVal val="visible"/>
                                      </p:to>
                                    </p:set>
                                    <p:animEffect transition="in" filter="blinds(vertical)">
                                      <p:cBhvr>
                                        <p:cTn id="65" dur="500"/>
                                        <p:tgtEl>
                                          <p:spTgt spid="24">
                                            <p:txEl>
                                              <p:pRg st="4" end="4"/>
                                            </p:txEl>
                                          </p:spTgt>
                                        </p:tgtEl>
                                      </p:cBhvr>
                                    </p:animEffect>
                                  </p:childTnLst>
                                </p:cTn>
                              </p:par>
                            </p:childTnLst>
                          </p:cTn>
                        </p:par>
                        <p:par>
                          <p:cTn id="66" fill="hold">
                            <p:stCondLst>
                              <p:cond delay="500"/>
                            </p:stCondLst>
                            <p:childTnLst>
                              <p:par>
                                <p:cTn id="67" presetID="3" presetClass="entr" presetSubtype="5" fill="hold"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blinds(vertical)">
                                      <p:cBhvr>
                                        <p:cTn id="6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91668" y="252728"/>
                <a:ext cx="8050307" cy="974768"/>
              </a:xfrm>
            </p:spPr>
            <p:txBody>
              <a:bodyPr>
                <a:noAutofit/>
              </a:bodyPr>
              <a:lstStyle/>
              <a:p>
                <a:pPr>
                  <a:lnSpc>
                    <a:spcPct val="120000"/>
                  </a:lnSpc>
                  <a:spcBef>
                    <a:spcPts val="0"/>
                  </a:spcBef>
                  <a:spcAft>
                    <a:spcPts val="600"/>
                  </a:spcAft>
                </a:pPr>
                <a:r>
                  <a:rPr lang="it-IT" sz="2000" dirty="0" smtClean="0"/>
                  <a:t>Quante moli sono presenti in 25.6 g di urea, (NH</a:t>
                </a:r>
                <a:r>
                  <a:rPr lang="it-IT" sz="2000" baseline="-25000" dirty="0" smtClean="0"/>
                  <a:t>2</a:t>
                </a:r>
                <a:r>
                  <a:rPr lang="it-IT" sz="2000" dirty="0" smtClean="0"/>
                  <a:t>)</a:t>
                </a:r>
                <a:r>
                  <a:rPr lang="it-IT" sz="2000" baseline="-25000" dirty="0" smtClean="0"/>
                  <a:t>2</a:t>
                </a:r>
                <a:r>
                  <a:rPr lang="it-IT" sz="2000" dirty="0" smtClean="0"/>
                  <a:t>CO? </a:t>
                </a:r>
              </a:p>
              <a:p>
                <a:pPr marL="0" indent="0">
                  <a:lnSpc>
                    <a:spcPct val="120000"/>
                  </a:lnSpc>
                  <a:spcBef>
                    <a:spcPts val="0"/>
                  </a:spcBef>
                  <a:spcAft>
                    <a:spcPts val="600"/>
                  </a:spcAft>
                  <a:buNone/>
                </a:pPr>
                <a:r>
                  <a:rPr lang="it-IT" sz="2000" dirty="0"/>
                  <a:t> </a:t>
                </a:r>
                <a:r>
                  <a:rPr lang="it-IT" sz="2000" dirty="0" smtClean="0"/>
                  <a:t>   </a:t>
                </a:r>
                <a14:m>
                  <m:oMath xmlns:m="http://schemas.openxmlformats.org/officeDocument/2006/math">
                    <m:sSub>
                      <m:sSubPr>
                        <m:ctrlPr>
                          <a:rPr lang="it-IT" sz="2000" i="1" smtClean="0">
                            <a:latin typeface="Cambria Math" panose="02040503050406030204" pitchFamily="18" charset="0"/>
                          </a:rPr>
                        </m:ctrlPr>
                      </m:sSubPr>
                      <m:e>
                        <m:r>
                          <a:rPr lang="it-IT" sz="2000" b="0" i="1" smtClean="0">
                            <a:latin typeface="Cambria Math" panose="02040503050406030204" pitchFamily="18" charset="0"/>
                          </a:rPr>
                          <m:t>𝑀𝑀</m:t>
                        </m:r>
                      </m:e>
                      <m:sub>
                        <m:r>
                          <a:rPr lang="it-IT" sz="2000" b="0" i="1" smtClean="0">
                            <a:latin typeface="Cambria Math" panose="02040503050406030204" pitchFamily="18" charset="0"/>
                          </a:rPr>
                          <m:t>𝑢𝑟𝑒𝑎</m:t>
                        </m:r>
                      </m:sub>
                    </m:sSub>
                    <m:r>
                      <a:rPr lang="it-IT" sz="2000" b="0" i="1" smtClean="0">
                        <a:latin typeface="Cambria Math" panose="02040503050406030204" pitchFamily="18" charset="0"/>
                      </a:rPr>
                      <m:t>=60.07</m:t>
                    </m:r>
                    <m:f>
                      <m:fPr>
                        <m:ctrlPr>
                          <a:rPr lang="it-IT" sz="2000" b="0" i="1" smtClean="0">
                            <a:latin typeface="Cambria Math" panose="02040503050406030204" pitchFamily="18" charset="0"/>
                          </a:rPr>
                        </m:ctrlPr>
                      </m:fPr>
                      <m:num>
                        <m:r>
                          <a:rPr lang="it-IT" sz="2000" b="0" i="1" smtClean="0">
                            <a:latin typeface="Cambria Math" panose="02040503050406030204" pitchFamily="18" charset="0"/>
                          </a:rPr>
                          <m:t>𝑔</m:t>
                        </m:r>
                      </m:num>
                      <m:den>
                        <m:r>
                          <a:rPr lang="it-IT" sz="2000" b="0" i="1" smtClean="0">
                            <a:latin typeface="Cambria Math" panose="02040503050406030204" pitchFamily="18" charset="0"/>
                          </a:rPr>
                          <m:t>𝑚𝑜𝑙</m:t>
                        </m:r>
                      </m:den>
                    </m:f>
                  </m:oMath>
                </a14:m>
                <a:r>
                  <a:rPr lang="it-IT" sz="2000" dirty="0" smtClean="0"/>
                  <a:t>            </a:t>
                </a:r>
                <a14:m>
                  <m:oMath xmlns:m="http://schemas.openxmlformats.org/officeDocument/2006/math">
                    <m:sSub>
                      <m:sSubPr>
                        <m:ctrlPr>
                          <a:rPr lang="it-IT" sz="2000" i="1">
                            <a:latin typeface="Cambria Math" panose="02040503050406030204" pitchFamily="18" charset="0"/>
                          </a:rPr>
                        </m:ctrlPr>
                      </m:sSubPr>
                      <m:e>
                        <m:r>
                          <a:rPr lang="it-IT" sz="2000" i="1">
                            <a:latin typeface="Cambria Math" panose="02040503050406030204" pitchFamily="18" charset="0"/>
                          </a:rPr>
                          <m:t>𝑛</m:t>
                        </m:r>
                      </m:e>
                      <m:sub>
                        <m:r>
                          <a:rPr lang="it-IT" sz="2000" i="1">
                            <a:latin typeface="Cambria Math" panose="02040503050406030204" pitchFamily="18" charset="0"/>
                          </a:rPr>
                          <m:t>𝑢𝑟𝑒𝑎</m:t>
                        </m:r>
                      </m:sub>
                    </m:sSub>
                    <m:r>
                      <a:rPr lang="it-IT" sz="2000" i="1">
                        <a:latin typeface="Cambria Math" panose="02040503050406030204" pitchFamily="18" charset="0"/>
                      </a:rPr>
                      <m:t>=</m:t>
                    </m:r>
                    <m:f>
                      <m:fPr>
                        <m:ctrlPr>
                          <a:rPr lang="it-IT" sz="2000" i="1" smtClean="0">
                            <a:latin typeface="Cambria Math" panose="02040503050406030204" pitchFamily="18" charset="0"/>
                          </a:rPr>
                        </m:ctrlPr>
                      </m:fPr>
                      <m:num>
                        <m:sSub>
                          <m:sSubPr>
                            <m:ctrlPr>
                              <a:rPr lang="it-IT" sz="2000" i="1" smtClean="0">
                                <a:latin typeface="Cambria Math" panose="02040503050406030204" pitchFamily="18" charset="0"/>
                              </a:rPr>
                            </m:ctrlPr>
                          </m:sSubPr>
                          <m:e>
                            <m:r>
                              <a:rPr lang="it-IT" sz="2000" b="0" i="1" smtClean="0">
                                <a:latin typeface="Cambria Math" panose="02040503050406030204" pitchFamily="18" charset="0"/>
                              </a:rPr>
                              <m:t>𝑚</m:t>
                            </m:r>
                          </m:e>
                          <m:sub>
                            <m:r>
                              <a:rPr lang="it-IT" sz="2000" b="0" i="1" smtClean="0">
                                <a:latin typeface="Cambria Math" panose="02040503050406030204" pitchFamily="18" charset="0"/>
                              </a:rPr>
                              <m:t>𝑢𝑟𝑒𝑎</m:t>
                            </m:r>
                          </m:sub>
                        </m:sSub>
                      </m:num>
                      <m:den>
                        <m:sSub>
                          <m:sSubPr>
                            <m:ctrlPr>
                              <a:rPr lang="it-IT" sz="2000" i="1" smtClean="0">
                                <a:latin typeface="Cambria Math" panose="02040503050406030204" pitchFamily="18" charset="0"/>
                              </a:rPr>
                            </m:ctrlPr>
                          </m:sSubPr>
                          <m:e>
                            <m:r>
                              <a:rPr lang="it-IT" sz="2000" b="0" i="1" smtClean="0">
                                <a:latin typeface="Cambria Math" panose="02040503050406030204" pitchFamily="18" charset="0"/>
                              </a:rPr>
                              <m:t>𝑀𝑀</m:t>
                            </m:r>
                          </m:e>
                          <m:sub>
                            <m:r>
                              <a:rPr lang="it-IT" sz="2000" b="0" i="1" smtClean="0">
                                <a:latin typeface="Cambria Math" panose="02040503050406030204" pitchFamily="18" charset="0"/>
                              </a:rPr>
                              <m:t>𝑢𝑟𝑒𝑎</m:t>
                            </m:r>
                          </m:sub>
                        </m:sSub>
                      </m:den>
                    </m:f>
                    <m:r>
                      <a:rPr lang="it-IT" sz="2000" b="0" i="1" smtClean="0">
                        <a:latin typeface="Cambria Math" panose="02040503050406030204" pitchFamily="18" charset="0"/>
                      </a:rPr>
                      <m:t>=</m:t>
                    </m:r>
                    <m:f>
                      <m:fPr>
                        <m:ctrlPr>
                          <a:rPr lang="it-IT" sz="2000" b="0" i="1" smtClean="0">
                            <a:latin typeface="Cambria Math" panose="02040503050406030204" pitchFamily="18" charset="0"/>
                          </a:rPr>
                        </m:ctrlPr>
                      </m:fPr>
                      <m:num>
                        <m:r>
                          <a:rPr lang="it-IT" sz="2000" b="0" i="1" smtClean="0">
                            <a:latin typeface="Cambria Math" panose="02040503050406030204" pitchFamily="18" charset="0"/>
                          </a:rPr>
                          <m:t>25.6 </m:t>
                        </m:r>
                        <m:r>
                          <a:rPr lang="it-IT" sz="2000" b="0" i="1" smtClean="0">
                            <a:latin typeface="Cambria Math" panose="02040503050406030204" pitchFamily="18" charset="0"/>
                          </a:rPr>
                          <m:t>𝑔</m:t>
                        </m:r>
                      </m:num>
                      <m:den>
                        <m:r>
                          <a:rPr lang="it-IT" sz="2000" b="0" i="1" smtClean="0">
                            <a:latin typeface="Cambria Math" panose="02040503050406030204" pitchFamily="18" charset="0"/>
                          </a:rPr>
                          <m:t>60.07 </m:t>
                        </m:r>
                        <m:r>
                          <a:rPr lang="it-IT" sz="2000" b="0" i="1" smtClean="0">
                            <a:latin typeface="Cambria Math" panose="02040503050406030204" pitchFamily="18" charset="0"/>
                          </a:rPr>
                          <m:t>𝑔</m:t>
                        </m:r>
                        <m:r>
                          <a:rPr lang="it-IT" sz="2000" b="0" i="1" smtClean="0">
                            <a:latin typeface="Cambria Math" panose="02040503050406030204" pitchFamily="18" charset="0"/>
                          </a:rPr>
                          <m:t>/</m:t>
                        </m:r>
                        <m:r>
                          <a:rPr lang="it-IT" sz="2000" b="0" i="1" smtClean="0">
                            <a:latin typeface="Cambria Math" panose="02040503050406030204" pitchFamily="18" charset="0"/>
                          </a:rPr>
                          <m:t>𝑚𝑜𝑙</m:t>
                        </m:r>
                      </m:den>
                    </m:f>
                    <m:r>
                      <a:rPr lang="it-IT" sz="2000" b="0" i="1" smtClean="0">
                        <a:latin typeface="Cambria Math" panose="02040503050406030204" pitchFamily="18" charset="0"/>
                      </a:rPr>
                      <m:t>=0.426 </m:t>
                    </m:r>
                    <m:r>
                      <a:rPr lang="it-IT" sz="2000" b="0" i="1" smtClean="0">
                        <a:latin typeface="Cambria Math" panose="02040503050406030204" pitchFamily="18" charset="0"/>
                      </a:rPr>
                      <m:t>𝑚𝑜𝑙</m:t>
                    </m:r>
                  </m:oMath>
                </a14:m>
                <a:endParaRPr lang="it-IT" sz="2000" b="0" dirty="0" smtClean="0"/>
              </a:p>
              <a:p>
                <a:pPr>
                  <a:lnSpc>
                    <a:spcPct val="120000"/>
                  </a:lnSpc>
                  <a:spcBef>
                    <a:spcPts val="0"/>
                  </a:spcBef>
                  <a:spcAft>
                    <a:spcPts val="600"/>
                  </a:spcAft>
                </a:pPr>
                <a:r>
                  <a:rPr lang="it-IT" sz="2000" dirty="0" smtClean="0"/>
                  <a:t>Quanti grammi di idrogeno sono presenti in 0.426 mol di urea?</a:t>
                </a:r>
              </a:p>
              <a:p>
                <a:pPr marL="0" indent="0">
                  <a:lnSpc>
                    <a:spcPct val="120000"/>
                  </a:lnSpc>
                  <a:spcBef>
                    <a:spcPts val="0"/>
                  </a:spcBef>
                  <a:spcAft>
                    <a:spcPts val="600"/>
                  </a:spcAft>
                  <a:buNone/>
                </a:pPr>
                <a:r>
                  <a:rPr lang="it-IT" sz="2000" dirty="0" smtClean="0"/>
                  <a:t>    </a:t>
                </a:r>
                <a14:m>
                  <m:oMath xmlns:m="http://schemas.openxmlformats.org/officeDocument/2006/math">
                    <m:sSub>
                      <m:sSubPr>
                        <m:ctrlPr>
                          <a:rPr lang="it-IT" sz="2000" i="1" smtClean="0">
                            <a:latin typeface="Cambria Math" panose="02040503050406030204" pitchFamily="18" charset="0"/>
                          </a:rPr>
                        </m:ctrlPr>
                      </m:sSubPr>
                      <m:e>
                        <m:r>
                          <a:rPr lang="it-IT" sz="2000" b="0" i="1" smtClean="0">
                            <a:latin typeface="Cambria Math" panose="02040503050406030204" pitchFamily="18" charset="0"/>
                          </a:rPr>
                          <m:t>𝑛</m:t>
                        </m:r>
                      </m:e>
                      <m:sub>
                        <m:r>
                          <a:rPr lang="it-IT" sz="2000" b="0" i="1" smtClean="0">
                            <a:latin typeface="Cambria Math" panose="02040503050406030204" pitchFamily="18" charset="0"/>
                          </a:rPr>
                          <m:t>𝐻</m:t>
                        </m:r>
                      </m:sub>
                    </m:sSub>
                    <m:r>
                      <a:rPr lang="it-IT" sz="2000" b="0" i="1" smtClean="0">
                        <a:latin typeface="Cambria Math" panose="02040503050406030204" pitchFamily="18" charset="0"/>
                      </a:rPr>
                      <m:t>=4</m:t>
                    </m:r>
                    <m:r>
                      <a:rPr lang="it-IT" sz="2000" b="0" i="1" smtClean="0">
                        <a:latin typeface="Cambria Math" panose="02040503050406030204" pitchFamily="18" charset="0"/>
                        <a:ea typeface="Cambria Math" panose="02040503050406030204" pitchFamily="18" charset="0"/>
                      </a:rPr>
                      <m:t>∙</m:t>
                    </m:r>
                    <m:sSub>
                      <m:sSubPr>
                        <m:ctrlPr>
                          <a:rPr lang="it-IT" sz="2000" b="0" i="1" smtClean="0">
                            <a:latin typeface="Cambria Math" panose="02040503050406030204" pitchFamily="18" charset="0"/>
                            <a:ea typeface="Cambria Math" panose="02040503050406030204" pitchFamily="18" charset="0"/>
                          </a:rPr>
                        </m:ctrlPr>
                      </m:sSubPr>
                      <m:e>
                        <m:r>
                          <a:rPr lang="it-IT" sz="2000" b="0" i="1" smtClean="0">
                            <a:latin typeface="Cambria Math" panose="02040503050406030204" pitchFamily="18" charset="0"/>
                            <a:ea typeface="Cambria Math" panose="02040503050406030204" pitchFamily="18" charset="0"/>
                          </a:rPr>
                          <m:t>𝑛</m:t>
                        </m:r>
                      </m:e>
                      <m:sub>
                        <m:r>
                          <a:rPr lang="it-IT" sz="2000" b="0" i="1" smtClean="0">
                            <a:latin typeface="Cambria Math" panose="02040503050406030204" pitchFamily="18" charset="0"/>
                            <a:ea typeface="Cambria Math" panose="02040503050406030204" pitchFamily="18" charset="0"/>
                          </a:rPr>
                          <m:t>𝑢𝑟𝑒𝑎</m:t>
                        </m:r>
                      </m:sub>
                    </m:sSub>
                    <m:r>
                      <a:rPr lang="it-IT" sz="2000" b="0" i="1" smtClean="0">
                        <a:latin typeface="Cambria Math" panose="02040503050406030204" pitchFamily="18" charset="0"/>
                        <a:ea typeface="Cambria Math" panose="02040503050406030204" pitchFamily="18" charset="0"/>
                      </a:rPr>
                      <m:t>=4∙0.426 </m:t>
                    </m:r>
                    <m:r>
                      <a:rPr lang="it-IT" sz="2000" b="0" i="1" smtClean="0">
                        <a:latin typeface="Cambria Math" panose="02040503050406030204" pitchFamily="18" charset="0"/>
                        <a:ea typeface="Cambria Math" panose="02040503050406030204" pitchFamily="18" charset="0"/>
                      </a:rPr>
                      <m:t>𝑚𝑜𝑙</m:t>
                    </m:r>
                    <m:r>
                      <a:rPr lang="it-IT" sz="2000" b="0" i="1" smtClean="0">
                        <a:latin typeface="Cambria Math" panose="02040503050406030204" pitchFamily="18" charset="0"/>
                        <a:ea typeface="Cambria Math" panose="02040503050406030204" pitchFamily="18" charset="0"/>
                      </a:rPr>
                      <m:t>=1.70 </m:t>
                    </m:r>
                    <m:r>
                      <a:rPr lang="it-IT" sz="2000" b="0" i="1" smtClean="0">
                        <a:latin typeface="Cambria Math" panose="02040503050406030204" pitchFamily="18" charset="0"/>
                        <a:ea typeface="Cambria Math" panose="02040503050406030204" pitchFamily="18" charset="0"/>
                      </a:rPr>
                      <m:t>𝑚𝑜𝑙</m:t>
                    </m:r>
                  </m:oMath>
                </a14:m>
                <a:r>
                  <a:rPr lang="it-IT" sz="2000" b="0" dirty="0" smtClean="0">
                    <a:ea typeface="Cambria Math" panose="02040503050406030204" pitchFamily="18" charset="0"/>
                  </a:rPr>
                  <a:t>              </a:t>
                </a:r>
                <a14:m>
                  <m:oMath xmlns:m="http://schemas.openxmlformats.org/officeDocument/2006/math">
                    <m:sSub>
                      <m:sSubPr>
                        <m:ctrlPr>
                          <a:rPr lang="it-IT" sz="2000" b="0" i="1" dirty="0" smtClean="0">
                            <a:latin typeface="Cambria Math" panose="02040503050406030204" pitchFamily="18" charset="0"/>
                            <a:ea typeface="Cambria Math" panose="02040503050406030204" pitchFamily="18" charset="0"/>
                          </a:rPr>
                        </m:ctrlPr>
                      </m:sSubPr>
                      <m:e>
                        <m:r>
                          <a:rPr lang="it-IT" sz="2000" b="0" i="1" dirty="0" smtClean="0">
                            <a:latin typeface="Cambria Math" panose="02040503050406030204" pitchFamily="18" charset="0"/>
                            <a:ea typeface="Cambria Math" panose="02040503050406030204" pitchFamily="18" charset="0"/>
                          </a:rPr>
                          <m:t>𝑀𝑀</m:t>
                        </m:r>
                      </m:e>
                      <m:sub>
                        <m:r>
                          <a:rPr lang="it-IT" sz="2000" b="0" i="1" dirty="0" smtClean="0">
                            <a:latin typeface="Cambria Math" panose="02040503050406030204" pitchFamily="18" charset="0"/>
                            <a:ea typeface="Cambria Math" panose="02040503050406030204" pitchFamily="18" charset="0"/>
                          </a:rPr>
                          <m:t>𝐻</m:t>
                        </m:r>
                      </m:sub>
                    </m:sSub>
                    <m:r>
                      <a:rPr lang="it-IT" sz="2000" b="0" i="1" dirty="0" smtClean="0">
                        <a:latin typeface="Cambria Math" panose="02040503050406030204" pitchFamily="18" charset="0"/>
                        <a:ea typeface="Cambria Math" panose="02040503050406030204" pitchFamily="18" charset="0"/>
                      </a:rPr>
                      <m:t>=1.01 </m:t>
                    </m:r>
                    <m:r>
                      <a:rPr lang="it-IT" sz="2000" b="0" i="1" dirty="0" smtClean="0">
                        <a:latin typeface="Cambria Math" panose="02040503050406030204" pitchFamily="18" charset="0"/>
                        <a:ea typeface="Cambria Math" panose="02040503050406030204" pitchFamily="18" charset="0"/>
                      </a:rPr>
                      <m:t>𝑔</m:t>
                    </m:r>
                    <m:r>
                      <a:rPr lang="it-IT" sz="2000" b="0" i="1" dirty="0" smtClean="0">
                        <a:latin typeface="Cambria Math" panose="02040503050406030204" pitchFamily="18" charset="0"/>
                        <a:ea typeface="Cambria Math" panose="02040503050406030204" pitchFamily="18" charset="0"/>
                      </a:rPr>
                      <m:t>/</m:t>
                    </m:r>
                    <m:r>
                      <a:rPr lang="it-IT" sz="2000" b="0" i="1" dirty="0" smtClean="0">
                        <a:latin typeface="Cambria Math" panose="02040503050406030204" pitchFamily="18" charset="0"/>
                        <a:ea typeface="Cambria Math" panose="02040503050406030204" pitchFamily="18" charset="0"/>
                      </a:rPr>
                      <m:t>𝑚𝑜𝑙</m:t>
                    </m:r>
                  </m:oMath>
                </a14:m>
                <a:endParaRPr lang="it-IT" sz="2000" b="0" dirty="0" smtClean="0">
                  <a:ea typeface="Cambria Math" panose="02040503050406030204" pitchFamily="18" charset="0"/>
                </a:endParaRPr>
              </a:p>
              <a:p>
                <a:pPr marL="0" indent="0">
                  <a:lnSpc>
                    <a:spcPct val="120000"/>
                  </a:lnSpc>
                  <a:spcBef>
                    <a:spcPts val="0"/>
                  </a:spcBef>
                  <a:spcAft>
                    <a:spcPts val="600"/>
                  </a:spcAft>
                  <a:buNone/>
                </a:pPr>
                <a:r>
                  <a:rPr lang="it-IT" sz="2000" dirty="0"/>
                  <a:t> </a:t>
                </a:r>
                <a:r>
                  <a:rPr lang="it-IT" sz="2000" dirty="0" smtClean="0"/>
                  <a:t>   </a:t>
                </a:r>
                <a14:m>
                  <m:oMath xmlns:m="http://schemas.openxmlformats.org/officeDocument/2006/math">
                    <m:sSub>
                      <m:sSubPr>
                        <m:ctrlPr>
                          <a:rPr lang="it-IT" sz="2000" i="1" smtClean="0">
                            <a:latin typeface="Cambria Math" panose="02040503050406030204" pitchFamily="18" charset="0"/>
                          </a:rPr>
                        </m:ctrlPr>
                      </m:sSubPr>
                      <m:e>
                        <m:r>
                          <a:rPr lang="it-IT" sz="2000" b="0" i="1" smtClean="0">
                            <a:latin typeface="Cambria Math" panose="02040503050406030204" pitchFamily="18" charset="0"/>
                          </a:rPr>
                          <m:t>𝑚</m:t>
                        </m:r>
                      </m:e>
                      <m:sub>
                        <m:r>
                          <a:rPr lang="it-IT" sz="2000" b="0" i="1" smtClean="0">
                            <a:latin typeface="Cambria Math" panose="02040503050406030204" pitchFamily="18" charset="0"/>
                          </a:rPr>
                          <m:t>𝐻</m:t>
                        </m:r>
                      </m:sub>
                    </m:sSub>
                    <m:r>
                      <a:rPr lang="it-IT" sz="2000" b="0" i="1" smtClean="0">
                        <a:latin typeface="Cambria Math" panose="02040503050406030204" pitchFamily="18" charset="0"/>
                      </a:rPr>
                      <m:t>=</m:t>
                    </m:r>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𝑛</m:t>
                        </m:r>
                      </m:e>
                      <m:sub>
                        <m:r>
                          <a:rPr lang="it-IT" sz="2000" b="0" i="1" smtClean="0">
                            <a:latin typeface="Cambria Math" panose="02040503050406030204" pitchFamily="18" charset="0"/>
                          </a:rPr>
                          <m:t>𝐻</m:t>
                        </m:r>
                      </m:sub>
                    </m:sSub>
                    <m:r>
                      <a:rPr lang="it-IT" sz="2000" b="0" i="1" smtClean="0">
                        <a:latin typeface="Cambria Math" panose="02040503050406030204" pitchFamily="18" charset="0"/>
                        <a:ea typeface="Cambria Math" panose="02040503050406030204" pitchFamily="18" charset="0"/>
                      </a:rPr>
                      <m:t>∙</m:t>
                    </m:r>
                    <m:sSub>
                      <m:sSubPr>
                        <m:ctrlPr>
                          <a:rPr lang="it-IT" sz="2000" b="0" i="1" smtClean="0">
                            <a:latin typeface="Cambria Math" panose="02040503050406030204" pitchFamily="18" charset="0"/>
                            <a:ea typeface="Cambria Math" panose="02040503050406030204" pitchFamily="18" charset="0"/>
                          </a:rPr>
                        </m:ctrlPr>
                      </m:sSubPr>
                      <m:e>
                        <m:r>
                          <a:rPr lang="it-IT" sz="2000" b="0" i="1" smtClean="0">
                            <a:latin typeface="Cambria Math" panose="02040503050406030204" pitchFamily="18" charset="0"/>
                            <a:ea typeface="Cambria Math" panose="02040503050406030204" pitchFamily="18" charset="0"/>
                          </a:rPr>
                          <m:t>𝑀𝑀</m:t>
                        </m:r>
                      </m:e>
                      <m:sub>
                        <m:r>
                          <a:rPr lang="it-IT" sz="2000" b="0" i="1" smtClean="0">
                            <a:latin typeface="Cambria Math" panose="02040503050406030204" pitchFamily="18" charset="0"/>
                            <a:ea typeface="Cambria Math" panose="02040503050406030204" pitchFamily="18" charset="0"/>
                          </a:rPr>
                          <m:t>𝐻</m:t>
                        </m:r>
                      </m:sub>
                    </m:sSub>
                    <m:r>
                      <a:rPr lang="it-IT" sz="2000" b="0" i="1" smtClean="0">
                        <a:latin typeface="Cambria Math" panose="02040503050406030204" pitchFamily="18" charset="0"/>
                        <a:ea typeface="Cambria Math" panose="02040503050406030204" pitchFamily="18" charset="0"/>
                      </a:rPr>
                      <m:t>=1.70 </m:t>
                    </m:r>
                    <m:r>
                      <a:rPr lang="it-IT" sz="2000" b="0" i="1" smtClean="0">
                        <a:latin typeface="Cambria Math" panose="02040503050406030204" pitchFamily="18" charset="0"/>
                        <a:ea typeface="Cambria Math" panose="02040503050406030204" pitchFamily="18" charset="0"/>
                      </a:rPr>
                      <m:t>𝑚𝑜𝑙</m:t>
                    </m:r>
                    <m:r>
                      <a:rPr lang="it-IT" sz="2000" b="0" i="1" smtClean="0">
                        <a:latin typeface="Cambria Math" panose="02040503050406030204" pitchFamily="18" charset="0"/>
                        <a:ea typeface="Cambria Math" panose="02040503050406030204" pitchFamily="18" charset="0"/>
                      </a:rPr>
                      <m:t>∙1.01</m:t>
                    </m:r>
                    <m:f>
                      <m:fPr>
                        <m:ctrlPr>
                          <a:rPr lang="it-IT" sz="2000" b="0" i="1" smtClean="0">
                            <a:latin typeface="Cambria Math" panose="02040503050406030204" pitchFamily="18" charset="0"/>
                            <a:ea typeface="Cambria Math" panose="02040503050406030204" pitchFamily="18" charset="0"/>
                          </a:rPr>
                        </m:ctrlPr>
                      </m:fPr>
                      <m:num>
                        <m:r>
                          <a:rPr lang="it-IT" sz="2000" b="0" i="1" smtClean="0">
                            <a:latin typeface="Cambria Math" panose="02040503050406030204" pitchFamily="18" charset="0"/>
                            <a:ea typeface="Cambria Math" panose="02040503050406030204" pitchFamily="18" charset="0"/>
                          </a:rPr>
                          <m:t>𝑔</m:t>
                        </m:r>
                      </m:num>
                      <m:den>
                        <m:r>
                          <a:rPr lang="it-IT" sz="2000" b="0" i="1" smtClean="0">
                            <a:latin typeface="Cambria Math" panose="02040503050406030204" pitchFamily="18" charset="0"/>
                            <a:ea typeface="Cambria Math" panose="02040503050406030204" pitchFamily="18" charset="0"/>
                          </a:rPr>
                          <m:t>𝑚𝑜𝑙</m:t>
                        </m:r>
                      </m:den>
                    </m:f>
                    <m:r>
                      <a:rPr lang="it-IT" sz="2000" b="0" i="1" smtClean="0">
                        <a:latin typeface="Cambria Math" panose="02040503050406030204" pitchFamily="18" charset="0"/>
                        <a:ea typeface="Cambria Math" panose="02040503050406030204" pitchFamily="18" charset="0"/>
                      </a:rPr>
                      <m:t>=1.72 </m:t>
                    </m:r>
                    <m:r>
                      <a:rPr lang="it-IT" sz="2000" b="0" i="1" smtClean="0">
                        <a:latin typeface="Cambria Math" panose="02040503050406030204" pitchFamily="18" charset="0"/>
                        <a:ea typeface="Cambria Math" panose="02040503050406030204" pitchFamily="18" charset="0"/>
                      </a:rPr>
                      <m:t>𝑔</m:t>
                    </m:r>
                  </m:oMath>
                </a14:m>
                <a:endParaRPr lang="it-IT" sz="2000" dirty="0" smtClean="0"/>
              </a:p>
              <a:p>
                <a:pPr>
                  <a:lnSpc>
                    <a:spcPct val="120000"/>
                  </a:lnSpc>
                  <a:spcBef>
                    <a:spcPts val="0"/>
                  </a:spcBef>
                  <a:spcAft>
                    <a:spcPts val="600"/>
                  </a:spcAft>
                </a:pPr>
                <a:r>
                  <a:rPr lang="it-IT" sz="2000" dirty="0" smtClean="0"/>
                  <a:t>Quanti </a:t>
                </a:r>
                <a:r>
                  <a:rPr lang="it-IT" sz="2000" dirty="0"/>
                  <a:t>grammi di </a:t>
                </a:r>
                <a:r>
                  <a:rPr lang="it-IT" sz="2000" dirty="0" smtClean="0"/>
                  <a:t>ossigeno </a:t>
                </a:r>
                <a:r>
                  <a:rPr lang="it-IT" sz="2000" dirty="0"/>
                  <a:t>sono presenti in 0.426 mol di urea?</a:t>
                </a:r>
              </a:p>
              <a:p>
                <a:pPr marL="0" indent="0">
                  <a:lnSpc>
                    <a:spcPct val="120000"/>
                  </a:lnSpc>
                  <a:spcBef>
                    <a:spcPts val="0"/>
                  </a:spcBef>
                  <a:spcAft>
                    <a:spcPts val="600"/>
                  </a:spcAft>
                  <a:buNone/>
                </a:pPr>
                <a:r>
                  <a:rPr lang="it-IT" sz="2000" dirty="0" smtClean="0"/>
                  <a:t>    </a:t>
                </a:r>
                <a14:m>
                  <m:oMath xmlns:m="http://schemas.openxmlformats.org/officeDocument/2006/math">
                    <m:sSub>
                      <m:sSubPr>
                        <m:ctrlPr>
                          <a:rPr lang="it-IT" sz="2000" i="1" dirty="0">
                            <a:latin typeface="Cambria Math" panose="02040503050406030204" pitchFamily="18" charset="0"/>
                            <a:ea typeface="Cambria Math" panose="02040503050406030204" pitchFamily="18" charset="0"/>
                          </a:rPr>
                        </m:ctrlPr>
                      </m:sSubPr>
                      <m:e>
                        <m:r>
                          <a:rPr lang="it-IT" sz="2000" i="1" dirty="0">
                            <a:latin typeface="Cambria Math" panose="02040503050406030204" pitchFamily="18" charset="0"/>
                            <a:ea typeface="Cambria Math" panose="02040503050406030204" pitchFamily="18" charset="0"/>
                          </a:rPr>
                          <m:t>𝑀𝑀</m:t>
                        </m:r>
                      </m:e>
                      <m:sub>
                        <m:r>
                          <a:rPr lang="it-IT" sz="2000" b="0" i="1" dirty="0" smtClean="0">
                            <a:latin typeface="Cambria Math" panose="02040503050406030204" pitchFamily="18" charset="0"/>
                            <a:ea typeface="Cambria Math" panose="02040503050406030204" pitchFamily="18" charset="0"/>
                          </a:rPr>
                          <m:t>𝑂</m:t>
                        </m:r>
                      </m:sub>
                    </m:sSub>
                    <m:r>
                      <a:rPr lang="it-IT" sz="2000" i="1" dirty="0">
                        <a:latin typeface="Cambria Math" panose="02040503050406030204" pitchFamily="18" charset="0"/>
                        <a:ea typeface="Cambria Math" panose="02040503050406030204" pitchFamily="18" charset="0"/>
                      </a:rPr>
                      <m:t>=1</m:t>
                    </m:r>
                    <m:r>
                      <a:rPr lang="it-IT" sz="2000" b="0" i="1" dirty="0" smtClean="0">
                        <a:latin typeface="Cambria Math" panose="02040503050406030204" pitchFamily="18" charset="0"/>
                        <a:ea typeface="Cambria Math" panose="02040503050406030204" pitchFamily="18" charset="0"/>
                      </a:rPr>
                      <m:t>6</m:t>
                    </m:r>
                    <m:r>
                      <a:rPr lang="it-IT" sz="2000" i="1" dirty="0">
                        <a:latin typeface="Cambria Math" panose="02040503050406030204" pitchFamily="18" charset="0"/>
                        <a:ea typeface="Cambria Math" panose="02040503050406030204" pitchFamily="18" charset="0"/>
                      </a:rPr>
                      <m:t>.0</m:t>
                    </m:r>
                    <m:r>
                      <a:rPr lang="it-IT" sz="2000" b="0" i="1" dirty="0" smtClean="0">
                        <a:latin typeface="Cambria Math" panose="02040503050406030204" pitchFamily="18" charset="0"/>
                        <a:ea typeface="Cambria Math" panose="02040503050406030204" pitchFamily="18" charset="0"/>
                      </a:rPr>
                      <m:t>0</m:t>
                    </m:r>
                    <m:r>
                      <a:rPr lang="it-IT" sz="2000" i="1" dirty="0">
                        <a:latin typeface="Cambria Math" panose="02040503050406030204" pitchFamily="18" charset="0"/>
                        <a:ea typeface="Cambria Math" panose="02040503050406030204" pitchFamily="18" charset="0"/>
                      </a:rPr>
                      <m:t> </m:t>
                    </m:r>
                    <m:r>
                      <a:rPr lang="it-IT" sz="2000" i="1" dirty="0">
                        <a:latin typeface="Cambria Math" panose="02040503050406030204" pitchFamily="18" charset="0"/>
                        <a:ea typeface="Cambria Math" panose="02040503050406030204" pitchFamily="18" charset="0"/>
                      </a:rPr>
                      <m:t>𝑔</m:t>
                    </m:r>
                    <m:r>
                      <a:rPr lang="it-IT" sz="2000" i="1" dirty="0">
                        <a:latin typeface="Cambria Math" panose="02040503050406030204" pitchFamily="18" charset="0"/>
                        <a:ea typeface="Cambria Math" panose="02040503050406030204" pitchFamily="18" charset="0"/>
                      </a:rPr>
                      <m:t>/</m:t>
                    </m:r>
                    <m:r>
                      <a:rPr lang="it-IT" sz="2000" i="1" dirty="0">
                        <a:latin typeface="Cambria Math" panose="02040503050406030204" pitchFamily="18" charset="0"/>
                        <a:ea typeface="Cambria Math" panose="02040503050406030204" pitchFamily="18" charset="0"/>
                      </a:rPr>
                      <m:t>𝑚𝑜𝑙</m:t>
                    </m:r>
                  </m:oMath>
                </a14:m>
                <a:r>
                  <a:rPr lang="it-IT" sz="2000" dirty="0" smtClean="0">
                    <a:ea typeface="Cambria Math" panose="02040503050406030204" pitchFamily="18" charset="0"/>
                  </a:rPr>
                  <a:t>          </a:t>
                </a:r>
                <a14:m>
                  <m:oMath xmlns:m="http://schemas.openxmlformats.org/officeDocument/2006/math">
                    <m:sSub>
                      <m:sSubPr>
                        <m:ctrlPr>
                          <a:rPr lang="it-IT" sz="2000" i="1" dirty="0" smtClean="0">
                            <a:latin typeface="Cambria Math" panose="02040503050406030204" pitchFamily="18" charset="0"/>
                            <a:ea typeface="Cambria Math" panose="02040503050406030204" pitchFamily="18" charset="0"/>
                          </a:rPr>
                        </m:ctrlPr>
                      </m:sSubPr>
                      <m:e>
                        <m:r>
                          <a:rPr lang="it-IT" sz="2000" b="0" i="1" dirty="0" smtClean="0">
                            <a:latin typeface="Cambria Math" panose="02040503050406030204" pitchFamily="18" charset="0"/>
                            <a:ea typeface="Cambria Math" panose="02040503050406030204" pitchFamily="18" charset="0"/>
                          </a:rPr>
                          <m:t>𝑛</m:t>
                        </m:r>
                      </m:e>
                      <m:sub>
                        <m:r>
                          <a:rPr lang="it-IT" sz="2000" b="0" i="1" dirty="0" smtClean="0">
                            <a:latin typeface="Cambria Math" panose="02040503050406030204" pitchFamily="18" charset="0"/>
                            <a:ea typeface="Cambria Math" panose="02040503050406030204" pitchFamily="18" charset="0"/>
                          </a:rPr>
                          <m:t>𝑂</m:t>
                        </m:r>
                      </m:sub>
                    </m:sSub>
                    <m:r>
                      <a:rPr lang="it-IT" sz="2000" b="0" i="1" dirty="0" smtClean="0">
                        <a:latin typeface="Cambria Math" panose="02040503050406030204" pitchFamily="18" charset="0"/>
                        <a:ea typeface="Cambria Math" panose="02040503050406030204" pitchFamily="18" charset="0"/>
                      </a:rPr>
                      <m:t>=</m:t>
                    </m:r>
                    <m:sSub>
                      <m:sSubPr>
                        <m:ctrlPr>
                          <a:rPr lang="it-IT" sz="2000" b="0" i="1" dirty="0" smtClean="0">
                            <a:latin typeface="Cambria Math" panose="02040503050406030204" pitchFamily="18" charset="0"/>
                            <a:ea typeface="Cambria Math" panose="02040503050406030204" pitchFamily="18" charset="0"/>
                          </a:rPr>
                        </m:ctrlPr>
                      </m:sSubPr>
                      <m:e>
                        <m:r>
                          <a:rPr lang="it-IT" sz="2000" b="0" i="1" dirty="0" smtClean="0">
                            <a:latin typeface="Cambria Math" panose="02040503050406030204" pitchFamily="18" charset="0"/>
                            <a:ea typeface="Cambria Math" panose="02040503050406030204" pitchFamily="18" charset="0"/>
                          </a:rPr>
                          <m:t>𝑛</m:t>
                        </m:r>
                      </m:e>
                      <m:sub>
                        <m:r>
                          <a:rPr lang="it-IT" sz="2000" b="0" i="1" dirty="0" smtClean="0">
                            <a:latin typeface="Cambria Math" panose="02040503050406030204" pitchFamily="18" charset="0"/>
                            <a:ea typeface="Cambria Math" panose="02040503050406030204" pitchFamily="18" charset="0"/>
                          </a:rPr>
                          <m:t>𝑢𝑟𝑒𝑎</m:t>
                        </m:r>
                      </m:sub>
                    </m:sSub>
                  </m:oMath>
                </a14:m>
                <a:r>
                  <a:rPr lang="it-IT" sz="2000" dirty="0" smtClean="0">
                    <a:ea typeface="Cambria Math" panose="02040503050406030204" pitchFamily="18" charset="0"/>
                  </a:rPr>
                  <a:t>           </a:t>
                </a:r>
                <a14:m>
                  <m:oMath xmlns:m="http://schemas.openxmlformats.org/officeDocument/2006/math">
                    <m:sSub>
                      <m:sSubPr>
                        <m:ctrlPr>
                          <a:rPr lang="it-IT" sz="2000" i="1">
                            <a:latin typeface="Cambria Math" panose="02040503050406030204" pitchFamily="18" charset="0"/>
                          </a:rPr>
                        </m:ctrlPr>
                      </m:sSubPr>
                      <m:e>
                        <m:r>
                          <a:rPr lang="it-IT" sz="2000" i="1">
                            <a:latin typeface="Cambria Math" panose="02040503050406030204" pitchFamily="18" charset="0"/>
                          </a:rPr>
                          <m:t>𝑚</m:t>
                        </m:r>
                      </m:e>
                      <m:sub>
                        <m:r>
                          <a:rPr lang="it-IT" sz="2000" b="0" i="1" smtClean="0">
                            <a:latin typeface="Cambria Math" panose="02040503050406030204" pitchFamily="18" charset="0"/>
                          </a:rPr>
                          <m:t>𝑂</m:t>
                        </m:r>
                      </m:sub>
                    </m:sSub>
                    <m:r>
                      <a:rPr lang="it-IT" sz="2000" i="1">
                        <a:latin typeface="Cambria Math" panose="02040503050406030204" pitchFamily="18" charset="0"/>
                      </a:rPr>
                      <m:t>=</m:t>
                    </m:r>
                    <m:sSub>
                      <m:sSubPr>
                        <m:ctrlPr>
                          <a:rPr lang="it-IT" sz="2000" i="1">
                            <a:latin typeface="Cambria Math" panose="02040503050406030204" pitchFamily="18" charset="0"/>
                          </a:rPr>
                        </m:ctrlPr>
                      </m:sSubPr>
                      <m:e>
                        <m:r>
                          <a:rPr lang="it-IT" sz="2000" i="1">
                            <a:latin typeface="Cambria Math" panose="02040503050406030204" pitchFamily="18" charset="0"/>
                          </a:rPr>
                          <m:t>𝑛</m:t>
                        </m:r>
                      </m:e>
                      <m:sub>
                        <m:r>
                          <a:rPr lang="it-IT" sz="2000" b="0" i="1" smtClean="0">
                            <a:latin typeface="Cambria Math" panose="02040503050406030204" pitchFamily="18" charset="0"/>
                          </a:rPr>
                          <m:t>𝑂</m:t>
                        </m:r>
                      </m:sub>
                    </m:sSub>
                    <m:r>
                      <a:rPr lang="it-IT" sz="2000" i="1">
                        <a:latin typeface="Cambria Math" panose="02040503050406030204" pitchFamily="18" charset="0"/>
                        <a:ea typeface="Cambria Math" panose="02040503050406030204" pitchFamily="18" charset="0"/>
                      </a:rPr>
                      <m:t>∙</m:t>
                    </m:r>
                    <m:sSub>
                      <m:sSubPr>
                        <m:ctrlPr>
                          <a:rPr lang="it-IT" sz="2000" i="1">
                            <a:latin typeface="Cambria Math" panose="02040503050406030204" pitchFamily="18" charset="0"/>
                            <a:ea typeface="Cambria Math" panose="02040503050406030204" pitchFamily="18" charset="0"/>
                          </a:rPr>
                        </m:ctrlPr>
                      </m:sSubPr>
                      <m:e>
                        <m:r>
                          <a:rPr lang="it-IT" sz="2000" i="1">
                            <a:latin typeface="Cambria Math" panose="02040503050406030204" pitchFamily="18" charset="0"/>
                            <a:ea typeface="Cambria Math" panose="02040503050406030204" pitchFamily="18" charset="0"/>
                          </a:rPr>
                          <m:t>𝑀𝑀</m:t>
                        </m:r>
                      </m:e>
                      <m:sub>
                        <m:r>
                          <a:rPr lang="it-IT" sz="2000" b="0" i="1" smtClean="0">
                            <a:latin typeface="Cambria Math" panose="02040503050406030204" pitchFamily="18" charset="0"/>
                            <a:ea typeface="Cambria Math" panose="02040503050406030204" pitchFamily="18" charset="0"/>
                          </a:rPr>
                          <m:t>𝑂</m:t>
                        </m:r>
                      </m:sub>
                    </m:sSub>
                    <m:r>
                      <a:rPr lang="it-IT" sz="2000" i="1">
                        <a:latin typeface="Cambria Math" panose="02040503050406030204" pitchFamily="18" charset="0"/>
                        <a:ea typeface="Cambria Math" panose="02040503050406030204" pitchFamily="18" charset="0"/>
                      </a:rPr>
                      <m:t>=</m:t>
                    </m:r>
                    <m:r>
                      <a:rPr lang="it-IT" sz="2000" b="0" i="1" smtClean="0">
                        <a:latin typeface="Cambria Math" panose="02040503050406030204" pitchFamily="18" charset="0"/>
                        <a:ea typeface="Cambria Math" panose="02040503050406030204" pitchFamily="18" charset="0"/>
                      </a:rPr>
                      <m:t>6</m:t>
                    </m:r>
                    <m:r>
                      <a:rPr lang="it-IT" sz="2000" i="1">
                        <a:latin typeface="Cambria Math" panose="02040503050406030204" pitchFamily="18" charset="0"/>
                        <a:ea typeface="Cambria Math" panose="02040503050406030204" pitchFamily="18" charset="0"/>
                      </a:rPr>
                      <m:t>.</m:t>
                    </m:r>
                    <m:r>
                      <a:rPr lang="it-IT" sz="2000" b="0" i="1" smtClean="0">
                        <a:latin typeface="Cambria Math" panose="02040503050406030204" pitchFamily="18" charset="0"/>
                        <a:ea typeface="Cambria Math" panose="02040503050406030204" pitchFamily="18" charset="0"/>
                      </a:rPr>
                      <m:t>8</m:t>
                    </m:r>
                    <m:r>
                      <a:rPr lang="it-IT" sz="2000" i="1">
                        <a:latin typeface="Cambria Math" panose="02040503050406030204" pitchFamily="18" charset="0"/>
                        <a:ea typeface="Cambria Math" panose="02040503050406030204" pitchFamily="18" charset="0"/>
                      </a:rPr>
                      <m:t>2 </m:t>
                    </m:r>
                    <m:r>
                      <a:rPr lang="it-IT" sz="2000" i="1">
                        <a:latin typeface="Cambria Math" panose="02040503050406030204" pitchFamily="18" charset="0"/>
                        <a:ea typeface="Cambria Math" panose="02040503050406030204" pitchFamily="18" charset="0"/>
                      </a:rPr>
                      <m:t>𝑔</m:t>
                    </m:r>
                  </m:oMath>
                </a14:m>
                <a:endParaRPr lang="it-IT" sz="2000" dirty="0" smtClean="0"/>
              </a:p>
              <a:p>
                <a:pPr>
                  <a:lnSpc>
                    <a:spcPct val="120000"/>
                  </a:lnSpc>
                  <a:spcBef>
                    <a:spcPts val="0"/>
                  </a:spcBef>
                  <a:spcAft>
                    <a:spcPts val="600"/>
                  </a:spcAft>
                </a:pPr>
                <a:r>
                  <a:rPr lang="it-IT" sz="2000" dirty="0"/>
                  <a:t>Quanti grammi di </a:t>
                </a:r>
                <a:r>
                  <a:rPr lang="it-IT" sz="2000" dirty="0" smtClean="0"/>
                  <a:t>carbonio </a:t>
                </a:r>
                <a:r>
                  <a:rPr lang="it-IT" sz="2000" dirty="0"/>
                  <a:t>sono presenti in 0.426 mol di urea?</a:t>
                </a:r>
              </a:p>
              <a:p>
                <a:pPr marL="0" indent="0">
                  <a:lnSpc>
                    <a:spcPct val="120000"/>
                  </a:lnSpc>
                  <a:spcBef>
                    <a:spcPts val="0"/>
                  </a:spcBef>
                  <a:spcAft>
                    <a:spcPts val="600"/>
                  </a:spcAft>
                  <a:buNone/>
                </a:pPr>
                <a:r>
                  <a:rPr lang="it-IT" sz="2000" dirty="0"/>
                  <a:t>    </a:t>
                </a:r>
                <a14:m>
                  <m:oMath xmlns:m="http://schemas.openxmlformats.org/officeDocument/2006/math">
                    <m:sSub>
                      <m:sSubPr>
                        <m:ctrlPr>
                          <a:rPr lang="it-IT" sz="2000" i="1" dirty="0">
                            <a:latin typeface="Cambria Math" panose="02040503050406030204" pitchFamily="18" charset="0"/>
                            <a:ea typeface="Cambria Math" panose="02040503050406030204" pitchFamily="18" charset="0"/>
                          </a:rPr>
                        </m:ctrlPr>
                      </m:sSubPr>
                      <m:e>
                        <m:r>
                          <a:rPr lang="it-IT" sz="2000" i="1" dirty="0">
                            <a:latin typeface="Cambria Math" panose="02040503050406030204" pitchFamily="18" charset="0"/>
                            <a:ea typeface="Cambria Math" panose="02040503050406030204" pitchFamily="18" charset="0"/>
                          </a:rPr>
                          <m:t>𝑀𝑀</m:t>
                        </m:r>
                      </m:e>
                      <m:sub>
                        <m:r>
                          <a:rPr lang="it-IT" sz="2000" b="0" i="1" dirty="0" smtClean="0">
                            <a:latin typeface="Cambria Math" panose="02040503050406030204" pitchFamily="18" charset="0"/>
                            <a:ea typeface="Cambria Math" panose="02040503050406030204" pitchFamily="18" charset="0"/>
                          </a:rPr>
                          <m:t>𝐶</m:t>
                        </m:r>
                      </m:sub>
                    </m:sSub>
                    <m:r>
                      <a:rPr lang="it-IT" sz="2000" i="1" dirty="0">
                        <a:latin typeface="Cambria Math" panose="02040503050406030204" pitchFamily="18" charset="0"/>
                        <a:ea typeface="Cambria Math" panose="02040503050406030204" pitchFamily="18" charset="0"/>
                      </a:rPr>
                      <m:t>=1</m:t>
                    </m:r>
                    <m:r>
                      <a:rPr lang="it-IT" sz="2000" b="0" i="1" dirty="0" smtClean="0">
                        <a:latin typeface="Cambria Math" panose="02040503050406030204" pitchFamily="18" charset="0"/>
                        <a:ea typeface="Cambria Math" panose="02040503050406030204" pitchFamily="18" charset="0"/>
                      </a:rPr>
                      <m:t>2</m:t>
                    </m:r>
                    <m:r>
                      <a:rPr lang="it-IT" sz="2000" i="1" dirty="0">
                        <a:latin typeface="Cambria Math" panose="02040503050406030204" pitchFamily="18" charset="0"/>
                        <a:ea typeface="Cambria Math" panose="02040503050406030204" pitchFamily="18" charset="0"/>
                      </a:rPr>
                      <m:t>.0</m:t>
                    </m:r>
                    <m:r>
                      <a:rPr lang="it-IT" sz="2000" b="0" i="1" dirty="0" smtClean="0">
                        <a:latin typeface="Cambria Math" panose="02040503050406030204" pitchFamily="18" charset="0"/>
                        <a:ea typeface="Cambria Math" panose="02040503050406030204" pitchFamily="18" charset="0"/>
                      </a:rPr>
                      <m:t>1</m:t>
                    </m:r>
                    <m:r>
                      <a:rPr lang="it-IT" sz="2000" i="1" dirty="0">
                        <a:latin typeface="Cambria Math" panose="02040503050406030204" pitchFamily="18" charset="0"/>
                        <a:ea typeface="Cambria Math" panose="02040503050406030204" pitchFamily="18" charset="0"/>
                      </a:rPr>
                      <m:t> </m:t>
                    </m:r>
                    <m:r>
                      <a:rPr lang="it-IT" sz="2000" i="1" dirty="0">
                        <a:latin typeface="Cambria Math" panose="02040503050406030204" pitchFamily="18" charset="0"/>
                        <a:ea typeface="Cambria Math" panose="02040503050406030204" pitchFamily="18" charset="0"/>
                      </a:rPr>
                      <m:t>𝑔</m:t>
                    </m:r>
                    <m:r>
                      <a:rPr lang="it-IT" sz="2000" i="1" dirty="0">
                        <a:latin typeface="Cambria Math" panose="02040503050406030204" pitchFamily="18" charset="0"/>
                        <a:ea typeface="Cambria Math" panose="02040503050406030204" pitchFamily="18" charset="0"/>
                      </a:rPr>
                      <m:t>/</m:t>
                    </m:r>
                    <m:r>
                      <a:rPr lang="it-IT" sz="2000" i="1" dirty="0">
                        <a:latin typeface="Cambria Math" panose="02040503050406030204" pitchFamily="18" charset="0"/>
                        <a:ea typeface="Cambria Math" panose="02040503050406030204" pitchFamily="18" charset="0"/>
                      </a:rPr>
                      <m:t>𝑚𝑜𝑙</m:t>
                    </m:r>
                  </m:oMath>
                </a14:m>
                <a:r>
                  <a:rPr lang="it-IT" sz="2000" dirty="0">
                    <a:ea typeface="Cambria Math" panose="02040503050406030204" pitchFamily="18" charset="0"/>
                  </a:rPr>
                  <a:t>          </a:t>
                </a:r>
                <a14:m>
                  <m:oMath xmlns:m="http://schemas.openxmlformats.org/officeDocument/2006/math">
                    <m:sSub>
                      <m:sSubPr>
                        <m:ctrlPr>
                          <a:rPr lang="it-IT" sz="2000" i="1" dirty="0">
                            <a:latin typeface="Cambria Math" panose="02040503050406030204" pitchFamily="18" charset="0"/>
                            <a:ea typeface="Cambria Math" panose="02040503050406030204" pitchFamily="18" charset="0"/>
                          </a:rPr>
                        </m:ctrlPr>
                      </m:sSubPr>
                      <m:e>
                        <m:r>
                          <a:rPr lang="it-IT" sz="2000" i="1" dirty="0">
                            <a:latin typeface="Cambria Math" panose="02040503050406030204" pitchFamily="18" charset="0"/>
                            <a:ea typeface="Cambria Math" panose="02040503050406030204" pitchFamily="18" charset="0"/>
                          </a:rPr>
                          <m:t>𝑛</m:t>
                        </m:r>
                      </m:e>
                      <m:sub>
                        <m:r>
                          <a:rPr lang="it-IT" sz="2000" b="0" i="1" dirty="0" smtClean="0">
                            <a:latin typeface="Cambria Math" panose="02040503050406030204" pitchFamily="18" charset="0"/>
                            <a:ea typeface="Cambria Math" panose="02040503050406030204" pitchFamily="18" charset="0"/>
                          </a:rPr>
                          <m:t>𝐶</m:t>
                        </m:r>
                      </m:sub>
                    </m:sSub>
                    <m:r>
                      <a:rPr lang="it-IT" sz="2000" i="1" dirty="0">
                        <a:latin typeface="Cambria Math" panose="02040503050406030204" pitchFamily="18" charset="0"/>
                        <a:ea typeface="Cambria Math" panose="02040503050406030204" pitchFamily="18" charset="0"/>
                      </a:rPr>
                      <m:t>=</m:t>
                    </m:r>
                    <m:sSub>
                      <m:sSubPr>
                        <m:ctrlPr>
                          <a:rPr lang="it-IT" sz="2000" i="1" dirty="0">
                            <a:latin typeface="Cambria Math" panose="02040503050406030204" pitchFamily="18" charset="0"/>
                            <a:ea typeface="Cambria Math" panose="02040503050406030204" pitchFamily="18" charset="0"/>
                          </a:rPr>
                        </m:ctrlPr>
                      </m:sSubPr>
                      <m:e>
                        <m:r>
                          <a:rPr lang="it-IT" sz="2000" i="1" dirty="0">
                            <a:latin typeface="Cambria Math" panose="02040503050406030204" pitchFamily="18" charset="0"/>
                            <a:ea typeface="Cambria Math" panose="02040503050406030204" pitchFamily="18" charset="0"/>
                          </a:rPr>
                          <m:t>𝑛</m:t>
                        </m:r>
                      </m:e>
                      <m:sub>
                        <m:r>
                          <a:rPr lang="it-IT" sz="2000" i="1" dirty="0">
                            <a:latin typeface="Cambria Math" panose="02040503050406030204" pitchFamily="18" charset="0"/>
                            <a:ea typeface="Cambria Math" panose="02040503050406030204" pitchFamily="18" charset="0"/>
                          </a:rPr>
                          <m:t>𝑢𝑟𝑒𝑎</m:t>
                        </m:r>
                      </m:sub>
                    </m:sSub>
                  </m:oMath>
                </a14:m>
                <a:r>
                  <a:rPr lang="it-IT" sz="2000" dirty="0">
                    <a:ea typeface="Cambria Math" panose="02040503050406030204" pitchFamily="18" charset="0"/>
                  </a:rPr>
                  <a:t>           </a:t>
                </a:r>
                <a14:m>
                  <m:oMath xmlns:m="http://schemas.openxmlformats.org/officeDocument/2006/math">
                    <m:sSub>
                      <m:sSubPr>
                        <m:ctrlPr>
                          <a:rPr lang="it-IT" sz="2000" i="1">
                            <a:latin typeface="Cambria Math" panose="02040503050406030204" pitchFamily="18" charset="0"/>
                          </a:rPr>
                        </m:ctrlPr>
                      </m:sSubPr>
                      <m:e>
                        <m:r>
                          <a:rPr lang="it-IT" sz="2000" i="1">
                            <a:latin typeface="Cambria Math" panose="02040503050406030204" pitchFamily="18" charset="0"/>
                          </a:rPr>
                          <m:t>𝑚</m:t>
                        </m:r>
                      </m:e>
                      <m:sub>
                        <m:r>
                          <a:rPr lang="it-IT" sz="2000" b="0" i="1" smtClean="0">
                            <a:latin typeface="Cambria Math" panose="02040503050406030204" pitchFamily="18" charset="0"/>
                          </a:rPr>
                          <m:t>𝐶</m:t>
                        </m:r>
                      </m:sub>
                    </m:sSub>
                    <m:r>
                      <a:rPr lang="it-IT" sz="2000" i="1">
                        <a:latin typeface="Cambria Math" panose="02040503050406030204" pitchFamily="18" charset="0"/>
                      </a:rPr>
                      <m:t>=</m:t>
                    </m:r>
                    <m:sSub>
                      <m:sSubPr>
                        <m:ctrlPr>
                          <a:rPr lang="it-IT" sz="2000" i="1">
                            <a:latin typeface="Cambria Math" panose="02040503050406030204" pitchFamily="18" charset="0"/>
                          </a:rPr>
                        </m:ctrlPr>
                      </m:sSubPr>
                      <m:e>
                        <m:r>
                          <a:rPr lang="it-IT" sz="2000" i="1">
                            <a:latin typeface="Cambria Math" panose="02040503050406030204" pitchFamily="18" charset="0"/>
                          </a:rPr>
                          <m:t>𝑛</m:t>
                        </m:r>
                      </m:e>
                      <m:sub>
                        <m:r>
                          <a:rPr lang="it-IT" sz="2000" b="0" i="1" smtClean="0">
                            <a:latin typeface="Cambria Math" panose="02040503050406030204" pitchFamily="18" charset="0"/>
                          </a:rPr>
                          <m:t>𝐶</m:t>
                        </m:r>
                      </m:sub>
                    </m:sSub>
                    <m:r>
                      <a:rPr lang="it-IT" sz="2000" i="1">
                        <a:latin typeface="Cambria Math" panose="02040503050406030204" pitchFamily="18" charset="0"/>
                        <a:ea typeface="Cambria Math" panose="02040503050406030204" pitchFamily="18" charset="0"/>
                      </a:rPr>
                      <m:t>∙</m:t>
                    </m:r>
                    <m:sSub>
                      <m:sSubPr>
                        <m:ctrlPr>
                          <a:rPr lang="it-IT" sz="2000" i="1">
                            <a:latin typeface="Cambria Math" panose="02040503050406030204" pitchFamily="18" charset="0"/>
                            <a:ea typeface="Cambria Math" panose="02040503050406030204" pitchFamily="18" charset="0"/>
                          </a:rPr>
                        </m:ctrlPr>
                      </m:sSubPr>
                      <m:e>
                        <m:r>
                          <a:rPr lang="it-IT" sz="2000" i="1">
                            <a:latin typeface="Cambria Math" panose="02040503050406030204" pitchFamily="18" charset="0"/>
                            <a:ea typeface="Cambria Math" panose="02040503050406030204" pitchFamily="18" charset="0"/>
                          </a:rPr>
                          <m:t>𝑀𝑀</m:t>
                        </m:r>
                      </m:e>
                      <m:sub>
                        <m:r>
                          <a:rPr lang="it-IT" sz="2000" b="0" i="1" smtClean="0">
                            <a:latin typeface="Cambria Math" panose="02040503050406030204" pitchFamily="18" charset="0"/>
                            <a:ea typeface="Cambria Math" panose="02040503050406030204" pitchFamily="18" charset="0"/>
                          </a:rPr>
                          <m:t>𝐶</m:t>
                        </m:r>
                      </m:sub>
                    </m:sSub>
                    <m:r>
                      <a:rPr lang="it-IT" sz="2000" i="1">
                        <a:latin typeface="Cambria Math" panose="02040503050406030204" pitchFamily="18" charset="0"/>
                        <a:ea typeface="Cambria Math" panose="02040503050406030204" pitchFamily="18" charset="0"/>
                      </a:rPr>
                      <m:t>=</m:t>
                    </m:r>
                    <m:r>
                      <a:rPr lang="it-IT" sz="2000" b="0" i="1" smtClean="0">
                        <a:latin typeface="Cambria Math" panose="02040503050406030204" pitchFamily="18" charset="0"/>
                        <a:ea typeface="Cambria Math" panose="02040503050406030204" pitchFamily="18" charset="0"/>
                      </a:rPr>
                      <m:t>5</m:t>
                    </m:r>
                    <m:r>
                      <a:rPr lang="it-IT" sz="2000" i="1">
                        <a:latin typeface="Cambria Math" panose="02040503050406030204" pitchFamily="18" charset="0"/>
                        <a:ea typeface="Cambria Math" panose="02040503050406030204" pitchFamily="18" charset="0"/>
                      </a:rPr>
                      <m:t>.</m:t>
                    </m:r>
                    <m:r>
                      <a:rPr lang="it-IT" sz="2000" b="0" i="1" smtClean="0">
                        <a:latin typeface="Cambria Math" panose="02040503050406030204" pitchFamily="18" charset="0"/>
                        <a:ea typeface="Cambria Math" panose="02040503050406030204" pitchFamily="18" charset="0"/>
                      </a:rPr>
                      <m:t>1</m:t>
                    </m:r>
                    <m:r>
                      <a:rPr lang="it-IT" sz="2000" i="1">
                        <a:latin typeface="Cambria Math" panose="02040503050406030204" pitchFamily="18" charset="0"/>
                        <a:ea typeface="Cambria Math" panose="02040503050406030204" pitchFamily="18" charset="0"/>
                      </a:rPr>
                      <m:t>2 </m:t>
                    </m:r>
                    <m:r>
                      <a:rPr lang="it-IT" sz="2000" i="1">
                        <a:latin typeface="Cambria Math" panose="02040503050406030204" pitchFamily="18" charset="0"/>
                        <a:ea typeface="Cambria Math" panose="02040503050406030204" pitchFamily="18" charset="0"/>
                      </a:rPr>
                      <m:t>𝑔</m:t>
                    </m:r>
                  </m:oMath>
                </a14:m>
                <a:endParaRPr lang="it-IT" sz="2000" dirty="0" smtClean="0">
                  <a:ea typeface="Cambria Math" panose="02040503050406030204" pitchFamily="18" charset="0"/>
                </a:endParaRPr>
              </a:p>
              <a:p>
                <a:pPr>
                  <a:lnSpc>
                    <a:spcPct val="120000"/>
                  </a:lnSpc>
                  <a:spcBef>
                    <a:spcPts val="0"/>
                  </a:spcBef>
                  <a:spcAft>
                    <a:spcPts val="600"/>
                  </a:spcAft>
                </a:pPr>
                <a:r>
                  <a:rPr lang="it-IT" sz="2000" dirty="0"/>
                  <a:t>Quanti grammi di </a:t>
                </a:r>
                <a:r>
                  <a:rPr lang="it-IT" sz="2000" dirty="0" smtClean="0"/>
                  <a:t>azoto </a:t>
                </a:r>
                <a:r>
                  <a:rPr lang="it-IT" sz="2000" dirty="0"/>
                  <a:t>sono presenti in 0.426 mol di urea?</a:t>
                </a:r>
              </a:p>
              <a:p>
                <a:pPr marL="0" indent="0">
                  <a:lnSpc>
                    <a:spcPct val="120000"/>
                  </a:lnSpc>
                  <a:spcBef>
                    <a:spcPts val="0"/>
                  </a:spcBef>
                  <a:spcAft>
                    <a:spcPts val="600"/>
                  </a:spcAft>
                  <a:buNone/>
                </a:pPr>
                <a:r>
                  <a:rPr lang="it-IT" sz="2000" dirty="0"/>
                  <a:t>    </a:t>
                </a:r>
                <a14:m>
                  <m:oMath xmlns:m="http://schemas.openxmlformats.org/officeDocument/2006/math">
                    <m:sSub>
                      <m:sSubPr>
                        <m:ctrlPr>
                          <a:rPr lang="it-IT" sz="2000" i="1" dirty="0">
                            <a:latin typeface="Cambria Math" panose="02040503050406030204" pitchFamily="18" charset="0"/>
                            <a:ea typeface="Cambria Math" panose="02040503050406030204" pitchFamily="18" charset="0"/>
                          </a:rPr>
                        </m:ctrlPr>
                      </m:sSubPr>
                      <m:e>
                        <m:r>
                          <a:rPr lang="it-IT" sz="2000" i="1" dirty="0">
                            <a:latin typeface="Cambria Math" panose="02040503050406030204" pitchFamily="18" charset="0"/>
                            <a:ea typeface="Cambria Math" panose="02040503050406030204" pitchFamily="18" charset="0"/>
                          </a:rPr>
                          <m:t>𝑀𝑀</m:t>
                        </m:r>
                      </m:e>
                      <m:sub>
                        <m:r>
                          <a:rPr lang="it-IT" sz="2000" b="0" i="1" dirty="0" smtClean="0">
                            <a:latin typeface="Cambria Math" panose="02040503050406030204" pitchFamily="18" charset="0"/>
                            <a:ea typeface="Cambria Math" panose="02040503050406030204" pitchFamily="18" charset="0"/>
                          </a:rPr>
                          <m:t>𝑁</m:t>
                        </m:r>
                      </m:sub>
                    </m:sSub>
                    <m:r>
                      <a:rPr lang="it-IT" sz="2000" i="1" dirty="0">
                        <a:latin typeface="Cambria Math" panose="02040503050406030204" pitchFamily="18" charset="0"/>
                        <a:ea typeface="Cambria Math" panose="02040503050406030204" pitchFamily="18" charset="0"/>
                      </a:rPr>
                      <m:t>=1</m:t>
                    </m:r>
                    <m:r>
                      <a:rPr lang="it-IT" sz="2000" b="0" i="1" dirty="0" smtClean="0">
                        <a:latin typeface="Cambria Math" panose="02040503050406030204" pitchFamily="18" charset="0"/>
                        <a:ea typeface="Cambria Math" panose="02040503050406030204" pitchFamily="18" charset="0"/>
                      </a:rPr>
                      <m:t>4</m:t>
                    </m:r>
                    <m:r>
                      <a:rPr lang="it-IT" sz="2000" i="1" dirty="0">
                        <a:latin typeface="Cambria Math" panose="02040503050406030204" pitchFamily="18" charset="0"/>
                        <a:ea typeface="Cambria Math" panose="02040503050406030204" pitchFamily="18" charset="0"/>
                      </a:rPr>
                      <m:t>.01 </m:t>
                    </m:r>
                    <m:r>
                      <a:rPr lang="it-IT" sz="2000" i="1" dirty="0">
                        <a:latin typeface="Cambria Math" panose="02040503050406030204" pitchFamily="18" charset="0"/>
                        <a:ea typeface="Cambria Math" panose="02040503050406030204" pitchFamily="18" charset="0"/>
                      </a:rPr>
                      <m:t>𝑔</m:t>
                    </m:r>
                    <m:r>
                      <a:rPr lang="it-IT" sz="2000" i="1" dirty="0">
                        <a:latin typeface="Cambria Math" panose="02040503050406030204" pitchFamily="18" charset="0"/>
                        <a:ea typeface="Cambria Math" panose="02040503050406030204" pitchFamily="18" charset="0"/>
                      </a:rPr>
                      <m:t>/</m:t>
                    </m:r>
                    <m:r>
                      <a:rPr lang="it-IT" sz="2000" i="1" dirty="0">
                        <a:latin typeface="Cambria Math" panose="02040503050406030204" pitchFamily="18" charset="0"/>
                        <a:ea typeface="Cambria Math" panose="02040503050406030204" pitchFamily="18" charset="0"/>
                      </a:rPr>
                      <m:t>𝑚𝑜𝑙</m:t>
                    </m:r>
                  </m:oMath>
                </a14:m>
                <a:r>
                  <a:rPr lang="it-IT" sz="2000" dirty="0">
                    <a:ea typeface="Cambria Math" panose="02040503050406030204" pitchFamily="18" charset="0"/>
                  </a:rPr>
                  <a:t>    </a:t>
                </a:r>
                <a:r>
                  <a:rPr lang="it-IT" sz="2000" dirty="0" smtClean="0">
                    <a:ea typeface="Cambria Math" panose="02040503050406030204" pitchFamily="18" charset="0"/>
                  </a:rPr>
                  <a:t>    </a:t>
                </a:r>
                <a14:m>
                  <m:oMath xmlns:m="http://schemas.openxmlformats.org/officeDocument/2006/math">
                    <m:sSub>
                      <m:sSubPr>
                        <m:ctrlPr>
                          <a:rPr lang="it-IT" sz="2000" i="1" dirty="0">
                            <a:latin typeface="Cambria Math" panose="02040503050406030204" pitchFamily="18" charset="0"/>
                            <a:ea typeface="Cambria Math" panose="02040503050406030204" pitchFamily="18" charset="0"/>
                          </a:rPr>
                        </m:ctrlPr>
                      </m:sSubPr>
                      <m:e>
                        <m:r>
                          <a:rPr lang="it-IT" sz="2000" i="1" dirty="0">
                            <a:latin typeface="Cambria Math" panose="02040503050406030204" pitchFamily="18" charset="0"/>
                            <a:ea typeface="Cambria Math" panose="02040503050406030204" pitchFamily="18" charset="0"/>
                          </a:rPr>
                          <m:t>𝑛</m:t>
                        </m:r>
                      </m:e>
                      <m:sub>
                        <m:r>
                          <a:rPr lang="it-IT" sz="2000" b="0" i="1" dirty="0" smtClean="0">
                            <a:latin typeface="Cambria Math" panose="02040503050406030204" pitchFamily="18" charset="0"/>
                            <a:ea typeface="Cambria Math" panose="02040503050406030204" pitchFamily="18" charset="0"/>
                          </a:rPr>
                          <m:t>𝑁</m:t>
                        </m:r>
                      </m:sub>
                    </m:sSub>
                    <m:r>
                      <a:rPr lang="it-IT" sz="2000" i="1" dirty="0">
                        <a:latin typeface="Cambria Math" panose="02040503050406030204" pitchFamily="18" charset="0"/>
                        <a:ea typeface="Cambria Math" panose="02040503050406030204" pitchFamily="18" charset="0"/>
                      </a:rPr>
                      <m:t>=</m:t>
                    </m:r>
                    <m:sSub>
                      <m:sSubPr>
                        <m:ctrlPr>
                          <a:rPr lang="it-IT" sz="2000" i="1" dirty="0">
                            <a:latin typeface="Cambria Math" panose="02040503050406030204" pitchFamily="18" charset="0"/>
                            <a:ea typeface="Cambria Math" panose="02040503050406030204" pitchFamily="18" charset="0"/>
                          </a:rPr>
                        </m:ctrlPr>
                      </m:sSubPr>
                      <m:e>
                        <m:r>
                          <a:rPr lang="it-IT" sz="2000" b="0" i="1" dirty="0" smtClean="0">
                            <a:latin typeface="Cambria Math" panose="02040503050406030204" pitchFamily="18" charset="0"/>
                            <a:ea typeface="Cambria Math" panose="02040503050406030204" pitchFamily="18" charset="0"/>
                          </a:rPr>
                          <m:t>2 </m:t>
                        </m:r>
                        <m:r>
                          <a:rPr lang="it-IT" sz="2000" i="1" dirty="0">
                            <a:latin typeface="Cambria Math" panose="02040503050406030204" pitchFamily="18" charset="0"/>
                            <a:ea typeface="Cambria Math" panose="02040503050406030204" pitchFamily="18" charset="0"/>
                          </a:rPr>
                          <m:t>𝑛</m:t>
                        </m:r>
                      </m:e>
                      <m:sub>
                        <m:r>
                          <a:rPr lang="it-IT" sz="2000" i="1" dirty="0">
                            <a:latin typeface="Cambria Math" panose="02040503050406030204" pitchFamily="18" charset="0"/>
                            <a:ea typeface="Cambria Math" panose="02040503050406030204" pitchFamily="18" charset="0"/>
                          </a:rPr>
                          <m:t>𝑢𝑟𝑒𝑎</m:t>
                        </m:r>
                      </m:sub>
                    </m:sSub>
                  </m:oMath>
                </a14:m>
                <a:r>
                  <a:rPr lang="it-IT" sz="2000" dirty="0">
                    <a:ea typeface="Cambria Math" panose="02040503050406030204" pitchFamily="18" charset="0"/>
                  </a:rPr>
                  <a:t>        </a:t>
                </a:r>
                <a14:m>
                  <m:oMath xmlns:m="http://schemas.openxmlformats.org/officeDocument/2006/math">
                    <m:sSub>
                      <m:sSubPr>
                        <m:ctrlPr>
                          <a:rPr lang="it-IT" sz="2000" i="1">
                            <a:latin typeface="Cambria Math" panose="02040503050406030204" pitchFamily="18" charset="0"/>
                          </a:rPr>
                        </m:ctrlPr>
                      </m:sSubPr>
                      <m:e>
                        <m:r>
                          <a:rPr lang="it-IT" sz="2000" i="1">
                            <a:latin typeface="Cambria Math" panose="02040503050406030204" pitchFamily="18" charset="0"/>
                          </a:rPr>
                          <m:t>𝑚</m:t>
                        </m:r>
                      </m:e>
                      <m:sub>
                        <m:r>
                          <a:rPr lang="it-IT" sz="2000" b="0" i="1" smtClean="0">
                            <a:latin typeface="Cambria Math" panose="02040503050406030204" pitchFamily="18" charset="0"/>
                          </a:rPr>
                          <m:t>𝑁</m:t>
                        </m:r>
                      </m:sub>
                    </m:sSub>
                    <m:r>
                      <a:rPr lang="it-IT" sz="2000" i="1">
                        <a:latin typeface="Cambria Math" panose="02040503050406030204" pitchFamily="18" charset="0"/>
                      </a:rPr>
                      <m:t>=</m:t>
                    </m:r>
                    <m:sSub>
                      <m:sSubPr>
                        <m:ctrlPr>
                          <a:rPr lang="it-IT" sz="2000" i="1">
                            <a:latin typeface="Cambria Math" panose="02040503050406030204" pitchFamily="18" charset="0"/>
                          </a:rPr>
                        </m:ctrlPr>
                      </m:sSubPr>
                      <m:e>
                        <m:r>
                          <a:rPr lang="it-IT" sz="2000" i="1">
                            <a:latin typeface="Cambria Math" panose="02040503050406030204" pitchFamily="18" charset="0"/>
                          </a:rPr>
                          <m:t>𝑛</m:t>
                        </m:r>
                      </m:e>
                      <m:sub>
                        <m:r>
                          <a:rPr lang="it-IT" sz="2000" b="0" i="1" smtClean="0">
                            <a:latin typeface="Cambria Math" panose="02040503050406030204" pitchFamily="18" charset="0"/>
                          </a:rPr>
                          <m:t>𝑁</m:t>
                        </m:r>
                      </m:sub>
                    </m:sSub>
                    <m:r>
                      <a:rPr lang="it-IT" sz="2000" i="1">
                        <a:latin typeface="Cambria Math" panose="02040503050406030204" pitchFamily="18" charset="0"/>
                        <a:ea typeface="Cambria Math" panose="02040503050406030204" pitchFamily="18" charset="0"/>
                      </a:rPr>
                      <m:t>∙</m:t>
                    </m:r>
                    <m:sSub>
                      <m:sSubPr>
                        <m:ctrlPr>
                          <a:rPr lang="it-IT" sz="2000" i="1">
                            <a:latin typeface="Cambria Math" panose="02040503050406030204" pitchFamily="18" charset="0"/>
                            <a:ea typeface="Cambria Math" panose="02040503050406030204" pitchFamily="18" charset="0"/>
                          </a:rPr>
                        </m:ctrlPr>
                      </m:sSubPr>
                      <m:e>
                        <m:r>
                          <a:rPr lang="it-IT" sz="2000" i="1">
                            <a:latin typeface="Cambria Math" panose="02040503050406030204" pitchFamily="18" charset="0"/>
                            <a:ea typeface="Cambria Math" panose="02040503050406030204" pitchFamily="18" charset="0"/>
                          </a:rPr>
                          <m:t>𝑀𝑀</m:t>
                        </m:r>
                      </m:e>
                      <m:sub>
                        <m:r>
                          <a:rPr lang="it-IT" sz="2000" b="0" i="1" smtClean="0">
                            <a:latin typeface="Cambria Math" panose="02040503050406030204" pitchFamily="18" charset="0"/>
                            <a:ea typeface="Cambria Math" panose="02040503050406030204" pitchFamily="18" charset="0"/>
                          </a:rPr>
                          <m:t>𝑁</m:t>
                        </m:r>
                      </m:sub>
                    </m:sSub>
                    <m:r>
                      <a:rPr lang="it-IT" sz="2000" i="1">
                        <a:latin typeface="Cambria Math" panose="02040503050406030204" pitchFamily="18" charset="0"/>
                        <a:ea typeface="Cambria Math" panose="02040503050406030204" pitchFamily="18" charset="0"/>
                      </a:rPr>
                      <m:t>=</m:t>
                    </m:r>
                    <m:r>
                      <a:rPr lang="it-IT" sz="2000" b="0" i="1" smtClean="0">
                        <a:latin typeface="Cambria Math" panose="02040503050406030204" pitchFamily="18" charset="0"/>
                        <a:ea typeface="Cambria Math" panose="02040503050406030204" pitchFamily="18" charset="0"/>
                      </a:rPr>
                      <m:t>11</m:t>
                    </m:r>
                    <m:r>
                      <a:rPr lang="it-IT" sz="2000" i="1">
                        <a:latin typeface="Cambria Math" panose="02040503050406030204" pitchFamily="18" charset="0"/>
                        <a:ea typeface="Cambria Math" panose="02040503050406030204" pitchFamily="18" charset="0"/>
                      </a:rPr>
                      <m:t>. </m:t>
                    </m:r>
                    <m:r>
                      <a:rPr lang="it-IT" sz="2000" b="0" i="1" smtClean="0">
                        <a:latin typeface="Cambria Math" panose="02040503050406030204" pitchFamily="18" charset="0"/>
                        <a:ea typeface="Cambria Math" panose="02040503050406030204" pitchFamily="18" charset="0"/>
                      </a:rPr>
                      <m:t>9 </m:t>
                    </m:r>
                    <m:r>
                      <a:rPr lang="it-IT" sz="2000" i="1">
                        <a:latin typeface="Cambria Math" panose="02040503050406030204" pitchFamily="18" charset="0"/>
                        <a:ea typeface="Cambria Math" panose="02040503050406030204" pitchFamily="18" charset="0"/>
                      </a:rPr>
                      <m:t>𝑔</m:t>
                    </m:r>
                  </m:oMath>
                </a14:m>
                <a:endParaRPr lang="it-IT" sz="2000" dirty="0">
                  <a:ea typeface="Cambria Math" panose="02040503050406030204" pitchFamily="18" charset="0"/>
                </a:endParaRPr>
              </a:p>
              <a:p>
                <a:pPr marL="0" indent="0">
                  <a:lnSpc>
                    <a:spcPct val="120000"/>
                  </a:lnSpc>
                  <a:spcBef>
                    <a:spcPts val="0"/>
                  </a:spcBef>
                  <a:spcAft>
                    <a:spcPts val="600"/>
                  </a:spcAft>
                  <a:buNone/>
                </a:pPr>
                <a:endParaRPr lang="it-IT" sz="1000" dirty="0" smtClean="0"/>
              </a:p>
              <a:p>
                <a:pPr marL="0" indent="0">
                  <a:lnSpc>
                    <a:spcPct val="120000"/>
                  </a:lnSpc>
                  <a:spcBef>
                    <a:spcPts val="0"/>
                  </a:spcBef>
                  <a:spcAft>
                    <a:spcPts val="600"/>
                  </a:spcAft>
                  <a:buNone/>
                </a:pPr>
                <a:r>
                  <a:rPr lang="it-IT" sz="2000" u="sng" dirty="0" smtClean="0"/>
                  <a:t>Controprova</a:t>
                </a:r>
                <a:r>
                  <a:rPr lang="it-IT" sz="2000" dirty="0" smtClean="0"/>
                  <a:t>: la somma delle masse di tutti gli elementi che compongono l’urea deve essere pari alla massa iniziale.</a:t>
                </a:r>
                <a:endParaRPr lang="it-IT"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91668" y="252728"/>
                <a:ext cx="8050307" cy="974768"/>
              </a:xfrm>
              <a:blipFill>
                <a:blip r:embed="rId2"/>
                <a:stretch>
                  <a:fillRect l="-757" b="-551875"/>
                </a:stretch>
              </a:blipFill>
            </p:spPr>
            <p:txBody>
              <a:bodyPr/>
              <a:lstStyle/>
              <a:p>
                <a:r>
                  <a:rPr lang="it-IT">
                    <a:noFill/>
                  </a:rPr>
                  <a:t> </a:t>
                </a:r>
              </a:p>
            </p:txBody>
          </p:sp>
        </mc:Fallback>
      </mc:AlternateContent>
    </p:spTree>
    <p:extLst>
      <p:ext uri="{BB962C8B-B14F-4D97-AF65-F5344CB8AC3E}">
        <p14:creationId xmlns:p14="http://schemas.microsoft.com/office/powerpoint/2010/main" val="346261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7"/>
          <p:cNvSpPr/>
          <p:nvPr/>
        </p:nvSpPr>
        <p:spPr>
          <a:xfrm>
            <a:off x="304800" y="3048000"/>
            <a:ext cx="8458200" cy="3581400"/>
          </a:xfrm>
          <a:prstGeom prst="rect">
            <a:avLst/>
          </a:prstGeom>
          <a:solidFill>
            <a:schemeClr val="accent1">
              <a:lumMod val="20000"/>
              <a:lumOff val="80000"/>
            </a:scheme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752600" y="0"/>
            <a:ext cx="5791200" cy="792162"/>
          </a:xfrm>
        </p:spPr>
        <p:txBody>
          <a:bodyPr>
            <a:normAutofit/>
          </a:bodyPr>
          <a:lstStyle/>
          <a:p>
            <a:r>
              <a:rPr lang="it-IT" sz="3200" dirty="0" smtClean="0"/>
              <a:t>Composizione percentuale</a:t>
            </a:r>
            <a:endParaRPr lang="it-IT" sz="3200" dirty="0"/>
          </a:p>
        </p:txBody>
      </p:sp>
      <p:sp>
        <p:nvSpPr>
          <p:cNvPr id="7" name="Segnaposto contenuto 2"/>
          <p:cNvSpPr txBox="1">
            <a:spLocks/>
          </p:cNvSpPr>
          <p:nvPr/>
        </p:nvSpPr>
        <p:spPr>
          <a:xfrm>
            <a:off x="609600" y="762000"/>
            <a:ext cx="8153400" cy="2819400"/>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Aft>
                <a:spcPts val="0"/>
              </a:spcAft>
              <a:buClrTx/>
              <a:buSzTx/>
              <a:tabLst/>
              <a:defRPr/>
            </a:pPr>
            <a:r>
              <a:rPr lang="it-IT" sz="2000" dirty="0" smtClean="0"/>
              <a:t>La composizione percentuale indica la proporzione in massa di un atomo o un componente in un composto o in una miscela:</a:t>
            </a:r>
          </a:p>
          <a:p>
            <a:pPr marR="0" lvl="0" algn="l" defTabSz="914400" rtl="0" eaLnBrk="1" fontAlgn="auto" latinLnBrk="0" hangingPunct="1">
              <a:lnSpc>
                <a:spcPct val="100000"/>
              </a:lnSpc>
              <a:spcAft>
                <a:spcPts val="0"/>
              </a:spcAft>
              <a:buClrTx/>
              <a:buSzTx/>
              <a:tabLst/>
              <a:defRPr/>
            </a:pPr>
            <a:r>
              <a:rPr lang="it-IT" sz="2000" dirty="0" smtClean="0"/>
              <a:t> </a:t>
            </a:r>
            <a:endParaRPr kumimoji="0" lang="it-IT" sz="2000" b="0" u="none" strike="noStrike" kern="1200" cap="none" spc="0" normalizeH="0" baseline="0" noProof="0" dirty="0" smtClean="0">
              <a:ln>
                <a:noFill/>
              </a:ln>
              <a:solidFill>
                <a:schemeClr val="tx1"/>
              </a:solidFill>
              <a:effectLst/>
              <a:uLnTx/>
              <a:uFillTx/>
              <a:latin typeface="+mn-lt"/>
              <a:ea typeface="+mn-ea"/>
              <a:cs typeface="+mn-cs"/>
            </a:endParaRPr>
          </a:p>
        </p:txBody>
      </p:sp>
      <p:sp>
        <p:nvSpPr>
          <p:cNvPr id="14" name="Segnaposto numero diapositiva 13"/>
          <p:cNvSpPr>
            <a:spLocks noGrp="1"/>
          </p:cNvSpPr>
          <p:nvPr>
            <p:ph type="sldNum" sz="quarter" idx="12"/>
          </p:nvPr>
        </p:nvSpPr>
        <p:spPr/>
        <p:txBody>
          <a:bodyPr/>
          <a:lstStyle/>
          <a:p>
            <a:fld id="{A77D6A5A-7EAA-4DB4-B3BA-B3FCA63BD357}" type="slidenum">
              <a:rPr lang="it-IT" smtClean="0"/>
              <a:pPr/>
              <a:t>7</a:t>
            </a:fld>
            <a:endParaRPr lang="it-IT"/>
          </a:p>
        </p:txBody>
      </p:sp>
      <p:grpSp>
        <p:nvGrpSpPr>
          <p:cNvPr id="23" name="Gruppo 22"/>
          <p:cNvGrpSpPr/>
          <p:nvPr/>
        </p:nvGrpSpPr>
        <p:grpSpPr>
          <a:xfrm>
            <a:off x="1447800" y="1524000"/>
            <a:ext cx="6172200" cy="923330"/>
            <a:chOff x="533400" y="1743670"/>
            <a:chExt cx="6172200" cy="923330"/>
          </a:xfrm>
        </p:grpSpPr>
        <p:sp>
          <p:nvSpPr>
            <p:cNvPr id="22" name="CasellaDiTesto 21"/>
            <p:cNvSpPr txBox="1"/>
            <p:nvPr/>
          </p:nvSpPr>
          <p:spPr>
            <a:xfrm>
              <a:off x="533400" y="1743670"/>
              <a:ext cx="5943600" cy="923330"/>
            </a:xfrm>
            <a:prstGeom prst="rect">
              <a:avLst/>
            </a:prstGeom>
            <a:solidFill>
              <a:schemeClr val="accent3">
                <a:lumMod val="40000"/>
                <a:lumOff val="60000"/>
                <a:alpha val="39000"/>
              </a:schemeClr>
            </a:solidFill>
          </p:spPr>
          <p:txBody>
            <a:bodyPr wrap="square" rtlCol="0">
              <a:spAutoFit/>
            </a:bodyPr>
            <a:lstStyle/>
            <a:p>
              <a:endParaRPr lang="it-IT" dirty="0" smtClean="0"/>
            </a:p>
            <a:p>
              <a:r>
                <a:rPr lang="it-IT" dirty="0" smtClean="0"/>
                <a:t>Massa percentuale  = </a:t>
              </a:r>
            </a:p>
            <a:p>
              <a:endParaRPr lang="it-IT" dirty="0"/>
            </a:p>
          </p:txBody>
        </p:sp>
        <p:grpSp>
          <p:nvGrpSpPr>
            <p:cNvPr id="21" name="Gruppo 20"/>
            <p:cNvGrpSpPr/>
            <p:nvPr/>
          </p:nvGrpSpPr>
          <p:grpSpPr>
            <a:xfrm>
              <a:off x="2590800" y="1852136"/>
              <a:ext cx="4114800" cy="738664"/>
              <a:chOff x="3200400" y="1764268"/>
              <a:chExt cx="4114800" cy="738664"/>
            </a:xfrm>
          </p:grpSpPr>
          <p:grpSp>
            <p:nvGrpSpPr>
              <p:cNvPr id="9" name="Gruppo 19"/>
              <p:cNvGrpSpPr/>
              <p:nvPr/>
            </p:nvGrpSpPr>
            <p:grpSpPr>
              <a:xfrm>
                <a:off x="3200400" y="1764268"/>
                <a:ext cx="3276600" cy="738664"/>
                <a:chOff x="3200400" y="1611868"/>
                <a:chExt cx="3276600" cy="738664"/>
              </a:xfrm>
            </p:grpSpPr>
            <p:sp>
              <p:nvSpPr>
                <p:cNvPr id="12" name="CasellaDiTesto 11"/>
                <p:cNvSpPr txBox="1"/>
                <p:nvPr/>
              </p:nvSpPr>
              <p:spPr>
                <a:xfrm>
                  <a:off x="3200400" y="1981200"/>
                  <a:ext cx="3276600" cy="369332"/>
                </a:xfrm>
                <a:prstGeom prst="rect">
                  <a:avLst/>
                </a:prstGeom>
                <a:noFill/>
              </p:spPr>
              <p:txBody>
                <a:bodyPr wrap="square" rtlCol="0">
                  <a:spAutoFit/>
                </a:bodyPr>
                <a:lstStyle/>
                <a:p>
                  <a:r>
                    <a:rPr lang="it-IT" dirty="0" smtClean="0"/>
                    <a:t>Massa totale dell’intera sostanza</a:t>
                  </a:r>
                  <a:endParaRPr lang="it-IT" dirty="0"/>
                </a:p>
              </p:txBody>
            </p:sp>
            <p:sp>
              <p:nvSpPr>
                <p:cNvPr id="15" name="CasellaDiTesto 14"/>
                <p:cNvSpPr txBox="1"/>
                <p:nvPr/>
              </p:nvSpPr>
              <p:spPr>
                <a:xfrm>
                  <a:off x="3276600" y="1611868"/>
                  <a:ext cx="2971800" cy="369332"/>
                </a:xfrm>
                <a:prstGeom prst="rect">
                  <a:avLst/>
                </a:prstGeom>
                <a:noFill/>
              </p:spPr>
              <p:txBody>
                <a:bodyPr wrap="square" rtlCol="0">
                  <a:spAutoFit/>
                </a:bodyPr>
                <a:lstStyle/>
                <a:p>
                  <a:r>
                    <a:rPr lang="it-IT" dirty="0" smtClean="0"/>
                    <a:t>Massa totale del componente</a:t>
                  </a:r>
                  <a:endParaRPr lang="it-IT" dirty="0"/>
                </a:p>
              </p:txBody>
            </p:sp>
            <p:cxnSp>
              <p:nvCxnSpPr>
                <p:cNvPr id="17" name="Connettore 1 16"/>
                <p:cNvCxnSpPr/>
                <p:nvPr/>
              </p:nvCxnSpPr>
              <p:spPr>
                <a:xfrm>
                  <a:off x="3276600" y="1981200"/>
                  <a:ext cx="30480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CasellaDiTesto 9"/>
              <p:cNvSpPr txBox="1"/>
              <p:nvPr/>
            </p:nvSpPr>
            <p:spPr>
              <a:xfrm>
                <a:off x="6324600" y="1905000"/>
                <a:ext cx="990600" cy="369332"/>
              </a:xfrm>
              <a:prstGeom prst="rect">
                <a:avLst/>
              </a:prstGeom>
              <a:noFill/>
            </p:spPr>
            <p:txBody>
              <a:bodyPr wrap="square" rtlCol="0">
                <a:spAutoFit/>
              </a:bodyPr>
              <a:lstStyle/>
              <a:p>
                <a:r>
                  <a:rPr lang="it-IT" dirty="0" smtClean="0"/>
                  <a:t>x  100</a:t>
                </a:r>
                <a:endParaRPr lang="it-IT" dirty="0"/>
              </a:p>
            </p:txBody>
          </p:sp>
        </p:grpSp>
      </p:grpSp>
      <p:sp>
        <p:nvSpPr>
          <p:cNvPr id="24" name="CasellaDiTesto 23"/>
          <p:cNvSpPr txBox="1"/>
          <p:nvPr/>
        </p:nvSpPr>
        <p:spPr>
          <a:xfrm>
            <a:off x="381000" y="2443877"/>
            <a:ext cx="8077200" cy="3693319"/>
          </a:xfrm>
          <a:prstGeom prst="rect">
            <a:avLst/>
          </a:prstGeom>
          <a:noFill/>
        </p:spPr>
        <p:txBody>
          <a:bodyPr wrap="square" rtlCol="0">
            <a:spAutoFit/>
          </a:bodyPr>
          <a:lstStyle/>
          <a:p>
            <a:r>
              <a:rPr lang="it-IT" u="sng" dirty="0" smtClean="0"/>
              <a:t>Esempio:</a:t>
            </a:r>
          </a:p>
          <a:p>
            <a:r>
              <a:rPr lang="it-IT" b="1" dirty="0" smtClean="0"/>
              <a:t>Calcolare la composizione percentuale dell’acqua.</a:t>
            </a:r>
          </a:p>
          <a:p>
            <a:endParaRPr lang="it-IT" dirty="0" smtClean="0"/>
          </a:p>
          <a:p>
            <a:endParaRPr lang="it-IT" dirty="0" smtClean="0"/>
          </a:p>
          <a:p>
            <a:endParaRPr lang="it-IT" dirty="0" smtClean="0"/>
          </a:p>
          <a:p>
            <a:r>
              <a:rPr lang="it-IT" dirty="0" smtClean="0"/>
              <a:t>1 mole di acqua pesa 18.01 g. </a:t>
            </a:r>
          </a:p>
          <a:p>
            <a:r>
              <a:rPr lang="it-IT" dirty="0" smtClean="0"/>
              <a:t>In una mole di acqua c’è una mole di ossigeno (O) e 2 moli di idrogeno (H).</a:t>
            </a:r>
          </a:p>
          <a:p>
            <a:r>
              <a:rPr lang="it-IT" dirty="0" smtClean="0"/>
              <a:t>1 mole di ossigeno pesa 16.00 g.</a:t>
            </a:r>
          </a:p>
          <a:p>
            <a:endParaRPr lang="it-IT" dirty="0" smtClean="0"/>
          </a:p>
          <a:p>
            <a:endParaRPr lang="it-IT" dirty="0" smtClean="0"/>
          </a:p>
          <a:p>
            <a:endParaRPr lang="it-IT" dirty="0" smtClean="0"/>
          </a:p>
          <a:p>
            <a:r>
              <a:rPr lang="it-IT" dirty="0" smtClean="0"/>
              <a:t>2 moli di idrogeno pesano 2.02 g.</a:t>
            </a:r>
          </a:p>
          <a:p>
            <a:endParaRPr lang="it-IT" dirty="0" smtClean="0"/>
          </a:p>
        </p:txBody>
      </p:sp>
      <p:grpSp>
        <p:nvGrpSpPr>
          <p:cNvPr id="26" name="Gruppo 25"/>
          <p:cNvGrpSpPr/>
          <p:nvPr/>
        </p:nvGrpSpPr>
        <p:grpSpPr>
          <a:xfrm>
            <a:off x="457200" y="2971800"/>
            <a:ext cx="6324600" cy="923330"/>
            <a:chOff x="533400" y="1743670"/>
            <a:chExt cx="6324600" cy="923330"/>
          </a:xfrm>
        </p:grpSpPr>
        <p:sp>
          <p:nvSpPr>
            <p:cNvPr id="27" name="CasellaDiTesto 26"/>
            <p:cNvSpPr txBox="1"/>
            <p:nvPr/>
          </p:nvSpPr>
          <p:spPr>
            <a:xfrm>
              <a:off x="533400" y="1743670"/>
              <a:ext cx="5943600" cy="923330"/>
            </a:xfrm>
            <a:prstGeom prst="rect">
              <a:avLst/>
            </a:prstGeom>
            <a:noFill/>
          </p:spPr>
          <p:txBody>
            <a:bodyPr wrap="square" rtlCol="0">
              <a:spAutoFit/>
            </a:bodyPr>
            <a:lstStyle/>
            <a:p>
              <a:endParaRPr lang="it-IT" dirty="0" smtClean="0"/>
            </a:p>
            <a:p>
              <a:r>
                <a:rPr lang="it-IT" dirty="0" smtClean="0"/>
                <a:t>Massa percentuale ossigeno  = </a:t>
              </a:r>
            </a:p>
            <a:p>
              <a:endParaRPr lang="it-IT" dirty="0"/>
            </a:p>
          </p:txBody>
        </p:sp>
        <p:grpSp>
          <p:nvGrpSpPr>
            <p:cNvPr id="28" name="Gruppo 20"/>
            <p:cNvGrpSpPr/>
            <p:nvPr/>
          </p:nvGrpSpPr>
          <p:grpSpPr>
            <a:xfrm>
              <a:off x="3581400" y="1852136"/>
              <a:ext cx="3276600" cy="738664"/>
              <a:chOff x="4191000" y="1764268"/>
              <a:chExt cx="3276600" cy="738664"/>
            </a:xfrm>
          </p:grpSpPr>
          <p:grpSp>
            <p:nvGrpSpPr>
              <p:cNvPr id="29" name="Gruppo 19"/>
              <p:cNvGrpSpPr/>
              <p:nvPr/>
            </p:nvGrpSpPr>
            <p:grpSpPr>
              <a:xfrm>
                <a:off x="4191000" y="1764268"/>
                <a:ext cx="2514600" cy="738664"/>
                <a:chOff x="4191000" y="1611868"/>
                <a:chExt cx="2514600" cy="738664"/>
              </a:xfrm>
            </p:grpSpPr>
            <p:sp>
              <p:nvSpPr>
                <p:cNvPr id="31" name="CasellaDiTesto 30"/>
                <p:cNvSpPr txBox="1"/>
                <p:nvPr/>
              </p:nvSpPr>
              <p:spPr>
                <a:xfrm>
                  <a:off x="4267200" y="1981200"/>
                  <a:ext cx="2057400" cy="369332"/>
                </a:xfrm>
                <a:prstGeom prst="rect">
                  <a:avLst/>
                </a:prstGeom>
                <a:noFill/>
              </p:spPr>
              <p:txBody>
                <a:bodyPr wrap="square" rtlCol="0">
                  <a:spAutoFit/>
                </a:bodyPr>
                <a:lstStyle/>
                <a:p>
                  <a:r>
                    <a:rPr lang="it-IT" dirty="0" smtClean="0"/>
                    <a:t>Massa totale acqua</a:t>
                  </a:r>
                  <a:endParaRPr lang="it-IT" dirty="0"/>
                </a:p>
              </p:txBody>
            </p:sp>
            <p:sp>
              <p:nvSpPr>
                <p:cNvPr id="32" name="CasellaDiTesto 31"/>
                <p:cNvSpPr txBox="1"/>
                <p:nvPr/>
              </p:nvSpPr>
              <p:spPr>
                <a:xfrm>
                  <a:off x="4191000" y="1611868"/>
                  <a:ext cx="2514600" cy="369332"/>
                </a:xfrm>
                <a:prstGeom prst="rect">
                  <a:avLst/>
                </a:prstGeom>
                <a:noFill/>
              </p:spPr>
              <p:txBody>
                <a:bodyPr wrap="square" rtlCol="0">
                  <a:spAutoFit/>
                </a:bodyPr>
                <a:lstStyle/>
                <a:p>
                  <a:r>
                    <a:rPr lang="it-IT" dirty="0" smtClean="0"/>
                    <a:t>Massa totale ossigeno</a:t>
                  </a:r>
                  <a:endParaRPr lang="it-IT" dirty="0"/>
                </a:p>
              </p:txBody>
            </p:sp>
            <p:cxnSp>
              <p:nvCxnSpPr>
                <p:cNvPr id="33" name="Connettore 1 32"/>
                <p:cNvCxnSpPr/>
                <p:nvPr/>
              </p:nvCxnSpPr>
              <p:spPr>
                <a:xfrm>
                  <a:off x="4191000" y="1981200"/>
                  <a:ext cx="219456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CasellaDiTesto 29"/>
              <p:cNvSpPr txBox="1"/>
              <p:nvPr/>
            </p:nvSpPr>
            <p:spPr>
              <a:xfrm>
                <a:off x="6477000" y="1896070"/>
                <a:ext cx="990600" cy="369332"/>
              </a:xfrm>
              <a:prstGeom prst="rect">
                <a:avLst/>
              </a:prstGeom>
              <a:noFill/>
            </p:spPr>
            <p:txBody>
              <a:bodyPr wrap="square" rtlCol="0">
                <a:spAutoFit/>
              </a:bodyPr>
              <a:lstStyle/>
              <a:p>
                <a:r>
                  <a:rPr lang="it-IT" dirty="0" smtClean="0"/>
                  <a:t>x  100</a:t>
                </a:r>
                <a:endParaRPr lang="it-IT" dirty="0"/>
              </a:p>
            </p:txBody>
          </p:sp>
        </p:grpSp>
      </p:grpSp>
      <p:grpSp>
        <p:nvGrpSpPr>
          <p:cNvPr id="36" name="Gruppo 35"/>
          <p:cNvGrpSpPr/>
          <p:nvPr/>
        </p:nvGrpSpPr>
        <p:grpSpPr>
          <a:xfrm>
            <a:off x="457200" y="4563070"/>
            <a:ext cx="6705600" cy="923330"/>
            <a:chOff x="533400" y="1743670"/>
            <a:chExt cx="6705600" cy="923330"/>
          </a:xfrm>
        </p:grpSpPr>
        <p:sp>
          <p:nvSpPr>
            <p:cNvPr id="37" name="CasellaDiTesto 36"/>
            <p:cNvSpPr txBox="1"/>
            <p:nvPr/>
          </p:nvSpPr>
          <p:spPr>
            <a:xfrm>
              <a:off x="533400" y="1743670"/>
              <a:ext cx="5943600" cy="923330"/>
            </a:xfrm>
            <a:prstGeom prst="rect">
              <a:avLst/>
            </a:prstGeom>
            <a:noFill/>
          </p:spPr>
          <p:txBody>
            <a:bodyPr wrap="square" rtlCol="0">
              <a:spAutoFit/>
            </a:bodyPr>
            <a:lstStyle/>
            <a:p>
              <a:endParaRPr lang="it-IT" dirty="0" smtClean="0"/>
            </a:p>
            <a:p>
              <a:r>
                <a:rPr lang="it-IT" dirty="0" smtClean="0"/>
                <a:t>Massa percentuale ossigeno  = </a:t>
              </a:r>
            </a:p>
            <a:p>
              <a:endParaRPr lang="it-IT" dirty="0"/>
            </a:p>
          </p:txBody>
        </p:sp>
        <p:grpSp>
          <p:nvGrpSpPr>
            <p:cNvPr id="38" name="Gruppo 20"/>
            <p:cNvGrpSpPr/>
            <p:nvPr/>
          </p:nvGrpSpPr>
          <p:grpSpPr>
            <a:xfrm>
              <a:off x="3581400" y="1852136"/>
              <a:ext cx="3657600" cy="738664"/>
              <a:chOff x="4191000" y="1764268"/>
              <a:chExt cx="3657600" cy="738664"/>
            </a:xfrm>
          </p:grpSpPr>
          <p:grpSp>
            <p:nvGrpSpPr>
              <p:cNvPr id="39" name="Gruppo 19"/>
              <p:cNvGrpSpPr/>
              <p:nvPr/>
            </p:nvGrpSpPr>
            <p:grpSpPr>
              <a:xfrm>
                <a:off x="4191000" y="1764268"/>
                <a:ext cx="990600" cy="738664"/>
                <a:chOff x="4191000" y="1611868"/>
                <a:chExt cx="990600" cy="738664"/>
              </a:xfrm>
            </p:grpSpPr>
            <p:sp>
              <p:nvSpPr>
                <p:cNvPr id="41" name="CasellaDiTesto 40"/>
                <p:cNvSpPr txBox="1"/>
                <p:nvPr/>
              </p:nvSpPr>
              <p:spPr>
                <a:xfrm>
                  <a:off x="4191000" y="1981200"/>
                  <a:ext cx="990600" cy="369332"/>
                </a:xfrm>
                <a:prstGeom prst="rect">
                  <a:avLst/>
                </a:prstGeom>
                <a:noFill/>
              </p:spPr>
              <p:txBody>
                <a:bodyPr wrap="square" rtlCol="0">
                  <a:spAutoFit/>
                </a:bodyPr>
                <a:lstStyle/>
                <a:p>
                  <a:r>
                    <a:rPr lang="it-IT" dirty="0" smtClean="0"/>
                    <a:t>18.02 g</a:t>
                  </a:r>
                  <a:endParaRPr lang="it-IT" dirty="0"/>
                </a:p>
              </p:txBody>
            </p:sp>
            <p:sp>
              <p:nvSpPr>
                <p:cNvPr id="42" name="CasellaDiTesto 41"/>
                <p:cNvSpPr txBox="1"/>
                <p:nvPr/>
              </p:nvSpPr>
              <p:spPr>
                <a:xfrm>
                  <a:off x="4191000" y="1611868"/>
                  <a:ext cx="990600" cy="369332"/>
                </a:xfrm>
                <a:prstGeom prst="rect">
                  <a:avLst/>
                </a:prstGeom>
                <a:noFill/>
              </p:spPr>
              <p:txBody>
                <a:bodyPr wrap="square" rtlCol="0">
                  <a:spAutoFit/>
                </a:bodyPr>
                <a:lstStyle/>
                <a:p>
                  <a:r>
                    <a:rPr lang="it-IT" dirty="0" smtClean="0"/>
                    <a:t>16.00 g</a:t>
                  </a:r>
                  <a:endParaRPr lang="it-IT" dirty="0"/>
                </a:p>
              </p:txBody>
            </p:sp>
            <p:cxnSp>
              <p:nvCxnSpPr>
                <p:cNvPr id="43" name="Connettore 1 42"/>
                <p:cNvCxnSpPr/>
                <p:nvPr/>
              </p:nvCxnSpPr>
              <p:spPr>
                <a:xfrm>
                  <a:off x="4191000" y="1981200"/>
                  <a:ext cx="914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CasellaDiTesto 39"/>
              <p:cNvSpPr txBox="1"/>
              <p:nvPr/>
            </p:nvSpPr>
            <p:spPr>
              <a:xfrm>
                <a:off x="5105400" y="1896070"/>
                <a:ext cx="2743200" cy="369332"/>
              </a:xfrm>
              <a:prstGeom prst="rect">
                <a:avLst/>
              </a:prstGeom>
              <a:noFill/>
            </p:spPr>
            <p:txBody>
              <a:bodyPr wrap="square" rtlCol="0">
                <a:spAutoFit/>
              </a:bodyPr>
              <a:lstStyle/>
              <a:p>
                <a:r>
                  <a:rPr lang="it-IT" dirty="0" smtClean="0"/>
                  <a:t>x  100 = 88.79% </a:t>
                </a:r>
                <a:endParaRPr lang="it-IT" dirty="0"/>
              </a:p>
            </p:txBody>
          </p:sp>
        </p:grpSp>
      </p:grpSp>
      <p:grpSp>
        <p:nvGrpSpPr>
          <p:cNvPr id="45" name="Gruppo 44"/>
          <p:cNvGrpSpPr/>
          <p:nvPr/>
        </p:nvGrpSpPr>
        <p:grpSpPr>
          <a:xfrm>
            <a:off x="457200" y="5715000"/>
            <a:ext cx="6705600" cy="923330"/>
            <a:chOff x="533400" y="1743670"/>
            <a:chExt cx="6705600" cy="923330"/>
          </a:xfrm>
        </p:grpSpPr>
        <p:sp>
          <p:nvSpPr>
            <p:cNvPr id="46" name="CasellaDiTesto 45"/>
            <p:cNvSpPr txBox="1"/>
            <p:nvPr/>
          </p:nvSpPr>
          <p:spPr>
            <a:xfrm>
              <a:off x="533400" y="1743670"/>
              <a:ext cx="5943600" cy="923330"/>
            </a:xfrm>
            <a:prstGeom prst="rect">
              <a:avLst/>
            </a:prstGeom>
            <a:noFill/>
          </p:spPr>
          <p:txBody>
            <a:bodyPr wrap="square" rtlCol="0">
              <a:spAutoFit/>
            </a:bodyPr>
            <a:lstStyle/>
            <a:p>
              <a:endParaRPr lang="it-IT" dirty="0" smtClean="0"/>
            </a:p>
            <a:p>
              <a:r>
                <a:rPr lang="it-IT" dirty="0" smtClean="0"/>
                <a:t>Massa percentuale idrogeno  = </a:t>
              </a:r>
            </a:p>
            <a:p>
              <a:endParaRPr lang="it-IT" dirty="0"/>
            </a:p>
          </p:txBody>
        </p:sp>
        <p:grpSp>
          <p:nvGrpSpPr>
            <p:cNvPr id="47" name="Gruppo 20"/>
            <p:cNvGrpSpPr/>
            <p:nvPr/>
          </p:nvGrpSpPr>
          <p:grpSpPr>
            <a:xfrm>
              <a:off x="3581400" y="1852136"/>
              <a:ext cx="3657600" cy="738664"/>
              <a:chOff x="4191000" y="1764268"/>
              <a:chExt cx="3657600" cy="738664"/>
            </a:xfrm>
          </p:grpSpPr>
          <p:grpSp>
            <p:nvGrpSpPr>
              <p:cNvPr id="48" name="Gruppo 19"/>
              <p:cNvGrpSpPr/>
              <p:nvPr/>
            </p:nvGrpSpPr>
            <p:grpSpPr>
              <a:xfrm>
                <a:off x="4191000" y="1764268"/>
                <a:ext cx="1066800" cy="738664"/>
                <a:chOff x="4191000" y="1611868"/>
                <a:chExt cx="1066800" cy="738664"/>
              </a:xfrm>
            </p:grpSpPr>
            <p:sp>
              <p:nvSpPr>
                <p:cNvPr id="50" name="CasellaDiTesto 49"/>
                <p:cNvSpPr txBox="1"/>
                <p:nvPr/>
              </p:nvSpPr>
              <p:spPr>
                <a:xfrm>
                  <a:off x="4191000" y="1981200"/>
                  <a:ext cx="990600" cy="369332"/>
                </a:xfrm>
                <a:prstGeom prst="rect">
                  <a:avLst/>
                </a:prstGeom>
                <a:noFill/>
              </p:spPr>
              <p:txBody>
                <a:bodyPr wrap="square" rtlCol="0">
                  <a:spAutoFit/>
                </a:bodyPr>
                <a:lstStyle/>
                <a:p>
                  <a:r>
                    <a:rPr lang="it-IT" dirty="0" smtClean="0"/>
                    <a:t>18.02 g</a:t>
                  </a:r>
                  <a:endParaRPr lang="it-IT" dirty="0"/>
                </a:p>
              </p:txBody>
            </p:sp>
            <p:sp>
              <p:nvSpPr>
                <p:cNvPr id="51" name="CasellaDiTesto 50"/>
                <p:cNvSpPr txBox="1"/>
                <p:nvPr/>
              </p:nvSpPr>
              <p:spPr>
                <a:xfrm>
                  <a:off x="4267200" y="1611868"/>
                  <a:ext cx="990600" cy="369332"/>
                </a:xfrm>
                <a:prstGeom prst="rect">
                  <a:avLst/>
                </a:prstGeom>
                <a:noFill/>
              </p:spPr>
              <p:txBody>
                <a:bodyPr wrap="square" rtlCol="0">
                  <a:spAutoFit/>
                </a:bodyPr>
                <a:lstStyle/>
                <a:p>
                  <a:r>
                    <a:rPr lang="it-IT" dirty="0" smtClean="0"/>
                    <a:t>2.02 g</a:t>
                  </a:r>
                  <a:endParaRPr lang="it-IT" dirty="0"/>
                </a:p>
              </p:txBody>
            </p:sp>
            <p:cxnSp>
              <p:nvCxnSpPr>
                <p:cNvPr id="52" name="Connettore 1 51"/>
                <p:cNvCxnSpPr/>
                <p:nvPr/>
              </p:nvCxnSpPr>
              <p:spPr>
                <a:xfrm>
                  <a:off x="4191000" y="1981200"/>
                  <a:ext cx="914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CasellaDiTesto 48"/>
              <p:cNvSpPr txBox="1"/>
              <p:nvPr/>
            </p:nvSpPr>
            <p:spPr>
              <a:xfrm>
                <a:off x="5105400" y="1896070"/>
                <a:ext cx="2743200" cy="369332"/>
              </a:xfrm>
              <a:prstGeom prst="rect">
                <a:avLst/>
              </a:prstGeom>
              <a:noFill/>
            </p:spPr>
            <p:txBody>
              <a:bodyPr wrap="square" rtlCol="0">
                <a:spAutoFit/>
              </a:bodyPr>
              <a:lstStyle/>
              <a:p>
                <a:r>
                  <a:rPr lang="it-IT" dirty="0" smtClean="0"/>
                  <a:t>x  100 = 11.21% </a:t>
                </a:r>
                <a:endParaRPr lang="it-IT" dirty="0"/>
              </a:p>
            </p:txBody>
          </p:sp>
        </p:grpSp>
      </p:grpSp>
      <p:sp>
        <p:nvSpPr>
          <p:cNvPr id="54" name="Rettangolo arrotondato 53"/>
          <p:cNvSpPr/>
          <p:nvPr/>
        </p:nvSpPr>
        <p:spPr>
          <a:xfrm>
            <a:off x="5257800" y="4724400"/>
            <a:ext cx="7620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Rettangolo arrotondato 54"/>
          <p:cNvSpPr/>
          <p:nvPr/>
        </p:nvSpPr>
        <p:spPr>
          <a:xfrm>
            <a:off x="5257800" y="5867400"/>
            <a:ext cx="7620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CasellaDiTesto 55"/>
          <p:cNvSpPr txBox="1"/>
          <p:nvPr/>
        </p:nvSpPr>
        <p:spPr>
          <a:xfrm>
            <a:off x="6172200" y="5235714"/>
            <a:ext cx="1905000" cy="707886"/>
          </a:xfrm>
          <a:prstGeom prst="rect">
            <a:avLst/>
          </a:prstGeom>
          <a:noFill/>
        </p:spPr>
        <p:txBody>
          <a:bodyPr wrap="square" rtlCol="0">
            <a:spAutoFit/>
          </a:bodyPr>
          <a:lstStyle/>
          <a:p>
            <a:r>
              <a:rPr lang="it-IT" sz="4000" dirty="0" smtClean="0">
                <a:solidFill>
                  <a:schemeClr val="accent1">
                    <a:lumMod val="75000"/>
                  </a:schemeClr>
                </a:solidFill>
              </a:rPr>
              <a:t>100%</a:t>
            </a:r>
            <a:endParaRPr lang="it-IT" sz="4000" dirty="0">
              <a:solidFill>
                <a:schemeClr val="accent1">
                  <a:lumMod val="75000"/>
                </a:schemeClr>
              </a:solidFill>
            </a:endParaRPr>
          </a:p>
        </p:txBody>
      </p:sp>
    </p:spTree>
    <p:extLst>
      <p:ext uri="{BB962C8B-B14F-4D97-AF65-F5344CB8AC3E}">
        <p14:creationId xmlns:p14="http://schemas.microsoft.com/office/powerpoint/2010/main" val="98830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amond(ou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4">
                                            <p:txEl>
                                              <p:pRg st="1" end="1"/>
                                            </p:txEl>
                                          </p:spTgt>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checkerboard(across)">
                                      <p:cBhvr>
                                        <p:cTn id="49" dur="500"/>
                                        <p:tgtEl>
                                          <p:spTgt spid="54"/>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checkerboard(across)">
                                      <p:cBhvr>
                                        <p:cTn id="52" dur="500"/>
                                        <p:tgtEl>
                                          <p:spTgt spid="55"/>
                                        </p:tgtEl>
                                      </p:cBhvr>
                                    </p:animEffect>
                                  </p:childTnLst>
                                </p:cTn>
                              </p:par>
                            </p:childTnLst>
                          </p:cTn>
                        </p:par>
                      </p:childTnLst>
                    </p:cTn>
                  </p:par>
                  <p:par>
                    <p:cTn id="53" fill="hold">
                      <p:stCondLst>
                        <p:cond delay="indefinite"/>
                      </p:stCondLst>
                      <p:childTnLst>
                        <p:par>
                          <p:cTn id="54" fill="hold">
                            <p:stCondLst>
                              <p:cond delay="0"/>
                            </p:stCondLst>
                            <p:childTnLst>
                              <p:par>
                                <p:cTn id="55" presetID="34" presetClass="entr" presetSubtype="0" fill="hold" grpId="0" nodeType="clickEffect">
                                  <p:stCondLst>
                                    <p:cond delay="0"/>
                                  </p:stCondLst>
                                  <p:childTnLst>
                                    <p:set>
                                      <p:cBhvr>
                                        <p:cTn id="56" dur="1" fill="hold">
                                          <p:stCondLst>
                                            <p:cond delay="0"/>
                                          </p:stCondLst>
                                        </p:cTn>
                                        <p:tgtEl>
                                          <p:spTgt spid="56"/>
                                        </p:tgtEl>
                                        <p:attrNameLst>
                                          <p:attrName>style.visibility</p:attrName>
                                        </p:attrNameLst>
                                      </p:cBhvr>
                                      <p:to>
                                        <p:strVal val="visible"/>
                                      </p:to>
                                    </p:set>
                                    <p:anim from="(-#ppt_w/2)" to="(#ppt_x)" calcmode="lin" valueType="num">
                                      <p:cBhvr>
                                        <p:cTn id="57" dur="600" fill="hold">
                                          <p:stCondLst>
                                            <p:cond delay="0"/>
                                          </p:stCondLst>
                                        </p:cTn>
                                        <p:tgtEl>
                                          <p:spTgt spid="56"/>
                                        </p:tgtEl>
                                        <p:attrNameLst>
                                          <p:attrName>ppt_x</p:attrName>
                                        </p:attrNameLst>
                                      </p:cBhvr>
                                    </p:anim>
                                    <p:anim from="0" to="-1.0" calcmode="lin" valueType="num">
                                      <p:cBhvr>
                                        <p:cTn id="58" dur="200" decel="50000" autoRev="1" fill="hold">
                                          <p:stCondLst>
                                            <p:cond delay="600"/>
                                          </p:stCondLst>
                                        </p:cTn>
                                        <p:tgtEl>
                                          <p:spTgt spid="56"/>
                                        </p:tgtEl>
                                        <p:attrNameLst>
                                          <p:attrName>xshear</p:attrName>
                                        </p:attrNameLst>
                                      </p:cBhvr>
                                    </p:anim>
                                    <p:animScale>
                                      <p:cBhvr>
                                        <p:cTn id="59" dur="200" decel="100000" autoRev="1" fill="hold">
                                          <p:stCondLst>
                                            <p:cond delay="600"/>
                                          </p:stCondLst>
                                        </p:cTn>
                                        <p:tgtEl>
                                          <p:spTgt spid="56"/>
                                        </p:tgtEl>
                                      </p:cBhvr>
                                      <p:from x="100000" y="100000"/>
                                      <p:to x="80000" y="100000"/>
                                    </p:animScale>
                                    <p:anim by="(#ppt_h/3+#ppt_w*0.1)" calcmode="lin" valueType="num">
                                      <p:cBhvr additive="sum">
                                        <p:cTn id="60" dur="200" decel="100000" autoRev="1" fill="hold">
                                          <p:stCondLst>
                                            <p:cond delay="600"/>
                                          </p:stCondLst>
                                        </p:cTn>
                                        <p:tgtEl>
                                          <p:spTgt spid="5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4" grpId="0" uiExpand="1" build="p"/>
      <p:bldP spid="54" grpId="0" animBg="1"/>
      <p:bldP spid="55" grpId="0" animBg="1"/>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8" y="141004"/>
            <a:ext cx="7996518" cy="809251"/>
          </a:xfrm>
        </p:spPr>
        <p:txBody>
          <a:bodyPr>
            <a:normAutofit/>
          </a:bodyPr>
          <a:lstStyle/>
          <a:p>
            <a:r>
              <a:rPr lang="it-IT" sz="3200" dirty="0" smtClean="0">
                <a:solidFill>
                  <a:srgbClr val="0070C0"/>
                </a:solidFill>
              </a:rPr>
              <a:t>Composizione percentuale</a:t>
            </a:r>
            <a:endParaRPr lang="it-IT" sz="3200" dirty="0">
              <a:solidFill>
                <a:srgbClr val="0070C0"/>
              </a:solidFill>
            </a:endParaRPr>
          </a:p>
        </p:txBody>
      </p:sp>
      <p:sp>
        <p:nvSpPr>
          <p:cNvPr id="3" name="Content Placeholder 2"/>
          <p:cNvSpPr>
            <a:spLocks noGrp="1"/>
          </p:cNvSpPr>
          <p:nvPr>
            <p:ph idx="1"/>
          </p:nvPr>
        </p:nvSpPr>
        <p:spPr>
          <a:xfrm>
            <a:off x="591668" y="770957"/>
            <a:ext cx="7987556" cy="974768"/>
          </a:xfrm>
        </p:spPr>
        <p:txBody>
          <a:bodyPr>
            <a:noAutofit/>
          </a:bodyPr>
          <a:lstStyle/>
          <a:p>
            <a:pPr marL="0" indent="0">
              <a:lnSpc>
                <a:spcPct val="120000"/>
              </a:lnSpc>
              <a:spcBef>
                <a:spcPts val="0"/>
              </a:spcBef>
              <a:spcAft>
                <a:spcPts val="600"/>
              </a:spcAft>
              <a:buNone/>
            </a:pPr>
            <a:r>
              <a:rPr lang="it-IT" sz="1800" dirty="0" smtClean="0"/>
              <a:t>In generale, possiamo utilizzare la seguente formula per il calcolo della percentuale di ciascun elemento presente in un composto. </a:t>
            </a:r>
          </a:p>
        </p:txBody>
      </p:sp>
      <mc:AlternateContent xmlns:mc="http://schemas.openxmlformats.org/markup-compatibility/2006" xmlns:a14="http://schemas.microsoft.com/office/drawing/2010/main">
        <mc:Choice Requires="a14">
          <p:sp>
            <p:nvSpPr>
              <p:cNvPr id="24" name="Content Placeholder 2"/>
              <p:cNvSpPr txBox="1">
                <a:spLocks/>
              </p:cNvSpPr>
              <p:nvPr/>
            </p:nvSpPr>
            <p:spPr>
              <a:xfrm>
                <a:off x="591669" y="1275401"/>
                <a:ext cx="8068238"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0" indent="-1080000">
                  <a:lnSpc>
                    <a:spcPct val="120000"/>
                  </a:lnSpc>
                  <a:spcBef>
                    <a:spcPts val="0"/>
                  </a:spcBef>
                  <a:spcAft>
                    <a:spcPts val="600"/>
                  </a:spcAft>
                  <a:buNone/>
                </a:pPr>
                <a14:m>
                  <m:oMathPara xmlns:m="http://schemas.openxmlformats.org/officeDocument/2006/math">
                    <m:oMathParaPr>
                      <m:jc m:val="centerGroup"/>
                    </m:oMathParaPr>
                    <m:oMath xmlns:m="http://schemas.openxmlformats.org/officeDocument/2006/math">
                      <m:sSub>
                        <m:sSubPr>
                          <m:ctrlPr>
                            <a:rPr lang="it-IT" sz="1800" b="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m:t>
                          </m:r>
                        </m:e>
                        <m:sub>
                          <m:r>
                            <a:rPr lang="it-IT" sz="1800" b="0" i="1" smtClean="0">
                              <a:latin typeface="Cambria Math" panose="02040503050406030204" pitchFamily="18" charset="0"/>
                              <a:ea typeface="Cambria Math" panose="02040503050406030204" pitchFamily="18" charset="0"/>
                            </a:rPr>
                            <m:t>𝑋</m:t>
                          </m:r>
                        </m:sub>
                      </m:sSub>
                      <m:r>
                        <a:rPr lang="it-IT" sz="1800" b="0" i="1" smtClean="0">
                          <a:latin typeface="Cambria Math" panose="02040503050406030204" pitchFamily="18" charset="0"/>
                          <a:ea typeface="Cambria Math" panose="02040503050406030204" pitchFamily="18" charset="0"/>
                        </a:rPr>
                        <m:t>=</m:t>
                      </m:r>
                      <m:f>
                        <m:fPr>
                          <m:ctrlPr>
                            <a:rPr lang="it-IT" sz="1800" b="0" i="1" smtClean="0">
                              <a:latin typeface="Cambria Math" panose="02040503050406030204" pitchFamily="18" charset="0"/>
                              <a:ea typeface="Cambria Math" panose="02040503050406030204" pitchFamily="18" charset="0"/>
                            </a:rPr>
                          </m:ctrlPr>
                        </m:fPr>
                        <m:num>
                          <m:sSub>
                            <m:sSubPr>
                              <m:ctrlPr>
                                <a:rPr lang="it-IT" sz="1800" b="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𝑚</m:t>
                              </m:r>
                            </m:e>
                            <m:sub>
                              <m:r>
                                <a:rPr lang="it-IT" sz="1800" b="0" i="1" smtClean="0">
                                  <a:latin typeface="Cambria Math" panose="02040503050406030204" pitchFamily="18" charset="0"/>
                                  <a:ea typeface="Cambria Math" panose="02040503050406030204" pitchFamily="18" charset="0"/>
                                </a:rPr>
                                <m:t>𝑋</m:t>
                              </m:r>
                            </m:sub>
                          </m:sSub>
                        </m:num>
                        <m:den>
                          <m:sSub>
                            <m:sSubPr>
                              <m:ctrlPr>
                                <a:rPr lang="it-IT" sz="1800" b="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𝑚</m:t>
                              </m:r>
                            </m:e>
                            <m:sub>
                              <m:r>
                                <a:rPr lang="it-IT" sz="1800" b="0" i="1" smtClean="0">
                                  <a:latin typeface="Cambria Math" panose="02040503050406030204" pitchFamily="18" charset="0"/>
                                  <a:ea typeface="Cambria Math" panose="02040503050406030204" pitchFamily="18" charset="0"/>
                                </a:rPr>
                                <m:t>𝑡𝑜𝑡𝑎𝑙𝑒</m:t>
                              </m:r>
                            </m:sub>
                          </m:sSub>
                        </m:den>
                      </m:f>
                      <m:r>
                        <a:rPr lang="it-IT" sz="1800" b="0" i="1" smtClean="0">
                          <a:latin typeface="Cambria Math" panose="02040503050406030204" pitchFamily="18" charset="0"/>
                          <a:ea typeface="Cambria Math" panose="02040503050406030204" pitchFamily="18" charset="0"/>
                        </a:rPr>
                        <m:t>∙100=</m:t>
                      </m:r>
                      <m:f>
                        <m:fPr>
                          <m:ctrlPr>
                            <a:rPr lang="it-IT" sz="1800" b="0" i="1" smtClean="0">
                              <a:latin typeface="Cambria Math" panose="02040503050406030204" pitchFamily="18" charset="0"/>
                              <a:ea typeface="Cambria Math" panose="02040503050406030204" pitchFamily="18" charset="0"/>
                            </a:rPr>
                          </m:ctrlPr>
                        </m:fPr>
                        <m:num>
                          <m:sSub>
                            <m:sSubPr>
                              <m:ctrlPr>
                                <a:rPr lang="it-IT" sz="1800" b="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𝑛</m:t>
                              </m:r>
                            </m:e>
                            <m:sub>
                              <m:r>
                                <a:rPr lang="it-IT" sz="1800" b="0" i="1" smtClean="0">
                                  <a:latin typeface="Cambria Math" panose="02040503050406030204" pitchFamily="18" charset="0"/>
                                  <a:ea typeface="Cambria Math" panose="02040503050406030204" pitchFamily="18" charset="0"/>
                                </a:rPr>
                                <m:t>𝑋</m:t>
                              </m:r>
                            </m:sub>
                          </m:sSub>
                          <m:r>
                            <a:rPr lang="it-IT" sz="1800" b="0" i="1" smtClean="0">
                              <a:latin typeface="Cambria Math" panose="02040503050406030204" pitchFamily="18" charset="0"/>
                              <a:ea typeface="Cambria Math" panose="02040503050406030204" pitchFamily="18" charset="0"/>
                            </a:rPr>
                            <m:t>∙</m:t>
                          </m:r>
                          <m:sSub>
                            <m:sSubPr>
                              <m:ctrlPr>
                                <a:rPr lang="it-IT" sz="1800" b="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𝑀𝑀</m:t>
                              </m:r>
                            </m:e>
                            <m:sub>
                              <m:r>
                                <a:rPr lang="it-IT" sz="1800" b="0" i="1" smtClean="0">
                                  <a:latin typeface="Cambria Math" panose="02040503050406030204" pitchFamily="18" charset="0"/>
                                  <a:ea typeface="Cambria Math" panose="02040503050406030204" pitchFamily="18" charset="0"/>
                                </a:rPr>
                                <m:t>𝑋</m:t>
                              </m:r>
                            </m:sub>
                          </m:sSub>
                        </m:num>
                        <m:den>
                          <m:sSub>
                            <m:sSubPr>
                              <m:ctrlPr>
                                <a:rPr lang="it-IT" sz="1800" b="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𝑀𝑀</m:t>
                              </m:r>
                            </m:e>
                            <m:sub>
                              <m:r>
                                <a:rPr lang="it-IT" sz="1800" b="0" i="1" smtClean="0">
                                  <a:latin typeface="Cambria Math" panose="02040503050406030204" pitchFamily="18" charset="0"/>
                                  <a:ea typeface="Cambria Math" panose="02040503050406030204" pitchFamily="18" charset="0"/>
                                </a:rPr>
                                <m:t>𝑐𝑜𝑚𝑝𝑜𝑠𝑡𝑜</m:t>
                              </m:r>
                            </m:sub>
                          </m:sSub>
                        </m:den>
                      </m:f>
                      <m:r>
                        <a:rPr lang="it-IT" sz="1800" i="1">
                          <a:latin typeface="Cambria Math" panose="02040503050406030204" pitchFamily="18" charset="0"/>
                          <a:ea typeface="Cambria Math" panose="02040503050406030204" pitchFamily="18" charset="0"/>
                        </a:rPr>
                        <m:t>∙100</m:t>
                      </m:r>
                    </m:oMath>
                  </m:oMathPara>
                </a14:m>
                <a:endParaRPr lang="it-IT" sz="1800" i="1" dirty="0" smtClean="0">
                  <a:ea typeface="Cambria Math" panose="02040503050406030204" pitchFamily="18" charset="0"/>
                </a:endParaRPr>
              </a:p>
              <a:p>
                <a:pPr marL="1080000" indent="-1080000">
                  <a:lnSpc>
                    <a:spcPct val="120000"/>
                  </a:lnSpc>
                  <a:spcBef>
                    <a:spcPts val="0"/>
                  </a:spcBef>
                  <a:buNone/>
                </a:pPr>
                <a:r>
                  <a:rPr lang="it-IT" sz="1800" b="0" dirty="0" smtClean="0">
                    <a:ea typeface="Cambria Math" panose="02040503050406030204" pitchFamily="18" charset="0"/>
                  </a:rPr>
                  <a:t>dove: </a:t>
                </a:r>
                <a14:m>
                  <m:oMath xmlns:m="http://schemas.openxmlformats.org/officeDocument/2006/math">
                    <m:sSub>
                      <m:sSubPr>
                        <m:ctrlPr>
                          <a:rPr lang="it-IT" sz="1800" b="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𝑚</m:t>
                        </m:r>
                      </m:e>
                      <m:sub>
                        <m:r>
                          <a:rPr lang="it-IT" sz="1800" b="0" i="1" smtClean="0">
                            <a:latin typeface="Cambria Math" panose="02040503050406030204" pitchFamily="18" charset="0"/>
                            <a:ea typeface="Cambria Math" panose="02040503050406030204" pitchFamily="18" charset="0"/>
                          </a:rPr>
                          <m:t>𝑋</m:t>
                        </m:r>
                      </m:sub>
                    </m:sSub>
                    <m:r>
                      <a:rPr lang="it-IT" sz="1800" b="0" i="1" smtClean="0">
                        <a:latin typeface="Cambria Math" panose="02040503050406030204" pitchFamily="18" charset="0"/>
                        <a:ea typeface="Cambria Math" panose="02040503050406030204" pitchFamily="18" charset="0"/>
                      </a:rPr>
                      <m:t>,</m:t>
                    </m:r>
                    <m:sSub>
                      <m:sSubPr>
                        <m:ctrlPr>
                          <a:rPr lang="it-IT" sz="1800" i="1">
                            <a:latin typeface="Cambria Math" panose="02040503050406030204" pitchFamily="18" charset="0"/>
                            <a:ea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𝑚</m:t>
                        </m:r>
                      </m:e>
                      <m:sub>
                        <m:r>
                          <a:rPr lang="it-IT" sz="1800" b="0" i="1" smtClean="0">
                            <a:latin typeface="Cambria Math" panose="02040503050406030204" pitchFamily="18" charset="0"/>
                            <a:ea typeface="Cambria Math" panose="02040503050406030204" pitchFamily="18" charset="0"/>
                          </a:rPr>
                          <m:t>𝑡𝑜𝑡𝑎𝑙𝑒</m:t>
                        </m:r>
                      </m:sub>
                    </m:sSub>
                  </m:oMath>
                </a14:m>
                <a:r>
                  <a:rPr lang="it-IT" sz="1800" b="0" dirty="0" smtClean="0">
                    <a:ea typeface="Cambria Math" panose="02040503050406030204" pitchFamily="18" charset="0"/>
                  </a:rPr>
                  <a:t> sono la massa dell’elemento e la massa del composto,</a:t>
                </a:r>
              </a:p>
              <a:p>
                <a:pPr marL="1080000" indent="-1080000">
                  <a:lnSpc>
                    <a:spcPct val="120000"/>
                  </a:lnSpc>
                  <a:spcBef>
                    <a:spcPts val="0"/>
                  </a:spcBef>
                  <a:buNone/>
                </a:pPr>
                <a:r>
                  <a:rPr lang="it-IT" sz="1800" dirty="0">
                    <a:ea typeface="Cambria Math" panose="02040503050406030204" pitchFamily="18" charset="0"/>
                  </a:rPr>
                  <a:t> </a:t>
                </a:r>
                <a:r>
                  <a:rPr lang="it-IT" sz="1800" dirty="0" smtClean="0">
                    <a:ea typeface="Cambria Math" panose="02040503050406030204" pitchFamily="18" charset="0"/>
                  </a:rPr>
                  <a:t>         </a:t>
                </a:r>
                <a:r>
                  <a:rPr lang="it-IT" sz="1800" b="0" dirty="0" smtClean="0">
                    <a:ea typeface="Cambria Math" panose="02040503050406030204" pitchFamily="18" charset="0"/>
                  </a:rPr>
                  <a:t> </a:t>
                </a:r>
                <a14:m>
                  <m:oMath xmlns:m="http://schemas.openxmlformats.org/officeDocument/2006/math">
                    <m:sSub>
                      <m:sSubPr>
                        <m:ctrlPr>
                          <a:rPr lang="it-IT" sz="1800" i="1">
                            <a:latin typeface="Cambria Math" panose="02040503050406030204" pitchFamily="18" charset="0"/>
                            <a:ea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𝑛</m:t>
                        </m:r>
                      </m:e>
                      <m:sub>
                        <m:r>
                          <a:rPr lang="it-IT" sz="1800" i="1">
                            <a:latin typeface="Cambria Math" panose="02040503050406030204" pitchFamily="18" charset="0"/>
                            <a:ea typeface="Cambria Math" panose="02040503050406030204" pitchFamily="18" charset="0"/>
                          </a:rPr>
                          <m:t>𝑋</m:t>
                        </m:r>
                      </m:sub>
                    </m:sSub>
                  </m:oMath>
                </a14:m>
                <a:r>
                  <a:rPr lang="it-IT" sz="1800" dirty="0">
                    <a:ea typeface="Cambria Math" panose="02040503050406030204" pitchFamily="18" charset="0"/>
                  </a:rPr>
                  <a:t> </a:t>
                </a:r>
                <a:r>
                  <a:rPr lang="it-IT" sz="1800" b="0" dirty="0" smtClean="0">
                    <a:ea typeface="Cambria Math" panose="02040503050406030204" pitchFamily="18" charset="0"/>
                  </a:rPr>
                  <a:t>è il numero di moli dell’elemento per una mole di composto,</a:t>
                </a:r>
              </a:p>
              <a:p>
                <a:pPr marL="1080000" indent="-1080000">
                  <a:lnSpc>
                    <a:spcPct val="120000"/>
                  </a:lnSpc>
                  <a:spcBef>
                    <a:spcPts val="0"/>
                  </a:spcBef>
                  <a:buNone/>
                </a:pPr>
                <a:r>
                  <a:rPr lang="it-IT" sz="1800" dirty="0">
                    <a:ea typeface="Cambria Math" panose="02040503050406030204" pitchFamily="18" charset="0"/>
                  </a:rPr>
                  <a:t> </a:t>
                </a:r>
                <a:r>
                  <a:rPr lang="it-IT" sz="1800" dirty="0" smtClean="0">
                    <a:ea typeface="Cambria Math" panose="02040503050406030204" pitchFamily="18" charset="0"/>
                  </a:rPr>
                  <a:t>          </a:t>
                </a:r>
                <a14:m>
                  <m:oMath xmlns:m="http://schemas.openxmlformats.org/officeDocument/2006/math">
                    <m:sSub>
                      <m:sSubPr>
                        <m:ctrlPr>
                          <a:rPr lang="it-IT" sz="1800" i="1">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𝑀𝑀</m:t>
                        </m:r>
                      </m:e>
                      <m:sub>
                        <m:r>
                          <a:rPr lang="it-IT" sz="1800" i="1">
                            <a:latin typeface="Cambria Math" panose="02040503050406030204" pitchFamily="18" charset="0"/>
                            <a:ea typeface="Cambria Math" panose="02040503050406030204" pitchFamily="18" charset="0"/>
                          </a:rPr>
                          <m:t>𝑋</m:t>
                        </m:r>
                      </m:sub>
                    </m:sSub>
                    <m:r>
                      <a:rPr lang="it-IT" sz="1800" i="1">
                        <a:latin typeface="Cambria Math" panose="02040503050406030204" pitchFamily="18" charset="0"/>
                        <a:ea typeface="Cambria Math" panose="02040503050406030204" pitchFamily="18" charset="0"/>
                      </a:rPr>
                      <m:t>,</m:t>
                    </m:r>
                    <m:sSub>
                      <m:sSubPr>
                        <m:ctrlPr>
                          <a:rPr lang="it-IT" sz="1800" i="1">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𝑀𝑀</m:t>
                        </m:r>
                      </m:e>
                      <m:sub>
                        <m:r>
                          <a:rPr lang="it-IT" sz="1800" b="0" i="1" smtClean="0">
                            <a:latin typeface="Cambria Math" panose="02040503050406030204" pitchFamily="18" charset="0"/>
                            <a:ea typeface="Cambria Math" panose="02040503050406030204" pitchFamily="18" charset="0"/>
                          </a:rPr>
                          <m:t>𝑐𝑜𝑚𝑝𝑜𝑠𝑡𝑜</m:t>
                        </m:r>
                      </m:sub>
                    </m:sSub>
                  </m:oMath>
                </a14:m>
                <a:r>
                  <a:rPr lang="it-IT" sz="1800" dirty="0">
                    <a:ea typeface="Cambria Math" panose="02040503050406030204" pitchFamily="18" charset="0"/>
                  </a:rPr>
                  <a:t> sono </a:t>
                </a:r>
                <a:r>
                  <a:rPr lang="it-IT" sz="1800" dirty="0" smtClean="0">
                    <a:ea typeface="Cambria Math" panose="02040503050406030204" pitchFamily="18" charset="0"/>
                  </a:rPr>
                  <a:t>le masse molari dell’elemento e del composto (in numero pari alla massa atomica e massa molecolare, rispettivamente).</a:t>
                </a:r>
                <a:endParaRPr lang="it-IT" sz="1800" b="0" dirty="0" smtClean="0">
                  <a:ea typeface="Cambria Math" panose="02040503050406030204" pitchFamily="18" charset="0"/>
                </a:endParaRPr>
              </a:p>
            </p:txBody>
          </p:sp>
        </mc:Choice>
        <mc:Fallback xmlns="">
          <p:sp>
            <p:nvSpPr>
              <p:cNvPr id="24" name="Content Placeholder 2"/>
              <p:cNvSpPr txBox="1">
                <a:spLocks noRot="1" noChangeAspect="1" noMove="1" noResize="1" noEditPoints="1" noAdjustHandles="1" noChangeArrowheads="1" noChangeShapeType="1" noTextEdit="1"/>
              </p:cNvSpPr>
              <p:nvPr/>
            </p:nvSpPr>
            <p:spPr>
              <a:xfrm>
                <a:off x="591669" y="1275401"/>
                <a:ext cx="8068238" cy="974768"/>
              </a:xfrm>
              <a:prstGeom prst="rect">
                <a:avLst/>
              </a:prstGeom>
              <a:blipFill>
                <a:blip r:embed="rId2"/>
                <a:stretch>
                  <a:fillRect l="-604" b="-135000"/>
                </a:stretch>
              </a:blipFill>
            </p:spPr>
            <p:txBody>
              <a:bodyPr/>
              <a:lstStyle/>
              <a:p>
                <a:r>
                  <a:rPr lang="it-IT">
                    <a:noFill/>
                  </a:rPr>
                  <a:t> </a:t>
                </a:r>
              </a:p>
            </p:txBody>
          </p:sp>
        </mc:Fallback>
      </mc:AlternateContent>
    </p:spTree>
    <p:extLst>
      <p:ext uri="{BB962C8B-B14F-4D97-AF65-F5344CB8AC3E}">
        <p14:creationId xmlns:p14="http://schemas.microsoft.com/office/powerpoint/2010/main" val="353790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7"/>
          <p:cNvSpPr/>
          <p:nvPr/>
        </p:nvSpPr>
        <p:spPr>
          <a:xfrm>
            <a:off x="228600" y="1870293"/>
            <a:ext cx="8610600" cy="4800600"/>
          </a:xfrm>
          <a:prstGeom prst="rect">
            <a:avLst/>
          </a:prstGeom>
          <a:solidFill>
            <a:schemeClr val="accent1">
              <a:lumMod val="20000"/>
              <a:lumOff val="80000"/>
            </a:scheme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egnaposto numero diapositiva 13"/>
          <p:cNvSpPr>
            <a:spLocks noGrp="1"/>
          </p:cNvSpPr>
          <p:nvPr>
            <p:ph type="sldNum" sz="quarter" idx="12"/>
          </p:nvPr>
        </p:nvSpPr>
        <p:spPr/>
        <p:txBody>
          <a:bodyPr/>
          <a:lstStyle/>
          <a:p>
            <a:fld id="{A77D6A5A-7EAA-4DB4-B3BA-B3FCA63BD357}" type="slidenum">
              <a:rPr lang="it-IT" smtClean="0"/>
              <a:pPr/>
              <a:t>9</a:t>
            </a:fld>
            <a:endParaRPr lang="it-IT"/>
          </a:p>
        </p:txBody>
      </p:sp>
      <p:sp>
        <p:nvSpPr>
          <p:cNvPr id="9" name="CasellaDiTesto 8"/>
          <p:cNvSpPr txBox="1"/>
          <p:nvPr/>
        </p:nvSpPr>
        <p:spPr>
          <a:xfrm>
            <a:off x="381000" y="117693"/>
            <a:ext cx="8077200" cy="6740307"/>
          </a:xfrm>
          <a:prstGeom prst="rect">
            <a:avLst/>
          </a:prstGeom>
          <a:noFill/>
        </p:spPr>
        <p:txBody>
          <a:bodyPr wrap="square" rtlCol="0">
            <a:spAutoFit/>
          </a:bodyPr>
          <a:lstStyle/>
          <a:p>
            <a:r>
              <a:rPr lang="it-IT" u="sng" dirty="0" smtClean="0"/>
              <a:t>Esempio:</a:t>
            </a:r>
          </a:p>
          <a:p>
            <a:r>
              <a:rPr lang="it-IT" b="1" dirty="0" smtClean="0"/>
              <a:t>Le piante hanno bisogno di assumere azoto dal proprio ambiente. La quantità di azoto è critica per la sopravvivenza della piante. Dovendo concimare una pianta, si possono scegliere diversi sali contenenti azoto, ma è necessario conoscere con precisione la quantità di azoto che si sta somministrando alla pianta. Quale di questi composti contiene in percentuale più azoto?   NH</a:t>
            </a:r>
            <a:r>
              <a:rPr lang="it-IT" b="1" baseline="-25000" dirty="0" smtClean="0"/>
              <a:t>4</a:t>
            </a:r>
            <a:r>
              <a:rPr lang="it-IT" b="1" dirty="0" smtClean="0"/>
              <a:t>NO</a:t>
            </a:r>
            <a:r>
              <a:rPr lang="it-IT" b="1" baseline="-25000" dirty="0" smtClean="0"/>
              <a:t>3</a:t>
            </a:r>
            <a:r>
              <a:rPr lang="it-IT" b="1" dirty="0" smtClean="0"/>
              <a:t> oppure  (NH</a:t>
            </a:r>
            <a:r>
              <a:rPr lang="it-IT" b="1" baseline="-25000" dirty="0" smtClean="0"/>
              <a:t>4</a:t>
            </a:r>
            <a:r>
              <a:rPr lang="it-IT" b="1" dirty="0" smtClean="0"/>
              <a:t>)</a:t>
            </a:r>
            <a:r>
              <a:rPr lang="it-IT" b="1" baseline="-25000" dirty="0" smtClean="0"/>
              <a:t>2</a:t>
            </a:r>
            <a:r>
              <a:rPr lang="it-IT" b="1" dirty="0" smtClean="0"/>
              <a:t>SO</a:t>
            </a:r>
            <a:r>
              <a:rPr lang="it-IT" b="1" baseline="-25000" dirty="0" smtClean="0"/>
              <a:t>4</a:t>
            </a:r>
            <a:r>
              <a:rPr lang="it-IT" b="1" dirty="0" smtClean="0"/>
              <a:t>?</a:t>
            </a:r>
          </a:p>
          <a:p>
            <a:endParaRPr lang="it-IT" dirty="0" smtClean="0"/>
          </a:p>
          <a:p>
            <a:endParaRPr lang="it-IT" dirty="0" smtClean="0"/>
          </a:p>
          <a:p>
            <a:endParaRPr lang="it-IT" dirty="0" smtClean="0"/>
          </a:p>
          <a:p>
            <a:r>
              <a:rPr lang="it-IT" dirty="0" smtClean="0"/>
              <a:t>1 mole di </a:t>
            </a:r>
            <a:r>
              <a:rPr lang="it-IT" b="1" dirty="0" smtClean="0"/>
              <a:t>NH</a:t>
            </a:r>
            <a:r>
              <a:rPr lang="it-IT" b="1" baseline="-25000" dirty="0" smtClean="0"/>
              <a:t>4</a:t>
            </a:r>
            <a:r>
              <a:rPr lang="it-IT" b="1" dirty="0" smtClean="0"/>
              <a:t>NO</a:t>
            </a:r>
            <a:r>
              <a:rPr lang="it-IT" b="1" baseline="-25000" dirty="0" smtClean="0"/>
              <a:t>3</a:t>
            </a:r>
            <a:r>
              <a:rPr lang="it-IT" dirty="0" smtClean="0"/>
              <a:t> pesa 80.06 g. </a:t>
            </a:r>
          </a:p>
          <a:p>
            <a:r>
              <a:rPr lang="it-IT" dirty="0" smtClean="0"/>
              <a:t>In una mole di NH</a:t>
            </a:r>
            <a:r>
              <a:rPr lang="it-IT" baseline="-25000" dirty="0" smtClean="0"/>
              <a:t>4</a:t>
            </a:r>
            <a:r>
              <a:rPr lang="it-IT" dirty="0" smtClean="0"/>
              <a:t>NO</a:t>
            </a:r>
            <a:r>
              <a:rPr lang="it-IT" baseline="-25000" dirty="0" smtClean="0"/>
              <a:t>3</a:t>
            </a:r>
            <a:r>
              <a:rPr lang="it-IT" dirty="0" smtClean="0"/>
              <a:t> ci sono due moli di azoto (N).</a:t>
            </a:r>
          </a:p>
          <a:p>
            <a:r>
              <a:rPr lang="it-IT" dirty="0" smtClean="0"/>
              <a:t>2 moli di azoto pesano 28.02 g.</a:t>
            </a:r>
          </a:p>
          <a:p>
            <a:endParaRPr lang="it-IT" dirty="0" smtClean="0"/>
          </a:p>
          <a:p>
            <a:endParaRPr lang="it-IT" dirty="0" smtClean="0"/>
          </a:p>
          <a:p>
            <a:endParaRPr lang="it-IT" dirty="0" smtClean="0"/>
          </a:p>
          <a:p>
            <a:r>
              <a:rPr lang="it-IT" dirty="0" smtClean="0"/>
              <a:t>1 mole di </a:t>
            </a:r>
            <a:r>
              <a:rPr lang="it-IT" b="1" dirty="0" smtClean="0"/>
              <a:t>(NH</a:t>
            </a:r>
            <a:r>
              <a:rPr lang="it-IT" b="1" baseline="-25000" dirty="0" smtClean="0"/>
              <a:t>4</a:t>
            </a:r>
            <a:r>
              <a:rPr lang="it-IT" b="1" dirty="0" smtClean="0"/>
              <a:t>)</a:t>
            </a:r>
            <a:r>
              <a:rPr lang="it-IT" b="1" baseline="-25000" dirty="0" smtClean="0"/>
              <a:t>2</a:t>
            </a:r>
            <a:r>
              <a:rPr lang="it-IT" b="1" dirty="0" smtClean="0"/>
              <a:t>SO</a:t>
            </a:r>
            <a:r>
              <a:rPr lang="it-IT" b="1" baseline="-25000" dirty="0" smtClean="0"/>
              <a:t>4</a:t>
            </a:r>
            <a:r>
              <a:rPr lang="it-IT" dirty="0" smtClean="0"/>
              <a:t> pesa 132.16 g. </a:t>
            </a:r>
          </a:p>
          <a:p>
            <a:r>
              <a:rPr lang="it-IT" dirty="0" smtClean="0"/>
              <a:t>In una mole di (NH</a:t>
            </a:r>
            <a:r>
              <a:rPr lang="it-IT" baseline="-25000" dirty="0" smtClean="0"/>
              <a:t>4</a:t>
            </a:r>
            <a:r>
              <a:rPr lang="it-IT" dirty="0" smtClean="0"/>
              <a:t>)</a:t>
            </a:r>
            <a:r>
              <a:rPr lang="it-IT" baseline="-25000" dirty="0" smtClean="0"/>
              <a:t>2</a:t>
            </a:r>
            <a:r>
              <a:rPr lang="it-IT" dirty="0" smtClean="0"/>
              <a:t>SO</a:t>
            </a:r>
            <a:r>
              <a:rPr lang="it-IT" baseline="-25000" dirty="0" smtClean="0"/>
              <a:t>4</a:t>
            </a:r>
            <a:r>
              <a:rPr lang="it-IT" dirty="0" smtClean="0"/>
              <a:t> ci sono due moli di azoto (N).</a:t>
            </a:r>
          </a:p>
          <a:p>
            <a:r>
              <a:rPr lang="it-IT" dirty="0" smtClean="0"/>
              <a:t>2 moli di azoto pesano 28.02 g.</a:t>
            </a:r>
          </a:p>
          <a:p>
            <a:endParaRPr lang="it-IT" dirty="0" smtClean="0"/>
          </a:p>
          <a:p>
            <a:endParaRPr lang="it-IT" dirty="0" smtClean="0"/>
          </a:p>
          <a:p>
            <a:endParaRPr lang="it-IT" dirty="0" smtClean="0"/>
          </a:p>
          <a:p>
            <a:r>
              <a:rPr lang="it-IT" dirty="0" smtClean="0"/>
              <a:t>Qualsiasi massa di </a:t>
            </a:r>
            <a:r>
              <a:rPr lang="it-IT" b="1" dirty="0" smtClean="0"/>
              <a:t>NH</a:t>
            </a:r>
            <a:r>
              <a:rPr lang="it-IT" b="1" baseline="-25000" dirty="0" smtClean="0"/>
              <a:t>4</a:t>
            </a:r>
            <a:r>
              <a:rPr lang="it-IT" b="1" dirty="0" smtClean="0"/>
              <a:t>NO</a:t>
            </a:r>
            <a:r>
              <a:rPr lang="it-IT" b="1" baseline="-25000" dirty="0" smtClean="0"/>
              <a:t>3</a:t>
            </a:r>
            <a:r>
              <a:rPr lang="it-IT" dirty="0" smtClean="0"/>
              <a:t> contiene  una percentuale di azoto superiore a quella contenuta in una quantità pari di (NH</a:t>
            </a:r>
            <a:r>
              <a:rPr lang="it-IT" baseline="-25000" dirty="0" smtClean="0"/>
              <a:t>4</a:t>
            </a:r>
            <a:r>
              <a:rPr lang="it-IT" dirty="0" smtClean="0"/>
              <a:t>)</a:t>
            </a:r>
            <a:r>
              <a:rPr lang="it-IT" baseline="-25000" dirty="0" smtClean="0"/>
              <a:t>2</a:t>
            </a:r>
            <a:r>
              <a:rPr lang="it-IT" dirty="0" smtClean="0"/>
              <a:t>SO</a:t>
            </a:r>
            <a:r>
              <a:rPr lang="it-IT" baseline="-25000" dirty="0" smtClean="0"/>
              <a:t>4</a:t>
            </a:r>
            <a:r>
              <a:rPr lang="it-IT" dirty="0" smtClean="0"/>
              <a:t>.</a:t>
            </a:r>
          </a:p>
          <a:p>
            <a:endParaRPr lang="it-IT" dirty="0" smtClean="0"/>
          </a:p>
        </p:txBody>
      </p:sp>
      <p:grpSp>
        <p:nvGrpSpPr>
          <p:cNvPr id="10" name="Gruppo 9"/>
          <p:cNvGrpSpPr/>
          <p:nvPr/>
        </p:nvGrpSpPr>
        <p:grpSpPr>
          <a:xfrm>
            <a:off x="457200" y="1785163"/>
            <a:ext cx="5943600" cy="923330"/>
            <a:chOff x="533400" y="1743670"/>
            <a:chExt cx="5943600" cy="923330"/>
          </a:xfrm>
        </p:grpSpPr>
        <p:sp>
          <p:nvSpPr>
            <p:cNvPr id="11" name="CasellaDiTesto 10"/>
            <p:cNvSpPr txBox="1"/>
            <p:nvPr/>
          </p:nvSpPr>
          <p:spPr>
            <a:xfrm>
              <a:off x="533400" y="1743670"/>
              <a:ext cx="5943600" cy="923330"/>
            </a:xfrm>
            <a:prstGeom prst="rect">
              <a:avLst/>
            </a:prstGeom>
            <a:noFill/>
          </p:spPr>
          <p:txBody>
            <a:bodyPr wrap="square" rtlCol="0">
              <a:spAutoFit/>
            </a:bodyPr>
            <a:lstStyle/>
            <a:p>
              <a:endParaRPr lang="it-IT" dirty="0" smtClean="0"/>
            </a:p>
            <a:p>
              <a:r>
                <a:rPr lang="it-IT" dirty="0" smtClean="0"/>
                <a:t>                                       %</a:t>
              </a:r>
              <a:r>
                <a:rPr lang="it-IT" baseline="-25000" dirty="0" smtClean="0"/>
                <a:t>N</a:t>
              </a:r>
              <a:r>
                <a:rPr lang="it-IT" dirty="0" smtClean="0"/>
                <a:t> = </a:t>
              </a:r>
            </a:p>
            <a:p>
              <a:endParaRPr lang="it-IT" dirty="0"/>
            </a:p>
          </p:txBody>
        </p:sp>
        <p:grpSp>
          <p:nvGrpSpPr>
            <p:cNvPr id="12" name="Gruppo 20"/>
            <p:cNvGrpSpPr/>
            <p:nvPr/>
          </p:nvGrpSpPr>
          <p:grpSpPr>
            <a:xfrm>
              <a:off x="3238500" y="1818316"/>
              <a:ext cx="2743200" cy="719620"/>
              <a:chOff x="3848100" y="1730448"/>
              <a:chExt cx="2743200" cy="719620"/>
            </a:xfrm>
          </p:grpSpPr>
          <p:grpSp>
            <p:nvGrpSpPr>
              <p:cNvPr id="15" name="Gruppo 19"/>
              <p:cNvGrpSpPr/>
              <p:nvPr/>
            </p:nvGrpSpPr>
            <p:grpSpPr>
              <a:xfrm>
                <a:off x="3848100" y="1730448"/>
                <a:ext cx="2743200" cy="719620"/>
                <a:chOff x="3848100" y="1578048"/>
                <a:chExt cx="2743200" cy="719620"/>
              </a:xfrm>
            </p:grpSpPr>
            <p:sp>
              <p:nvSpPr>
                <p:cNvPr id="18" name="CasellaDiTesto 17"/>
                <p:cNvSpPr txBox="1"/>
                <p:nvPr/>
              </p:nvSpPr>
              <p:spPr>
                <a:xfrm>
                  <a:off x="3848100" y="1928336"/>
                  <a:ext cx="2743200" cy="369332"/>
                </a:xfrm>
                <a:prstGeom prst="rect">
                  <a:avLst/>
                </a:prstGeom>
                <a:noFill/>
              </p:spPr>
              <p:txBody>
                <a:bodyPr wrap="square" rtlCol="0">
                  <a:spAutoFit/>
                </a:bodyPr>
                <a:lstStyle/>
                <a:p>
                  <a:r>
                    <a:rPr lang="it-IT" dirty="0" smtClean="0"/>
                    <a:t> </a:t>
                  </a:r>
                  <a:r>
                    <a:rPr lang="it-IT" dirty="0" err="1" smtClean="0"/>
                    <a:t>m</a:t>
                  </a:r>
                  <a:r>
                    <a:rPr lang="it-IT" baseline="-25000" dirty="0" err="1" smtClean="0"/>
                    <a:t>totale</a:t>
                  </a:r>
                  <a:r>
                    <a:rPr lang="it-IT" baseline="-25000" dirty="0" smtClean="0"/>
                    <a:t> del composto</a:t>
                  </a:r>
                  <a:endParaRPr lang="it-IT" baseline="-25000" dirty="0"/>
                </a:p>
              </p:txBody>
            </p:sp>
            <p:sp>
              <p:nvSpPr>
                <p:cNvPr id="19" name="CasellaDiTesto 18"/>
                <p:cNvSpPr txBox="1"/>
                <p:nvPr/>
              </p:nvSpPr>
              <p:spPr>
                <a:xfrm>
                  <a:off x="4381500" y="1578048"/>
                  <a:ext cx="1295400" cy="367744"/>
                </a:xfrm>
                <a:prstGeom prst="rect">
                  <a:avLst/>
                </a:prstGeom>
                <a:noFill/>
              </p:spPr>
              <p:txBody>
                <a:bodyPr wrap="square" rtlCol="0">
                  <a:spAutoFit/>
                </a:bodyPr>
                <a:lstStyle/>
                <a:p>
                  <a:r>
                    <a:rPr lang="it-IT" dirty="0" err="1" smtClean="0"/>
                    <a:t>m</a:t>
                  </a:r>
                  <a:r>
                    <a:rPr lang="it-IT" baseline="-25000" dirty="0" err="1" smtClean="0"/>
                    <a:t>N</a:t>
                  </a:r>
                  <a:endParaRPr lang="it-IT" baseline="-25000" dirty="0"/>
                </a:p>
              </p:txBody>
            </p:sp>
            <p:cxnSp>
              <p:nvCxnSpPr>
                <p:cNvPr id="20" name="Connettore 1 19"/>
                <p:cNvCxnSpPr/>
                <p:nvPr/>
              </p:nvCxnSpPr>
              <p:spPr>
                <a:xfrm flipV="1">
                  <a:off x="3886200" y="1965067"/>
                  <a:ext cx="1447800" cy="161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CasellaDiTesto 16"/>
              <p:cNvSpPr txBox="1"/>
              <p:nvPr/>
            </p:nvSpPr>
            <p:spPr>
              <a:xfrm>
                <a:off x="5524500" y="1890073"/>
                <a:ext cx="990600" cy="369332"/>
              </a:xfrm>
              <a:prstGeom prst="rect">
                <a:avLst/>
              </a:prstGeom>
              <a:noFill/>
            </p:spPr>
            <p:txBody>
              <a:bodyPr wrap="square" rtlCol="0">
                <a:spAutoFit/>
              </a:bodyPr>
              <a:lstStyle/>
              <a:p>
                <a:r>
                  <a:rPr lang="it-IT" dirty="0" smtClean="0"/>
                  <a:t>x  100</a:t>
                </a:r>
                <a:endParaRPr lang="it-IT" dirty="0"/>
              </a:p>
            </p:txBody>
          </p:sp>
        </p:grpSp>
      </p:grpSp>
      <p:grpSp>
        <p:nvGrpSpPr>
          <p:cNvPr id="21" name="Gruppo 20"/>
          <p:cNvGrpSpPr/>
          <p:nvPr/>
        </p:nvGrpSpPr>
        <p:grpSpPr>
          <a:xfrm>
            <a:off x="457200" y="3385363"/>
            <a:ext cx="7543800" cy="923330"/>
            <a:chOff x="533400" y="1743670"/>
            <a:chExt cx="7543800" cy="923330"/>
          </a:xfrm>
        </p:grpSpPr>
        <p:sp>
          <p:nvSpPr>
            <p:cNvPr id="22" name="CasellaDiTesto 21"/>
            <p:cNvSpPr txBox="1"/>
            <p:nvPr/>
          </p:nvSpPr>
          <p:spPr>
            <a:xfrm>
              <a:off x="533400" y="1743670"/>
              <a:ext cx="5943600" cy="923330"/>
            </a:xfrm>
            <a:prstGeom prst="rect">
              <a:avLst/>
            </a:prstGeom>
            <a:noFill/>
          </p:spPr>
          <p:txBody>
            <a:bodyPr wrap="square" rtlCol="0">
              <a:spAutoFit/>
            </a:bodyPr>
            <a:lstStyle/>
            <a:p>
              <a:endParaRPr lang="it-IT" dirty="0" smtClean="0"/>
            </a:p>
            <a:p>
              <a:r>
                <a:rPr lang="it-IT" dirty="0" smtClean="0"/>
                <a:t>Massa percentuale azoto in </a:t>
              </a:r>
              <a:r>
                <a:rPr lang="it-IT" b="1" dirty="0" smtClean="0"/>
                <a:t>NH</a:t>
              </a:r>
              <a:r>
                <a:rPr lang="it-IT" b="1" baseline="-25000" dirty="0" smtClean="0"/>
                <a:t>4</a:t>
              </a:r>
              <a:r>
                <a:rPr lang="it-IT" b="1" dirty="0" smtClean="0"/>
                <a:t>NO</a:t>
              </a:r>
              <a:r>
                <a:rPr lang="it-IT" b="1" baseline="-25000" dirty="0" smtClean="0"/>
                <a:t>3</a:t>
              </a:r>
              <a:r>
                <a:rPr lang="it-IT" dirty="0" smtClean="0"/>
                <a:t>  = </a:t>
              </a:r>
            </a:p>
            <a:p>
              <a:endParaRPr lang="it-IT" dirty="0"/>
            </a:p>
          </p:txBody>
        </p:sp>
        <p:grpSp>
          <p:nvGrpSpPr>
            <p:cNvPr id="23" name="Gruppo 20"/>
            <p:cNvGrpSpPr/>
            <p:nvPr/>
          </p:nvGrpSpPr>
          <p:grpSpPr>
            <a:xfrm>
              <a:off x="4419600" y="1852136"/>
              <a:ext cx="3657600" cy="738664"/>
              <a:chOff x="5029200" y="1764268"/>
              <a:chExt cx="3657600" cy="738664"/>
            </a:xfrm>
          </p:grpSpPr>
          <p:grpSp>
            <p:nvGrpSpPr>
              <p:cNvPr id="24" name="Gruppo 19"/>
              <p:cNvGrpSpPr/>
              <p:nvPr/>
            </p:nvGrpSpPr>
            <p:grpSpPr>
              <a:xfrm>
                <a:off x="5029200" y="1764268"/>
                <a:ext cx="990600" cy="738664"/>
                <a:chOff x="5029200" y="1611868"/>
                <a:chExt cx="990600" cy="738664"/>
              </a:xfrm>
            </p:grpSpPr>
            <p:sp>
              <p:nvSpPr>
                <p:cNvPr id="26" name="CasellaDiTesto 25"/>
                <p:cNvSpPr txBox="1"/>
                <p:nvPr/>
              </p:nvSpPr>
              <p:spPr>
                <a:xfrm>
                  <a:off x="5029200" y="1981200"/>
                  <a:ext cx="990600" cy="369332"/>
                </a:xfrm>
                <a:prstGeom prst="rect">
                  <a:avLst/>
                </a:prstGeom>
                <a:noFill/>
              </p:spPr>
              <p:txBody>
                <a:bodyPr wrap="square" rtlCol="0">
                  <a:spAutoFit/>
                </a:bodyPr>
                <a:lstStyle/>
                <a:p>
                  <a:r>
                    <a:rPr lang="it-IT" dirty="0" smtClean="0"/>
                    <a:t>80.06 g</a:t>
                  </a:r>
                  <a:endParaRPr lang="it-IT" dirty="0"/>
                </a:p>
              </p:txBody>
            </p:sp>
            <p:sp>
              <p:nvSpPr>
                <p:cNvPr id="27" name="CasellaDiTesto 26"/>
                <p:cNvSpPr txBox="1"/>
                <p:nvPr/>
              </p:nvSpPr>
              <p:spPr>
                <a:xfrm>
                  <a:off x="5029200" y="1611868"/>
                  <a:ext cx="990600" cy="369332"/>
                </a:xfrm>
                <a:prstGeom prst="rect">
                  <a:avLst/>
                </a:prstGeom>
                <a:noFill/>
              </p:spPr>
              <p:txBody>
                <a:bodyPr wrap="square" rtlCol="0">
                  <a:spAutoFit/>
                </a:bodyPr>
                <a:lstStyle/>
                <a:p>
                  <a:r>
                    <a:rPr lang="it-IT" dirty="0" smtClean="0"/>
                    <a:t>28.02 g</a:t>
                  </a:r>
                  <a:endParaRPr lang="it-IT" dirty="0"/>
                </a:p>
              </p:txBody>
            </p:sp>
            <p:cxnSp>
              <p:nvCxnSpPr>
                <p:cNvPr id="28" name="Connettore 1 27"/>
                <p:cNvCxnSpPr/>
                <p:nvPr/>
              </p:nvCxnSpPr>
              <p:spPr>
                <a:xfrm>
                  <a:off x="5029200" y="1981200"/>
                  <a:ext cx="914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CasellaDiTesto 24"/>
              <p:cNvSpPr txBox="1"/>
              <p:nvPr/>
            </p:nvSpPr>
            <p:spPr>
              <a:xfrm>
                <a:off x="5943600" y="1896070"/>
                <a:ext cx="2743200" cy="369332"/>
              </a:xfrm>
              <a:prstGeom prst="rect">
                <a:avLst/>
              </a:prstGeom>
              <a:noFill/>
            </p:spPr>
            <p:txBody>
              <a:bodyPr wrap="square" rtlCol="0">
                <a:spAutoFit/>
              </a:bodyPr>
              <a:lstStyle/>
              <a:p>
                <a:r>
                  <a:rPr lang="it-IT" dirty="0" smtClean="0"/>
                  <a:t>x  100 = 35.00% </a:t>
                </a:r>
                <a:endParaRPr lang="it-IT" dirty="0"/>
              </a:p>
            </p:txBody>
          </p:sp>
        </p:grpSp>
      </p:grpSp>
      <p:grpSp>
        <p:nvGrpSpPr>
          <p:cNvPr id="29" name="Gruppo 28"/>
          <p:cNvGrpSpPr/>
          <p:nvPr/>
        </p:nvGrpSpPr>
        <p:grpSpPr>
          <a:xfrm>
            <a:off x="457200" y="5070693"/>
            <a:ext cx="6705600" cy="923330"/>
            <a:chOff x="533400" y="1743670"/>
            <a:chExt cx="6705600" cy="923330"/>
          </a:xfrm>
        </p:grpSpPr>
        <p:sp>
          <p:nvSpPr>
            <p:cNvPr id="30" name="CasellaDiTesto 29"/>
            <p:cNvSpPr txBox="1"/>
            <p:nvPr/>
          </p:nvSpPr>
          <p:spPr>
            <a:xfrm>
              <a:off x="533400" y="1743670"/>
              <a:ext cx="5943600" cy="923330"/>
            </a:xfrm>
            <a:prstGeom prst="rect">
              <a:avLst/>
            </a:prstGeom>
            <a:noFill/>
          </p:spPr>
          <p:txBody>
            <a:bodyPr wrap="square" rtlCol="0">
              <a:spAutoFit/>
            </a:bodyPr>
            <a:lstStyle/>
            <a:p>
              <a:endParaRPr lang="it-IT" dirty="0" smtClean="0"/>
            </a:p>
            <a:p>
              <a:r>
                <a:rPr lang="it-IT" dirty="0" smtClean="0"/>
                <a:t>Massa percentuale azoto  = </a:t>
              </a:r>
            </a:p>
            <a:p>
              <a:endParaRPr lang="it-IT" dirty="0"/>
            </a:p>
          </p:txBody>
        </p:sp>
        <p:grpSp>
          <p:nvGrpSpPr>
            <p:cNvPr id="31" name="Gruppo 30"/>
            <p:cNvGrpSpPr/>
            <p:nvPr/>
          </p:nvGrpSpPr>
          <p:grpSpPr>
            <a:xfrm>
              <a:off x="3581400" y="1852136"/>
              <a:ext cx="3657600" cy="738664"/>
              <a:chOff x="4191000" y="1764268"/>
              <a:chExt cx="3657600" cy="738664"/>
            </a:xfrm>
          </p:grpSpPr>
          <p:grpSp>
            <p:nvGrpSpPr>
              <p:cNvPr id="32" name="Gruppo 19"/>
              <p:cNvGrpSpPr/>
              <p:nvPr/>
            </p:nvGrpSpPr>
            <p:grpSpPr>
              <a:xfrm>
                <a:off x="4191000" y="1764268"/>
                <a:ext cx="1066800" cy="738664"/>
                <a:chOff x="4191000" y="1611868"/>
                <a:chExt cx="1066800" cy="738664"/>
              </a:xfrm>
            </p:grpSpPr>
            <p:sp>
              <p:nvSpPr>
                <p:cNvPr id="34" name="CasellaDiTesto 33"/>
                <p:cNvSpPr txBox="1"/>
                <p:nvPr/>
              </p:nvSpPr>
              <p:spPr>
                <a:xfrm>
                  <a:off x="4191000" y="1981200"/>
                  <a:ext cx="990600" cy="369332"/>
                </a:xfrm>
                <a:prstGeom prst="rect">
                  <a:avLst/>
                </a:prstGeom>
                <a:noFill/>
              </p:spPr>
              <p:txBody>
                <a:bodyPr wrap="square" rtlCol="0">
                  <a:spAutoFit/>
                </a:bodyPr>
                <a:lstStyle/>
                <a:p>
                  <a:r>
                    <a:rPr lang="it-IT" dirty="0" smtClean="0"/>
                    <a:t>132.16 g</a:t>
                  </a:r>
                  <a:endParaRPr lang="it-IT" dirty="0"/>
                </a:p>
              </p:txBody>
            </p:sp>
            <p:sp>
              <p:nvSpPr>
                <p:cNvPr id="35" name="CasellaDiTesto 34"/>
                <p:cNvSpPr txBox="1"/>
                <p:nvPr/>
              </p:nvSpPr>
              <p:spPr>
                <a:xfrm>
                  <a:off x="4267200" y="1611868"/>
                  <a:ext cx="990600" cy="369332"/>
                </a:xfrm>
                <a:prstGeom prst="rect">
                  <a:avLst/>
                </a:prstGeom>
                <a:noFill/>
              </p:spPr>
              <p:txBody>
                <a:bodyPr wrap="square" rtlCol="0">
                  <a:spAutoFit/>
                </a:bodyPr>
                <a:lstStyle/>
                <a:p>
                  <a:r>
                    <a:rPr lang="it-IT" dirty="0" smtClean="0"/>
                    <a:t>28.02 g</a:t>
                  </a:r>
                  <a:endParaRPr lang="it-IT" dirty="0"/>
                </a:p>
              </p:txBody>
            </p:sp>
            <p:cxnSp>
              <p:nvCxnSpPr>
                <p:cNvPr id="36" name="Connettore 1 35"/>
                <p:cNvCxnSpPr/>
                <p:nvPr/>
              </p:nvCxnSpPr>
              <p:spPr>
                <a:xfrm>
                  <a:off x="4191000" y="1981200"/>
                  <a:ext cx="914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CasellaDiTesto 32"/>
              <p:cNvSpPr txBox="1"/>
              <p:nvPr/>
            </p:nvSpPr>
            <p:spPr>
              <a:xfrm>
                <a:off x="5105400" y="1896070"/>
                <a:ext cx="2743200" cy="369332"/>
              </a:xfrm>
              <a:prstGeom prst="rect">
                <a:avLst/>
              </a:prstGeom>
              <a:noFill/>
            </p:spPr>
            <p:txBody>
              <a:bodyPr wrap="square" rtlCol="0">
                <a:spAutoFit/>
              </a:bodyPr>
              <a:lstStyle/>
              <a:p>
                <a:r>
                  <a:rPr lang="it-IT" dirty="0" smtClean="0"/>
                  <a:t>x  100 = 21.20% </a:t>
                </a:r>
                <a:endParaRPr lang="it-IT" dirty="0"/>
              </a:p>
            </p:txBody>
          </p:sp>
        </p:grpSp>
      </p:grpSp>
      <p:sp>
        <p:nvSpPr>
          <p:cNvPr id="37" name="Rettangolo arrotondato 36"/>
          <p:cNvSpPr/>
          <p:nvPr/>
        </p:nvSpPr>
        <p:spPr>
          <a:xfrm>
            <a:off x="6096000" y="3546693"/>
            <a:ext cx="7620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arrotondato 37"/>
          <p:cNvSpPr/>
          <p:nvPr/>
        </p:nvSpPr>
        <p:spPr>
          <a:xfrm>
            <a:off x="5257800" y="5223093"/>
            <a:ext cx="7620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1283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9">
                                            <p:txEl>
                                              <p:pRg st="13" end="13"/>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9">
                                            <p:txEl>
                                              <p:pRg st="17" end="17"/>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checkerboard(across)">
                                      <p:cBhvr>
                                        <p:cTn id="56" dur="500"/>
                                        <p:tgtEl>
                                          <p:spTgt spid="37"/>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checkerboard(across)">
                                      <p:cBhvr>
                                        <p:cTn id="5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9" grpId="0" uiExpand="1" build="p"/>
      <p:bldP spid="37" grpId="0" animBg="1"/>
      <p:bldP spid="38"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3966</TotalTime>
  <Words>1306</Words>
  <Application>Microsoft Office PowerPoint</Application>
  <PresentationFormat>Presentazione su schermo (4:3)</PresentationFormat>
  <Paragraphs>209</Paragraphs>
  <Slides>15</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15</vt:i4>
      </vt:variant>
    </vt:vector>
  </HeadingPairs>
  <TitlesOfParts>
    <vt:vector size="21" baseType="lpstr">
      <vt:lpstr>Arial</vt:lpstr>
      <vt:lpstr>Calibri</vt:lpstr>
      <vt:lpstr>Calibri Light</vt:lpstr>
      <vt:lpstr>Cambria Math</vt:lpstr>
      <vt:lpstr>Informal Roman</vt:lpstr>
      <vt:lpstr>Office Theme</vt:lpstr>
      <vt:lpstr>Massa molecolare</vt:lpstr>
      <vt:lpstr>Presentazione standard di PowerPoint</vt:lpstr>
      <vt:lpstr>Presentazione standard di PowerPoint</vt:lpstr>
      <vt:lpstr>Da moli a grammi</vt:lpstr>
      <vt:lpstr>Presentazione standard di PowerPoint</vt:lpstr>
      <vt:lpstr>Presentazione standard di PowerPoint</vt:lpstr>
      <vt:lpstr>Composizione percentuale</vt:lpstr>
      <vt:lpstr>Composizione percentuale</vt:lpstr>
      <vt:lpstr>Presentazione standard di PowerPoint</vt:lpstr>
      <vt:lpstr>Calcolo della formula minima</vt:lpstr>
      <vt:lpstr>Calcolo della formula minima</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Chimica Generale e Inorganica con Esercitazioni</dc:title>
  <dc:creator>rita de zorzi</dc:creator>
  <cp:lastModifiedBy>Michele</cp:lastModifiedBy>
  <cp:revision>244</cp:revision>
  <dcterms:created xsi:type="dcterms:W3CDTF">2020-07-11T12:16:55Z</dcterms:created>
  <dcterms:modified xsi:type="dcterms:W3CDTF">2022-10-21T10:00:00Z</dcterms:modified>
</cp:coreProperties>
</file>