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73" r:id="rId7"/>
    <p:sldId id="274" r:id="rId8"/>
    <p:sldId id="267" r:id="rId9"/>
    <p:sldId id="275" r:id="rId10"/>
    <p:sldId id="265" r:id="rId11"/>
    <p:sldId id="260" r:id="rId12"/>
    <p:sldId id="270" r:id="rId13"/>
    <p:sldId id="262" r:id="rId14"/>
    <p:sldId id="264" r:id="rId15"/>
    <p:sldId id="268" r:id="rId16"/>
    <p:sldId id="271" r:id="rId17"/>
    <p:sldId id="272" r:id="rId18"/>
    <p:sldId id="277" r:id="rId19"/>
    <p:sldId id="269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86ED4"/>
    <a:srgbClr val="0000FF"/>
    <a:srgbClr val="00FFFF"/>
    <a:srgbClr val="FF9900"/>
    <a:srgbClr val="8F45C7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99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BF1C927F-0382-47CF-80B5-6311E9C8C6EB}"/>
    <pc:docChg chg="modSld">
      <pc:chgData name="Alberto Tommasini" userId="4ed976f799c97d5d" providerId="LiveId" clId="{BF1C927F-0382-47CF-80B5-6311E9C8C6EB}" dt="2022-10-23T17:41:07.169" v="11" actId="13926"/>
      <pc:docMkLst>
        <pc:docMk/>
      </pc:docMkLst>
      <pc:sldChg chg="modSp mod">
        <pc:chgData name="Alberto Tommasini" userId="4ed976f799c97d5d" providerId="LiveId" clId="{BF1C927F-0382-47CF-80B5-6311E9C8C6EB}" dt="2022-10-23T17:41:07.169" v="11" actId="13926"/>
        <pc:sldMkLst>
          <pc:docMk/>
          <pc:sldMk cId="510359372" sldId="265"/>
        </pc:sldMkLst>
        <pc:spChg chg="mod">
          <ac:chgData name="Alberto Tommasini" userId="4ed976f799c97d5d" providerId="LiveId" clId="{BF1C927F-0382-47CF-80B5-6311E9C8C6EB}" dt="2022-10-23T17:41:07.169" v="11" actId="13926"/>
          <ac:spMkLst>
            <pc:docMk/>
            <pc:sldMk cId="510359372" sldId="265"/>
            <ac:spMk id="6" creationId="{C91C51AA-D6ED-18AB-7329-E210F8151669}"/>
          </ac:spMkLst>
        </pc:spChg>
      </pc:sldChg>
      <pc:sldChg chg="modSp mod">
        <pc:chgData name="Alberto Tommasini" userId="4ed976f799c97d5d" providerId="LiveId" clId="{BF1C927F-0382-47CF-80B5-6311E9C8C6EB}" dt="2022-10-23T17:40:51.361" v="10" actId="13926"/>
        <pc:sldMkLst>
          <pc:docMk/>
          <pc:sldMk cId="66768287" sldId="272"/>
        </pc:sldMkLst>
        <pc:spChg chg="mod">
          <ac:chgData name="Alberto Tommasini" userId="4ed976f799c97d5d" providerId="LiveId" clId="{BF1C927F-0382-47CF-80B5-6311E9C8C6EB}" dt="2022-10-23T17:40:51.361" v="10" actId="13926"/>
          <ac:spMkLst>
            <pc:docMk/>
            <pc:sldMk cId="66768287" sldId="272"/>
            <ac:spMk id="5" creationId="{AB7C0A83-6418-6AE5-366A-977E5845A9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2B5FF-313D-66DC-70E3-535C4A8FD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B56CCF-95A8-4F65-5525-7A1F281A4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E7FC7-006D-3009-D744-56DB695C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FF4C61-DD88-4303-F33B-A858C307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A159C-B9C7-7BB0-DF22-E477C399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5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F88A3-7E16-5A2E-8222-C801C0CE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9466DC-0E58-C9CC-A8AD-C46685167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70F02-5B43-B0D7-A1DA-2C608CD9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B51D5-4008-D59B-C376-81E3839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6BCC25-B954-1DA4-3E67-2A616D4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5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53FB7D-84D9-CC79-4FB3-802C86137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A0CDBD-BE16-45E6-5731-AA85EC31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05A58A-9B82-099D-319A-5A9F7BB4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3D8E0D-7BDD-F4C2-22BB-FD2CA60A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161AB5-35C1-0ACC-ADA4-AA512E9E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36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AFDE7-F328-EEDE-ECC4-A7FF453C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3CDF8-1D07-9029-6BB6-AD3F5ED7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FA8971-4E00-189E-A39E-181EA921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EE450B-9153-C891-6DD4-94BE065A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8C2A97-87CE-A6CB-8A86-2FA38D5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2B8E7-D4D5-ED0C-81C9-63794033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CC44A7-2C29-C333-4326-F894F0AD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EE7760-20F2-041A-E671-A9A0543C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B50291-8208-6FC4-368A-B28293B8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6E43C-516F-B69E-74BC-B5D7CE0F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9EDD6-4E91-753E-AE72-6BD9C59E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365225-B982-80A9-2DB2-5100AB24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E3C63-12C7-5201-24AE-B8A75CD21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B395B8-9ED3-3790-3A61-A46D6BB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7E0F19-9588-8648-BEC8-843DE9A8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DD3EBD-C9DD-CE6A-FC5B-CA607754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3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80FC2-437D-B73E-10FC-42FA0B2D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D657DF-A785-78C0-6CF4-952B12759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395FAE-F615-8AB5-F1EE-820C9912F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E8BB1A-A66E-2C78-61E6-18292A925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478419-0EF1-05FF-3A57-7E196504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82538A-92F4-9F4A-1339-3A3A4877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AE93BE-894F-10F1-ABFF-77C9C331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2D71E9-6732-EBF6-8F01-14CC1784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30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F36C7-045C-33E6-A2B6-3BE5C9AB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BEA63B-757E-6C98-52C9-2354407A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25487B-EA3A-1E08-0462-A730F842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14DC6E-F321-07A4-A51F-32C2A2BC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0D12F6-5E5D-C763-FB40-6889CDA1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3D940C-41F5-1288-D644-5AA0F058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818E3C-AEAF-5BD3-1769-CFFE368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9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17AD9-8834-EB90-4B91-E355D29B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AC76B2-A3F1-5CCB-172E-305B16BD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72337F-080A-CD99-BE22-E45A81BF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04421B-17EA-425C-F831-125DF085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692388-7C19-6F04-09AB-B6A6683A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49B1F5-86B7-7E09-0110-21ED70BE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40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924B0-8AAE-03E4-E43A-A04472A1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0F3E99-54B8-860A-9A21-B8D4CB4F5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3BAC15-4857-0E11-916B-A0C281DE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B0F551-1E8A-EFCB-8C3E-33099E21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4842D2-5985-D33E-DA00-DBA27D9B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BB3A79-D0E6-9371-62A2-6C20FDF3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36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F10B1F-8B88-7D64-F0E5-8CA155DB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55F656-FD65-8735-54BE-E01B475C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B8F0E5-4316-102B-4B40-1666D35FE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BA40-B265-4EBA-8DD3-2E3E1D8320CD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BF47CA-CC3F-69AB-4816-4AE743969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6AE5E2-353F-81EB-2915-B5A3D8559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8427-1303-4169-8309-10C550ED0D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4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FAAA12-A7F1-AB17-7394-3A8640C07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079"/>
            <a:ext cx="9144000" cy="949643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I VACCINI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5BE168-C45F-5102-93F3-968DBE8B1AF3}"/>
              </a:ext>
            </a:extLst>
          </p:cNvPr>
          <p:cNvSpPr txBox="1"/>
          <p:nvPr/>
        </p:nvSpPr>
        <p:spPr>
          <a:xfrm>
            <a:off x="645160" y="1335722"/>
            <a:ext cx="10901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"Se la medicina è l'arte per non far ammalare, ci sono pochi dubbi sul fatto che le vaccinazioni ne costituiscano il più semplice, il più economico, il più geniale e il più efficace strumento."</a:t>
            </a:r>
          </a:p>
          <a:p>
            <a:pPr algn="ctr"/>
            <a:r>
              <a:rPr lang="it-IT" sz="2400" dirty="0"/>
              <a:t>Tratto da "Cari genitori" F. </a:t>
            </a:r>
            <a:r>
              <a:rPr lang="it-IT" sz="2400" dirty="0" err="1"/>
              <a:t>Panizon</a:t>
            </a:r>
            <a:endParaRPr lang="it-IT" sz="24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53924B57-1C2D-A170-DDD1-9ED8021DE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7878"/>
            <a:ext cx="9144000" cy="2219642"/>
          </a:xfrm>
        </p:spPr>
        <p:txBody>
          <a:bodyPr>
            <a:noAutofit/>
          </a:bodyPr>
          <a:lstStyle/>
          <a:p>
            <a:r>
              <a:rPr lang="it-IT" sz="3200" dirty="0"/>
              <a:t>Corso di Laurea</a:t>
            </a:r>
          </a:p>
          <a:p>
            <a:r>
              <a:rPr lang="it-IT" sz="3200" dirty="0"/>
              <a:t>Assistenza Sanitaria</a:t>
            </a:r>
          </a:p>
          <a:p>
            <a:r>
              <a:rPr lang="it-IT" sz="3200" dirty="0"/>
              <a:t>2 anno</a:t>
            </a:r>
          </a:p>
          <a:p>
            <a:r>
              <a:rPr lang="it-IT" sz="3200" dirty="0"/>
              <a:t>A.A. 2022/2023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55ED23-83E9-8193-3EF8-75DD0CD2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" y="5906119"/>
            <a:ext cx="2189197" cy="731748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DB86C-3D15-1F54-3304-288F49F8114F}"/>
              </a:ext>
            </a:extLst>
          </p:cNvPr>
          <p:cNvSpPr txBox="1"/>
          <p:nvPr/>
        </p:nvSpPr>
        <p:spPr>
          <a:xfrm>
            <a:off x="2600960" y="6228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Dr. Erica Valencic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BC7A5CE-2AAE-69F9-AEDA-1C7B924CC633}"/>
              </a:ext>
            </a:extLst>
          </p:cNvPr>
          <p:cNvCxnSpPr/>
          <p:nvPr/>
        </p:nvCxnSpPr>
        <p:spPr>
          <a:xfrm>
            <a:off x="13573760" y="2692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2E39A32-D416-60FF-FCAE-B8634518B995}"/>
              </a:ext>
            </a:extLst>
          </p:cNvPr>
          <p:cNvCxnSpPr>
            <a:cxnSpLocks/>
          </p:cNvCxnSpPr>
          <p:nvPr/>
        </p:nvCxnSpPr>
        <p:spPr>
          <a:xfrm>
            <a:off x="480000" y="12701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1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16B28-E9AD-98DE-623A-9F32C4896BEE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6E51BA4-776A-898A-A7DE-0AC0EA558791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1C51AA-D6ED-18AB-7329-E210F8151669}"/>
              </a:ext>
            </a:extLst>
          </p:cNvPr>
          <p:cNvSpPr txBox="1"/>
          <p:nvPr/>
        </p:nvSpPr>
        <p:spPr>
          <a:xfrm>
            <a:off x="294084" y="1112481"/>
            <a:ext cx="65326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Prevenzione malattia grazie ai vaccini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garanzia per la crescita e lo sviluppo del bambino.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R</a:t>
            </a:r>
            <a:r>
              <a:rPr lang="it-IT" sz="2400" b="0" i="0" dirty="0">
                <a:effectLst/>
              </a:rPr>
              <a:t>idurre diffusione della malattia stessa e/o le sue gravi conseguenze in termini di disabilità e morte.</a:t>
            </a:r>
            <a:endParaRPr lang="it-IT" sz="24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Le vaccinazioni vengono iniziate molto presto proprio per proteggere i bambini nei primi mesi di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D49670-4692-9735-003C-B53694F7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93" y="874487"/>
            <a:ext cx="4902623" cy="414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29636E-2B41-F204-6547-3A1B96EBB3C1}"/>
              </a:ext>
            </a:extLst>
          </p:cNvPr>
          <p:cNvSpPr txBox="1"/>
          <p:nvPr/>
        </p:nvSpPr>
        <p:spPr>
          <a:xfrm>
            <a:off x="294083" y="5112418"/>
            <a:ext cx="10215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Il vaccino viene solitamente somministrato con una piccola iniezione nella parte anterolaterale della coscia nei lattanti (sotto i 2 anni) e nella parte alta del braccio (deltoide) nelle età successive.</a:t>
            </a:r>
          </a:p>
        </p:txBody>
      </p:sp>
    </p:spTree>
    <p:extLst>
      <p:ext uri="{BB962C8B-B14F-4D97-AF65-F5344CB8AC3E}">
        <p14:creationId xmlns:p14="http://schemas.microsoft.com/office/powerpoint/2010/main" val="51035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24518-374F-C61C-5814-0AF9769CAE64}"/>
              </a:ext>
            </a:extLst>
          </p:cNvPr>
          <p:cNvSpPr txBox="1">
            <a:spLocks/>
          </p:cNvSpPr>
          <p:nvPr/>
        </p:nvSpPr>
        <p:spPr>
          <a:xfrm>
            <a:off x="497840" y="0"/>
            <a:ext cx="98450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(CALENDARIO)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B58E35-E5B0-FECC-864F-66A75E8D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20000"/>
          <a:stretch/>
        </p:blipFill>
        <p:spPr>
          <a:xfrm>
            <a:off x="728980" y="711378"/>
            <a:ext cx="10371020" cy="433832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4477322-1C5E-2625-7184-9DD0C9D1C34F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8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3959B6E5-F14F-9D8A-E581-A05C4780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" y="642173"/>
            <a:ext cx="1201016" cy="128027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B254794-465F-52DE-5AE8-294511816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41" y="5460961"/>
            <a:ext cx="1024217" cy="13412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D950C9C-634F-3CA3-E984-9F9775B9A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503" y="2064215"/>
            <a:ext cx="1109568" cy="132904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(PERCHE')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FEA8EA-9683-054C-AB4A-3FDCD1AE039C}"/>
              </a:ext>
            </a:extLst>
          </p:cNvPr>
          <p:cNvSpPr txBox="1"/>
          <p:nvPr/>
        </p:nvSpPr>
        <p:spPr>
          <a:xfrm rot="21341446">
            <a:off x="601248" y="1077974"/>
            <a:ext cx="6588690" cy="1200329"/>
          </a:xfrm>
          <a:prstGeom prst="rect">
            <a:avLst/>
          </a:prstGeom>
          <a:noFill/>
          <a:ln w="38100" cap="rnd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Difterite</a:t>
            </a:r>
            <a:r>
              <a:rPr lang="it-IT" sz="2400" b="0" i="0" dirty="0">
                <a:effectLst/>
              </a:rPr>
              <a:t>: aritmie, con rischio di arresto cardiaco, miocardite, insufficienza cardiaca progressiva; mortalità elevata.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43F1E9-4603-1B91-FAEB-26A95FDFAA7F}"/>
              </a:ext>
            </a:extLst>
          </p:cNvPr>
          <p:cNvSpPr txBox="1"/>
          <p:nvPr/>
        </p:nvSpPr>
        <p:spPr>
          <a:xfrm rot="630734">
            <a:off x="7533213" y="1318212"/>
            <a:ext cx="3589124" cy="1938992"/>
          </a:xfrm>
          <a:prstGeom prst="rect">
            <a:avLst/>
          </a:prstGeom>
          <a:noFill/>
          <a:ln w="38100" cap="rnd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Pertosse</a:t>
            </a:r>
            <a:r>
              <a:rPr lang="it-IT" sz="2400" b="0" i="0" dirty="0">
                <a:effectLst/>
              </a:rPr>
              <a:t>: </a:t>
            </a:r>
            <a:r>
              <a:rPr lang="it-IT" sz="2400" dirty="0"/>
              <a:t>n</a:t>
            </a:r>
            <a:r>
              <a:rPr lang="it-IT" sz="2400" b="0" i="0" dirty="0">
                <a:effectLst/>
              </a:rPr>
              <a:t>el neonato e nei bambini al di sotto di 1 anno, la pertosse può essere molto grave, addirittura mortale.</a:t>
            </a:r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B0FEC5-D798-2318-E7E8-955FD0521962}"/>
              </a:ext>
            </a:extLst>
          </p:cNvPr>
          <p:cNvSpPr txBox="1"/>
          <p:nvPr/>
        </p:nvSpPr>
        <p:spPr>
          <a:xfrm rot="613733">
            <a:off x="480000" y="3011013"/>
            <a:ext cx="6093912" cy="120032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Poliomielite</a:t>
            </a:r>
            <a:r>
              <a:rPr lang="it-IT" sz="2400" b="0" i="0" dirty="0">
                <a:effectLst/>
              </a:rPr>
              <a:t>: paralisi flaccida permanente in 1 ogni 100-200 infettati; decessi in 5-15 ogni 100 casi di malattia acuta paralitica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72BAAD9-0117-78B2-D5C2-0A1677904562}"/>
              </a:ext>
            </a:extLst>
          </p:cNvPr>
          <p:cNvSpPr txBox="1"/>
          <p:nvPr/>
        </p:nvSpPr>
        <p:spPr>
          <a:xfrm>
            <a:off x="7107229" y="5220526"/>
            <a:ext cx="4916258" cy="1569660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HPV</a:t>
            </a:r>
            <a:r>
              <a:rPr lang="it-IT" sz="2400" dirty="0"/>
              <a:t>: nel 10% dei casi diventa persistente e in questi casi può provocare degenerazione cellulare e progressione tumorale.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835F57-8E63-64AE-FABD-6BE84664A1CA}"/>
              </a:ext>
            </a:extLst>
          </p:cNvPr>
          <p:cNvSpPr txBox="1"/>
          <p:nvPr/>
        </p:nvSpPr>
        <p:spPr>
          <a:xfrm rot="20819735">
            <a:off x="6943550" y="3513309"/>
            <a:ext cx="4768450" cy="120032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A86ED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Parotite</a:t>
            </a:r>
            <a:r>
              <a:rPr lang="it-IT" sz="2400" b="0" i="0" dirty="0">
                <a:effectLst/>
              </a:rPr>
              <a:t>: 1 caso su 10000: danni all’udito. Adulti: orchite con conseguente sterilità.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8A9AFE-7727-12E0-CCEF-166B6C098F1F}"/>
              </a:ext>
            </a:extLst>
          </p:cNvPr>
          <p:cNvSpPr txBox="1"/>
          <p:nvPr/>
        </p:nvSpPr>
        <p:spPr>
          <a:xfrm>
            <a:off x="131106" y="4359893"/>
            <a:ext cx="6118964" cy="1938992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Rosolia</a:t>
            </a:r>
            <a:r>
              <a:rPr lang="it-IT" sz="2400" b="0" i="0" dirty="0">
                <a:effectLst/>
              </a:rPr>
              <a:t>: rischio di aborto spontaneo, morte intrauterina del feto o malformazioni gravi (</a:t>
            </a:r>
            <a:r>
              <a:rPr lang="it-IT" sz="2400" dirty="0"/>
              <a:t>di</a:t>
            </a:r>
            <a:r>
              <a:rPr lang="it-IT" sz="2400" b="0" i="0" dirty="0">
                <a:effectLst/>
              </a:rPr>
              <a:t>fetti della vista, sordità, malformazioni cardiache, ritardo mentale, nonché danni epatici e splenici.)</a:t>
            </a:r>
            <a:endParaRPr lang="it-IT" sz="24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FCB5AC4-0033-4BDA-540B-D346D127E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966" y="379617"/>
            <a:ext cx="116443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F1457086-EEAC-5931-97B2-5F500C95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79" y="2234270"/>
            <a:ext cx="1036410" cy="132294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B892BA9-004B-9618-4023-9BC710F6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99" y="4007821"/>
            <a:ext cx="1024217" cy="12132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09B38C-12E6-19E9-25F4-AF8FE91D996F}"/>
              </a:ext>
            </a:extLst>
          </p:cNvPr>
          <p:cNvSpPr txBox="1"/>
          <p:nvPr/>
        </p:nvSpPr>
        <p:spPr>
          <a:xfrm rot="21350179">
            <a:off x="392318" y="989929"/>
            <a:ext cx="6093912" cy="1569660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b="1" dirty="0"/>
              <a:t>Tetano</a:t>
            </a:r>
            <a:r>
              <a:rPr lang="it-IT" sz="2400" dirty="0"/>
              <a:t>: lunghi ricoveri in rianimazione, e in circa 4 casi su 10 può provocare la morte. Dolore acuto e </a:t>
            </a:r>
            <a:r>
              <a:rPr lang="it-IT" sz="2400" b="0" i="0" dirty="0">
                <a:effectLst/>
              </a:rPr>
              <a:t>difficoltà di deglutizione, rigidità dei muscoli addominali. </a:t>
            </a:r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(PERCHE')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E33864-2D1D-4FB7-5D5D-6AA30CF1A77F}"/>
              </a:ext>
            </a:extLst>
          </p:cNvPr>
          <p:cNvSpPr txBox="1"/>
          <p:nvPr/>
        </p:nvSpPr>
        <p:spPr>
          <a:xfrm rot="343743">
            <a:off x="116829" y="5324561"/>
            <a:ext cx="6093912" cy="1200329"/>
          </a:xfrm>
          <a:prstGeom prst="rect">
            <a:avLst/>
          </a:prstGeom>
          <a:noFill/>
          <a:ln w="38100" cap="rnd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Varicella</a:t>
            </a:r>
            <a:r>
              <a:rPr lang="it-IT" sz="2400" b="0" i="0" dirty="0">
                <a:effectLst/>
              </a:rPr>
              <a:t>: </a:t>
            </a:r>
            <a:r>
              <a:rPr lang="it-IT" sz="2400" dirty="0"/>
              <a:t>decorso peggiore </a:t>
            </a:r>
            <a:r>
              <a:rPr lang="it-IT" sz="2400" b="0" i="0" dirty="0">
                <a:effectLst/>
              </a:rPr>
              <a:t>nell’adolescente e nell’adulto</a:t>
            </a:r>
            <a:r>
              <a:rPr lang="it-IT" sz="2400" dirty="0"/>
              <a:t>, varicella del neonato, la cui mortalità può arrivare fino al 30%.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052B57-F3C1-1670-B199-70E106891CD9}"/>
              </a:ext>
            </a:extLst>
          </p:cNvPr>
          <p:cNvSpPr txBox="1"/>
          <p:nvPr/>
        </p:nvSpPr>
        <p:spPr>
          <a:xfrm rot="20472617">
            <a:off x="512732" y="2703701"/>
            <a:ext cx="4597052" cy="830997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Epatite</a:t>
            </a:r>
            <a:r>
              <a:rPr lang="it-IT" sz="2400" dirty="0"/>
              <a:t> </a:t>
            </a:r>
            <a:r>
              <a:rPr lang="it-IT" sz="2400" b="1" dirty="0"/>
              <a:t>B</a:t>
            </a:r>
            <a:r>
              <a:rPr lang="it-IT" sz="2400" dirty="0"/>
              <a:t>: effetti a distanza, cirrosi e cancro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08F094-6AF5-3213-941C-2D08D997DA3E}"/>
              </a:ext>
            </a:extLst>
          </p:cNvPr>
          <p:cNvSpPr txBox="1"/>
          <p:nvPr/>
        </p:nvSpPr>
        <p:spPr>
          <a:xfrm>
            <a:off x="2152401" y="3282038"/>
            <a:ext cx="6093912" cy="1938992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Meningococco</a:t>
            </a:r>
            <a:r>
              <a:rPr lang="it-IT" sz="2400" dirty="0"/>
              <a:t>: meningiti o sepsi, amputazioni di arti o segmenti di arti, malattie del sistema nervoso (paralisi, convulsioni o ictus), sordità, disturbi della sfera psico-affettiva e ritardo mentale.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BD9CA4-A8D8-22C6-B1A0-4E02992E3ADC}"/>
              </a:ext>
            </a:extLst>
          </p:cNvPr>
          <p:cNvSpPr txBox="1"/>
          <p:nvPr/>
        </p:nvSpPr>
        <p:spPr>
          <a:xfrm rot="20523174">
            <a:off x="6582275" y="1245524"/>
            <a:ext cx="3307036" cy="830997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  <a:round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Emofilo</a:t>
            </a:r>
            <a:r>
              <a:rPr lang="it-IT" sz="2400" dirty="0"/>
              <a:t> </a:t>
            </a:r>
            <a:r>
              <a:rPr lang="it-IT" sz="2400" b="1" dirty="0"/>
              <a:t>B</a:t>
            </a:r>
            <a:r>
              <a:rPr lang="it-IT" sz="2400" dirty="0"/>
              <a:t>: meningite, </a:t>
            </a:r>
            <a:r>
              <a:rPr lang="it-IT" sz="2400" dirty="0" err="1"/>
              <a:t>epiglottidite</a:t>
            </a:r>
            <a:endParaRPr lang="it-IT" sz="2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EDC74D9-3256-36BD-1E14-8FCB3975559D}"/>
              </a:ext>
            </a:extLst>
          </p:cNvPr>
          <p:cNvSpPr txBox="1"/>
          <p:nvPr/>
        </p:nvSpPr>
        <p:spPr>
          <a:xfrm>
            <a:off x="8441589" y="2139098"/>
            <a:ext cx="3559787" cy="1569660"/>
          </a:xfrm>
          <a:prstGeom prst="rect">
            <a:avLst/>
          </a:prstGeom>
          <a:noFill/>
          <a:ln w="38100" cap="rnd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</a:rPr>
              <a:t>Morbillo</a:t>
            </a:r>
            <a:r>
              <a:rPr lang="it-IT" sz="2400" b="0" i="0" dirty="0">
                <a:effectLst/>
              </a:rPr>
              <a:t>: polmonite o encefaliti, 30 - 100 morti ogni 100.000 persone colpite</a:t>
            </a:r>
            <a:endParaRPr lang="it-IT"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419F4E-4888-F93D-341F-A9A9A865287C}"/>
              </a:ext>
            </a:extLst>
          </p:cNvPr>
          <p:cNvSpPr txBox="1"/>
          <p:nvPr/>
        </p:nvSpPr>
        <p:spPr>
          <a:xfrm rot="20063075">
            <a:off x="6498414" y="4778054"/>
            <a:ext cx="4103591" cy="120032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Rotavirus</a:t>
            </a:r>
            <a:r>
              <a:rPr lang="it-IT" sz="2400" dirty="0"/>
              <a:t>: nei bambini piccoli disidratazione che richiede il ricovero in ospedale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9796CC-5D10-3520-219D-5B6C928260CC}"/>
              </a:ext>
            </a:extLst>
          </p:cNvPr>
          <p:cNvSpPr txBox="1"/>
          <p:nvPr/>
        </p:nvSpPr>
        <p:spPr>
          <a:xfrm rot="395602">
            <a:off x="9458495" y="5350843"/>
            <a:ext cx="2312004" cy="120032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8F45C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Pneumococco</a:t>
            </a:r>
            <a:r>
              <a:rPr lang="it-IT" sz="2400" dirty="0"/>
              <a:t>: meningite o alla sepsi </a:t>
            </a:r>
          </a:p>
        </p:txBody>
      </p:sp>
      <p:pic>
        <p:nvPicPr>
          <p:cNvPr id="21" name="Picture 4" descr="Nuovi batteri coronavirus 2019-ncov. cartone animato batteri, germi, virus e microbi. set di mostri divertenti cartoon con diverse emozioni. collezione di personaggi divertenti.">
            <a:extLst>
              <a:ext uri="{FF2B5EF4-FFF2-40B4-BE49-F238E27FC236}">
                <a16:creationId xmlns:a16="http://schemas.microsoft.com/office/drawing/2014/main" id="{2E09BA5D-5242-4E19-1D95-3B0C32DEC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8088" r="76399" b="51132"/>
          <a:stretch/>
        </p:blipFill>
        <p:spPr bwMode="auto">
          <a:xfrm>
            <a:off x="10659815" y="878466"/>
            <a:ext cx="1064712" cy="12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B575446-C4CD-0F29-9CA7-6FA4E7E1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163" y="3951577"/>
            <a:ext cx="104860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962E3E6-3404-5100-DF56-9AE5B093D1BA}"/>
              </a:ext>
            </a:extLst>
          </p:cNvPr>
          <p:cNvSpPr txBox="1">
            <a:spLocks/>
          </p:cNvSpPr>
          <p:nvPr/>
        </p:nvSpPr>
        <p:spPr>
          <a:xfrm>
            <a:off x="497840" y="0"/>
            <a:ext cx="1123696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(REAZIONI AVVERSE)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A240848-C693-4AC2-121D-F001B9DB99C0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548D56-648D-90DF-6F73-2114DD5EC172}"/>
              </a:ext>
            </a:extLst>
          </p:cNvPr>
          <p:cNvSpPr txBox="1"/>
          <p:nvPr/>
        </p:nvSpPr>
        <p:spPr>
          <a:xfrm>
            <a:off x="370054" y="1300371"/>
            <a:ext cx="7239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Eventi gravi estremamente rari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15 - 30 minuti post vaccinazione (shock anafilattico).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Febbre: entro 24-48; meno frequenti sono vomito e diarrea.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gonfiore, rossore, indurimento e dolore nella sede in cui è stato somministrato il vaccino, che si risolvono nel giro di poche ore o giorni.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la presenza dei genitori o dei</a:t>
            </a:r>
            <a:r>
              <a:rPr lang="it-IT" sz="2400" b="0" i="1" dirty="0">
                <a:effectLst/>
              </a:rPr>
              <a:t> caregiver</a:t>
            </a:r>
            <a:endParaRPr lang="it-IT" sz="2400" b="0" i="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l’allattamento al seno durante o subito prima della vaccinazione;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giocattoli, video, musica e altre distrazioni per i bambini al di sotto dei 6 anni di età.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007141B-5A95-B351-6279-31F44EF0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438" y="1788160"/>
            <a:ext cx="4433676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(DUBBI COMUNI)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BEAEC1-8C1C-0278-B80A-E076BB9B0737}"/>
              </a:ext>
            </a:extLst>
          </p:cNvPr>
          <p:cNvSpPr txBox="1"/>
          <p:nvPr/>
        </p:nvSpPr>
        <p:spPr>
          <a:xfrm>
            <a:off x="480000" y="1131054"/>
            <a:ext cx="6611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effectLst/>
                <a:cs typeface="Assistant" pitchFamily="2" charset="-79"/>
              </a:rPr>
              <a:t>NON SONO TROPPE VACCINAZIONI?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miriade di antigeni dalla nascita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diminuito il numero degli antigeni somministrati, vaccini più mirati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EDFB95-C31E-4977-A59B-DF6DE9E9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17" y="837000"/>
            <a:ext cx="3878316" cy="259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B6B88D-7B14-A7DC-5A75-336E21E6F5EF}"/>
              </a:ext>
            </a:extLst>
          </p:cNvPr>
          <p:cNvSpPr txBox="1"/>
          <p:nvPr/>
        </p:nvSpPr>
        <p:spPr>
          <a:xfrm>
            <a:off x="388560" y="3563541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  <a:cs typeface="Assistant" pitchFamily="2" charset="-79"/>
              </a:rPr>
              <a:t>IL BAMBINO NON È TROPPO PICCOLO?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 3 mesi il sistema immunitario del bambino è già in grado di rispondere ai vaccini;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attendere di più non aumenta la sicurezza della vaccinazione;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cala la </a:t>
            </a:r>
            <a:r>
              <a:rPr lang="it-IT" sz="2400" b="0" i="0" dirty="0">
                <a:effectLst/>
              </a:rPr>
              <a:t>protezione garantita dagli anticorpi della mamma (pertosse grave nei primi mesi di vita)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6D9184-0581-D13F-4E74-F5970326C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3" r="12818"/>
          <a:stretch/>
        </p:blipFill>
        <p:spPr>
          <a:xfrm>
            <a:off x="7505717" y="3622529"/>
            <a:ext cx="384817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(DUBBI COMUNI)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807B7F-49CC-7E0F-24F1-4A343E0615B0}"/>
              </a:ext>
            </a:extLst>
          </p:cNvPr>
          <p:cNvSpPr txBox="1"/>
          <p:nvPr/>
        </p:nvSpPr>
        <p:spPr>
          <a:xfrm>
            <a:off x="480000" y="949643"/>
            <a:ext cx="1148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effectLst/>
                <a:cs typeface="Assistant" pitchFamily="2" charset="-79"/>
              </a:rPr>
              <a:t>È VERO CHE I BAMBINI VACCINATI POSSONO ESSERE CONTAGIOSI?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vaccinazioni con virus vivi attenuati, vale a dire virus che possono dare una forma lieve di malattia</a:t>
            </a:r>
          </a:p>
          <a:p>
            <a:pPr algn="l"/>
            <a:r>
              <a:rPr lang="it-IT" sz="2400" b="1" i="0" dirty="0">
                <a:effectLst/>
                <a:cs typeface="Assistant" pitchFamily="2" charset="-79"/>
              </a:rPr>
              <a:t>GLI ADDITIVI CONTENUTI NEI VACCINI SONO PERICOLOSI?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n</a:t>
            </a:r>
            <a:r>
              <a:rPr lang="it-IT" sz="2400" b="0" i="0" dirty="0">
                <a:effectLst/>
              </a:rPr>
              <a:t>essuno studio ha mai dimostrato che gli additivi (adiuvanti e conservanti) alle dosi contenute nei vaccini possano determinare problemi di tossicità.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mercurio</a:t>
            </a:r>
            <a:endParaRPr lang="it-IT" sz="2400" b="0" i="0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s</a:t>
            </a:r>
            <a:r>
              <a:rPr lang="it-IT" sz="2400" b="0" i="0" dirty="0">
                <a:effectLst/>
              </a:rPr>
              <a:t>ali di alluminio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formaldeide</a:t>
            </a:r>
            <a:endParaRPr lang="it-IT" sz="2400" b="0" i="0" dirty="0">
              <a:effectLst/>
              <a:cs typeface="Assistant" pitchFamily="2" charset="-79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B119B5-C438-E9AD-A9AA-211163AC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30" y="3429000"/>
            <a:ext cx="4174786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(DUBBI COMUNI)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7C0A83-6418-6AE5-366A-977E5845A93C}"/>
              </a:ext>
            </a:extLst>
          </p:cNvPr>
          <p:cNvSpPr txBox="1"/>
          <p:nvPr/>
        </p:nvSpPr>
        <p:spPr>
          <a:xfrm>
            <a:off x="406400" y="1138277"/>
            <a:ext cx="69799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0" dirty="0">
                <a:effectLst/>
                <a:cs typeface="Assistant" pitchFamily="2" charset="-79"/>
              </a:rPr>
              <a:t>QUANDO SONO CONTROINDICATI I VACCINI?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precedente reazione allergica grave (reazione anafilattica)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vaccini di tipo vivo attenuato (p.es. morbillo-parotite-rosolia, varicella) controindicati in casi di deficit gravi del sistema immunitario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malattia acuta grave o moderata rimandare la vaccinazione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malattia lieve si può effettuare la vaccinazione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v</a:t>
            </a:r>
            <a:r>
              <a:rPr lang="it-IT" sz="2400" b="0" i="0" dirty="0">
                <a:effectLst/>
              </a:rPr>
              <a:t>accinazione consigliata in chi ha </a:t>
            </a:r>
            <a:r>
              <a:rPr lang="it-IT" sz="2400" dirty="0"/>
              <a:t>malattie croniche</a:t>
            </a:r>
            <a:endParaRPr lang="it-IT" sz="2400" b="0" i="0" dirty="0">
              <a:effectLst/>
            </a:endParaRPr>
          </a:p>
          <a:p>
            <a:pPr algn="just"/>
            <a:r>
              <a:rPr lang="it-IT" sz="2400" b="1" dirty="0"/>
              <a:t>SE SI HA GIA' CONTRATTO LA MALATTIA PER LA QUALE CI SI VACCINA?</a:t>
            </a:r>
            <a:endParaRPr lang="it-IT" sz="2400" b="1" i="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ci si può vaccinare ugualmente senza rischi</a:t>
            </a:r>
            <a:endParaRPr lang="it-IT" sz="2400" b="0" i="0" dirty="0">
              <a:effectLst/>
              <a:cs typeface="Assistant" pitchFamily="2" charset="-79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1C2FAEC-D820-1984-3E06-A9056E14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920" y="1251000"/>
            <a:ext cx="4356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542CF-ABF3-AA68-4CE0-B9E0ADF0D5B3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(DUBBI COMUNI)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921C4DA-F836-7FA6-A144-0BC1332CD656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29FA99-FF0A-31E6-9B4D-0B676C1C318A}"/>
              </a:ext>
            </a:extLst>
          </p:cNvPr>
          <p:cNvSpPr txBox="1"/>
          <p:nvPr/>
        </p:nvSpPr>
        <p:spPr>
          <a:xfrm>
            <a:off x="480000" y="839847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cs typeface="Assistant" pitchFamily="2" charset="-79"/>
              </a:rPr>
              <a:t>VACCINAZIONI E AUTISMO</a:t>
            </a:r>
            <a:r>
              <a:rPr lang="it-IT" sz="2400" b="1" i="0" dirty="0">
                <a:effectLst/>
                <a:cs typeface="Assistant" pitchFamily="2" charset="-79"/>
              </a:rPr>
              <a:t>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96857C-B844-92C3-52EB-A2C0477E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58"/>
          <a:stretch/>
        </p:blipFill>
        <p:spPr>
          <a:xfrm>
            <a:off x="4130833" y="1344340"/>
            <a:ext cx="8061167" cy="2592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9A7F65-4A0D-6AB0-357B-D14782CDE08D}"/>
              </a:ext>
            </a:extLst>
          </p:cNvPr>
          <p:cNvSpPr txBox="1"/>
          <p:nvPr/>
        </p:nvSpPr>
        <p:spPr>
          <a:xfrm>
            <a:off x="487680" y="1301512"/>
            <a:ext cx="3769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1998 Wakefield</a:t>
            </a:r>
          </a:p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vaccino trivalente </a:t>
            </a:r>
            <a:r>
              <a:rPr lang="it-IT" sz="2400" dirty="0">
                <a:solidFill>
                  <a:srgbClr val="000000"/>
                </a:solidFill>
              </a:rPr>
              <a:t>=&gt;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infiammazione della parete intestinale, responsabile del passaggio in circolo di peptidi encefalo-tossici =&gt; autismo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B240B6-3118-CFEE-39B1-BB4764556065}"/>
              </a:ext>
            </a:extLst>
          </p:cNvPr>
          <p:cNvSpPr txBox="1"/>
          <p:nvPr/>
        </p:nvSpPr>
        <p:spPr>
          <a:xfrm>
            <a:off x="477912" y="4014713"/>
            <a:ext cx="10119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2010 articolo ritirato</a:t>
            </a:r>
            <a:endParaRPr lang="it-IT" sz="2400" b="0" i="0" dirty="0">
              <a:solidFill>
                <a:srgbClr val="000000"/>
              </a:solidFill>
              <a:effectLst/>
            </a:endParaRPr>
          </a:p>
          <a:p>
            <a:r>
              <a:rPr lang="it-IT" sz="2400" dirty="0"/>
              <a:t>2012 Wakefield è stato definitivamente radiato dall’Ordine dei medici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02513A-37EB-A240-C95E-861C208713A3}"/>
              </a:ext>
            </a:extLst>
          </p:cNvPr>
          <p:cNvSpPr txBox="1"/>
          <p:nvPr/>
        </p:nvSpPr>
        <p:spPr>
          <a:xfrm>
            <a:off x="477912" y="4924083"/>
            <a:ext cx="11561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2013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The Journal of Pediatrics: </a:t>
            </a:r>
            <a:r>
              <a:rPr lang="it-IT" sz="2400" b="0" dirty="0">
                <a:solidFill>
                  <a:srgbClr val="000000"/>
                </a:solidFill>
                <a:effectLst/>
              </a:rPr>
              <a:t>256 bambini affetti da autismo e 752 bambini non autistici: nessuna correlazione tra autismo ed esposizione totale cumulativa, nei primi due anni di vita, ad antigeni contenuti nei vaccini, e il numero massimo di antigeni a cui i bambini erano stati esposti nelle singole sedute vaccinali.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3979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1254D16-83A7-4EA7-F7DE-A4C81D42F8E0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109472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(OBBLIGATORIETA')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BC291E-2BEC-D8DF-293D-BD4C44F9083B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382306-992A-2CBA-37AE-959825F5F5FC}"/>
              </a:ext>
            </a:extLst>
          </p:cNvPr>
          <p:cNvSpPr txBox="1"/>
          <p:nvPr/>
        </p:nvSpPr>
        <p:spPr>
          <a:xfrm>
            <a:off x="263046" y="5435243"/>
            <a:ext cx="5624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rgbClr val="1C2024"/>
                </a:solidFill>
                <a:effectLst/>
              </a:rPr>
              <a:t>Per contrastare il </a:t>
            </a:r>
            <a:r>
              <a:rPr lang="it-IT" sz="2400" b="1" i="0" dirty="0">
                <a:solidFill>
                  <a:srgbClr val="1C2024"/>
                </a:solidFill>
                <a:effectLst/>
              </a:rPr>
              <a:t>progressivo calo delle vaccinazioni</a:t>
            </a:r>
            <a:r>
              <a:rPr lang="it-IT" sz="2400" b="0" i="0" dirty="0">
                <a:solidFill>
                  <a:srgbClr val="1C2024"/>
                </a:solidFill>
                <a:effectLst/>
              </a:rPr>
              <a:t>, copertura vaccinale media nel nostro Paese al di sotto del 95% (WHO)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FC6DA9-8265-3E09-B981-CE3E833E62B9}"/>
              </a:ext>
            </a:extLst>
          </p:cNvPr>
          <p:cNvSpPr txBox="1"/>
          <p:nvPr/>
        </p:nvSpPr>
        <p:spPr>
          <a:xfrm>
            <a:off x="656409" y="1536174"/>
            <a:ext cx="50805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anti-poliomielitica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anti-difterica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anti-tetanica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anti-epatite 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anti-pertosse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</a:t>
            </a:r>
            <a:r>
              <a:rPr lang="it-IT" sz="2400" b="0" i="1" dirty="0">
                <a:effectLst/>
              </a:rPr>
              <a:t>Haemophilus </a:t>
            </a:r>
            <a:r>
              <a:rPr lang="it-IT" sz="2400" b="0" i="1" dirty="0" err="1">
                <a:effectLst/>
              </a:rPr>
              <a:t>influenzae</a:t>
            </a:r>
            <a:r>
              <a:rPr lang="it-IT" sz="2400" b="0" i="0" dirty="0">
                <a:effectLst/>
              </a:rPr>
              <a:t> tipo 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anti-morbillo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anti-rosolia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anti-parotite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</a:rPr>
              <a:t>anti-varicella.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B90E38-405E-E429-6403-D2CD4DD66BA1}"/>
              </a:ext>
            </a:extLst>
          </p:cNvPr>
          <p:cNvSpPr txBox="1"/>
          <p:nvPr/>
        </p:nvSpPr>
        <p:spPr>
          <a:xfrm>
            <a:off x="7599914" y="3410398"/>
            <a:ext cx="3935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rgbClr val="1C2024"/>
                </a:solidFill>
                <a:effectLst/>
              </a:rPr>
              <a:t>dalla scuola primaria in poi</a:t>
            </a:r>
            <a:endParaRPr lang="it-IT" sz="2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99FAEE-950F-990A-1D9E-6B70078962F7}"/>
              </a:ext>
            </a:extLst>
          </p:cNvPr>
          <p:cNvSpPr txBox="1"/>
          <p:nvPr/>
        </p:nvSpPr>
        <p:spPr>
          <a:xfrm>
            <a:off x="263046" y="899537"/>
            <a:ext cx="562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Il Decreto legge 7 giugno 2017 , n. 73</a:t>
            </a:r>
          </a:p>
        </p:txBody>
      </p:sp>
      <p:sp>
        <p:nvSpPr>
          <p:cNvPr id="14" name="Segno di moltiplicazione 13">
            <a:extLst>
              <a:ext uri="{FF2B5EF4-FFF2-40B4-BE49-F238E27FC236}">
                <a16:creationId xmlns:a16="http://schemas.microsoft.com/office/drawing/2014/main" id="{DD8969E6-D573-D3AB-C6D2-08C1951F2C33}"/>
              </a:ext>
            </a:extLst>
          </p:cNvPr>
          <p:cNvSpPr>
            <a:spLocks noChangeAspect="1"/>
          </p:cNvSpPr>
          <p:nvPr/>
        </p:nvSpPr>
        <p:spPr>
          <a:xfrm>
            <a:off x="8815819" y="1807767"/>
            <a:ext cx="1188409" cy="1188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29E36C-697C-B20D-8B23-DD8C7FC3376E}"/>
              </a:ext>
            </a:extLst>
          </p:cNvPr>
          <p:cNvSpPr txBox="1"/>
          <p:nvPr/>
        </p:nvSpPr>
        <p:spPr>
          <a:xfrm>
            <a:off x="7261965" y="1363155"/>
            <a:ext cx="6206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rgbClr val="1C2024"/>
                </a:solidFill>
                <a:effectLst/>
              </a:rPr>
              <a:t>asilo nido e alle scuole dell’infanzia</a:t>
            </a:r>
            <a:r>
              <a:rPr lang="it-IT" sz="2400" b="0" i="0" dirty="0">
                <a:solidFill>
                  <a:srgbClr val="1C2024"/>
                </a:solidFill>
                <a:effectLst/>
              </a:rPr>
              <a:t> </a:t>
            </a:r>
            <a:endParaRPr lang="it-IT" sz="24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DEC325A-4E6C-D317-F410-9B0AB7C5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0" t="43635" r="61793" b="15870"/>
          <a:stretch/>
        </p:blipFill>
        <p:spPr>
          <a:xfrm>
            <a:off x="7261965" y="4459567"/>
            <a:ext cx="1834933" cy="1404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8C1FA71-87BA-9A30-A77D-64843EBD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3471">
            <a:off x="9557014" y="4225567"/>
            <a:ext cx="1774422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1EEF14-91A2-0CCF-0DF5-A10625A7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69" y="1920364"/>
            <a:ext cx="2583872" cy="4032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034F4EC-C0B2-7C07-32F8-CAF101102FB3}"/>
              </a:ext>
            </a:extLst>
          </p:cNvPr>
          <p:cNvSpPr txBox="1">
            <a:spLocks/>
          </p:cNvSpPr>
          <p:nvPr/>
        </p:nvSpPr>
        <p:spPr>
          <a:xfrm>
            <a:off x="487680" y="20319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…IL PRIMO…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E0692F-F760-4C7C-A214-EA830770976F}"/>
              </a:ext>
            </a:extLst>
          </p:cNvPr>
          <p:cNvSpPr txBox="1"/>
          <p:nvPr/>
        </p:nvSpPr>
        <p:spPr>
          <a:xfrm>
            <a:off x="223520" y="853564"/>
            <a:ext cx="889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Vaiolo: malattia contagiosa di origine virale (Variola, </a:t>
            </a:r>
            <a:r>
              <a:rPr lang="it-IT" sz="2400" dirty="0" err="1"/>
              <a:t>Cowpox</a:t>
            </a:r>
            <a:r>
              <a:rPr lang="it-IT" sz="2400" dirty="0"/>
              <a:t>, </a:t>
            </a:r>
            <a:r>
              <a:rPr lang="it-IT" sz="2400" dirty="0" err="1"/>
              <a:t>Vaccinia</a:t>
            </a:r>
            <a:r>
              <a:rPr lang="it-IT" sz="2400" dirty="0"/>
              <a:t>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1796 Edward Jenner inoculazione vaiolo vaccino (vaccinazione)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Ma ci furono tentativi precedenti (da parte di contadini, reverendi)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Variolizzazione (centinaia di anni prima): pratica che arriva dall'Africa e dalla Cina; inoculare ad una persona sana il vaiolo di una persona in via di guarigione.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Eradicata nel 1980; vaccinazione, in Italia, sospesa nel 1977 e abrogata nel 1981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2022: casi di infezione nell'uomo di vaiolo della scimmia</a:t>
            </a:r>
          </a:p>
          <a:p>
            <a:pPr algn="just"/>
            <a:r>
              <a:rPr lang="it-IT" sz="2400" dirty="0"/>
              <a:t>…."ritorno della vaccinazione" ?….</a:t>
            </a:r>
          </a:p>
          <a:p>
            <a:pPr algn="just"/>
            <a:endParaRPr lang="it-IT" sz="2400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8717261-58FE-C939-26AC-23359A45D1EE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9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542CF-ABF3-AA68-4CE0-B9E0ADF0D5B3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NEI BAMBINI (OBBLIGATORIETA')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921C4DA-F836-7FA6-A144-0BC1332CD656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864E93-8A69-786B-8CFA-001493C6A4A6}"/>
              </a:ext>
            </a:extLst>
          </p:cNvPr>
          <p:cNvSpPr txBox="1"/>
          <p:nvPr/>
        </p:nvSpPr>
        <p:spPr>
          <a:xfrm>
            <a:off x="487680" y="1191924"/>
            <a:ext cx="6130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cs typeface="Assistant" pitchFamily="2" charset="-79"/>
              </a:rPr>
              <a:t>IMMUNITA' DI GREGGE</a:t>
            </a:r>
          </a:p>
          <a:p>
            <a:pPr algn="just"/>
            <a:r>
              <a:rPr lang="it-IT" sz="2400" b="0" i="0" dirty="0">
                <a:effectLst/>
              </a:rPr>
              <a:t>fenomeno per cui, una volta raggiunto un livello di </a:t>
            </a:r>
            <a:r>
              <a:rPr lang="it-IT" sz="2400" b="1" i="0" dirty="0">
                <a:effectLst/>
              </a:rPr>
              <a:t>copertura vaccinale</a:t>
            </a:r>
            <a:r>
              <a:rPr lang="it-IT" sz="2400" b="0" i="0" dirty="0">
                <a:effectLst/>
              </a:rPr>
              <a:t> (per una  determinata infezione) considerato sufficiente all’interno della popolazione, si possono considerare al sicuro anche le persone non vaccinate</a:t>
            </a:r>
            <a:endParaRPr lang="it-IT" sz="2400" b="1" i="0" dirty="0">
              <a:effectLst/>
              <a:cs typeface="Assistant" pitchFamily="2" charset="-79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CE9F19-267E-88FC-E44C-0DAD0435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20" y="1191924"/>
            <a:ext cx="4374000" cy="291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F9AD20-2F88-ECC1-FD65-1B3533DC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4433513"/>
            <a:ext cx="3568883" cy="21972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8791BB-97C4-348C-908F-3992A78A7593}"/>
              </a:ext>
            </a:extLst>
          </p:cNvPr>
          <p:cNvSpPr txBox="1"/>
          <p:nvPr/>
        </p:nvSpPr>
        <p:spPr>
          <a:xfrm>
            <a:off x="4358640" y="4433513"/>
            <a:ext cx="734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MOVIMENTI ANTIVACCINALI</a:t>
            </a:r>
          </a:p>
          <a:p>
            <a:r>
              <a:rPr lang="it-IT" sz="2400" dirty="0"/>
              <a:t>1722 Edmund Massey</a:t>
            </a:r>
          </a:p>
          <a:p>
            <a:r>
              <a:rPr lang="it-IT" sz="2400" dirty="0"/>
              <a:t>1853 in Inghilterra obbligo vaccino vaiolo per i bambini di 3 mesi</a:t>
            </a:r>
          </a:p>
        </p:txBody>
      </p:sp>
    </p:spTree>
    <p:extLst>
      <p:ext uri="{BB962C8B-B14F-4D97-AF65-F5344CB8AC3E}">
        <p14:creationId xmlns:p14="http://schemas.microsoft.com/office/powerpoint/2010/main" val="67921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542CF-ABF3-AA68-4CE0-B9E0ADF0D5B3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NEGLI OPERATORI SANITARI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921C4DA-F836-7FA6-A144-0BC1332CD656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69B3F1-39E0-ED30-6A7A-9D296C7C7DDB}"/>
              </a:ext>
            </a:extLst>
          </p:cNvPr>
          <p:cNvSpPr txBox="1"/>
          <p:nvPr/>
        </p:nvSpPr>
        <p:spPr>
          <a:xfrm>
            <a:off x="480000" y="1252040"/>
            <a:ext cx="11224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baseline="0" dirty="0"/>
              <a:t>La vaccinazione dell’OS risponde a tre esigenze di sanità pubblica: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/>
              <a:t>proteggere l’operatore dal rischio professionale di carattere infettivo;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/>
              <a:t>proteggere le persone che si rivolgono ai servizi sanitari;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/>
              <a:t>garantire l’operatività dei servizi assistenziali.</a:t>
            </a:r>
          </a:p>
          <a:p>
            <a:pPr algn="l"/>
            <a:r>
              <a:rPr lang="it-IT" sz="2400" b="0" i="0" u="none" strike="noStrike" baseline="0" dirty="0"/>
              <a:t>Gli OS possono svolgere un ruolo determinante nella promozione della vaccinazione nella</a:t>
            </a:r>
          </a:p>
          <a:p>
            <a:pPr algn="l"/>
            <a:r>
              <a:rPr lang="it-IT" sz="2400" b="0" i="0" u="none" strike="noStrike" baseline="0" dirty="0"/>
              <a:t>popolazione e i loro comportamenti devono essere coerenti.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E6982A-5E2C-1858-BBA9-CD344A3D4081}"/>
              </a:ext>
            </a:extLst>
          </p:cNvPr>
          <p:cNvSpPr txBox="1"/>
          <p:nvPr/>
        </p:nvSpPr>
        <p:spPr>
          <a:xfrm>
            <a:off x="487680" y="448691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baseline="0" dirty="0"/>
              <a:t>Epatite B, l’influenza, il morbillo, la parotite, la rosolia, la varicella, la pertosse</a:t>
            </a:r>
            <a:r>
              <a:rPr lang="it-IT" sz="2400" dirty="0"/>
              <a:t> e lo screening della tubercolosi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5727F41-E69B-5478-1354-847BFFF0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45" y="3560364"/>
            <a:ext cx="44100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542CF-ABF3-AA68-4CE0-B9E0ADF0D5B3}"/>
              </a:ext>
            </a:extLst>
          </p:cNvPr>
          <p:cNvSpPr txBox="1">
            <a:spLocks/>
          </p:cNvSpPr>
          <p:nvPr/>
        </p:nvSpPr>
        <p:spPr>
          <a:xfrm>
            <a:off x="487680" y="0"/>
            <a:ext cx="1081024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VACCINAZIONE NEGLI OPERATORI SANITARI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921C4DA-F836-7FA6-A144-0BC1332CD656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C92AC6-52ED-2BA3-B269-83BC4E9DC6B3}"/>
              </a:ext>
            </a:extLst>
          </p:cNvPr>
          <p:cNvSpPr txBox="1"/>
          <p:nvPr/>
        </p:nvSpPr>
        <p:spPr>
          <a:xfrm>
            <a:off x="581600" y="3804413"/>
            <a:ext cx="1113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/>
              <a:t>ETICA DI SALUTE PUBBLICA</a:t>
            </a:r>
          </a:p>
          <a:p>
            <a:pPr algn="l"/>
            <a:r>
              <a:rPr lang="it-IT" sz="2400" b="0" i="0" u="none" strike="noStrike" baseline="0" dirty="0"/>
              <a:t>Evitare il diffondersi delle infezioni è un’assoluta priorità per la sanità pubblica. </a:t>
            </a:r>
          </a:p>
          <a:p>
            <a:pPr algn="l"/>
            <a:r>
              <a:rPr lang="it-IT" sz="2400" b="0" i="0" u="none" strike="noStrike" baseline="0" dirty="0"/>
              <a:t>Il diritto di protezione della collettività supera il diritto dell’OS di esercitare la propria libertà, rifiutando la vaccinazione</a:t>
            </a:r>
            <a:endParaRPr lang="it-IT" sz="24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C9FD0F-8297-6DFD-920C-43DE020D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0" y="1017000"/>
            <a:ext cx="9247482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4DD9C-C274-8B96-71DC-FB0F3F3D90FD}"/>
              </a:ext>
            </a:extLst>
          </p:cNvPr>
          <p:cNvSpPr txBox="1">
            <a:spLocks/>
          </p:cNvSpPr>
          <p:nvPr/>
        </p:nvSpPr>
        <p:spPr>
          <a:xfrm>
            <a:off x="477520" y="20319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LA STORIA DEI VACCINI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FB6A5C-EC79-7BDE-6240-9481382E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29" t="25311" b="4023"/>
          <a:stretch/>
        </p:blipFill>
        <p:spPr>
          <a:xfrm>
            <a:off x="7924792" y="2971799"/>
            <a:ext cx="4146585" cy="378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0BB8E8-F493-9928-0D8A-DC9E3CF24592}"/>
              </a:ext>
            </a:extLst>
          </p:cNvPr>
          <p:cNvSpPr txBox="1"/>
          <p:nvPr/>
        </p:nvSpPr>
        <p:spPr>
          <a:xfrm>
            <a:off x="1092000" y="1442720"/>
            <a:ext cx="717824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1880 ANTIDIFTERICA E ANTITETANICA (1939, 1968)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1954 (SALK) 1957(SABIN) ANTIPOLIOMELITE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1963 MORBILLO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1967 PAROTITE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1969 ROSOLIA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1971 TRIVALENTE (MPR)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AC289A0-4EB0-21A6-81FF-DD5679A370F7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1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BACB9B9-F1A7-79EB-44BF-03D1FB59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4" y="1103742"/>
            <a:ext cx="7360492" cy="5652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ACACE0E-22D6-25A7-9246-E5A4611DD0D8}"/>
              </a:ext>
            </a:extLst>
          </p:cNvPr>
          <p:cNvSpPr txBox="1">
            <a:spLocks/>
          </p:cNvSpPr>
          <p:nvPr/>
        </p:nvSpPr>
        <p:spPr>
          <a:xfrm>
            <a:off x="497840" y="0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COME FUNZIONANO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924D30-1369-A850-260E-D824CF86F343}"/>
              </a:ext>
            </a:extLst>
          </p:cNvPr>
          <p:cNvSpPr txBox="1"/>
          <p:nvPr/>
        </p:nvSpPr>
        <p:spPr>
          <a:xfrm>
            <a:off x="3519814" y="949643"/>
            <a:ext cx="84550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b="0" i="0" dirty="0">
                <a:solidFill>
                  <a:srgbClr val="000000"/>
                </a:solidFill>
                <a:effectLst/>
              </a:rPr>
              <a:t>risposta immunologica senza malattia e le sue complicanze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b="0" i="0" dirty="0">
                <a:solidFill>
                  <a:srgbClr val="000000"/>
                </a:solidFill>
                <a:effectLst/>
              </a:rPr>
              <a:t>memoria immunologica: risposta veloce ai successivi incontri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72B5C17-417B-7A31-95AE-EFEC33375678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4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24518-374F-C61C-5814-0AF9769CAE64}"/>
              </a:ext>
            </a:extLst>
          </p:cNvPr>
          <p:cNvSpPr txBox="1">
            <a:spLocks/>
          </p:cNvSpPr>
          <p:nvPr/>
        </p:nvSpPr>
        <p:spPr>
          <a:xfrm>
            <a:off x="487680" y="20319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TIPI DI VACCINO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5AC73F-14F5-BD49-D0EC-B244B7082C09}"/>
              </a:ext>
            </a:extLst>
          </p:cNvPr>
          <p:cNvSpPr txBox="1"/>
          <p:nvPr/>
        </p:nvSpPr>
        <p:spPr>
          <a:xfrm>
            <a:off x="830128" y="4712781"/>
            <a:ext cx="456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</a:rPr>
              <a:t>inattivati (l’epatite A, la poliomielite): prodotti utilizzando virus o batteri uccisi tramite esposizione al calore oppure con sostanze chimiche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447F2B-A364-B4B3-67D7-7F15F75AA170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magine">
            <a:extLst>
              <a:ext uri="{FF2B5EF4-FFF2-40B4-BE49-F238E27FC236}">
                <a16:creationId xmlns:a16="http://schemas.microsoft.com/office/drawing/2014/main" id="{3343FF99-DCF9-5763-FDAA-B71194646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10374" r="13852" b="9333"/>
          <a:stretch/>
        </p:blipFill>
        <p:spPr bwMode="auto">
          <a:xfrm>
            <a:off x="7193060" y="877938"/>
            <a:ext cx="3533689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e">
            <a:extLst>
              <a:ext uri="{FF2B5EF4-FFF2-40B4-BE49-F238E27FC236}">
                <a16:creationId xmlns:a16="http://schemas.microsoft.com/office/drawing/2014/main" id="{E4776C2C-25C6-431D-8D93-8689CE268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0373" r="8963" b="22667"/>
          <a:stretch/>
        </p:blipFill>
        <p:spPr bwMode="auto">
          <a:xfrm>
            <a:off x="830128" y="894080"/>
            <a:ext cx="4432547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2B528E-301D-F0FE-105C-3EB9A5C07AAE}"/>
              </a:ext>
            </a:extLst>
          </p:cNvPr>
          <p:cNvSpPr txBox="1"/>
          <p:nvPr/>
        </p:nvSpPr>
        <p:spPr>
          <a:xfrm>
            <a:off x="7010179" y="5167937"/>
            <a:ext cx="3899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vivi attenuati (MPR): prodotti a partire da agenti infettivi resi non patogeni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0639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magine">
            <a:extLst>
              <a:ext uri="{FF2B5EF4-FFF2-40B4-BE49-F238E27FC236}">
                <a16:creationId xmlns:a16="http://schemas.microsoft.com/office/drawing/2014/main" id="{E5DDD838-1BB2-6A12-8309-D368E035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10373" r="12131" b="8858"/>
          <a:stretch/>
        </p:blipFill>
        <p:spPr bwMode="auto">
          <a:xfrm>
            <a:off x="1498457" y="761819"/>
            <a:ext cx="3623637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424518-374F-C61C-5814-0AF9769CAE64}"/>
              </a:ext>
            </a:extLst>
          </p:cNvPr>
          <p:cNvSpPr txBox="1">
            <a:spLocks/>
          </p:cNvSpPr>
          <p:nvPr/>
        </p:nvSpPr>
        <p:spPr>
          <a:xfrm>
            <a:off x="487680" y="20319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TIPI DI VACCINO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5AC73F-14F5-BD49-D0EC-B244B7082C09}"/>
              </a:ext>
            </a:extLst>
          </p:cNvPr>
          <p:cNvSpPr txBox="1"/>
          <p:nvPr/>
        </p:nvSpPr>
        <p:spPr>
          <a:xfrm>
            <a:off x="487679" y="4549676"/>
            <a:ext cx="539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</a:rPr>
              <a:t>- anatossine (tetano e difterite): prodotti utilizzando molecole provenienti dall’agente infettivo, non in grado di provocare la malattia ma sufficienti ad attivare le difese immunitarie dell’organismo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447F2B-A364-B4B3-67D7-7F15F75AA170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 descr="How the Novavax Vaccine for COVID-19, A Protein Subunit Vaccine, Works –  Fancy Comma, LLC">
            <a:extLst>
              <a:ext uri="{FF2B5EF4-FFF2-40B4-BE49-F238E27FC236}">
                <a16:creationId xmlns:a16="http://schemas.microsoft.com/office/drawing/2014/main" id="{7CE2E2BD-918B-9CFB-A479-BAFE6ACD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8000" r="2296" b="21482"/>
          <a:stretch/>
        </p:blipFill>
        <p:spPr bwMode="auto">
          <a:xfrm>
            <a:off x="6461021" y="969962"/>
            <a:ext cx="514677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F6DB11-07A2-4656-D247-C3449252E265}"/>
              </a:ext>
            </a:extLst>
          </p:cNvPr>
          <p:cNvSpPr txBox="1"/>
          <p:nvPr/>
        </p:nvSpPr>
        <p:spPr>
          <a:xfrm>
            <a:off x="6669670" y="4785962"/>
            <a:ext cx="529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antigeni purificati o subunità (pertosse acellulare, l’</a:t>
            </a:r>
            <a:r>
              <a:rPr lang="it-IT" sz="2400" b="0" i="0" dirty="0" err="1">
                <a:solidFill>
                  <a:srgbClr val="000000"/>
                </a:solidFill>
                <a:effectLst/>
              </a:rPr>
              <a:t>antimeningococco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): prodotti attraverso raffinate tecniche di purificazione delle componenti batteriche o virali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0729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A7DEAC-FD5A-0E9C-25A1-B2EC13888803}"/>
              </a:ext>
            </a:extLst>
          </p:cNvPr>
          <p:cNvSpPr txBox="1"/>
          <p:nvPr/>
        </p:nvSpPr>
        <p:spPr>
          <a:xfrm>
            <a:off x="6585546" y="906855"/>
            <a:ext cx="4721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</a:rPr>
              <a:t>proteici ricombinanti (epatite B e meningococco B): cioè prodotti mediante la tecnologia del DNA ricombinante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BFE5516-21FF-DB88-0DEE-776A995085FA}"/>
              </a:ext>
            </a:extLst>
          </p:cNvPr>
          <p:cNvSpPr txBox="1">
            <a:spLocks/>
          </p:cNvSpPr>
          <p:nvPr/>
        </p:nvSpPr>
        <p:spPr>
          <a:xfrm>
            <a:off x="494960" y="3475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TIPI DI VACCINO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9920C7F-3E9C-BF7B-AC99-A6E8D6BB554A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How the Pfizer-BioNTech Covid-19 Vaccine Works - The New York Times">
            <a:extLst>
              <a:ext uri="{FF2B5EF4-FFF2-40B4-BE49-F238E27FC236}">
                <a16:creationId xmlns:a16="http://schemas.microsoft.com/office/drawing/2014/main" id="{1FD23E8B-8E83-0341-75D0-9D41896DF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2896" r="29522" b="13460"/>
          <a:stretch/>
        </p:blipFill>
        <p:spPr bwMode="auto">
          <a:xfrm>
            <a:off x="494960" y="1341000"/>
            <a:ext cx="2329898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at to know about COVID-19 vaccines and how they work - ABC News">
            <a:extLst>
              <a:ext uri="{FF2B5EF4-FFF2-40B4-BE49-F238E27FC236}">
                <a16:creationId xmlns:a16="http://schemas.microsoft.com/office/drawing/2014/main" id="{A03CD1FA-A6BD-5C2A-0143-6AE8E64E0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b="10373"/>
          <a:stretch/>
        </p:blipFill>
        <p:spPr bwMode="auto">
          <a:xfrm>
            <a:off x="247480" y="4094622"/>
            <a:ext cx="2824858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483F65-3380-1E3F-BFD7-FB63E8D4C970}"/>
              </a:ext>
            </a:extLst>
          </p:cNvPr>
          <p:cNvSpPr txBox="1"/>
          <p:nvPr/>
        </p:nvSpPr>
        <p:spPr>
          <a:xfrm>
            <a:off x="3175130" y="4335792"/>
            <a:ext cx="2641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particelle virali che fungono da vettore per frammenti di DNA (COVID)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C7E42E-EFF9-C31B-BD3C-9D14E2D036F7}"/>
              </a:ext>
            </a:extLst>
          </p:cNvPr>
          <p:cNvSpPr txBox="1"/>
          <p:nvPr/>
        </p:nvSpPr>
        <p:spPr>
          <a:xfrm>
            <a:off x="3175130" y="1746985"/>
            <a:ext cx="2812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particelle lipidiche che fungono da vettore per molecole di RNA (COVID)</a:t>
            </a:r>
            <a:endParaRPr lang="it-IT" sz="2400" dirty="0"/>
          </a:p>
        </p:txBody>
      </p:sp>
      <p:pic>
        <p:nvPicPr>
          <p:cNvPr id="3088" name="Picture 16" descr="Insulin recombinant dna Cut Out Stock Images &amp; Pictures - Alamy">
            <a:extLst>
              <a:ext uri="{FF2B5EF4-FFF2-40B4-BE49-F238E27FC236}">
                <a16:creationId xmlns:a16="http://schemas.microsoft.com/office/drawing/2014/main" id="{1DD00571-0603-05AF-B548-822B24B7A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15627" r="3798" b="8782"/>
          <a:stretch/>
        </p:blipFill>
        <p:spPr bwMode="auto">
          <a:xfrm>
            <a:off x="6729778" y="2485444"/>
            <a:ext cx="452093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A36B7-6213-996F-EFBE-5C6287FA8C11}"/>
              </a:ext>
            </a:extLst>
          </p:cNvPr>
          <p:cNvSpPr txBox="1"/>
          <p:nvPr/>
        </p:nvSpPr>
        <p:spPr>
          <a:xfrm>
            <a:off x="5066960" y="1129864"/>
            <a:ext cx="64383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ESAVALENTE: poliomielite, difterite, tetano, epatite B, pertosse, emofilo B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TRIVALENTE MPR: morbillo, parotite, rosolia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TETRAVALENTE MPRV: morbillo, parotite, rosolia, varicella,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TETRAVALENTE IPV-</a:t>
            </a:r>
            <a:r>
              <a:rPr lang="it-IT" sz="2800" dirty="0" err="1"/>
              <a:t>DTPa</a:t>
            </a:r>
            <a:r>
              <a:rPr lang="it-IT" sz="2800" dirty="0"/>
              <a:t> o IPV-</a:t>
            </a:r>
            <a:r>
              <a:rPr lang="it-IT" sz="2800" dirty="0" err="1"/>
              <a:t>dTpa</a:t>
            </a:r>
            <a:r>
              <a:rPr lang="it-IT" sz="2800" dirty="0"/>
              <a:t>: poliomielite, difterite, tetano, pertosse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TRIVALENTE </a:t>
            </a:r>
            <a:r>
              <a:rPr lang="it-IT" sz="2800" dirty="0" err="1"/>
              <a:t>dTpa</a:t>
            </a:r>
            <a:r>
              <a:rPr lang="it-IT" sz="2800" dirty="0"/>
              <a:t>: difterite, tetano, pertosse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9514C11-FBAE-18C5-DF27-27C982D374F8}"/>
              </a:ext>
            </a:extLst>
          </p:cNvPr>
          <p:cNvSpPr txBox="1">
            <a:spLocks/>
          </p:cNvSpPr>
          <p:nvPr/>
        </p:nvSpPr>
        <p:spPr>
          <a:xfrm>
            <a:off x="494960" y="3475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VACCINI COMBINATI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3C0E7DA-B37F-FD96-973F-5D5ABBDCEB08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08FAD457-B957-108B-BEEE-D410CE57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7" y="3620021"/>
            <a:ext cx="3658074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331D2-65F9-2675-230C-8E6DE6A2A42D}"/>
              </a:ext>
            </a:extLst>
          </p:cNvPr>
          <p:cNvSpPr txBox="1">
            <a:spLocks/>
          </p:cNvSpPr>
          <p:nvPr/>
        </p:nvSpPr>
        <p:spPr>
          <a:xfrm>
            <a:off x="494960" y="3475"/>
            <a:ext cx="9144000" cy="94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7030A0"/>
                </a:solidFill>
              </a:rPr>
              <a:t>MODALITA' DI SOMMINISTRAZIONE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6C17788-DF71-16B8-3591-AEF5B904E48F}"/>
              </a:ext>
            </a:extLst>
          </p:cNvPr>
          <p:cNvCxnSpPr>
            <a:cxnSpLocks/>
          </p:cNvCxnSpPr>
          <p:nvPr/>
        </p:nvCxnSpPr>
        <p:spPr>
          <a:xfrm>
            <a:off x="480000" y="711378"/>
            <a:ext cx="11232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7030A0"/>
                </a:gs>
                <a:gs pos="23000">
                  <a:srgbClr val="8F45C7"/>
                </a:gs>
                <a:gs pos="63000">
                  <a:srgbClr val="A86ED4"/>
                </a:gs>
                <a:gs pos="100000">
                  <a:srgbClr val="C9A6E4"/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B19B5A1-B353-ECB8-1E19-46C22D33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60" y="953118"/>
            <a:ext cx="4980455" cy="27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EF07A7-2DC8-D1C6-7428-0F82B8AF406B}"/>
              </a:ext>
            </a:extLst>
          </p:cNvPr>
          <p:cNvSpPr txBox="1"/>
          <p:nvPr/>
        </p:nvSpPr>
        <p:spPr>
          <a:xfrm>
            <a:off x="692554" y="1365929"/>
            <a:ext cx="60939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PERCUTANEA </a:t>
            </a:r>
            <a:r>
              <a:rPr lang="it-IT" sz="2400" b="0" i="0" u="none" strike="noStrike" baseline="0" dirty="0"/>
              <a:t>vaccino antivaiolo</a:t>
            </a:r>
            <a:endParaRPr lang="it-IT" sz="2400" b="1" i="0" u="none" strike="noStrike" baseline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/>
              <a:t>I</a:t>
            </a:r>
            <a:r>
              <a:rPr lang="it-IT" sz="2400" b="1" i="0" u="none" strike="noStrike" baseline="0" dirty="0"/>
              <a:t>NTRADERMICA </a:t>
            </a:r>
            <a:r>
              <a:rPr lang="it-IT" sz="2400" b="0" i="0" u="none" strike="noStrike" baseline="0" dirty="0"/>
              <a:t>anticolerico-antirabbico</a:t>
            </a:r>
            <a:endParaRPr lang="it-IT" sz="2400" b="1" i="0" u="none" strike="noStrike" baseline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SOTTOCUTANEA </a:t>
            </a:r>
            <a:r>
              <a:rPr lang="it-IT" sz="2400" b="0" i="0" u="none" strike="noStrike" baseline="0" dirty="0"/>
              <a:t>Morbillo-parotite-rosolia</a:t>
            </a:r>
            <a:endParaRPr lang="it-IT" sz="2400" b="1" i="0" u="none" strike="noStrike" baseline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INTRAMUSCOLARE </a:t>
            </a:r>
            <a:r>
              <a:rPr lang="it-IT" sz="2400" dirty="0"/>
              <a:t>esavalente</a:t>
            </a:r>
            <a:endParaRPr lang="it-IT" sz="2400" b="0" i="0" u="none" strike="noStrike" baseline="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ORALE </a:t>
            </a:r>
            <a:r>
              <a:rPr lang="it-IT" sz="2400" dirty="0"/>
              <a:t>a</a:t>
            </a:r>
            <a:r>
              <a:rPr lang="it-IT" sz="2400" b="0" i="0" u="none" strike="noStrike" baseline="0" dirty="0"/>
              <a:t>ntipolio di Sabin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NASALE </a:t>
            </a:r>
            <a:r>
              <a:rPr lang="it-IT" sz="2400" dirty="0"/>
              <a:t>influenza A e B</a:t>
            </a:r>
            <a:r>
              <a:rPr lang="it-IT" sz="2400" b="1" i="0" u="none" strike="noStrike" baseline="0" dirty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5946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1499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I VACCINI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VACCINI</dc:title>
  <dc:creator>Erica Valencic</dc:creator>
  <cp:lastModifiedBy>Alberto Tommasini</cp:lastModifiedBy>
  <cp:revision>75</cp:revision>
  <dcterms:created xsi:type="dcterms:W3CDTF">2022-10-06T15:47:57Z</dcterms:created>
  <dcterms:modified xsi:type="dcterms:W3CDTF">2022-10-23T17:41:09Z</dcterms:modified>
</cp:coreProperties>
</file>