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sldIdLst>
    <p:sldId id="256" r:id="rId2"/>
    <p:sldId id="278" r:id="rId3"/>
    <p:sldId id="279" r:id="rId4"/>
    <p:sldId id="280" r:id="rId5"/>
    <p:sldId id="349" r:id="rId6"/>
    <p:sldId id="352" r:id="rId7"/>
    <p:sldId id="391" r:id="rId8"/>
    <p:sldId id="363" r:id="rId9"/>
    <p:sldId id="401" r:id="rId10"/>
    <p:sldId id="392" r:id="rId11"/>
    <p:sldId id="402" r:id="rId12"/>
    <p:sldId id="403" r:id="rId13"/>
    <p:sldId id="404" r:id="rId14"/>
    <p:sldId id="405" r:id="rId15"/>
    <p:sldId id="406" r:id="rId16"/>
    <p:sldId id="407" r:id="rId17"/>
    <p:sldId id="393" r:id="rId18"/>
    <p:sldId id="366" r:id="rId19"/>
    <p:sldId id="400" r:id="rId20"/>
    <p:sldId id="395" r:id="rId21"/>
    <p:sldId id="394" r:id="rId22"/>
    <p:sldId id="397" r:id="rId23"/>
  </p:sldIdLst>
  <p:sldSz cx="9144000" cy="6858000" type="screen4x3"/>
  <p:notesSz cx="6662738" cy="98329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595" autoAdjust="0"/>
  </p:normalViewPr>
  <p:slideViewPr>
    <p:cSldViewPr>
      <p:cViewPr varScale="1">
        <p:scale>
          <a:sx n="72" d="100"/>
          <a:sy n="72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6FD5F1-D075-457C-8F34-C2D9DBEC451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9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5546F6-623A-4031-85CB-D9B8AB0943CB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5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10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11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12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13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14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15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7A0C29-E27B-4602-A820-3C574B107FB3}" type="slidenum">
              <a:rPr lang="it-IT" altLang="it-IT" sz="1200"/>
              <a:pPr algn="r"/>
              <a:t>16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E6C3F-6375-41FC-9CDE-1DEE336DA2FE}" type="slidenum">
              <a:rPr lang="it-IT" altLang="it-IT" smtClean="0">
                <a:latin typeface="Arial" charset="0"/>
                <a:cs typeface="Arial" charset="0"/>
              </a:rPr>
              <a:pPr/>
              <a:t>17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29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9E6C3F-6375-41FC-9CDE-1DEE336DA2FE}" type="slidenum">
              <a:rPr lang="it-IT" altLang="it-IT" smtClean="0">
                <a:latin typeface="Arial" charset="0"/>
                <a:cs typeface="Arial" charset="0"/>
              </a:rPr>
              <a:pPr/>
              <a:t>18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86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4AEBD0-95F9-455A-8A5B-FD49ADB40E46}" type="slidenum">
              <a:rPr lang="it-IT" altLang="it-IT" sz="1200"/>
              <a:pPr algn="r"/>
              <a:t>20</a:t>
            </a:fld>
            <a:endParaRPr lang="it-IT" altLang="it-IT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9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55A7EA-90AE-480B-B2A3-7A93EDB15598}" type="slidenum">
              <a:rPr lang="it-IT" altLang="it-IT" smtClean="0">
                <a:latin typeface="Arial" charset="0"/>
                <a:cs typeface="Arial" charset="0"/>
              </a:rPr>
              <a:pPr/>
              <a:t>2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6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71D326-D999-4EE8-8E65-0036B0C34C3E}" type="slidenum">
              <a:rPr lang="it-IT" altLang="it-IT" smtClean="0">
                <a:latin typeface="Arial" charset="0"/>
                <a:cs typeface="Arial" charset="0"/>
              </a:rPr>
              <a:pPr/>
              <a:t>21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3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509B6E-57F9-47C7-B459-03441B616FD9}" type="slidenum">
              <a:rPr lang="it-IT" altLang="it-IT" smtClean="0">
                <a:latin typeface="Arial" charset="0"/>
                <a:cs typeface="Arial" charset="0"/>
              </a:rPr>
              <a:pPr/>
              <a:t>22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5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E3A89D-ED66-4BC1-999D-1B5EA414AE53}" type="slidenum">
              <a:rPr lang="it-IT" altLang="it-IT" smtClean="0">
                <a:latin typeface="Arial" charset="0"/>
                <a:cs typeface="Arial" charset="0"/>
              </a:rPr>
              <a:pPr/>
              <a:t>3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C45054-1A6E-4EB5-9BF2-E6713FBE9D19}" type="slidenum">
              <a:rPr lang="it-IT" altLang="it-IT" smtClean="0">
                <a:latin typeface="Arial" charset="0"/>
                <a:cs typeface="Arial" charset="0"/>
              </a:rPr>
              <a:pPr/>
              <a:t>4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3DE7D4-C729-40D3-B5C0-7C72144D89EB}" type="slidenum">
              <a:rPr lang="it-IT" altLang="it-IT" smtClean="0">
                <a:latin typeface="Arial" charset="0"/>
                <a:cs typeface="Arial" charset="0"/>
              </a:rPr>
              <a:pPr/>
              <a:t>5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8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61C927-1FD7-48F2-88B0-29779660B532}" type="slidenum">
              <a:rPr lang="it-IT" altLang="it-IT" smtClean="0">
                <a:latin typeface="Arial" charset="0"/>
                <a:cs typeface="Arial" charset="0"/>
              </a:rPr>
              <a:pPr/>
              <a:t>6</a:t>
            </a:fld>
            <a:endParaRPr lang="it-IT" altLang="it-IT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5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69A6F-A362-43E4-83E5-77642CC10C5C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2524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5EB68ED8-A2A5-426F-A069-32AA36A460D1}" type="slidenum">
              <a:rPr lang="it-IT" altLang="it-IT" sz="1300"/>
              <a:pPr algn="r"/>
              <a:t>8</a:t>
            </a:fld>
            <a:endParaRPr lang="it-IT" altLang="it-IT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6" tIns="47983" rIns="95966" bIns="47983" anchor="b"/>
          <a:lstStyle/>
          <a:p>
            <a:pPr algn="r"/>
            <a:fld id="{5EB68ED8-A2A5-426F-A069-32AA36A460D1}" type="slidenum">
              <a:rPr lang="it-IT" altLang="it-IT" sz="1300"/>
              <a:pPr algn="r"/>
              <a:t>9</a:t>
            </a:fld>
            <a:endParaRPr lang="it-IT" altLang="it-IT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8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6CA3-3825-4A87-9D00-DB298094CE9A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4DDDC-86E6-4515-9720-A7F1F3B6BA0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8E09-15CD-4D12-961B-9771EEB193F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96A2-565E-4C8F-ABCE-310A36F641B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25FB-3EEB-4D78-80EC-32CE127DE2E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7A61-FE68-497B-A9C3-05419CFAEB4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3F57-68F6-4C02-94F9-C2C748D213D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99D7-7AD1-4B92-96C8-54B6B70C51C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C16F-01A9-4D61-8DE3-7D2228F5CEB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5F9E-840A-4D27-92E8-17DBEB27D12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3E5B-E7CC-4B30-A135-32569F272CD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7B43-7EDD-4BFC-8182-F1999B28719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9BB067-0C64-442A-9FC0-22F2C166C6B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ubblicazione_scientifi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acs.org/doi/abs/10.1021/acsnano.8b0118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egresso.units.it/JOpac2/preg_images/paramSearch(1)?cocoon-view=xhtml&amp;left=1&amp;JID=32629&amp;right=652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://kvk.bibliothek.kit.edu/index.html?lang=en&amp;digitalOnly=0&amp;embedFulltitle=0&amp;newTab=0" TargetMode="External"/><Relationship Id="rId4" Type="http://schemas.openxmlformats.org/officeDocument/2006/relationships/hyperlink" Target="https://www.biblioest.it/SebinaOpac/.d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ac.sbn.it/opacsbn/opac/iccu/avanzata.j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.units.it/images/page591/BiblioEstComeRegistrarsi/sto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DF494E-E61E-44DD-B775-D3698F72ED6A}" type="slidenum">
              <a:rPr lang="it-IT" altLang="it-IT" smtClean="0">
                <a:cs typeface="Arial" charset="0"/>
              </a:rPr>
              <a:pPr/>
              <a:t>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Corso sulle ricerche bibliografiche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Gli strumenti di base</a:t>
            </a:r>
          </a:p>
          <a:p>
            <a:pPr eaLnBrk="1" hangingPunct="1"/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10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smtClean="0"/>
              <a:t/>
            </a:r>
            <a:br>
              <a:rPr lang="it-IT" altLang="it-IT" sz="4000" smtClean="0"/>
            </a:br>
            <a:r>
              <a:rPr lang="it-IT" altLang="it-IT" sz="4000" smtClean="0"/>
              <a:t>La Ricerca avanzata in BiblioEst</a:t>
            </a:r>
            <a:br>
              <a:rPr lang="it-IT" altLang="it-IT" sz="4000" smtClean="0"/>
            </a:br>
            <a:endParaRPr lang="it-IT" altLang="it-IT" sz="3200" smtClean="0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18488" cy="4327525"/>
          </a:xfrm>
        </p:spPr>
        <p:txBody>
          <a:bodyPr/>
          <a:lstStyle/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r>
              <a:rPr lang="it-IT" altLang="it-IT" sz="2400" dirty="0" smtClean="0"/>
              <a:t>ESERCIZIO:</a:t>
            </a:r>
          </a:p>
          <a:p>
            <a:pPr marL="0" indent="0" eaLnBrk="1" hangingPunct="1">
              <a:buNone/>
              <a:defRPr/>
            </a:pPr>
            <a:r>
              <a:rPr lang="it-IT" altLang="it-IT" sz="2000" dirty="0" smtClean="0"/>
              <a:t>Mi servono dei documenti in </a:t>
            </a:r>
            <a:r>
              <a:rPr lang="it-IT" altLang="it-IT" sz="2000" b="1" dirty="0" smtClean="0"/>
              <a:t>italiano</a:t>
            </a:r>
            <a:r>
              <a:rPr lang="it-IT" altLang="it-IT" sz="2000" dirty="0" smtClean="0"/>
              <a:t> e in </a:t>
            </a:r>
            <a:r>
              <a:rPr lang="it-IT" altLang="it-IT" sz="2000" b="1" dirty="0" smtClean="0"/>
              <a:t>inglese</a:t>
            </a:r>
            <a:r>
              <a:rPr lang="it-IT" altLang="it-IT" sz="2000" dirty="0" smtClean="0"/>
              <a:t> che nel titolo abbiano le </a:t>
            </a:r>
            <a:r>
              <a:rPr lang="it-IT" altLang="it-IT" sz="2000" dirty="0"/>
              <a:t>parole </a:t>
            </a:r>
            <a:r>
              <a:rPr lang="it-IT" altLang="it-IT" sz="2000" b="1" dirty="0"/>
              <a:t>sintesi </a:t>
            </a:r>
            <a:r>
              <a:rPr lang="it-IT" altLang="it-IT" sz="2000" b="1" dirty="0" smtClean="0"/>
              <a:t>organica</a:t>
            </a:r>
            <a:r>
              <a:rPr lang="it-IT" altLang="it-IT" sz="2000" dirty="0" smtClean="0"/>
              <a:t>, tenendo conto delle eventuali derivate. Voglio </a:t>
            </a:r>
            <a:r>
              <a:rPr lang="it-IT" altLang="it-IT" sz="2000" b="1" dirty="0" smtClean="0"/>
              <a:t>escludere</a:t>
            </a:r>
            <a:r>
              <a:rPr lang="it-IT" altLang="it-IT" sz="2000" dirty="0" smtClean="0"/>
              <a:t> quelli che contengono la parola </a:t>
            </a:r>
            <a:r>
              <a:rPr lang="it-IT" altLang="it-IT" sz="2000" b="1" dirty="0" smtClean="0"/>
              <a:t>enzimi</a:t>
            </a:r>
            <a:r>
              <a:rPr lang="it-IT" altLang="it-IT" sz="2000" dirty="0" smtClean="0"/>
              <a:t> (comprese le derivate) e quelli che sono stati pubblicati prima del </a:t>
            </a:r>
            <a:r>
              <a:rPr lang="it-IT" altLang="it-IT" sz="2000" b="1" dirty="0" smtClean="0"/>
              <a:t>2015</a:t>
            </a:r>
            <a:r>
              <a:rPr lang="it-IT" altLang="it-IT" sz="2000" dirty="0" smtClean="0"/>
              <a:t>.</a:t>
            </a:r>
          </a:p>
        </p:txBody>
      </p:sp>
      <p:pic>
        <p:nvPicPr>
          <p:cNvPr id="31748" name="Picture 5" descr="biblioes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856" y="1789202"/>
            <a:ext cx="37480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biblioest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6" y="1828800"/>
            <a:ext cx="52927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0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11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907" y="-1365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Nuovo Catalogo online</a:t>
            </a:r>
            <a:br>
              <a:rPr lang="it-IT" altLang="it-IT" sz="4000" dirty="0" smtClean="0"/>
            </a:br>
            <a:endParaRPr lang="it-IT" altLang="it-IT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057233"/>
            <a:ext cx="850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https://www.biblio.units.it/SebinaOpac/article/guida-allutilizzo/guida-utilizzo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18608" r="31225" b="4130"/>
          <a:stretch/>
        </p:blipFill>
        <p:spPr bwMode="auto">
          <a:xfrm>
            <a:off x="1429984" y="1426565"/>
            <a:ext cx="6296135" cy="517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12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907" y="-1365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Nuovo Catalogo online</a:t>
            </a:r>
            <a:br>
              <a:rPr lang="it-IT" altLang="it-IT" sz="4000" dirty="0" smtClean="0"/>
            </a:br>
            <a:endParaRPr lang="it-IT" altLang="it-IT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057233"/>
            <a:ext cx="850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https://www.biblio.units.it/SebinaOpac/article/guida-allutilizzo/guida-utilizzo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t="22026" r="22740" b="18460"/>
          <a:stretch/>
        </p:blipFill>
        <p:spPr bwMode="auto">
          <a:xfrm>
            <a:off x="395536" y="1534461"/>
            <a:ext cx="8365032" cy="45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13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907" y="-1365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Nuovo Catalogo online</a:t>
            </a:r>
            <a:br>
              <a:rPr lang="it-IT" altLang="it-IT" sz="4000" dirty="0" smtClean="0"/>
            </a:br>
            <a:endParaRPr lang="it-IT" altLang="it-IT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057233"/>
            <a:ext cx="850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https://www.biblio.units.it/SebinaOpac/article/guida-allutilizzo/guida-utilizzo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26127" r="60026" b="20331"/>
          <a:stretch/>
        </p:blipFill>
        <p:spPr bwMode="auto">
          <a:xfrm>
            <a:off x="652433" y="1386327"/>
            <a:ext cx="3960440" cy="492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14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907" y="-1365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Nuovo Catalogo online</a:t>
            </a:r>
            <a:br>
              <a:rPr lang="it-IT" altLang="it-IT" sz="4000" dirty="0" smtClean="0"/>
            </a:br>
            <a:endParaRPr lang="it-IT" altLang="it-IT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057233"/>
            <a:ext cx="850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https://www.biblio.units.it/SebinaOpac/article/guida-allutilizzo/guida-utilizzo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22903" r="19892" b="9974"/>
          <a:stretch/>
        </p:blipFill>
        <p:spPr bwMode="auto">
          <a:xfrm>
            <a:off x="467545" y="1484784"/>
            <a:ext cx="8365032" cy="4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15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907" y="-1365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Nuovo Catalogo online</a:t>
            </a:r>
            <a:br>
              <a:rPr lang="it-IT" altLang="it-IT" sz="4000" dirty="0" smtClean="0"/>
            </a:br>
            <a:endParaRPr lang="it-IT" altLang="it-IT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057233"/>
            <a:ext cx="850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https://www.biblio.units.it/SebinaOpac/article/guida-allutilizzo/guida-utilizzo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19415" r="37128" b="11273"/>
          <a:stretch/>
        </p:blipFill>
        <p:spPr bwMode="auto">
          <a:xfrm>
            <a:off x="935768" y="1403779"/>
            <a:ext cx="6311928" cy="52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C7428F-EF10-4795-A0C5-8E52115798F1}" type="slidenum">
              <a:rPr lang="it-IT" altLang="it-IT" sz="1200">
                <a:latin typeface="Arial Black" pitchFamily="34" charset="0"/>
              </a:rPr>
              <a:pPr algn="r"/>
              <a:t>16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4907" y="-1365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Nuovo Catalogo online</a:t>
            </a:r>
            <a:br>
              <a:rPr lang="it-IT" altLang="it-IT" sz="4000" dirty="0" smtClean="0"/>
            </a:br>
            <a:endParaRPr lang="it-IT" altLang="it-IT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057233"/>
            <a:ext cx="8509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https://www.biblio.units.it/SebinaOpac/article/guida-allutilizzo/guida-utilizzo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37682" r="22518" b="19"/>
          <a:stretch/>
        </p:blipFill>
        <p:spPr bwMode="auto">
          <a:xfrm>
            <a:off x="401588" y="1586542"/>
            <a:ext cx="8352928" cy="47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A3181-9E41-4EB5-BF36-AB588E0F36EF}" type="slidenum">
              <a:rPr lang="it-IT" altLang="it-IT" smtClean="0">
                <a:cs typeface="Arial" charset="0"/>
              </a:rPr>
              <a:pPr/>
              <a:t>17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Alcuni identificativi univoci utili per le ricerche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8800"/>
            <a:ext cx="8229600" cy="46164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2400" b="1" dirty="0" smtClean="0"/>
              <a:t>LIBRI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ISBN = International Standard Book </a:t>
            </a:r>
            <a:r>
              <a:rPr lang="it-IT" altLang="it-IT" sz="1800" dirty="0" err="1" smtClean="0"/>
              <a:t>Number</a:t>
            </a:r>
            <a:r>
              <a:rPr lang="it-IT" altLang="it-IT" sz="1800" dirty="0" smtClean="0"/>
              <a:t> (10/13 caratteri)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Es. 0-8218-2905-X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altLang="it-IT" sz="1800" b="1" dirty="0" smtClean="0"/>
              <a:t>PERIODICI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ISSN = International Standard Serial </a:t>
            </a:r>
            <a:r>
              <a:rPr lang="it-IT" altLang="it-IT" sz="1800" dirty="0" err="1" smtClean="0"/>
              <a:t>Number</a:t>
            </a:r>
            <a:r>
              <a:rPr lang="it-IT" altLang="it-IT" sz="1800" dirty="0" smtClean="0"/>
              <a:t> (8 caratteri)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Es. 0004-9727</a:t>
            </a:r>
          </a:p>
          <a:p>
            <a:pPr marL="342900" lvl="1" indent="-342900" algn="ctr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it-IT" altLang="it-IT" sz="1800" b="1" dirty="0">
                <a:ea typeface="+mn-ea"/>
              </a:rPr>
              <a:t>DOCUMENTI ELETTRONICI IN </a:t>
            </a:r>
            <a:r>
              <a:rPr lang="it-IT" altLang="it-IT" sz="1800" b="1" dirty="0" smtClean="0">
                <a:ea typeface="+mn-ea"/>
              </a:rPr>
              <a:t>RETE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it-IT" altLang="it-IT" sz="1800" dirty="0">
                <a:ea typeface="+mn-ea"/>
              </a:rPr>
              <a:t>DOI = Digital Object </a:t>
            </a:r>
            <a:r>
              <a:rPr lang="it-IT" altLang="it-IT" sz="1800" dirty="0" err="1" smtClean="0">
                <a:ea typeface="+mn-ea"/>
              </a:rPr>
              <a:t>Identifier</a:t>
            </a:r>
            <a:r>
              <a:rPr lang="it-IT" altLang="it-IT" sz="1800" dirty="0" smtClean="0">
                <a:ea typeface="+mn-ea"/>
              </a:rPr>
              <a:t> (</a:t>
            </a:r>
            <a:r>
              <a:rPr lang="it-IT" sz="1800" dirty="0"/>
              <a:t>Un codice identificativo di qualunque forma di proprietà intellettuale espressa in qualsiasi ambiente digitale</a:t>
            </a:r>
            <a:r>
              <a:rPr lang="it-IT" altLang="it-IT" sz="1800" dirty="0" smtClean="0">
                <a:ea typeface="+mn-ea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800" dirty="0" smtClean="0"/>
              <a:t>Es</a:t>
            </a:r>
            <a:r>
              <a:rPr lang="it-IT" altLang="it-IT" sz="1800" dirty="0"/>
              <a:t>. </a:t>
            </a:r>
            <a:r>
              <a:rPr lang="it-IT" sz="1800" dirty="0" smtClean="0"/>
              <a:t>10.1021/ol203101s</a:t>
            </a:r>
            <a:endParaRPr lang="it-IT" altLang="it-IT" sz="1800" dirty="0"/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altLang="it-IT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dirty="0" smtClean="0"/>
              <a:t>Esercizio: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trovate l’ISSN di </a:t>
            </a:r>
            <a:r>
              <a:rPr lang="it-IT" altLang="it-IT" sz="1600" i="1" dirty="0" err="1" smtClean="0"/>
              <a:t>Macromolecules</a:t>
            </a:r>
            <a:r>
              <a:rPr lang="it-IT" altLang="it-IT" sz="16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trovate l’ISBN di </a:t>
            </a:r>
            <a:r>
              <a:rPr lang="it-IT" altLang="it-IT" sz="1600" i="1" dirty="0"/>
              <a:t>«Peptide-</a:t>
            </a:r>
            <a:r>
              <a:rPr lang="it-IT" altLang="it-IT" sz="1600" i="1" dirty="0" err="1"/>
              <a:t>based</a:t>
            </a:r>
            <a:r>
              <a:rPr lang="it-IT" altLang="it-IT" sz="1600" i="1" dirty="0"/>
              <a:t> </a:t>
            </a:r>
            <a:r>
              <a:rPr lang="it-IT" altLang="it-IT" sz="1600" i="1" dirty="0" err="1" smtClean="0"/>
              <a:t>Biomaterials</a:t>
            </a:r>
            <a:r>
              <a:rPr lang="it-IT" altLang="it-IT" sz="1600" i="1" dirty="0" smtClean="0"/>
              <a:t>» Editor: </a:t>
            </a:r>
            <a:r>
              <a:rPr lang="it-IT" altLang="it-IT" sz="1600" i="1" dirty="0" err="1" smtClean="0"/>
              <a:t>Mustafa</a:t>
            </a:r>
            <a:r>
              <a:rPr lang="it-IT" altLang="it-IT" sz="1600" i="1" dirty="0" smtClean="0"/>
              <a:t> O. </a:t>
            </a:r>
            <a:r>
              <a:rPr lang="it-IT" altLang="it-IT" sz="1600" i="1" dirty="0" err="1" smtClean="0"/>
              <a:t>Guler</a:t>
            </a:r>
            <a:r>
              <a:rPr lang="it-IT" altLang="it-IT" sz="1600" i="1" dirty="0" smtClean="0"/>
              <a:t>, RSC</a:t>
            </a:r>
            <a:endParaRPr lang="it-IT" altLang="it-IT" sz="16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/>
              <a:t>trovate </a:t>
            </a:r>
            <a:r>
              <a:rPr lang="it-IT" altLang="it-IT" sz="1600" b="1" dirty="0"/>
              <a:t>il DOI </a:t>
            </a:r>
            <a:r>
              <a:rPr lang="it-IT" altLang="it-IT" sz="1600" b="1" dirty="0" smtClean="0"/>
              <a:t>di 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it-IT" altLang="it-IT" sz="1600" b="1" i="1" dirty="0"/>
              <a:t> 	</a:t>
            </a:r>
            <a:r>
              <a:rPr lang="it-IT" altLang="it-IT" sz="1600" i="1" dirty="0" smtClean="0"/>
              <a:t>D. Iglesias et al., «The </a:t>
            </a:r>
            <a:r>
              <a:rPr lang="it-IT" altLang="it-IT" sz="1600" i="1" dirty="0" err="1" smtClean="0"/>
              <a:t>glitter</a:t>
            </a:r>
            <a:r>
              <a:rPr lang="it-IT" altLang="it-IT" sz="1600" i="1" dirty="0" smtClean="0"/>
              <a:t> </a:t>
            </a:r>
            <a:r>
              <a:rPr lang="en-US" sz="1600" i="1" dirty="0" smtClean="0"/>
              <a:t>of </a:t>
            </a:r>
            <a:r>
              <a:rPr lang="en-US" sz="1600" i="1" dirty="0"/>
              <a:t>carbon nanostructures in hybrid/composite </a:t>
            </a:r>
            <a:r>
              <a:rPr lang="en-US" sz="1600" i="1" dirty="0" smtClean="0"/>
              <a:t>	hydrogels </a:t>
            </a:r>
            <a:r>
              <a:rPr lang="en-US" sz="1600" i="1" dirty="0"/>
              <a:t>for medicinal use</a:t>
            </a:r>
            <a:r>
              <a:rPr lang="it-IT" sz="1600" i="1" dirty="0" smtClean="0"/>
              <a:t>.» </a:t>
            </a:r>
            <a:r>
              <a:rPr lang="it-IT" sz="1600" i="1" dirty="0" err="1" smtClean="0"/>
              <a:t>Curr</a:t>
            </a:r>
            <a:r>
              <a:rPr lang="it-IT" sz="1600" i="1" dirty="0" smtClean="0"/>
              <a:t>. Top. </a:t>
            </a:r>
            <a:r>
              <a:rPr lang="it-IT" sz="1600" i="1" dirty="0" err="1" smtClean="0"/>
              <a:t>Med</a:t>
            </a:r>
            <a:r>
              <a:rPr lang="it-IT" sz="1600" i="1" dirty="0" smtClean="0"/>
              <a:t>. </a:t>
            </a:r>
            <a:r>
              <a:rPr lang="it-IT" sz="1600" i="1" dirty="0" err="1" smtClean="0"/>
              <a:t>Chem</a:t>
            </a:r>
            <a:r>
              <a:rPr lang="it-IT" sz="1600" i="1" dirty="0" smtClean="0"/>
              <a:t>. 2016, 16, 1976.</a:t>
            </a:r>
            <a:endParaRPr lang="it-IT" sz="1600" i="1" dirty="0"/>
          </a:p>
          <a:p>
            <a:pPr lvl="1" eaLnBrk="1" hangingPunct="1">
              <a:lnSpc>
                <a:spcPct val="80000"/>
              </a:lnSpc>
              <a:defRPr/>
            </a:pPr>
            <a:endParaRPr lang="it-IT" altLang="it-IT" sz="1600" b="1" i="1" dirty="0"/>
          </a:p>
        </p:txBody>
      </p:sp>
    </p:spTree>
    <p:extLst>
      <p:ext uri="{BB962C8B-B14F-4D97-AF65-F5344CB8AC3E}">
        <p14:creationId xmlns:p14="http://schemas.microsoft.com/office/powerpoint/2010/main" val="22459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A3181-9E41-4EB5-BF36-AB588E0F36EF}" type="slidenum">
              <a:rPr lang="it-IT" altLang="it-IT" smtClean="0">
                <a:cs typeface="Arial" charset="0"/>
              </a:rPr>
              <a:pPr/>
              <a:t>18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dirty="0" smtClean="0"/>
              <a:t>Le pubblicazioni scientifiche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172" y="1631950"/>
            <a:ext cx="8229600" cy="4616450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La </a:t>
            </a:r>
            <a:r>
              <a:rPr lang="it-IT" sz="1800" dirty="0"/>
              <a:t>pubblicazione scientifica rappresenta la principale forma di comunicazione ufficiale della comunità scientifica, tramite la quale i singoli ricercatori o i gruppi di ricerca rendono pubblici i metodi ed i risultati dei propri lavori scientifici. Si differenzia rispetto agli altri scritti su argomenti scientifici (esempio: un articolo di giornale, un testo divulgativo o scolastico) in quanto viene diffusa, in formato cartaceo o </a:t>
            </a:r>
            <a:r>
              <a:rPr lang="it-IT" sz="1800" dirty="0" smtClean="0"/>
              <a:t>digitale, </a:t>
            </a:r>
            <a:r>
              <a:rPr lang="it-IT" sz="1800" dirty="0"/>
              <a:t>dai gruppi editoriali di riviste scientifiche o da altri editori specializzati, quali </a:t>
            </a:r>
            <a:r>
              <a:rPr lang="it-IT" sz="1800" dirty="0" smtClean="0"/>
              <a:t>editori accademici e/o società scientifiche. </a:t>
            </a:r>
          </a:p>
          <a:p>
            <a:pPr marL="0" indent="0">
              <a:buNone/>
            </a:pPr>
            <a:r>
              <a:rPr lang="it-IT" sz="1800" dirty="0"/>
              <a:t>Le pubblicazioni scientifiche, nella maggioranza dei casi, appartengono a una delle seguenti tre categorie principali: </a:t>
            </a:r>
          </a:p>
          <a:p>
            <a:r>
              <a:rPr lang="it-IT" sz="1800" dirty="0"/>
              <a:t>articoli (o lettere) pubblicate su riviste scientifiche;</a:t>
            </a:r>
          </a:p>
          <a:p>
            <a:r>
              <a:rPr lang="it-IT" sz="1800" dirty="0"/>
              <a:t>comunicazioni pubblicate in atti di congressi;</a:t>
            </a:r>
          </a:p>
          <a:p>
            <a:r>
              <a:rPr lang="it-IT" sz="1800" dirty="0"/>
              <a:t>libri (monografie scientifiche) o contributi a libri</a:t>
            </a:r>
            <a:r>
              <a:rPr lang="it-IT" sz="1800" dirty="0" smtClean="0"/>
              <a:t>.</a:t>
            </a:r>
            <a:endParaRPr lang="it-IT" sz="1800" i="1" dirty="0"/>
          </a:p>
          <a:p>
            <a:pPr lvl="1"/>
            <a:r>
              <a:rPr lang="it-IT" sz="1600" b="1" dirty="0">
                <a:hlinkClick r:id="rId3"/>
              </a:rPr>
              <a:t>Pubblicazione scientifica – Wikipedia</a:t>
            </a:r>
            <a:endParaRPr lang="en-US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altLang="it-IT" sz="1600" b="1" dirty="0" smtClean="0">
                <a:hlinkClick r:id="rId4"/>
              </a:rPr>
              <a:t>Esempio di articolo scientifico nell’ambito della chimica</a:t>
            </a:r>
            <a:endParaRPr lang="it-IT" alt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312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publications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D1C16F-01A9-4D61-8DE3-7D2228F5CEB5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179512" y="220486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Original research articles </a:t>
            </a:r>
            <a:r>
              <a:rPr lang="en-US" dirty="0"/>
              <a:t>are detailed studies reporting original research conducted by the author. They include hypothesis, background study, methods, results, interpretation of findings, and a discussion of possible implications.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Review articles </a:t>
            </a:r>
            <a:r>
              <a:rPr lang="en-US" dirty="0"/>
              <a:t>give an overview of existing literature in a field, often identifying specific problems or issues and </a:t>
            </a:r>
            <a:r>
              <a:rPr lang="en-US" dirty="0" err="1"/>
              <a:t>analysing</a:t>
            </a:r>
            <a:r>
              <a:rPr lang="en-US" dirty="0"/>
              <a:t> information from available published work on the topic with a balanced perspective. Review articles can be of three </a:t>
            </a:r>
            <a:r>
              <a:rPr lang="en-US" dirty="0" smtClean="0"/>
              <a:t>types: </a:t>
            </a:r>
            <a:r>
              <a:rPr lang="en-US" dirty="0"/>
              <a:t>literature reviews, systematic </a:t>
            </a:r>
            <a:r>
              <a:rPr lang="en-US" dirty="0" smtClean="0"/>
              <a:t>reviews </a:t>
            </a:r>
            <a:r>
              <a:rPr lang="en-US" dirty="0"/>
              <a:t>and meta-analyses.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Short communications </a:t>
            </a:r>
            <a:r>
              <a:rPr lang="en-US" dirty="0"/>
              <a:t>are usually a concise format used to report significant improvements to existing methods, a new practical application, or a new tool or resource. These need to be reported quickly as the need to communicate such findings is very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Letters</a:t>
            </a:r>
            <a:r>
              <a:rPr lang="en-US" dirty="0"/>
              <a:t> are usually short and flexible articles that express readers' opinion on previously published articles, or provide evidence to support/oppose an existing viewpoint. </a:t>
            </a:r>
          </a:p>
        </p:txBody>
      </p:sp>
    </p:spTree>
    <p:extLst>
      <p:ext uri="{BB962C8B-B14F-4D97-AF65-F5344CB8AC3E}">
        <p14:creationId xmlns:p14="http://schemas.microsoft.com/office/powerpoint/2010/main" val="1991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AAB754-DE3A-41B3-88E2-811B07AD4E51}" type="slidenum">
              <a:rPr lang="it-IT" altLang="it-IT" smtClean="0">
                <a:cs typeface="Arial" charset="0"/>
              </a:rPr>
              <a:pPr/>
              <a:t>2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Catalogo o banca dati?</a:t>
            </a:r>
            <a:br>
              <a:rPr lang="it-IT" altLang="it-IT" sz="4000" dirty="0" smtClean="0"/>
            </a:br>
            <a:endParaRPr lang="it-IT" altLang="it-IT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56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b="1" smtClean="0"/>
              <a:t>Cataloghi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smtClean="0"/>
              <a:t>	Servono a localizzare documenti (</a:t>
            </a:r>
            <a:r>
              <a:rPr lang="it-IT" altLang="it-IT" sz="2400" smtClean="0">
                <a:solidFill>
                  <a:srgbClr val="FF3300"/>
                </a:solidFill>
              </a:rPr>
              <a:t>sapere dove</a:t>
            </a:r>
            <a:r>
              <a:rPr lang="it-IT" altLang="it-IT" sz="240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altLang="it-IT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800" b="1" smtClean="0"/>
              <a:t>Banche dati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smtClean="0"/>
              <a:t>	Servono a trovare citazioni bibliografiche di documenti su un determinato argomento (</a:t>
            </a:r>
            <a:r>
              <a:rPr lang="it-IT" altLang="it-IT" sz="2400" smtClean="0">
                <a:solidFill>
                  <a:srgbClr val="FF3300"/>
                </a:solidFill>
              </a:rPr>
              <a:t>sapere cosa</a:t>
            </a:r>
            <a:r>
              <a:rPr lang="it-IT" altLang="it-IT" sz="2400" smtClean="0"/>
              <a:t>)</a:t>
            </a:r>
          </a:p>
        </p:txBody>
      </p:sp>
      <p:pic>
        <p:nvPicPr>
          <p:cNvPr id="19460" name="Picture 4" descr="domande bibliotec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404813"/>
            <a:ext cx="3105150" cy="147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A86C41-A1EF-468E-B697-76F44A7F61DB}" type="slidenum">
              <a:rPr lang="it-IT" altLang="it-IT" sz="1200">
                <a:latin typeface="Arial Black" pitchFamily="34" charset="0"/>
              </a:rPr>
              <a:pPr algn="r"/>
              <a:t>20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CATALOGHI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smtClean="0"/>
              <a:t>	</a:t>
            </a:r>
            <a:r>
              <a:rPr lang="it-IT" altLang="it-IT" sz="2800" b="1" smtClean="0"/>
              <a:t>Nell’OPAC di ateneo non troviamo le descrizioni dei singoli articoli/contributi pubblicati nei periodici o nei libri (monografie).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altLang="it-IT" sz="11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altLang="it-IT" sz="2800" b="1" smtClean="0"/>
              <a:t>	Importante: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altLang="it-IT" sz="1100" b="1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altLang="it-IT" sz="2800" smtClean="0"/>
              <a:t>	</a:t>
            </a:r>
            <a:r>
              <a:rPr lang="it-IT" altLang="it-IT" sz="2800" smtClean="0">
                <a:solidFill>
                  <a:srgbClr val="CC0000"/>
                </a:solidFill>
              </a:rPr>
              <a:t>Nell’OPAC di ateneo non devo mai impostare una ricerca partendo dall’autore o dal titolo del singolo articolo/contributo pubblicato in un periodico o in una monografia.</a:t>
            </a:r>
          </a:p>
        </p:txBody>
      </p:sp>
    </p:spTree>
    <p:extLst>
      <p:ext uri="{BB962C8B-B14F-4D97-AF65-F5344CB8AC3E}">
        <p14:creationId xmlns:p14="http://schemas.microsoft.com/office/powerpoint/2010/main" val="41896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59E683-E9C9-4F7B-96DE-D3F63D60930C}" type="slidenum">
              <a:rPr lang="it-IT" altLang="it-IT" smtClean="0">
                <a:cs typeface="Arial" charset="0"/>
              </a:rPr>
              <a:pPr/>
              <a:t>21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3000" dirty="0" smtClean="0"/>
              <a:t>In </a:t>
            </a:r>
            <a:r>
              <a:rPr lang="it-IT" altLang="it-IT" sz="3000" dirty="0" err="1" smtClean="0"/>
              <a:t>BiblioEst</a:t>
            </a:r>
            <a:r>
              <a:rPr lang="it-IT" altLang="it-IT" sz="3000" dirty="0" smtClean="0"/>
              <a:t> dove trovo l’indicazione delle annate di un periodico possedute da una biblioteca?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8800"/>
            <a:ext cx="8229600" cy="46164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it-IT" altLang="it-IT" sz="1600" b="1" i="1" dirty="0" smtClean="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117725"/>
            <a:ext cx="6553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6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CD447A-0964-4A75-A552-DDAC1FA231DA}" type="slidenum">
              <a:rPr lang="it-IT" altLang="it-IT" smtClean="0">
                <a:cs typeface="Arial" charset="0"/>
              </a:rPr>
              <a:pPr/>
              <a:t>22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3000" dirty="0" smtClean="0"/>
              <a:t>Dove trovo l’indicazione della consistenza di un periodico elettronico?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420888"/>
            <a:ext cx="86106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48064-D6EF-45D7-9655-BFA05DC82E4B}" type="slidenum">
              <a:rPr lang="it-IT" altLang="it-IT" smtClean="0">
                <a:cs typeface="Arial" charset="0"/>
              </a:rPr>
              <a:pPr/>
              <a:t>3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…ma ci sono gli ibridi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91513" cy="3886200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Banche dati integrate con risorse elettroniche</a:t>
            </a:r>
          </a:p>
          <a:p>
            <a:pPr eaLnBrk="1" hangingPunct="1"/>
            <a:r>
              <a:rPr lang="it-IT" altLang="it-IT" sz="2800" dirty="0" smtClean="0"/>
              <a:t>Archivi aperti</a:t>
            </a:r>
          </a:p>
          <a:p>
            <a:pPr eaLnBrk="1" hangingPunct="1"/>
            <a:r>
              <a:rPr lang="it-IT" altLang="it-IT" sz="2800" dirty="0" smtClean="0"/>
              <a:t>Portali di editori (ACS, </a:t>
            </a:r>
            <a:r>
              <a:rPr lang="it-IT" altLang="it-IT" sz="2800" dirty="0" err="1" smtClean="0"/>
              <a:t>Wiley</a:t>
            </a:r>
            <a:r>
              <a:rPr lang="it-IT" altLang="it-IT" sz="2800" dirty="0" smtClean="0"/>
              <a:t>…)</a:t>
            </a:r>
          </a:p>
          <a:p>
            <a:pPr eaLnBrk="1" hangingPunct="1"/>
            <a:r>
              <a:rPr lang="it-IT" altLang="it-IT" sz="2800" dirty="0" smtClean="0"/>
              <a:t>Digital </a:t>
            </a:r>
            <a:r>
              <a:rPr lang="it-IT" altLang="it-IT" sz="2800" dirty="0" err="1" smtClean="0"/>
              <a:t>library</a:t>
            </a:r>
            <a:endParaRPr lang="it-IT" altLang="it-IT" sz="2800" dirty="0" smtClean="0"/>
          </a:p>
          <a:p>
            <a:pPr eaLnBrk="1" hangingPunct="1"/>
            <a:r>
              <a:rPr lang="it-IT" altLang="it-IT" sz="2800" dirty="0" err="1" smtClean="0"/>
              <a:t>Discovery</a:t>
            </a:r>
            <a:r>
              <a:rPr lang="it-IT" altLang="it-IT" sz="2800" dirty="0" smtClean="0"/>
              <a:t> service</a:t>
            </a:r>
          </a:p>
          <a:p>
            <a:pPr eaLnBrk="1" hangingPunct="1"/>
            <a:r>
              <a:rPr lang="it-IT" altLang="it-IT" sz="2800" dirty="0" smtClean="0"/>
              <a:t>…</a:t>
            </a:r>
          </a:p>
        </p:txBody>
      </p:sp>
      <p:pic>
        <p:nvPicPr>
          <p:cNvPr id="21508" name="Picture 4" descr="librop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922713"/>
            <a:ext cx="4038600" cy="1903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9FBB2-E693-4F76-913F-E73B1F7F12A7}" type="slidenum">
              <a:rPr lang="it-IT" altLang="it-IT" smtClean="0">
                <a:cs typeface="Arial" charset="0"/>
              </a:rPr>
              <a:pPr/>
              <a:t>4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mtClean="0"/>
              <a:t>I cataloghi si possono presentare in formati diversi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47050" cy="5192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/>
              <a:t>Cartacei (a schede)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3"/>
              </a:rPr>
              <a:t>Digitalizzati</a:t>
            </a:r>
            <a:r>
              <a:rPr lang="it-IT" altLang="it-IT" sz="2400" b="1" dirty="0" smtClean="0"/>
              <a:t> (schede in formato immagine)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4"/>
              </a:rPr>
              <a:t>OPAC</a:t>
            </a:r>
            <a:r>
              <a:rPr lang="it-IT" altLang="it-IT" sz="2400" b="1" dirty="0" smtClean="0"/>
              <a:t> (Online Public Access </a:t>
            </a:r>
            <a:r>
              <a:rPr lang="it-IT" altLang="it-IT" sz="2400" b="1" dirty="0" err="1" smtClean="0"/>
              <a:t>Catalog</a:t>
            </a:r>
            <a:r>
              <a:rPr lang="it-IT" altLang="it-IT" sz="2400" b="1" dirty="0" smtClean="0"/>
              <a:t> – cataloghi elettronici)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b="1" dirty="0" smtClean="0">
                <a:hlinkClick r:id="rId5"/>
              </a:rPr>
              <a:t>MetaOpac</a:t>
            </a:r>
            <a:r>
              <a:rPr lang="it-IT" altLang="it-IT" sz="2400" b="1" dirty="0" smtClean="0"/>
              <a:t> (interrogazione cumulativa di più OPAC)</a:t>
            </a:r>
            <a:endParaRPr lang="it-IT" altLang="it-IT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000" dirty="0" smtClean="0"/>
              <a:t>		</a:t>
            </a:r>
            <a:endParaRPr lang="it-IT" altLang="it-IT" sz="1600" dirty="0" smtClean="0"/>
          </a:p>
        </p:txBody>
      </p:sp>
      <p:pic>
        <p:nvPicPr>
          <p:cNvPr id="23556" name="Picture 4" descr="catalogo a sche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987675" y="1951038"/>
            <a:ext cx="2828925" cy="1657350"/>
          </a:xfrm>
        </p:spPr>
      </p:pic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0073E0-4B47-4827-B090-35A9B27B211F}" type="slidenum">
              <a:rPr lang="it-IT" altLang="it-IT" smtClean="0">
                <a:cs typeface="Arial" charset="0"/>
              </a:rPr>
              <a:pPr/>
              <a:t>5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71450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z="4000" dirty="0" smtClean="0"/>
              <a:t>I cataloghi dell’Università di Trieste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06575"/>
            <a:ext cx="8085138" cy="48625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000" dirty="0" smtClean="0"/>
              <a:t>L’OPAC dell’Università di Trieste è aggiornato correntemente dal 1993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(il recupero dei dati bibliografici storici è ancora in atto). È condiviso con altre biblioteche (civiche, statali, regionali …). È costituito da record bibliografici realizzati sulla base delle regole catalografiche del </a:t>
            </a:r>
            <a:r>
              <a:rPr lang="it-IT" altLang="it-IT" sz="2000" dirty="0" smtClean="0">
                <a:hlinkClick r:id="rId3"/>
              </a:rPr>
              <a:t>Sistema Bibliotecario Nazionale</a:t>
            </a:r>
            <a:r>
              <a:rPr lang="it-IT" altLang="it-IT" sz="2000" b="1" dirty="0" smtClean="0"/>
              <a:t>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000" dirty="0" smtClean="0"/>
              <a:t>I dati bibliografici non ancora inseriti nell’OPAC sono ricercabili nei </a:t>
            </a:r>
            <a:r>
              <a:rPr lang="it-IT" altLang="it-IT" sz="2000" b="1" dirty="0" smtClean="0"/>
              <a:t>Cataloghi retrospettivi del Sistema Bibliotecario di Ateneo</a:t>
            </a:r>
            <a:r>
              <a:rPr lang="it-IT" altLang="it-IT" sz="2000" dirty="0" smtClean="0"/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8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000" dirty="0" smtClean="0"/>
              <a:t>I titoli dei periodici e dei libri online sono ricercabili da </a:t>
            </a:r>
            <a:r>
              <a:rPr lang="it-IT" altLang="it-IT" sz="2000" b="1" dirty="0" smtClean="0"/>
              <a:t>Periodici e libri elettronici.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000" dirty="0" smtClean="0"/>
              <a:t>		</a:t>
            </a:r>
            <a:endParaRPr lang="it-IT" altLang="it-IT" sz="1600" dirty="0" smtClean="0"/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4" y="3861048"/>
            <a:ext cx="5778611" cy="10046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9" y="5589240"/>
            <a:ext cx="5497783" cy="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49750F-8DFD-4C66-B638-ADCDD43F2A18}" type="slidenum">
              <a:rPr lang="it-IT" altLang="it-IT" smtClean="0">
                <a:cs typeface="Arial" charset="0"/>
              </a:rPr>
              <a:pPr/>
              <a:t>6</a:t>
            </a:fld>
            <a:endParaRPr lang="it-IT" altLang="it-IT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smtClean="0"/>
              <a:t>CATALOGHI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1196975"/>
            <a:ext cx="8435975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800" b="1" smtClean="0"/>
              <a:t>Nel catalogo BiblioEst troviamo le descrizioni di: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800" b="1" smtClean="0"/>
          </a:p>
          <a:p>
            <a:pPr eaLnBrk="1" hangingPunct="1"/>
            <a:r>
              <a:rPr lang="it-IT" altLang="it-IT" sz="2800" smtClean="0"/>
              <a:t>Libri</a:t>
            </a:r>
          </a:p>
          <a:p>
            <a:pPr eaLnBrk="1" hangingPunct="1"/>
            <a:r>
              <a:rPr lang="it-IT" altLang="it-IT" sz="2800" smtClean="0"/>
              <a:t>Periodici</a:t>
            </a:r>
          </a:p>
          <a:p>
            <a:pPr eaLnBrk="1" hangingPunct="1"/>
            <a:r>
              <a:rPr lang="it-IT" altLang="it-IT" sz="2800" smtClean="0"/>
              <a:t>Libri digitali</a:t>
            </a:r>
          </a:p>
          <a:p>
            <a:pPr eaLnBrk="1" hangingPunct="1"/>
            <a:r>
              <a:rPr lang="it-IT" altLang="it-IT" sz="2800" smtClean="0"/>
              <a:t>Filmati </a:t>
            </a:r>
          </a:p>
          <a:p>
            <a:pPr eaLnBrk="1" hangingPunct="1"/>
            <a:r>
              <a:rPr lang="it-IT" altLang="it-IT" sz="2800" smtClean="0"/>
              <a:t>Slide di corsi</a:t>
            </a:r>
          </a:p>
          <a:p>
            <a:pPr eaLnBrk="1" hangingPunct="1"/>
            <a:r>
              <a:rPr lang="it-IT" altLang="it-IT" sz="2800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sz="2400" smtClean="0"/>
              <a:t>	Il pieno utilizzo dei servizi e delle informazioni presenti nel catalogo richiede la </a:t>
            </a:r>
            <a:r>
              <a:rPr lang="it-IT" altLang="it-IT" sz="2400" smtClean="0">
                <a:hlinkClick r:id="rId3"/>
              </a:rPr>
              <a:t>registrazione ai servizi personalizzati</a:t>
            </a:r>
            <a:r>
              <a:rPr lang="it-IT" altLang="it-IT" sz="2400" smtClean="0"/>
              <a:t>.</a:t>
            </a:r>
          </a:p>
        </p:txBody>
      </p:sp>
      <p:pic>
        <p:nvPicPr>
          <p:cNvPr id="27652" name="Picture 4" descr="catalog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132013"/>
            <a:ext cx="4038600" cy="2862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C8E99F-59D0-45AA-9925-322D452A1F85}" type="slidenum">
              <a:rPr lang="it-IT" altLang="it-IT">
                <a:latin typeface="Arial Black" panose="020B0A04020102020204" pitchFamily="34" charset="0"/>
              </a:rPr>
              <a:pPr/>
              <a:t>7</a:t>
            </a:fld>
            <a:endParaRPr lang="it-IT" altLang="it-IT">
              <a:latin typeface="Arial Black" panose="020B0A040201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RICERCA NEI CATALOGHI</a:t>
            </a:r>
            <a:br>
              <a:rPr lang="it-IT" altLang="it-IT" smtClean="0"/>
            </a:br>
            <a:r>
              <a:rPr lang="it-IT" altLang="it-IT" sz="2800" smtClean="0"/>
              <a:t>Gli operatori booleani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smtClean="0"/>
              <a:t>	</a:t>
            </a:r>
            <a:endParaRPr lang="it-IT" altLang="it-IT" sz="1800" smtClean="0"/>
          </a:p>
        </p:txBody>
      </p:sp>
      <p:pic>
        <p:nvPicPr>
          <p:cNvPr id="21509" name="Picture 4" descr="OPERATORI BOOLEA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44675"/>
            <a:ext cx="4168775" cy="470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5400-766E-4616-A84B-1E0086D219B7}" type="slidenum">
              <a:rPr lang="it-IT" altLang="it-IT" sz="1200">
                <a:latin typeface="Arial Black" pitchFamily="34" charset="0"/>
              </a:rPr>
              <a:pPr algn="r"/>
              <a:t>8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smtClean="0"/>
              <a:t>CARATTERI «JOLLY»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dirty="0" smtClean="0"/>
              <a:t>	</a:t>
            </a:r>
            <a:endParaRPr lang="it-IT" altLang="it-IT" sz="2800" dirty="0" smtClean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25126"/>
            <a:ext cx="7056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Sono caratteri speciali che consentono di eseguire ricerche tramite  </a:t>
            </a:r>
            <a:r>
              <a:rPr lang="it-IT" sz="2000" b="1" dirty="0"/>
              <a:t>parti di parole</a:t>
            </a:r>
            <a:r>
              <a:rPr lang="it-IT" sz="2000" dirty="0"/>
              <a:t> o per </a:t>
            </a:r>
            <a:r>
              <a:rPr lang="it-IT" sz="2000" b="1" dirty="0"/>
              <a:t>troncamento</a:t>
            </a:r>
            <a:r>
              <a:rPr lang="it-IT" sz="2000" dirty="0"/>
              <a:t>.</a:t>
            </a:r>
            <a:br>
              <a:rPr lang="it-IT" sz="2000" dirty="0"/>
            </a:br>
            <a:r>
              <a:rPr lang="it-IT" sz="2000" dirty="0"/>
              <a:t>Tali caratteri sono</a:t>
            </a:r>
            <a:r>
              <a:rPr lang="it-IT" sz="2000" dirty="0" smtClean="0"/>
              <a:t>:</a:t>
            </a:r>
          </a:p>
          <a:p>
            <a:endParaRPr lang="it-IT" dirty="0"/>
          </a:p>
          <a:p>
            <a:r>
              <a:rPr lang="it-IT" b="1" dirty="0" smtClean="0"/>
              <a:t>?</a:t>
            </a:r>
            <a:r>
              <a:rPr lang="it-IT" dirty="0" smtClean="0"/>
              <a:t> (punto interrogativo) che sostituisce esattamente un carattere.</a:t>
            </a:r>
          </a:p>
          <a:p>
            <a:r>
              <a:rPr lang="it-IT" b="1" dirty="0" smtClean="0"/>
              <a:t>*</a:t>
            </a:r>
            <a:r>
              <a:rPr lang="it-IT" dirty="0" smtClean="0"/>
              <a:t> (asterisco) che sostituisce un numero qualsiasi di caratteri.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Es. Una ricerca nel campo TITOLO con il termine </a:t>
            </a:r>
            <a:r>
              <a:rPr lang="it-IT" b="1" dirty="0" err="1" smtClean="0"/>
              <a:t>te?t</a:t>
            </a:r>
            <a:r>
              <a:rPr lang="it-IT" dirty="0" smtClean="0"/>
              <a:t> restituirà tutti i documenti con le parole </a:t>
            </a:r>
            <a:r>
              <a:rPr lang="it-IT" b="1" dirty="0" smtClean="0"/>
              <a:t>te</a:t>
            </a:r>
            <a:r>
              <a:rPr lang="it-IT" dirty="0" smtClean="0"/>
              <a:t>x</a:t>
            </a:r>
            <a:r>
              <a:rPr lang="it-IT" b="1" dirty="0" smtClean="0"/>
              <a:t>t</a:t>
            </a:r>
            <a:r>
              <a:rPr lang="it-IT" dirty="0" smtClean="0"/>
              <a:t> e </a:t>
            </a:r>
            <a:r>
              <a:rPr lang="it-IT" b="1" dirty="0" smtClean="0"/>
              <a:t>te</a:t>
            </a:r>
            <a:r>
              <a:rPr lang="it-IT" dirty="0" smtClean="0"/>
              <a:t>s</a:t>
            </a:r>
            <a:r>
              <a:rPr lang="it-IT" b="1" dirty="0" smtClean="0"/>
              <a:t>t</a:t>
            </a:r>
            <a:r>
              <a:rPr lang="it-IT" dirty="0" smtClean="0"/>
              <a:t> nei titoli.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Es. Una ricerca nel campo TITOLO con il termine </a:t>
            </a:r>
            <a:r>
              <a:rPr lang="it-IT" b="1" dirty="0" smtClean="0"/>
              <a:t>ambient* </a:t>
            </a:r>
            <a:r>
              <a:rPr lang="it-IT" dirty="0" smtClean="0"/>
              <a:t>restituirà tutti i documenti con parole come </a:t>
            </a:r>
            <a:r>
              <a:rPr lang="it-IT" b="1" dirty="0" smtClean="0"/>
              <a:t>ambient</a:t>
            </a:r>
            <a:r>
              <a:rPr lang="it-IT" dirty="0" smtClean="0"/>
              <a:t>e, </a:t>
            </a:r>
            <a:r>
              <a:rPr lang="it-IT" b="1" dirty="0" smtClean="0"/>
              <a:t>ambient</a:t>
            </a:r>
            <a:r>
              <a:rPr lang="it-IT" dirty="0" smtClean="0"/>
              <a:t>i, </a:t>
            </a:r>
            <a:r>
              <a:rPr lang="it-IT" b="1" dirty="0" smtClean="0"/>
              <a:t>ambient</a:t>
            </a:r>
            <a:r>
              <a:rPr lang="it-IT" dirty="0" smtClean="0"/>
              <a:t>ale, </a:t>
            </a:r>
            <a:r>
              <a:rPr lang="it-IT" b="1" dirty="0" smtClean="0"/>
              <a:t>ambient</a:t>
            </a:r>
            <a:r>
              <a:rPr lang="it-IT" dirty="0" smtClean="0"/>
              <a:t>ali, </a:t>
            </a:r>
            <a:r>
              <a:rPr lang="it-IT" b="1" dirty="0" smtClean="0"/>
              <a:t>ambient</a:t>
            </a:r>
            <a:r>
              <a:rPr lang="it-IT" dirty="0" smtClean="0"/>
              <a:t>arsi … nei titoli.</a:t>
            </a:r>
          </a:p>
          <a:p>
            <a:endParaRPr lang="it-IT" dirty="0" smtClean="0"/>
          </a:p>
          <a:p>
            <a:r>
              <a:rPr lang="it-IT" b="1" dirty="0" smtClean="0"/>
              <a:t>Trova usando un unico termine tutti i documenti in italiano e in inglese che contengono la parola catalisi.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2F5400-766E-4616-A84B-1E0086D219B7}" type="slidenum">
              <a:rPr lang="it-IT" altLang="it-IT" sz="1200">
                <a:latin typeface="Arial Black" pitchFamily="34" charset="0"/>
              </a:rPr>
              <a:pPr algn="r"/>
              <a:t>9</a:t>
            </a:fld>
            <a:endParaRPr lang="it-IT" altLang="it-IT" sz="1200">
              <a:latin typeface="Arial Black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smtClean="0"/>
              <a:t>TERMINI ADIACENTI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52292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altLang="it-IT" b="1" dirty="0" smtClean="0"/>
              <a:t>	</a:t>
            </a:r>
            <a:endParaRPr lang="it-IT" altLang="it-IT" sz="2800" dirty="0" smtClean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725126"/>
            <a:ext cx="70567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ricerca per termini adiacenti può essere attivata inserendo i termini di ricerca tra  i doppi apici ("...") e consente di </a:t>
            </a:r>
            <a:r>
              <a:rPr lang="it-IT" sz="2000" dirty="0" err="1"/>
              <a:t>inpiduare</a:t>
            </a:r>
            <a:r>
              <a:rPr lang="it-IT" sz="2000" dirty="0"/>
              <a:t> solo i documenti che contengono i termini digitati, nello stesso ordine in cui sono stati inseriti e in adiacenza l'uno all'altro (senza considerare le parole di stop-list</a:t>
            </a:r>
            <a:r>
              <a:rPr lang="it-IT" sz="2000" dirty="0" smtClean="0"/>
              <a:t>).</a:t>
            </a:r>
            <a:endParaRPr lang="it-IT" sz="2000" dirty="0"/>
          </a:p>
          <a:p>
            <a:r>
              <a:rPr lang="it-IT" sz="2000" dirty="0"/>
              <a:t>	</a:t>
            </a:r>
          </a:p>
          <a:p>
            <a:r>
              <a:rPr lang="it-IT" sz="2000" dirty="0"/>
              <a:t>Es: inserendo nel campo di ricerca per titolo  il valore </a:t>
            </a:r>
            <a:r>
              <a:rPr lang="it-IT" sz="2000" dirty="0" smtClean="0"/>
              <a:t>«chimica materiali" </a:t>
            </a:r>
            <a:r>
              <a:rPr lang="it-IT" sz="2000" dirty="0"/>
              <a:t>incluso fra doppi apici</a:t>
            </a:r>
          </a:p>
          <a:p>
            <a:endParaRPr lang="it-IT" sz="2000" dirty="0"/>
          </a:p>
          <a:p>
            <a:r>
              <a:rPr lang="it-IT" sz="2000" dirty="0"/>
              <a:t>...cliccando sul bottone CERCA, verranno visualizzati tutti i documenti dal titolo </a:t>
            </a:r>
            <a:r>
              <a:rPr lang="it-IT" sz="2000" dirty="0" smtClean="0"/>
              <a:t>«Chimica dei materiali" </a:t>
            </a:r>
            <a:r>
              <a:rPr lang="it-IT" sz="2000" dirty="0"/>
              <a:t>(ma non quelli, per esempio, dal titolo </a:t>
            </a:r>
            <a:r>
              <a:rPr lang="it-IT" sz="2000" dirty="0" smtClean="0"/>
              <a:t>«Chimica organica dei materiali" </a:t>
            </a:r>
            <a:r>
              <a:rPr lang="it-IT" sz="2000" dirty="0"/>
              <a:t>oppure </a:t>
            </a:r>
            <a:r>
              <a:rPr lang="it-IT" sz="2000" dirty="0" smtClean="0"/>
              <a:t>«Materiali e Chimica").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7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5583</TotalTime>
  <Words>782</Words>
  <Application>Microsoft Office PowerPoint</Application>
  <PresentationFormat>On-screen Show (4:3)</PresentationFormat>
  <Paragraphs>172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Corso sulle ricerche bibliografiche</vt:lpstr>
      <vt:lpstr> Catalogo o banca dati? </vt:lpstr>
      <vt:lpstr>…ma ci sono gli ibridi</vt:lpstr>
      <vt:lpstr>I cataloghi si possono presentare in formati diversi</vt:lpstr>
      <vt:lpstr>I cataloghi dell’Università di Trieste</vt:lpstr>
      <vt:lpstr>CATALOGHI</vt:lpstr>
      <vt:lpstr>RICERCA NEI CATALOGHI Gli operatori booleani</vt:lpstr>
      <vt:lpstr>CARATTERI «JOLLY»</vt:lpstr>
      <vt:lpstr>TERMINI ADIACENTI</vt:lpstr>
      <vt:lpstr> La Ricerca avanzata in BiblioEst </vt:lpstr>
      <vt:lpstr> Nuovo Catalogo online </vt:lpstr>
      <vt:lpstr> Nuovo Catalogo online </vt:lpstr>
      <vt:lpstr> Nuovo Catalogo online </vt:lpstr>
      <vt:lpstr> Nuovo Catalogo online </vt:lpstr>
      <vt:lpstr> Nuovo Catalogo online </vt:lpstr>
      <vt:lpstr> Nuovo Catalogo online </vt:lpstr>
      <vt:lpstr>Alcuni identificativi univoci utili per le ricerche</vt:lpstr>
      <vt:lpstr>Le pubblicazioni scientifiche</vt:lpstr>
      <vt:lpstr>Scientific publications</vt:lpstr>
      <vt:lpstr>CATALOGHI</vt:lpstr>
      <vt:lpstr>In BiblioEst dove trovo l’indicazione delle annate di un periodico possedute da una biblioteca?</vt:lpstr>
      <vt:lpstr>Dove trovo l’indicazione della consistenza di un periodico elettronico?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sulle ricerche bibliografiche</dc:title>
  <dc:creator>AliceTuttoIncluso</dc:creator>
  <cp:lastModifiedBy>author</cp:lastModifiedBy>
  <cp:revision>483</cp:revision>
  <cp:lastPrinted>2008-05-14T18:28:30Z</cp:lastPrinted>
  <dcterms:created xsi:type="dcterms:W3CDTF">2008-05-11T18:38:40Z</dcterms:created>
  <dcterms:modified xsi:type="dcterms:W3CDTF">2020-11-23T09:10:08Z</dcterms:modified>
</cp:coreProperties>
</file>