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04" autoAdjust="0"/>
  </p:normalViewPr>
  <p:slideViewPr>
    <p:cSldViewPr snapToGrid="0">
      <p:cViewPr varScale="1">
        <p:scale>
          <a:sx n="108" d="100"/>
          <a:sy n="108" d="100"/>
        </p:scale>
        <p:origin x="88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75137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361654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82875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15373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358024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307922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232252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425723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224417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203443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20968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4772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ACA21E2-0B41-447B-8C9C-7934A2D2AB79}" type="slidenum">
              <a:rPr lang="en-US" altLang="en-US" sz="1633" smtClean="0"/>
              <a:pPr defTabSz="414772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 sz="1633"/>
          </a:p>
        </p:txBody>
      </p:sp>
    </p:spTree>
    <p:extLst>
      <p:ext uri="{BB962C8B-B14F-4D97-AF65-F5344CB8AC3E}">
        <p14:creationId xmlns:p14="http://schemas.microsoft.com/office/powerpoint/2010/main" val="168669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XDv1jHERDc" TargetMode="External"/><Relationship Id="rId2" Type="http://schemas.openxmlformats.org/officeDocument/2006/relationships/hyperlink" Target="https://www.youtube.com/watch?v=nFURFBmUyW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6384"/>
          </a:xfrm>
        </p:spPr>
        <p:txBody>
          <a:bodyPr/>
          <a:lstStyle/>
          <a:p>
            <a:pPr algn="ctr"/>
            <a:r>
              <a:rPr lang="en-GB" altLang="it-IT" b="1" i="1" dirty="0" err="1" smtClean="0">
                <a:solidFill>
                  <a:srgbClr val="FFC000"/>
                </a:solidFill>
              </a:rPr>
              <a:t>Papiro</a:t>
            </a:r>
            <a:r>
              <a:rPr lang="en-GB" altLang="it-IT" b="1" i="1" dirty="0" smtClean="0">
                <a:solidFill>
                  <a:srgbClr val="FFC000"/>
                </a:solidFill>
              </a:rPr>
              <a:t> di </a:t>
            </a:r>
            <a:r>
              <a:rPr lang="en-GB" altLang="it-IT" b="1" i="1" dirty="0" err="1" smtClean="0">
                <a:solidFill>
                  <a:srgbClr val="FFC000"/>
                </a:solidFill>
              </a:rPr>
              <a:t>Artemidoro</a:t>
            </a:r>
            <a:endParaRPr lang="en-GB" altLang="it-IT" b="1" i="1" dirty="0" smtClean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3311" y="1401510"/>
            <a:ext cx="8610992" cy="5212353"/>
          </a:xfrm>
        </p:spPr>
        <p:txBody>
          <a:bodyPr>
            <a:normAutofit fontScale="92500" lnSpcReduction="10000"/>
          </a:bodyPr>
          <a:lstStyle/>
          <a:p>
            <a:pPr marL="414772" indent="-414772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chemeClr val="bg1"/>
                </a:solidFill>
              </a:rPr>
              <a:t>Artemidoro</a:t>
            </a:r>
            <a:r>
              <a:rPr lang="en-GB" dirty="0" smtClean="0">
                <a:solidFill>
                  <a:schemeClr val="bg1"/>
                </a:solidFill>
              </a:rPr>
              <a:t> di </a:t>
            </a:r>
            <a:r>
              <a:rPr lang="en-GB" dirty="0" err="1" smtClean="0">
                <a:solidFill>
                  <a:schemeClr val="bg1"/>
                </a:solidFill>
              </a:rPr>
              <a:t>Efeso</a:t>
            </a:r>
            <a:r>
              <a:rPr lang="en-GB" dirty="0" smtClean="0">
                <a:solidFill>
                  <a:schemeClr val="bg1"/>
                </a:solidFill>
              </a:rPr>
              <a:t>, </a:t>
            </a:r>
            <a:r>
              <a:rPr lang="en-GB" dirty="0" err="1" smtClean="0">
                <a:solidFill>
                  <a:schemeClr val="bg1"/>
                </a:solidFill>
              </a:rPr>
              <a:t>geografo</a:t>
            </a:r>
            <a:r>
              <a:rPr lang="en-GB" dirty="0" smtClean="0">
                <a:solidFill>
                  <a:schemeClr val="bg1"/>
                </a:solidFill>
              </a:rPr>
              <a:t>, II-I sec. a. C.</a:t>
            </a:r>
          </a:p>
          <a:p>
            <a:pPr marL="414772" indent="-414772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chemeClr val="bg1"/>
                </a:solidFill>
              </a:rPr>
              <a:t>Papiro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contenente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testo</a:t>
            </a:r>
            <a:r>
              <a:rPr lang="en-GB" dirty="0" smtClean="0">
                <a:solidFill>
                  <a:schemeClr val="bg1"/>
                </a:solidFill>
              </a:rPr>
              <a:t>, </a:t>
            </a:r>
            <a:r>
              <a:rPr lang="en-GB" dirty="0" err="1" smtClean="0">
                <a:solidFill>
                  <a:schemeClr val="bg1"/>
                </a:solidFill>
              </a:rPr>
              <a:t>disegni</a:t>
            </a:r>
            <a:r>
              <a:rPr lang="en-GB" dirty="0" smtClean="0">
                <a:solidFill>
                  <a:schemeClr val="bg1"/>
                </a:solidFill>
              </a:rPr>
              <a:t>, carta </a:t>
            </a:r>
            <a:r>
              <a:rPr lang="en-GB" dirty="0" err="1" smtClean="0">
                <a:solidFill>
                  <a:schemeClr val="bg1"/>
                </a:solidFill>
              </a:rPr>
              <a:t>geografica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della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Betica</a:t>
            </a:r>
            <a:r>
              <a:rPr lang="en-GB" dirty="0" smtClean="0">
                <a:solidFill>
                  <a:schemeClr val="bg1"/>
                </a:solidFill>
              </a:rPr>
              <a:t> (</a:t>
            </a:r>
            <a:r>
              <a:rPr lang="en-GB" dirty="0" err="1" smtClean="0">
                <a:solidFill>
                  <a:schemeClr val="bg1"/>
                </a:solidFill>
              </a:rPr>
              <a:t>Spagna</a:t>
            </a:r>
            <a:r>
              <a:rPr lang="en-GB" dirty="0" smtClean="0">
                <a:solidFill>
                  <a:schemeClr val="bg1"/>
                </a:solidFill>
              </a:rPr>
              <a:t>), I sec. a. C.-I sec. d. C., </a:t>
            </a:r>
            <a:r>
              <a:rPr lang="en-GB" dirty="0" err="1" smtClean="0">
                <a:solidFill>
                  <a:schemeClr val="bg1"/>
                </a:solidFill>
              </a:rPr>
              <a:t>ritrovato</a:t>
            </a:r>
            <a:r>
              <a:rPr lang="en-GB" dirty="0" smtClean="0">
                <a:solidFill>
                  <a:schemeClr val="bg1"/>
                </a:solidFill>
              </a:rPr>
              <a:t> in un </a:t>
            </a:r>
            <a:r>
              <a:rPr lang="en-GB" dirty="0" err="1" smtClean="0">
                <a:solidFill>
                  <a:schemeClr val="bg1"/>
                </a:solidFill>
              </a:rPr>
              <a:t>involucro</a:t>
            </a:r>
            <a:r>
              <a:rPr lang="en-GB" dirty="0" smtClean="0">
                <a:solidFill>
                  <a:schemeClr val="bg1"/>
                </a:solidFill>
              </a:rPr>
              <a:t> del I sec. d. C. (</a:t>
            </a:r>
            <a:r>
              <a:rPr lang="en-GB" i="1" dirty="0" err="1" smtClean="0">
                <a:solidFill>
                  <a:schemeClr val="bg1"/>
                </a:solidFill>
              </a:rPr>
              <a:t>Konvolut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marL="414772" indent="-414772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chemeClr val="bg1"/>
                </a:solidFill>
              </a:rPr>
              <a:t>Proprietà</a:t>
            </a:r>
            <a:r>
              <a:rPr lang="en-GB" dirty="0" smtClean="0">
                <a:solidFill>
                  <a:schemeClr val="bg1"/>
                </a:solidFill>
              </a:rPr>
              <a:t> di </a:t>
            </a:r>
            <a:r>
              <a:rPr lang="en-GB" dirty="0" err="1" smtClean="0">
                <a:solidFill>
                  <a:schemeClr val="bg1"/>
                </a:solidFill>
              </a:rPr>
              <a:t>collezionista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tedesco</a:t>
            </a:r>
            <a:endParaRPr lang="en-GB" dirty="0" smtClean="0">
              <a:solidFill>
                <a:schemeClr val="bg1"/>
              </a:solidFill>
            </a:endParaRPr>
          </a:p>
          <a:p>
            <a:pPr marL="414772" indent="-414772">
              <a:lnSpc>
                <a:spcPct val="110000"/>
              </a:lnSpc>
              <a:buClr>
                <a:schemeClr val="bg1"/>
              </a:buClr>
              <a:defRPr/>
            </a:pPr>
            <a:r>
              <a:rPr lang="en-GB" dirty="0" smtClean="0">
                <a:solidFill>
                  <a:schemeClr val="bg1"/>
                </a:solidFill>
              </a:rPr>
              <a:t>1998: </a:t>
            </a:r>
            <a:r>
              <a:rPr lang="en-GB" dirty="0" err="1" smtClean="0">
                <a:solidFill>
                  <a:schemeClr val="bg1"/>
                </a:solidFill>
              </a:rPr>
              <a:t>descrizione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dell’oggetto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da parte di Claudio </a:t>
            </a:r>
            <a:r>
              <a:rPr lang="en-GB" dirty="0" err="1" smtClean="0">
                <a:solidFill>
                  <a:schemeClr val="bg1"/>
                </a:solidFill>
              </a:rPr>
              <a:t>Gallazzi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e </a:t>
            </a:r>
            <a:r>
              <a:rPr lang="en-GB" dirty="0" err="1" smtClean="0">
                <a:solidFill>
                  <a:schemeClr val="bg1"/>
                </a:solidFill>
              </a:rPr>
              <a:t>Bärbel</a:t>
            </a:r>
            <a:r>
              <a:rPr lang="en-GB" dirty="0" smtClean="0">
                <a:solidFill>
                  <a:schemeClr val="bg1"/>
                </a:solidFill>
              </a:rPr>
              <a:t> Kramer</a:t>
            </a:r>
          </a:p>
          <a:p>
            <a:pPr marL="414772" indent="-414772">
              <a:lnSpc>
                <a:spcPct val="12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2004 </a:t>
            </a:r>
            <a:r>
              <a:rPr lang="en-GB" dirty="0" err="1" smtClean="0">
                <a:solidFill>
                  <a:schemeClr val="bg1"/>
                </a:solidFill>
              </a:rPr>
              <a:t>acquistato</a:t>
            </a:r>
            <a:r>
              <a:rPr lang="en-GB" dirty="0" smtClean="0">
                <a:solidFill>
                  <a:schemeClr val="bg1"/>
                </a:solidFill>
              </a:rPr>
              <a:t> per 2,75 </a:t>
            </a:r>
            <a:r>
              <a:rPr lang="en-GB" dirty="0" err="1" smtClean="0">
                <a:solidFill>
                  <a:schemeClr val="bg1"/>
                </a:solidFill>
              </a:rPr>
              <a:t>milioni</a:t>
            </a:r>
            <a:r>
              <a:rPr lang="en-GB" dirty="0" smtClean="0">
                <a:solidFill>
                  <a:schemeClr val="bg1"/>
                </a:solidFill>
              </a:rPr>
              <a:t> di euro dalla </a:t>
            </a:r>
            <a:r>
              <a:rPr lang="en-GB" dirty="0" err="1" smtClean="0">
                <a:solidFill>
                  <a:schemeClr val="bg1"/>
                </a:solidFill>
              </a:rPr>
              <a:t>Compagnia</a:t>
            </a:r>
            <a:r>
              <a:rPr lang="en-GB" dirty="0" smtClean="0">
                <a:solidFill>
                  <a:schemeClr val="bg1"/>
                </a:solidFill>
              </a:rPr>
              <a:t> di S. Paolo</a:t>
            </a:r>
          </a:p>
          <a:p>
            <a:pPr marL="414772" indent="-414772">
              <a:lnSpc>
                <a:spcPct val="110000"/>
              </a:lnSpc>
              <a:buClr>
                <a:schemeClr val="bg1"/>
              </a:buClr>
              <a:defRPr/>
            </a:pPr>
            <a:r>
              <a:rPr lang="it-IT" dirty="0" smtClean="0">
                <a:solidFill>
                  <a:schemeClr val="bg1"/>
                </a:solidFill>
              </a:rPr>
              <a:t>Mostra</a:t>
            </a:r>
            <a:r>
              <a:rPr lang="it-IT" dirty="0">
                <a:solidFill>
                  <a:schemeClr val="bg1"/>
                </a:solidFill>
              </a:rPr>
              <a:t> </a:t>
            </a:r>
            <a:r>
              <a:rPr lang="it-IT" i="1" dirty="0">
                <a:solidFill>
                  <a:schemeClr val="bg1"/>
                </a:solidFill>
              </a:rPr>
              <a:t>Le tre vite del papiro di </a:t>
            </a:r>
            <a:r>
              <a:rPr lang="it-IT" i="1" dirty="0" err="1">
                <a:solidFill>
                  <a:schemeClr val="bg1"/>
                </a:solidFill>
              </a:rPr>
              <a:t>Artemidoro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smtClean="0">
                <a:solidFill>
                  <a:schemeClr val="bg1"/>
                </a:solidFill>
              </a:rPr>
              <a:t>a cura di </a:t>
            </a:r>
            <a:r>
              <a:rPr lang="it-IT" dirty="0" err="1">
                <a:solidFill>
                  <a:schemeClr val="bg1"/>
                </a:solidFill>
              </a:rPr>
              <a:t>Settis</a:t>
            </a:r>
            <a:r>
              <a:rPr lang="it-IT" dirty="0">
                <a:solidFill>
                  <a:schemeClr val="bg1"/>
                </a:solidFill>
              </a:rPr>
              <a:t> e Gallazzi, </a:t>
            </a:r>
            <a:r>
              <a:rPr lang="it-IT" dirty="0" smtClean="0">
                <a:solidFill>
                  <a:schemeClr val="bg1"/>
                </a:solidFill>
              </a:rPr>
              <a:t>Torino, 8 febbraio-7 </a:t>
            </a:r>
            <a:r>
              <a:rPr lang="it-IT" dirty="0">
                <a:solidFill>
                  <a:schemeClr val="bg1"/>
                </a:solidFill>
              </a:rPr>
              <a:t>maggio </a:t>
            </a:r>
            <a:r>
              <a:rPr lang="it-IT" dirty="0" smtClean="0">
                <a:solidFill>
                  <a:schemeClr val="bg1"/>
                </a:solidFill>
              </a:rPr>
              <a:t>2006</a:t>
            </a:r>
          </a:p>
          <a:p>
            <a:pPr marL="414772" indent="-414772">
              <a:buClr>
                <a:schemeClr val="bg1"/>
              </a:buClr>
              <a:defRPr/>
            </a:pPr>
            <a:r>
              <a:rPr lang="en-GB" dirty="0" err="1">
                <a:solidFill>
                  <a:schemeClr val="bg1"/>
                </a:solidFill>
              </a:rPr>
              <a:t>E</a:t>
            </a:r>
            <a:r>
              <a:rPr lang="en-GB" dirty="0" err="1" smtClean="0">
                <a:solidFill>
                  <a:schemeClr val="bg1"/>
                </a:solidFill>
              </a:rPr>
              <a:t>sposto</a:t>
            </a:r>
            <a:r>
              <a:rPr lang="en-GB" dirty="0" smtClean="0">
                <a:solidFill>
                  <a:schemeClr val="bg1"/>
                </a:solidFill>
              </a:rPr>
              <a:t> al </a:t>
            </a:r>
            <a:r>
              <a:rPr lang="en-GB" dirty="0" err="1" smtClean="0">
                <a:solidFill>
                  <a:schemeClr val="bg1"/>
                </a:solidFill>
              </a:rPr>
              <a:t>Museo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Egizio</a:t>
            </a:r>
            <a:r>
              <a:rPr lang="en-GB" dirty="0" smtClean="0">
                <a:solidFill>
                  <a:schemeClr val="bg1"/>
                </a:solidFill>
              </a:rPr>
              <a:t> poi al </a:t>
            </a:r>
            <a:r>
              <a:rPr lang="en-GB" dirty="0" err="1" smtClean="0">
                <a:solidFill>
                  <a:schemeClr val="bg1"/>
                </a:solidFill>
              </a:rPr>
              <a:t>Museo</a:t>
            </a:r>
            <a:r>
              <a:rPr lang="en-GB" dirty="0" smtClean="0">
                <a:solidFill>
                  <a:schemeClr val="bg1"/>
                </a:solidFill>
              </a:rPr>
              <a:t> di </a:t>
            </a:r>
            <a:r>
              <a:rPr lang="en-GB" dirty="0" err="1" smtClean="0">
                <a:solidFill>
                  <a:schemeClr val="bg1"/>
                </a:solidFill>
              </a:rPr>
              <a:t>Antichità</a:t>
            </a:r>
            <a:r>
              <a:rPr lang="en-GB" dirty="0" smtClean="0">
                <a:solidFill>
                  <a:schemeClr val="bg1"/>
                </a:solidFill>
              </a:rPr>
              <a:t> di Torino</a:t>
            </a:r>
          </a:p>
          <a:p>
            <a:pPr marL="414772" indent="-414772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marL="414772" indent="-414772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9431" y="210275"/>
            <a:ext cx="8000445" cy="872802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Polemiche su autenticità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741" y="1083078"/>
            <a:ext cx="8433786" cy="54331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it-IT" dirty="0" smtClean="0">
                <a:solidFill>
                  <a:schemeClr val="bg1"/>
                </a:solidFill>
              </a:rPr>
              <a:t>2008: edizione critica </a:t>
            </a:r>
            <a:r>
              <a:rPr lang="it-IT" dirty="0">
                <a:solidFill>
                  <a:schemeClr val="bg1"/>
                </a:solidFill>
              </a:rPr>
              <a:t>del papiro a cura di </a:t>
            </a:r>
            <a:r>
              <a:rPr lang="it-IT" dirty="0" smtClean="0">
                <a:solidFill>
                  <a:schemeClr val="bg1"/>
                </a:solidFill>
              </a:rPr>
              <a:t>Claudio Gallazzi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Bärbel</a:t>
            </a:r>
            <a:r>
              <a:rPr lang="it-IT" dirty="0">
                <a:solidFill>
                  <a:schemeClr val="bg1"/>
                </a:solidFill>
              </a:rPr>
              <a:t> Kramer</a:t>
            </a:r>
            <a:r>
              <a:rPr lang="it-IT" dirty="0" smtClean="0">
                <a:solidFill>
                  <a:schemeClr val="bg1"/>
                </a:solidFill>
              </a:rPr>
              <a:t>, Salvatore </a:t>
            </a:r>
            <a:r>
              <a:rPr lang="it-IT" dirty="0" err="1" smtClean="0">
                <a:solidFill>
                  <a:schemeClr val="bg1"/>
                </a:solidFill>
              </a:rPr>
              <a:t>Settis</a:t>
            </a:r>
            <a:r>
              <a:rPr lang="it-IT" dirty="0" smtClean="0">
                <a:solidFill>
                  <a:schemeClr val="bg1"/>
                </a:solidFill>
              </a:rPr>
              <a:t>, con </a:t>
            </a:r>
            <a:r>
              <a:rPr lang="it-IT" dirty="0">
                <a:solidFill>
                  <a:schemeClr val="bg1"/>
                </a:solidFill>
              </a:rPr>
              <a:t>la collaborazione di A.C. Cassio, A. Soldati e G. Adornato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Luciano Canfora, 2006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Prove della falsità e conclusioni secondo Canfora:</a:t>
            </a:r>
          </a:p>
          <a:p>
            <a:pPr lvl="1"/>
            <a:r>
              <a:rPr lang="it-IT" dirty="0" smtClean="0">
                <a:solidFill>
                  <a:schemeClr val="bg1"/>
                </a:solidFill>
              </a:rPr>
              <a:t>Lingua greca incompatibile con I sec. a. C. e usi più tardi</a:t>
            </a:r>
          </a:p>
          <a:p>
            <a:pPr lvl="1"/>
            <a:r>
              <a:rPr lang="it-IT" dirty="0" smtClean="0">
                <a:solidFill>
                  <a:schemeClr val="bg1"/>
                </a:solidFill>
              </a:rPr>
              <a:t>Papiro soppiantato da pergamena</a:t>
            </a:r>
          </a:p>
          <a:p>
            <a:pPr lvl="1"/>
            <a:r>
              <a:rPr lang="it-IT" dirty="0" smtClean="0">
                <a:solidFill>
                  <a:schemeClr val="bg1"/>
                </a:solidFill>
              </a:rPr>
              <a:t>Congetture possibili solo da autori più tardi</a:t>
            </a:r>
          </a:p>
          <a:p>
            <a:pPr lvl="1"/>
            <a:r>
              <a:rPr lang="it-IT" dirty="0" smtClean="0">
                <a:solidFill>
                  <a:schemeClr val="bg1"/>
                </a:solidFill>
              </a:rPr>
              <a:t>Autore sarebbe il falsario di metà ‘800 Constantin </a:t>
            </a:r>
            <a:r>
              <a:rPr lang="it-IT" dirty="0" err="1" smtClean="0">
                <a:solidFill>
                  <a:schemeClr val="bg1"/>
                </a:solidFill>
              </a:rPr>
              <a:t>Simonidis</a:t>
            </a:r>
            <a:r>
              <a:rPr lang="it-IT" dirty="0" smtClean="0">
                <a:solidFill>
                  <a:schemeClr val="bg1"/>
                </a:solidFill>
              </a:rPr>
              <a:t> (autore di altri </a:t>
            </a:r>
            <a:r>
              <a:rPr lang="it-IT" dirty="0" err="1" smtClean="0">
                <a:solidFill>
                  <a:schemeClr val="bg1"/>
                </a:solidFill>
              </a:rPr>
              <a:t>celebrei</a:t>
            </a:r>
            <a:r>
              <a:rPr lang="it-IT" dirty="0" smtClean="0">
                <a:solidFill>
                  <a:schemeClr val="bg1"/>
                </a:solidFill>
              </a:rPr>
              <a:t> falsi greci)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Convegno Oxford, 2008, polemiche sulla stampa</a:t>
            </a:r>
          </a:p>
          <a:p>
            <a:r>
              <a:rPr lang="it-IT" dirty="0">
                <a:solidFill>
                  <a:schemeClr val="bg1"/>
                </a:solidFill>
              </a:rPr>
              <a:t>Canfora, </a:t>
            </a:r>
            <a:r>
              <a:rPr lang="it-IT" i="1" dirty="0">
                <a:solidFill>
                  <a:schemeClr val="bg1"/>
                </a:solidFill>
              </a:rPr>
              <a:t>La meravigliosa storia del falso </a:t>
            </a:r>
            <a:r>
              <a:rPr lang="it-IT" i="1" dirty="0" err="1" smtClean="0">
                <a:solidFill>
                  <a:schemeClr val="bg1"/>
                </a:solidFill>
              </a:rPr>
              <a:t>Artemidoro</a:t>
            </a:r>
            <a:r>
              <a:rPr lang="it-IT" dirty="0" smtClean="0">
                <a:solidFill>
                  <a:schemeClr val="bg1"/>
                </a:solidFill>
              </a:rPr>
              <a:t>, 2011</a:t>
            </a:r>
          </a:p>
          <a:p>
            <a:pPr>
              <a:lnSpc>
                <a:spcPct val="120000"/>
              </a:lnSpc>
            </a:pPr>
            <a:r>
              <a:rPr lang="it-IT" dirty="0">
                <a:solidFill>
                  <a:schemeClr val="bg1"/>
                </a:solidFill>
              </a:rPr>
              <a:t>F. Condello, </a:t>
            </a:r>
            <a:r>
              <a:rPr lang="it-IT" dirty="0" smtClean="0">
                <a:solidFill>
                  <a:schemeClr val="bg1"/>
                </a:solidFill>
              </a:rPr>
              <a:t>«</a:t>
            </a:r>
            <a:r>
              <a:rPr lang="it-IT" dirty="0" err="1" smtClean="0">
                <a:solidFill>
                  <a:schemeClr val="bg1"/>
                </a:solidFill>
              </a:rPr>
              <a:t>Artemidoro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2006-2011: l'ultima vita, in </a:t>
            </a:r>
            <a:r>
              <a:rPr lang="it-IT" dirty="0" smtClean="0">
                <a:solidFill>
                  <a:schemeClr val="bg1"/>
                </a:solidFill>
              </a:rPr>
              <a:t>breve</a:t>
            </a:r>
            <a:r>
              <a:rPr lang="it-IT" dirty="0">
                <a:solidFill>
                  <a:schemeClr val="bg1"/>
                </a:solidFill>
              </a:rPr>
              <a:t>»</a:t>
            </a:r>
            <a:r>
              <a:rPr lang="it-IT" dirty="0" smtClean="0">
                <a:solidFill>
                  <a:schemeClr val="bg1"/>
                </a:solidFill>
              </a:rPr>
              <a:t>, </a:t>
            </a:r>
            <a:r>
              <a:rPr lang="it-IT" i="1" dirty="0" smtClean="0">
                <a:solidFill>
                  <a:schemeClr val="bg1"/>
                </a:solidFill>
              </a:rPr>
              <a:t>Quaderni </a:t>
            </a:r>
            <a:r>
              <a:rPr lang="it-IT" i="1" dirty="0">
                <a:solidFill>
                  <a:schemeClr val="bg1"/>
                </a:solidFill>
              </a:rPr>
              <a:t>di </a:t>
            </a:r>
            <a:r>
              <a:rPr lang="it-IT" i="1" dirty="0" smtClean="0">
                <a:solidFill>
                  <a:schemeClr val="bg1"/>
                </a:solidFill>
              </a:rPr>
              <a:t>storia</a:t>
            </a:r>
            <a:r>
              <a:rPr lang="it-IT" dirty="0" smtClean="0">
                <a:solidFill>
                  <a:schemeClr val="bg1"/>
                </a:solidFill>
              </a:rPr>
              <a:t>, </a:t>
            </a:r>
            <a:r>
              <a:rPr lang="it-IT" dirty="0">
                <a:solidFill>
                  <a:schemeClr val="bg1"/>
                </a:solidFill>
              </a:rPr>
              <a:t>74, luglio-dicembre 2011, pp. 161-248.</a:t>
            </a:r>
            <a:endParaRPr lang="it-IT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chemeClr val="bg1"/>
                </a:solidFill>
              </a:rPr>
              <a:t>Procuratore </a:t>
            </a:r>
            <a:r>
              <a:rPr lang="it-IT" dirty="0">
                <a:solidFill>
                  <a:schemeClr val="bg1"/>
                </a:solidFill>
              </a:rPr>
              <a:t>di Torino </a:t>
            </a:r>
            <a:r>
              <a:rPr lang="it-IT" dirty="0" err="1" smtClean="0">
                <a:solidFill>
                  <a:schemeClr val="bg1"/>
                </a:solidFill>
              </a:rPr>
              <a:t>sanscisce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la falsità, </a:t>
            </a:r>
            <a:r>
              <a:rPr lang="it-IT" dirty="0" smtClean="0">
                <a:solidFill>
                  <a:schemeClr val="bg1"/>
                </a:solidFill>
              </a:rPr>
              <a:t>2018 (critiche di </a:t>
            </a:r>
            <a:r>
              <a:rPr lang="it-IT" dirty="0" err="1" smtClean="0">
                <a:solidFill>
                  <a:schemeClr val="bg1"/>
                </a:solidFill>
              </a:rPr>
              <a:t>Settis</a:t>
            </a:r>
            <a:r>
              <a:rPr lang="it-IT" dirty="0" smtClean="0">
                <a:solidFill>
                  <a:schemeClr val="bg1"/>
                </a:solidFill>
              </a:rPr>
              <a:t> e Montanari)</a:t>
            </a:r>
            <a:endParaRPr lang="it-IT" dirty="0">
              <a:solidFill>
                <a:schemeClr val="bg1"/>
              </a:solidFill>
            </a:endParaRPr>
          </a:p>
          <a:p>
            <a:endParaRPr lang="it-IT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8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9431" y="210275"/>
            <a:ext cx="8000445" cy="87280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Polemiche sui mezzi di informazione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741" y="1775534"/>
            <a:ext cx="8433786" cy="47406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it-IT" dirty="0">
                <a:solidFill>
                  <a:schemeClr val="bg1"/>
                </a:solidFill>
              </a:rPr>
              <a:t>Esposizione a Torino: </a:t>
            </a:r>
            <a:r>
              <a:rPr lang="it-IT" dirty="0">
                <a:solidFill>
                  <a:schemeClr val="bg1"/>
                </a:solidFill>
                <a:hlinkClick r:id="rId2"/>
              </a:rPr>
              <a:t>https://www.youtube.com/watch?v=nFURFBmUyWs</a:t>
            </a:r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it-IT" i="1" dirty="0" smtClean="0">
                <a:solidFill>
                  <a:schemeClr val="bg1"/>
                </a:solidFill>
              </a:rPr>
              <a:t>Report </a:t>
            </a:r>
            <a:r>
              <a:rPr lang="it-IT" dirty="0">
                <a:solidFill>
                  <a:schemeClr val="bg1"/>
                </a:solidFill>
              </a:rPr>
              <a:t>16/6/2019: </a:t>
            </a:r>
            <a:r>
              <a:rPr lang="it-IT" dirty="0">
                <a:solidFill>
                  <a:schemeClr val="bg1"/>
                </a:solidFill>
                <a:hlinkClick r:id="rId3"/>
              </a:rPr>
              <a:t>https://www.youtube.com/watch?v=vXDv1jHERDc</a:t>
            </a:r>
            <a:endParaRPr lang="it-IT" dirty="0">
              <a:solidFill>
                <a:schemeClr val="bg1"/>
              </a:solidFill>
            </a:endParaRPr>
          </a:p>
          <a:p>
            <a:endParaRPr lang="it-IT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4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258</Words>
  <Application>Microsoft Office PowerPoint</Application>
  <PresentationFormat>Presentazione su schermo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Papiro di Artemidoro</vt:lpstr>
      <vt:lpstr>Polemiche su autenticità</vt:lpstr>
      <vt:lpstr>Polemiche sui mezzi di informazione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Papiro di Artemidoro</dc:title>
  <dc:creator>ABBATTISTA GUIDO</dc:creator>
  <cp:lastModifiedBy>ABBATTISTA GUIDO</cp:lastModifiedBy>
  <cp:revision>7</cp:revision>
  <dcterms:created xsi:type="dcterms:W3CDTF">2022-10-26T06:20:02Z</dcterms:created>
  <dcterms:modified xsi:type="dcterms:W3CDTF">2022-10-26T06:45:13Z</dcterms:modified>
</cp:coreProperties>
</file>