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80" r:id="rId13"/>
    <p:sldId id="281" r:id="rId14"/>
    <p:sldId id="275" r:id="rId15"/>
    <p:sldId id="276" r:id="rId16"/>
    <p:sldId id="277" r:id="rId17"/>
    <p:sldId id="278" r:id="rId18"/>
    <p:sldId id="279" r:id="rId19"/>
    <p:sldId id="267" r:id="rId20"/>
    <p:sldId id="268" r:id="rId21"/>
    <p:sldId id="272" r:id="rId22"/>
    <p:sldId id="269" r:id="rId23"/>
    <p:sldId id="274" r:id="rId24"/>
    <p:sldId id="271" r:id="rId25"/>
    <p:sldId id="27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FFCC00"/>
    <a:srgbClr val="CC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6A2B3-2AE7-40BB-A924-F41340978E21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2D1F5-E5FA-4969-AF11-2338092915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09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2D1F5-E5FA-4969-AF11-23380929153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8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2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6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9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1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5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65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5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4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5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B674-F3AE-4A66-A673-F6EC485115F2}" type="datetimeFigureOut">
              <a:rPr lang="it-IT" smtClean="0"/>
              <a:t>14/04/2021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82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1630" y="764704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COME SUPPORTO ALLE </a:t>
            </a:r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DECISIONI STRATEGICHE</a:t>
            </a:r>
          </a:p>
          <a:p>
            <a:pPr algn="ctr"/>
            <a:endParaRPr lang="it-IT" sz="4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(OPPORTUNITÀ E VANTAGGI NELLA VALUTAZIONE E NELLE </a:t>
            </a:r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SCELTE</a:t>
            </a:r>
            <a:r>
              <a:rPr lang="it-IT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CONVENIENZA ECONOMICA</a:t>
            </a:r>
            <a:r>
              <a:rPr lang="it-IT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9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%20analy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3" y="188641"/>
            <a:ext cx="7971531" cy="64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0302"/>
            <a:ext cx="8928992" cy="535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_no_1-bi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1715"/>
            <a:ext cx="6912767" cy="661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645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0399\Desktop\SWO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62473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19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6037" y="312293"/>
            <a:ext cx="892899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Matrice SWOT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Considerazioni Operative</a:t>
            </a:r>
          </a:p>
          <a:p>
            <a:endParaRPr lang="it-IT" sz="3600" b="1" dirty="0">
              <a:latin typeface="Comic Sans MS" panose="030F0702030302020204" pitchFamily="66" charset="0"/>
            </a:endParaRPr>
          </a:p>
          <a:p>
            <a:r>
              <a:rPr lang="it-IT" sz="2800" b="1" dirty="0">
                <a:highlight>
                  <a:srgbClr val="FFFF00"/>
                </a:highlight>
                <a:latin typeface="Comic Sans MS" panose="030F0702030302020204" pitchFamily="66" charset="0"/>
              </a:rPr>
              <a:t>1</a:t>
            </a:r>
            <a:r>
              <a:rPr lang="it-IT" sz="2800" b="1" dirty="0">
                <a:latin typeface="Comic Sans MS" panose="030F0702030302020204" pitchFamily="66" charset="0"/>
              </a:rPr>
              <a:t>.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</a:t>
            </a:r>
            <a:r>
              <a:rPr lang="it-IT" sz="2800" b="1" dirty="0">
                <a:latin typeface="Comic Sans MS" panose="030F0702030302020204" pitchFamily="66" charset="0"/>
              </a:rPr>
              <a:t>: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approccio intertemporale di redazione </a:t>
            </a:r>
            <a:r>
              <a:rPr lang="it-IT" sz="2800" b="1" dirty="0">
                <a:latin typeface="Comic Sans MS" panose="030F0702030302020204" pitchFamily="66" charset="0"/>
              </a:rPr>
              <a:t>(analisi, valutazione, verifica, gestione nel continuo) in modalità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ex ante</a:t>
            </a:r>
            <a:r>
              <a:rPr lang="it-IT" sz="2800" b="1" dirty="0">
                <a:latin typeface="Comic Sans MS" panose="030F0702030302020204" pitchFamily="66" charset="0"/>
              </a:rPr>
              <a:t>,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 itinere</a:t>
            </a:r>
            <a:r>
              <a:rPr lang="it-IT" sz="2800" b="1" dirty="0">
                <a:latin typeface="Comic Sans MS" panose="030F0702030302020204" pitchFamily="66" charset="0"/>
              </a:rPr>
              <a:t>,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ex post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Ex ante</a:t>
            </a:r>
            <a:r>
              <a:rPr lang="it-IT" sz="2800" b="1" dirty="0">
                <a:latin typeface="Comic Sans MS" panose="030F0702030302020204" pitchFamily="66" charset="0"/>
              </a:rPr>
              <a:t>: analisi dello stato dell’arte del contesto/scenario/area studio: indicazione della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quantità e qualità delle componenti </a:t>
            </a:r>
            <a:r>
              <a:rPr lang="it-IT" sz="2800" b="1" dirty="0">
                <a:latin typeface="Comic Sans MS" panose="030F0702030302020204" pitchFamily="66" charset="0"/>
              </a:rPr>
              <a:t>(naturali, semi naturali, antropiche)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presenti e/o assenti</a:t>
            </a:r>
            <a:r>
              <a:rPr lang="it-IT" sz="2800" b="1" dirty="0">
                <a:latin typeface="Comic Sans MS" panose="030F0702030302020204" pitchFamily="66" charset="0"/>
              </a:rPr>
              <a:t>; rapporti di relazione intercorrenti tra di esse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effettivi e/o potenziali</a:t>
            </a:r>
            <a:r>
              <a:rPr lang="it-IT" sz="2800" b="1" dirty="0">
                <a:latin typeface="Comic Sans MS" panose="030F0702030302020204" pitchFamily="66" charset="0"/>
              </a:rPr>
              <a:t>)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8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505" y="33265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 In itinere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individuazione, valutazione e scelta delle possibili alternative di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costruzione di ipotesi di intervento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intervento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e di strumenti operativi finalizzati agli obiettivi prefissati con adeguate motivazioni/giustificazioni operative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 Ex post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verifica/controllo nel tempo del perseguimento degli obiettivi in termini di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efficienza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procedurale ed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efficacia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(entità del/i risultato/i)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78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507" y="116632"/>
            <a:ext cx="892899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Contenuti della matrice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Valutazione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quantità e qualità, ruolo e peso relativo delle componenti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/voci inserite nei diversi quadranti; analisi condizioni di equilibrio e/o squilibrio;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Valutazione componenti morfo (struttura) – funzionali del contesto spaziale;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elementi presenti a confronto con quelli assenti (stati e scenari effettivi e/o potenziali);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costruzioni di scenari diversi di intervento (indicazioni, strumenti e dispositivi di progetto) rispetto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all’obiettivo generale di sostenibilità 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multidimensionale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) nei termini di incremento della qualità complessiva (percepita ed effettiva) della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98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2223"/>
            <a:ext cx="892899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vita e/o recupero, valorizzazione, ottimizzazione nell’uso e nella fruizione dello spazio (accessibilità);</a:t>
            </a:r>
          </a:p>
          <a:p>
            <a:pPr lvl="0"/>
            <a:endParaRPr lang="it-IT" sz="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Valutazione componenti in termini di rilevanza progettuale o di piano (politica, pianificazione);</a:t>
            </a:r>
          </a:p>
          <a:p>
            <a:pPr lvl="0"/>
            <a:endParaRPr lang="it-IT" sz="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Vincoli di norma;</a:t>
            </a:r>
          </a:p>
          <a:p>
            <a:pPr lvl="0"/>
            <a:endParaRPr lang="it-IT" sz="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Ruolo del tempo (elementi che rimangono significativi operativi e/o componenti che perdono importanza e/o rilevanza in itinere ….)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Verifica: analisi del/i risultati ottenuti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efficienza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(modalità di ottenimento) 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efficacia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(valutazione entità del risultato) dei dispositivi utilizzati e del/i risultati ottenibili (nel tempo!!) 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ottenuti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e/o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 ottenuti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303514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16632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ricerca e valutazione delle ragioni, cause: errore di scelta, sovra e/o sotto valutazione delle componenti e/o dei dispositivi applicati)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7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Modifica adattamento eventuale dell’intervento nel tempo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; controllo intertemporale (valutazione nel medio e lungo periodo) dei risultati (positivi e/o negativi;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8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Flessibilità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dell’intervento nel suo complesso ai cambiamenti del contesto/scenari (es: evoluzione normativa, strutture, funzioni, cambiamenti climatici…); versatilità/adattabilità,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rimodulazione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intertemporale interna ed esterna dei dispositivi di intervento;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9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.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Resilienza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,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anti-fragilità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, approccio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atemporale </a:t>
            </a:r>
            <a:r>
              <a:rPr lang="it-IT" sz="2800" b="1" dirty="0">
                <a:latin typeface="Comic Sans MS" panose="030F0702030302020204" pitchFamily="66" charset="0"/>
              </a:rPr>
              <a:t>(indipendente dal tempo)</a:t>
            </a:r>
            <a:r>
              <a:rPr lang="it-IT" sz="2200" b="1" dirty="0">
                <a:solidFill>
                  <a:prstClr val="black"/>
                </a:solidFill>
                <a:latin typeface="Comic Sans MS" panose="030F0702030302020204" pitchFamily="66" charset="0"/>
              </a:rPr>
              <a:t> ………</a:t>
            </a:r>
            <a:endParaRPr lang="it-IT" sz="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67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16632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800" b="1" dirty="0">
                <a:latin typeface="Comic Sans MS" panose="030F0702030302020204" pitchFamily="66" charset="0"/>
              </a:rPr>
              <a:t>: quando utilizzarla:</a:t>
            </a:r>
          </a:p>
          <a:p>
            <a:endParaRPr lang="it-IT" sz="1200" b="1" dirty="0">
              <a:latin typeface="Comic Sans MS" panose="030F0702030302020204" pitchFamily="66" charset="0"/>
            </a:endParaRPr>
          </a:p>
          <a:p>
            <a:r>
              <a:rPr lang="it-IT" sz="2800" b="1" dirty="0">
                <a:latin typeface="Comic Sans MS" panose="030F0702030302020204" pitchFamily="66" charset="0"/>
              </a:rPr>
              <a:t>-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 fase ex-ante</a:t>
            </a:r>
            <a:r>
              <a:rPr lang="it-IT" sz="2800" b="1" dirty="0">
                <a:latin typeface="Comic Sans MS" panose="030F0702030302020204" pitchFamily="66" charset="0"/>
              </a:rPr>
              <a:t>,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800" b="1" dirty="0">
                <a:latin typeface="Comic Sans MS" panose="030F0702030302020204" pitchFamily="66" charset="0"/>
              </a:rPr>
              <a:t>allo scopo di migliorare l’integrazione del piano/programma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all’interno del suo peculiare contesto (approfondimento dell’analisi preliminare).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-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 fase intermedia</a:t>
            </a:r>
            <a:r>
              <a:rPr lang="it-IT" sz="2800" b="1" dirty="0">
                <a:latin typeface="Comic Sans MS" panose="030F0702030302020204" pitchFamily="66" charset="0"/>
              </a:rPr>
              <a:t>, in itinere quindi, consente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di verificare se, in relazione ai cambiamenti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intervenuti nel contesto, le linee d’azione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individuate siano ancora pertinenti. In questa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ottica fornisce quindi uno strumento per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decidere eventuali “modifiche in corso d’opera”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agli strumenti di piano/programma.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-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 finire, ex-post</a:t>
            </a:r>
            <a:r>
              <a:rPr lang="it-IT" sz="2800" b="1" dirty="0">
                <a:latin typeface="Comic Sans MS" panose="030F0702030302020204" pitchFamily="66" charset="0"/>
              </a:rPr>
              <a:t>, serve a contestualizzare 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risultati finali del piano/programma/scelta di produzione/ipotesi di investimento.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334" y="18864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L’ ANALISI SWOT</a:t>
            </a:r>
          </a:p>
          <a:p>
            <a:pPr algn="just"/>
            <a:endParaRPr lang="it-IT" sz="24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>
                <a:latin typeface="Comic Sans MS" panose="030F0702030302020204" pitchFamily="66" charset="0"/>
              </a:rPr>
              <a:t>•Una metodologia nata intorno agli anni ‘50 in ambito di ricerca di marketing in riferimento a mercati caratterizzati da incertezza e forte competitività.</a:t>
            </a:r>
          </a:p>
          <a:p>
            <a:pPr algn="just"/>
            <a:endParaRPr lang="it-IT" sz="14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>
                <a:latin typeface="Comic Sans MS" panose="030F0702030302020204" pitchFamily="66" charset="0"/>
              </a:rPr>
              <a:t>•In particolare per l’analisi delle strategie di valorizzazione di prodotto in rapporto al/mercati.</a:t>
            </a:r>
          </a:p>
          <a:p>
            <a:pPr algn="just"/>
            <a:endParaRPr lang="it-IT" sz="14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>
                <a:latin typeface="Comic Sans MS" panose="030F0702030302020204" pitchFamily="66" charset="0"/>
              </a:rPr>
              <a:t>•A partire dagli anni ‘80 è stata utilizzata come supporto alle scelte implicanti un intervento pubblico (analisi di scenari alternativi di sviluppo).</a:t>
            </a:r>
          </a:p>
          <a:p>
            <a:pPr algn="just"/>
            <a:endParaRPr lang="it-IT" sz="14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>
                <a:latin typeface="Comic Sans MS" panose="030F0702030302020204" pitchFamily="66" charset="0"/>
              </a:rPr>
              <a:t>•Poi utilizzata per il marketing territoriale e la progettazione dello sviluppo locale.</a:t>
            </a:r>
          </a:p>
          <a:p>
            <a:pPr algn="just"/>
            <a:endParaRPr lang="it-IT" sz="14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>
                <a:latin typeface="Comic Sans MS" panose="030F0702030302020204" pitchFamily="66" charset="0"/>
              </a:rPr>
              <a:t>•Come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supporto alle decisioni strategiche </a:t>
            </a:r>
            <a:r>
              <a:rPr lang="it-IT" sz="2400" b="1" dirty="0">
                <a:latin typeface="Comic Sans MS" panose="030F0702030302020204" pitchFamily="66" charset="0"/>
              </a:rPr>
              <a:t>(iniziative, progetti, scelte di produzione e/o di investimento …), come strumento per la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razionalizzazione </a:t>
            </a:r>
            <a:r>
              <a:rPr lang="it-IT" sz="2400" b="1" dirty="0">
                <a:latin typeface="Comic Sans MS" panose="030F0702030302020204" pitchFamily="66" charset="0"/>
              </a:rPr>
              <a:t>dei </a:t>
            </a:r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processi decisionali</a:t>
            </a:r>
            <a:r>
              <a:rPr lang="it-IT" sz="2400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617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143047"/>
            <a:ext cx="892899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400" b="1" dirty="0">
                <a:latin typeface="Comic Sans MS" panose="030F0702030302020204" pitchFamily="66" charset="0"/>
              </a:rPr>
              <a:t>: c</a:t>
            </a:r>
            <a:r>
              <a:rPr lang="it-IT" sz="2700" b="1" dirty="0">
                <a:latin typeface="Comic Sans MS" panose="030F0702030302020204" pitchFamily="66" charset="0"/>
              </a:rPr>
              <a:t>ome viene realizzata:</a:t>
            </a:r>
          </a:p>
          <a:p>
            <a:pPr algn="just"/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-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A tavolino (desktop)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Punti di forza e debolezza, opportunità e rischi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(minacce) vengono determinati dal ricercatore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sulla base di dati di contesto.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degli scenari si basa su “</a:t>
            </a:r>
            <a:r>
              <a:rPr lang="it-IT" sz="2700" b="1" dirty="0" err="1">
                <a:latin typeface="Comic Sans MS" panose="030F0702030302020204" pitchFamily="66" charset="0"/>
              </a:rPr>
              <a:t>saperi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esperti” neutrali ed oggettivi.</a:t>
            </a:r>
          </a:p>
          <a:p>
            <a:pPr algn="just"/>
            <a:endParaRPr lang="it-IT" sz="2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-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 lavori di gruppo (partecipata)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 punti di forza, debolezza, e le opportunità e 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rischi-minacce vengono messi a fuoco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mediante l’uso di tecniche partecipate.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di scenari condivisi si basa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sull’analisi congiunta tra esperti e dei dati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contesto.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come funziona </a:t>
            </a:r>
          </a:p>
          <a:p>
            <a:pPr marL="0" indent="0" algn="just">
              <a:buNone/>
            </a:pP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L’analisi SWOT raccoglie in una matrice gli elementi critici di un intervento e del territorio in cui viene realizzato l’intervento stesso.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matrice è organizzata in quattro sezioni che raccolgono le caratteristiche identificate come punti di forza, punti di debolezza, opportunità e rischi.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matrice si riferisce poi: al territorio oggetto di intervento; al settore interessato e/o ai singoli comparti; agli assi prioritari in cui si articola un piano/programma.</a:t>
            </a:r>
          </a:p>
        </p:txBody>
      </p:sp>
    </p:spTree>
    <p:extLst>
      <p:ext uri="{BB962C8B-B14F-4D97-AF65-F5344CB8AC3E}">
        <p14:creationId xmlns:p14="http://schemas.microsoft.com/office/powerpoint/2010/main" val="1417943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260648"/>
            <a:ext cx="8712968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sequenza di fasi</a:t>
            </a:r>
          </a:p>
          <a:p>
            <a:pPr algn="just"/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Prima fase</a:t>
            </a:r>
            <a:r>
              <a:rPr lang="it-IT" sz="2700" b="1" dirty="0">
                <a:latin typeface="Comic Sans MS" panose="030F0702030302020204" pitchFamily="66" charset="0"/>
              </a:rPr>
              <a:t>: ricognizione del contesto territoriale in cui viene realizzato il programma (costruzione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indicatori socio-demografici ed economici) e identificazione dei principali trend e problematiche.</a:t>
            </a:r>
          </a:p>
          <a:p>
            <a:pPr algn="just"/>
            <a:endParaRPr lang="it-IT" sz="1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Seconda fase</a:t>
            </a:r>
            <a:r>
              <a:rPr lang="it-IT" sz="2700" b="1" dirty="0">
                <a:latin typeface="Comic Sans MS" panose="030F0702030302020204" pitchFamily="66" charset="0"/>
              </a:rPr>
              <a:t>: identificazione delle possibili azioni in relazione alle principali problematiche evidenziate.</a:t>
            </a:r>
          </a:p>
          <a:p>
            <a:pPr algn="just"/>
            <a:endParaRPr lang="it-IT" sz="1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Terza fase</a:t>
            </a:r>
            <a:r>
              <a:rPr lang="it-IT" sz="2700" b="1" dirty="0">
                <a:latin typeface="Comic Sans MS" panose="030F0702030302020204" pitchFamily="66" charset="0"/>
              </a:rPr>
              <a:t>: analisi del contesto esterno e identificazione delle opportunità e dei rischi (minacce) (O&amp;T).</a:t>
            </a:r>
          </a:p>
          <a:p>
            <a:pPr algn="just"/>
            <a:endParaRPr lang="it-IT" sz="1000" b="1" dirty="0">
              <a:latin typeface="Comic Sans MS" panose="030F0702030302020204" pitchFamily="66" charset="0"/>
            </a:endParaRPr>
          </a:p>
          <a:p>
            <a:pPr algn="just"/>
            <a:endParaRPr lang="it-IT" sz="1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Quarta fase</a:t>
            </a:r>
            <a:r>
              <a:rPr lang="it-IT" sz="2300" b="1" dirty="0">
                <a:latin typeface="Comic Sans MS" panose="030F0702030302020204" pitchFamily="66" charset="0"/>
              </a:rPr>
              <a:t>: analisi del contesto del programma e identificazione dei fattori, anche solo parzialmente sotto il controllo del gestore del programma, che possono agevolare o ostacolare lo sviluppo (S&amp;W).</a:t>
            </a:r>
          </a:p>
          <a:p>
            <a:pPr marL="0" indent="0" algn="just">
              <a:buNone/>
            </a:pPr>
            <a:endParaRPr lang="it-IT" sz="12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Quinta fase</a:t>
            </a:r>
            <a:r>
              <a:rPr lang="it-IT" sz="2300" b="1" dirty="0">
                <a:latin typeface="Comic Sans MS" panose="030F0702030302020204" pitchFamily="66" charset="0"/>
              </a:rPr>
              <a:t>: classificazione/selezione delle possibili azioni in base alla loro rilevanza ossia: identificazione di quelle azioni (linee guida strategiche) che, facendo leva sui punti di forza, tentando di ridurre quelli di debolezza massimizzando le opportunità e minimizzando i rischi, siano maggiormente in grado di ridurre i problemi di sviluppo.</a:t>
            </a:r>
          </a:p>
          <a:p>
            <a:pPr marL="0" indent="0" algn="just">
              <a:buNone/>
            </a:pPr>
            <a:endParaRPr lang="it-IT" sz="12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Sesta fase</a:t>
            </a:r>
            <a:r>
              <a:rPr lang="it-IT" sz="2300" b="1" dirty="0">
                <a:latin typeface="Comic Sans MS" panose="030F0702030302020204" pitchFamily="66" charset="0"/>
              </a:rPr>
              <a:t>: serve per giudicare la rilevanza di una strategia già attuata o pianificata (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verifica rilevanza interventi rispetto agli elementi di contesto e agli obiettivi</a:t>
            </a:r>
            <a:r>
              <a:rPr lang="it-IT" sz="2300" b="1" dirty="0">
                <a:latin typeface="Comic Sans MS" panose="030F0702030302020204" pitchFamily="66" charset="0"/>
              </a:rPr>
              <a:t>)</a:t>
            </a: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N.B. </a:t>
            </a:r>
            <a:r>
              <a:rPr lang="it-IT" sz="2300" b="1" dirty="0">
                <a:latin typeface="Comic Sans MS" panose="030F0702030302020204" pitchFamily="66" charset="0"/>
              </a:rPr>
              <a:t>confronto tra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 ex ante </a:t>
            </a:r>
            <a:r>
              <a:rPr lang="it-IT" sz="2300" b="1" dirty="0">
                <a:latin typeface="Comic Sans MS" panose="030F0702030302020204" pitchFamily="66" charset="0"/>
              </a:rPr>
              <a:t>(individuazione strategie e obiettivi) e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 ex post </a:t>
            </a:r>
            <a:r>
              <a:rPr lang="it-IT" sz="2300" b="1" dirty="0">
                <a:latin typeface="Comic Sans MS" panose="030F0702030302020204" pitchFamily="66" charset="0"/>
              </a:rPr>
              <a:t>(valutazione efficienza della/e strategia/e applicate ed efficacia nel perseguimento degli obiettivi) (ruolo link tra le due della fase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 itinere</a:t>
            </a:r>
            <a:r>
              <a:rPr lang="it-IT" sz="2300" b="1" dirty="0">
                <a:latin typeface="Comic Sans MS" panose="030F0702030302020204" pitchFamily="66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34461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741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 - 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l’analisi in profondità del contesto orienta nella definizione degli obiettivi e delle strategie corrispondenti;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verifica di corrispondenza tra strategia e fabbisogni consente di migliorare l’efficacia;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consente di raggiungere un consenso sulle strategie (approccio di partecipazione);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Flessibilità/adattabilità intertemporale.</a:t>
            </a:r>
          </a:p>
          <a:p>
            <a:pPr marL="0" indent="0" algn="just">
              <a:buNone/>
            </a:pPr>
            <a:endParaRPr lang="it-IT" sz="16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 - Svantaggi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rischio di procedure soggettive;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può descrivere la realtà in maniera troppo semplicistica</a:t>
            </a:r>
            <a:r>
              <a:rPr lang="it-IT" sz="2000" b="1" dirty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58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12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L’analisi SWOT</a:t>
            </a:r>
            <a:endParaRPr lang="it-IT" sz="28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4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>
                <a:latin typeface="Comic Sans MS" panose="030F0702030302020204" pitchFamily="66" charset="0"/>
              </a:rPr>
              <a:t>Oggi, l’uso di questa tecnica è stato esteso alle </a:t>
            </a:r>
            <a:r>
              <a:rPr lang="it-IT" sz="28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diagnosi territoriali </a:t>
            </a:r>
            <a:r>
              <a:rPr lang="it-IT" sz="2800" b="1" dirty="0">
                <a:latin typeface="Comic Sans MS" panose="030F0702030302020204" pitchFamily="66" charset="0"/>
              </a:rPr>
              <a:t>e alla </a:t>
            </a:r>
            <a:r>
              <a:rPr lang="it-IT" sz="28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valutazione </a:t>
            </a:r>
            <a:r>
              <a:rPr lang="it-IT" sz="2800" b="1" dirty="0">
                <a:latin typeface="Comic Sans MS" panose="030F0702030302020204" pitchFamily="66" charset="0"/>
              </a:rPr>
              <a:t>di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piani</a:t>
            </a:r>
            <a:r>
              <a:rPr lang="it-IT" sz="2800" b="1" dirty="0">
                <a:latin typeface="Comic Sans MS" panose="030F0702030302020204" pitchFamily="66" charset="0"/>
              </a:rPr>
              <a:t>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programmi</a:t>
            </a:r>
            <a:r>
              <a:rPr lang="it-IT" sz="2800" b="1" dirty="0">
                <a:latin typeface="Comic Sans MS" panose="030F0702030302020204" pitchFamily="66" charset="0"/>
              </a:rPr>
              <a:t> nazionali, regionali, locali e non solo; basti infatti pensare alle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direttive</a:t>
            </a:r>
            <a:r>
              <a:rPr lang="it-IT" sz="2800" b="1" dirty="0">
                <a:latin typeface="Comic Sans MS" panose="030F0702030302020204" pitchFamily="66" charset="0"/>
              </a:rPr>
              <a:t> e ai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regolamenti comunitari </a:t>
            </a:r>
            <a:r>
              <a:rPr lang="it-IT" sz="2800" b="1" dirty="0">
                <a:latin typeface="Comic Sans MS" panose="030F0702030302020204" pitchFamily="66" charset="0"/>
              </a:rPr>
              <a:t>che richiedono l’utilizzo di analisi di questo tipo per la valutazione appunto di piani e programmi</a:t>
            </a:r>
          </a:p>
          <a:p>
            <a:pPr marL="0" indent="0" algn="just">
              <a:buNone/>
            </a:pPr>
            <a:r>
              <a:rPr lang="it-IT" sz="2800" b="1" dirty="0">
                <a:latin typeface="Comic Sans MS" panose="030F0702030302020204" pitchFamily="66" charset="0"/>
              </a:rPr>
              <a:t>Esempi: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VAS</a:t>
            </a:r>
            <a:r>
              <a:rPr lang="it-IT" sz="2800" b="1" dirty="0">
                <a:latin typeface="Comic Sans MS" panose="030F0702030302020204" pitchFamily="66" charset="0"/>
              </a:rPr>
              <a:t>, valutazione ambientale strategica, ma anche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VIA</a:t>
            </a:r>
            <a:r>
              <a:rPr lang="it-IT" sz="2800" b="1" dirty="0">
                <a:latin typeface="Comic Sans MS" panose="030F0702030302020204" pitchFamily="66" charset="0"/>
              </a:rPr>
              <a:t>, valutazione di impatto ambientale e </a:t>
            </a:r>
            <a:r>
              <a:rPr lang="it-IT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ValSAT</a:t>
            </a:r>
            <a:r>
              <a:rPr lang="it-IT" sz="2800" b="1" dirty="0">
                <a:latin typeface="Comic Sans MS" panose="030F0702030302020204" pitchFamily="66" charset="0"/>
              </a:rPr>
              <a:t>, valutazione di sostenibilità ambientale e territoriale …).</a:t>
            </a:r>
          </a:p>
          <a:p>
            <a:pPr marL="0" indent="0" algn="just">
              <a:buNone/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6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6240"/>
            <a:ext cx="91440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Utilizzazione della SWOT per l’analisi della strategia aziendale</a:t>
            </a:r>
          </a:p>
          <a:p>
            <a:pPr algn="just"/>
            <a:endParaRPr lang="it-IT" sz="2000" b="1" dirty="0">
              <a:latin typeface="Comic Sans MS" panose="030F0702030302020204" pitchFamily="66" charset="0"/>
            </a:endParaRPr>
          </a:p>
          <a:p>
            <a:pPr algn="just"/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>
                <a:latin typeface="Comic Sans MS" panose="030F0702030302020204" pitchFamily="66" charset="0"/>
              </a:rPr>
              <a:t>Il metodo della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2500" b="1" dirty="0">
                <a:latin typeface="Comic Sans MS" panose="030F0702030302020204" pitchFamily="66" charset="0"/>
              </a:rPr>
              <a:t>serve a cambiare gli atteggiamenti mentali di fronte ai problemi (analisi, utilizzo di punti di vista diversi e contrapposti, classificazione delle alternative, scelta, controllo):</a:t>
            </a:r>
          </a:p>
          <a:p>
            <a:pPr algn="just"/>
            <a:endParaRPr lang="it-IT" sz="1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>
                <a:latin typeface="Comic Sans MS" panose="030F0702030302020204" pitchFamily="66" charset="0"/>
              </a:rPr>
              <a:t>(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schema logico-operativo</a:t>
            </a:r>
            <a:r>
              <a:rPr lang="it-IT" sz="2500" b="1" dirty="0">
                <a:latin typeface="Comic Sans MS" panose="030F0702030302020204" pitchFamily="66" charset="0"/>
              </a:rPr>
              <a:t>: identificazione delle problematiche, analisi, individuazione delle soluzioni, applicazione della/e strategia/e, verifica intertemporale dei risultati) in una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visione sistemica</a:t>
            </a:r>
            <a:r>
              <a:rPr lang="it-IT" sz="2500" b="1" dirty="0">
                <a:latin typeface="Comic Sans MS" panose="030F0702030302020204" pitchFamily="66" charset="0"/>
              </a:rPr>
              <a:t>,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dinamica</a:t>
            </a:r>
            <a:r>
              <a:rPr lang="it-IT" sz="2500" b="1" dirty="0">
                <a:latin typeface="Comic Sans MS" panose="030F0702030302020204" pitchFamily="66" charset="0"/>
              </a:rPr>
              <a:t>,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500" b="1" dirty="0">
                <a:latin typeface="Comic Sans MS" panose="030F0702030302020204" pitchFamily="66" charset="0"/>
              </a:rPr>
              <a:t>di estrema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sintesi </a:t>
            </a:r>
            <a:r>
              <a:rPr lang="it-IT" sz="2500" b="1" dirty="0">
                <a:latin typeface="Comic Sans MS" panose="030F0702030302020204" pitchFamily="66" charset="0"/>
              </a:rPr>
              <a:t>e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chiarezza/resilienza</a:t>
            </a:r>
            <a:r>
              <a:rPr lang="it-IT" sz="25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it-IT" sz="1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>
                <a:latin typeface="Comic Sans MS" panose="030F0702030302020204" pitchFamily="66" charset="0"/>
              </a:rPr>
              <a:t>Si basa su una matrice divisa in quattro campi contrapposti e aperti, dedicati rispettivamente ai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punti di forza </a:t>
            </a:r>
            <a:r>
              <a:rPr lang="it-IT" sz="2500" b="1" dirty="0">
                <a:latin typeface="Comic Sans MS" panose="030F0702030302020204" pitchFamily="66" charset="0"/>
              </a:rPr>
              <a:t>(</a:t>
            </a:r>
            <a:r>
              <a:rPr lang="it-IT" sz="2500" b="1" dirty="0" err="1">
                <a:latin typeface="Comic Sans MS" panose="030F0702030302020204" pitchFamily="66" charset="0"/>
              </a:rPr>
              <a:t>strenghts</a:t>
            </a:r>
            <a:r>
              <a:rPr lang="it-IT" sz="2500" b="1" dirty="0">
                <a:latin typeface="Comic Sans MS" panose="030F0702030302020204" pitchFamily="66" charset="0"/>
              </a:rPr>
              <a:t>) e di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debolezza</a:t>
            </a:r>
            <a:r>
              <a:rPr lang="it-IT" sz="2500" b="1" dirty="0">
                <a:latin typeface="Comic Sans MS" panose="030F0702030302020204" pitchFamily="66" charset="0"/>
              </a:rPr>
              <a:t> (</a:t>
            </a:r>
            <a:r>
              <a:rPr lang="it-IT" sz="2500" b="1" dirty="0" err="1">
                <a:latin typeface="Comic Sans MS" panose="030F0702030302020204" pitchFamily="66" charset="0"/>
              </a:rPr>
              <a:t>weaknesses</a:t>
            </a:r>
            <a:r>
              <a:rPr lang="it-IT" sz="2500" b="1" dirty="0">
                <a:latin typeface="Comic Sans MS" panose="030F0702030302020204" pitchFamily="66" charset="0"/>
              </a:rPr>
              <a:t>), alle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opportunità</a:t>
            </a:r>
            <a:r>
              <a:rPr lang="it-IT" sz="2500" b="1" dirty="0">
                <a:latin typeface="Comic Sans MS" panose="030F0702030302020204" pitchFamily="66" charset="0"/>
              </a:rPr>
              <a:t> (</a:t>
            </a:r>
            <a:r>
              <a:rPr lang="it-IT" sz="2500" b="1" dirty="0" err="1">
                <a:latin typeface="Comic Sans MS" panose="030F0702030302020204" pitchFamily="66" charset="0"/>
              </a:rPr>
              <a:t>opportunities</a:t>
            </a:r>
            <a:r>
              <a:rPr lang="it-IT" sz="2500" b="1" dirty="0">
                <a:latin typeface="Comic Sans MS" panose="030F0702030302020204" pitchFamily="66" charset="0"/>
              </a:rPr>
              <a:t>) e alle </a:t>
            </a:r>
            <a:r>
              <a:rPr lang="it-IT" sz="2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minacce</a:t>
            </a:r>
            <a:r>
              <a:rPr lang="it-IT" sz="2500" b="1" dirty="0">
                <a:latin typeface="Comic Sans MS" panose="030F0702030302020204" pitchFamily="66" charset="0"/>
              </a:rPr>
              <a:t> (</a:t>
            </a:r>
            <a:r>
              <a:rPr lang="it-IT" sz="2500" b="1" dirty="0" err="1">
                <a:latin typeface="Comic Sans MS" panose="030F0702030302020204" pitchFamily="66" charset="0"/>
              </a:rPr>
              <a:t>threats</a:t>
            </a:r>
            <a:r>
              <a:rPr lang="it-IT" sz="2500" b="1" dirty="0">
                <a:latin typeface="Comic Sans MS" panose="030F0702030302020204" pitchFamily="66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132047" y="188640"/>
            <a:ext cx="8928992" cy="6480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Attualmente</a:t>
            </a:r>
            <a:r>
              <a:rPr lang="it-IT" altLang="it-IT" sz="2200" b="1" dirty="0">
                <a:solidFill>
                  <a:schemeClr val="tx1"/>
                </a:solidFill>
                <a:latin typeface="Comic Sans MS" panose="030F0702030302020204" pitchFamily="66" charset="0"/>
              </a:rPr>
              <a:t>,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it-IT" altLang="it-IT" sz="1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L'analisi SWOT è una delle metodologie più diffuse per la valutazione di progetti e fenomeni. Si tratta di un </a:t>
            </a:r>
            <a:r>
              <a:rPr lang="it-IT" alt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procedimento di tipo logico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it-IT" alt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mutuato dall'economia aziendale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che consente di rendere sistematiche e fruibili le informazioni raccolte circa un tema specifico e fornisce informazioni fondamentali per la definizione di strategie, politiche e/o linee di intervento.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Attraverso l'analisi SWOT è possibile evidenziare i punti di forza e di debolezza al fine di far emergere quelli che vengono ritenuti capaci di favorire, ovvero ostacolare o ritardare, il perseguimento di determinati obiettivi.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Più specificamente nell'analisi SWOT si distinguono fattori </a:t>
            </a:r>
            <a:r>
              <a:rPr lang="it-IT" alt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endogeni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ed </a:t>
            </a:r>
            <a:r>
              <a:rPr lang="it-IT" alt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765175" lvl="1"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La terminologia consueta distingue i </a:t>
            </a:r>
            <a:r>
              <a:rPr lang="it-IT" alt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fattori endogeni 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tra punti di </a:t>
            </a:r>
            <a:r>
              <a:rPr lang="it-IT" alt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forza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e punti di </a:t>
            </a:r>
            <a:r>
              <a:rPr lang="it-IT" alt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debolezza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e quelli </a:t>
            </a:r>
            <a:r>
              <a:rPr lang="it-IT" alt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tra </a:t>
            </a:r>
            <a:r>
              <a:rPr lang="it-IT" alt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opportunità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rischi</a:t>
            </a:r>
            <a:r>
              <a:rPr lang="it-IT" altLang="it-IT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. Tra i primi si considerano tutte quelle variabili che fanno parte integrante del sistema stesso, sulle quali è possibile intervenire per perseguire obiettivi prefissati. Tra i secondi, invece, si trovano variabili esterne al sistema che però possono condizionarlo sia positivamente che negativamente. </a:t>
            </a:r>
            <a:endParaRPr lang="en-US" altLang="it-IT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179512" y="260648"/>
            <a:ext cx="8784976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L'analisi, dunque, si sostanzia nella classificazione dei risultati dell'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"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preliminare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" all'interno  di  un  diagramma  predefinito  che  agevoli  l'individuazione delle priorità di intervento ed offra un valido supporto all'attività  di  programmazione.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Inoltre, attraverso l'individuazione delle opportunità e dei rischi connessi all'adozione di un determinato progetto o di una particolare politica, si offre al decisore la possibilità di fare leva su aspetti sinergici o su opportunità esogene e di individuare le azioni preventive da attuare per limitare l'impatto di eventuali fattori di rischio.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516" y="5085184"/>
            <a:ext cx="87129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>
                <a:latin typeface="Comic Sans MS" panose="030F0702030302020204" pitchFamily="66" charset="0"/>
              </a:rPr>
              <a:t>N.B. 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Nel complesso, dunque, la valutazione SWOT è un utile strumento a sostegno delle attività operative (analisi, valutazione, scelta ,applicazione, verifica e controllo, reiterazione) di soggetti pubblici e privati.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2771"/>
            <a:ext cx="7848872" cy="483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 MATRICE SWOT A QUATTRO CAMPI APERTI</a:t>
            </a:r>
          </a:p>
        </p:txBody>
      </p:sp>
      <p:cxnSp>
        <p:nvCxnSpPr>
          <p:cNvPr id="3" name="Connettore 1 2"/>
          <p:cNvCxnSpPr/>
          <p:nvPr/>
        </p:nvCxnSpPr>
        <p:spPr>
          <a:xfrm>
            <a:off x="5652120" y="1916832"/>
            <a:ext cx="0" cy="309634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95836" y="3423016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a incrocio 5"/>
          <p:cNvSpPr/>
          <p:nvPr/>
        </p:nvSpPr>
        <p:spPr>
          <a:xfrm>
            <a:off x="4371404" y="2679849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539552" y="1052735"/>
            <a:ext cx="7964406" cy="4907891"/>
            <a:chOff x="539552" y="1052735"/>
            <a:chExt cx="7964406" cy="4907891"/>
          </a:xfrm>
        </p:grpSpPr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1052735"/>
              <a:ext cx="7964406" cy="4907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 Box 6"/>
            <p:cNvSpPr txBox="1">
              <a:spLocks noChangeArrowheads="1"/>
            </p:cNvSpPr>
            <p:nvPr/>
          </p:nvSpPr>
          <p:spPr bwMode="auto">
            <a:xfrm>
              <a:off x="3037193" y="1962015"/>
              <a:ext cx="2520433" cy="8617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AFFRONTARE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it-IT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MEUTRALIZZARE</a:t>
              </a:r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5807885" y="2290738"/>
              <a:ext cx="2076483" cy="400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EVITARE</a:t>
              </a: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3203849" y="3861048"/>
              <a:ext cx="2016224" cy="8617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POTENZIARE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it-IT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(SFRUTTARE)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5779555" y="3861048"/>
              <a:ext cx="2159107" cy="4001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it-IT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TRASFORMARE</a:t>
              </a:r>
            </a:p>
          </p:txBody>
        </p:sp>
        <p:cxnSp>
          <p:nvCxnSpPr>
            <p:cNvPr id="7" name="Connettore 1 6"/>
            <p:cNvCxnSpPr/>
            <p:nvPr/>
          </p:nvCxnSpPr>
          <p:spPr>
            <a:xfrm>
              <a:off x="5580112" y="1772816"/>
              <a:ext cx="0" cy="324036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1 8"/>
            <p:cNvCxnSpPr/>
            <p:nvPr/>
          </p:nvCxnSpPr>
          <p:spPr>
            <a:xfrm>
              <a:off x="3023828" y="3284984"/>
              <a:ext cx="5112568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ccia a incrocio 9"/>
            <p:cNvSpPr/>
            <p:nvPr/>
          </p:nvSpPr>
          <p:spPr>
            <a:xfrm>
              <a:off x="4364778" y="2541875"/>
              <a:ext cx="2397099" cy="1570310"/>
            </a:xfrm>
            <a:prstGeom prst="quadArrow">
              <a:avLst>
                <a:gd name="adj1" fmla="val 22500"/>
                <a:gd name="adj2" fmla="val 22500"/>
                <a:gd name="adj3" fmla="val 2750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-4802" y="764704"/>
            <a:ext cx="8989450" cy="5328591"/>
            <a:chOff x="-4802" y="764704"/>
            <a:chExt cx="8989450" cy="5328591"/>
          </a:xfrm>
        </p:grpSpPr>
        <p:pic>
          <p:nvPicPr>
            <p:cNvPr id="1026" name="Picture 2" descr="C:\Users\10399\Desktop\swot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4053" y="764704"/>
              <a:ext cx="6820595" cy="5328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CasellaDiTesto 2"/>
            <p:cNvSpPr txBox="1"/>
            <p:nvPr/>
          </p:nvSpPr>
          <p:spPr>
            <a:xfrm>
              <a:off x="-4802" y="1772816"/>
              <a:ext cx="21640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Fonti interne</a:t>
              </a:r>
            </a:p>
            <a:p>
              <a:pPr algn="ctr"/>
              <a:r>
                <a:rPr lang="it-IT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controllabili</a:t>
              </a:r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271" y="4017969"/>
              <a:ext cx="216405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Fonti esterne</a:t>
              </a:r>
            </a:p>
            <a:p>
              <a:pPr algn="ctr"/>
              <a:r>
                <a:rPr lang="it-IT" sz="2400" b="1" dirty="0">
                  <a:latin typeface="Comic Sans MS" panose="030F0702030302020204" pitchFamily="66" charset="0"/>
                </a:rPr>
                <a:t>NON</a:t>
              </a:r>
              <a:r>
                <a:rPr lang="it-IT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controllabili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1742</Words>
  <Application>Microsoft Office PowerPoint</Application>
  <PresentationFormat>Presentazione su schermo (4:3)</PresentationFormat>
  <Paragraphs>142</Paragraphs>
  <Slides>25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Calibri</vt:lpstr>
      <vt:lpstr>Comic Sans MS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94</cp:revision>
  <dcterms:created xsi:type="dcterms:W3CDTF">2014-03-30T20:48:44Z</dcterms:created>
  <dcterms:modified xsi:type="dcterms:W3CDTF">2021-04-14T09:15:18Z</dcterms:modified>
</cp:coreProperties>
</file>