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6" r:id="rId1"/>
  </p:sldMasterIdLst>
  <p:notesMasterIdLst>
    <p:notesMasterId r:id="rId19"/>
  </p:notesMasterIdLst>
  <p:sldIdLst>
    <p:sldId id="257" r:id="rId2"/>
    <p:sldId id="407" r:id="rId3"/>
    <p:sldId id="405" r:id="rId4"/>
    <p:sldId id="424" r:id="rId5"/>
    <p:sldId id="326" r:id="rId6"/>
    <p:sldId id="410" r:id="rId7"/>
    <p:sldId id="411" r:id="rId8"/>
    <p:sldId id="408" r:id="rId9"/>
    <p:sldId id="332" r:id="rId10"/>
    <p:sldId id="331" r:id="rId11"/>
    <p:sldId id="409" r:id="rId12"/>
    <p:sldId id="412" r:id="rId13"/>
    <p:sldId id="413" r:id="rId14"/>
    <p:sldId id="420" r:id="rId15"/>
    <p:sldId id="421" r:id="rId16"/>
    <p:sldId id="378" r:id="rId17"/>
    <p:sldId id="406" r:id="rId18"/>
  </p:sldIdLst>
  <p:sldSz cx="9144000" cy="6858000" type="screen4x3"/>
  <p:notesSz cx="6797675" cy="9926638"/>
  <p:defaultTextStyle>
    <a:defPPr>
      <a:defRPr lang="it-IT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608" autoAdjust="0"/>
    <p:restoredTop sz="93696" autoAdjust="0"/>
  </p:normalViewPr>
  <p:slideViewPr>
    <p:cSldViewPr snapToGrid="0" snapToObjects="1">
      <p:cViewPr varScale="1">
        <p:scale>
          <a:sx n="108" d="100"/>
          <a:sy n="108" d="100"/>
        </p:scale>
        <p:origin x="132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0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0525005-3748-354A-8657-78697661F109}" type="datetime1">
              <a:rPr lang="it-IT"/>
              <a:pPr>
                <a:defRPr/>
              </a:pPr>
              <a:t>27/10/2022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603C24B-B9AC-374D-8B87-1D24445A247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14920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ＭＳ Ｐゴシック" pitchFamily="-1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dirty="0"/>
          </a:p>
        </p:txBody>
      </p:sp>
      <p:sp>
        <p:nvSpPr>
          <p:cNvPr id="1536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D87D4FE-9C25-1449-B552-D0043333FC9A}" type="slidenum">
              <a:rPr lang="it-IT" smtClean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it-IT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4621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AADA03-3ABB-6740-8646-2AD1A4FA9B00}" type="datetime1">
              <a:rPr lang="it-IT" smtClean="0"/>
              <a:pPr>
                <a:defRPr/>
              </a:pPr>
              <a:t>27/10/2022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199D40-B664-E54D-801D-2844EC90E4B4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A57720-420C-C048-A663-6CB86C30E53C}" type="datetime1">
              <a:rPr lang="it-IT" smtClean="0"/>
              <a:pPr>
                <a:defRPr/>
              </a:pPr>
              <a:t>27/10/2022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B72BED-0C82-154A-900A-C54CF0558879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839831-B9D8-F845-A65C-CBA8F93AC495}" type="datetime1">
              <a:rPr lang="it-IT" smtClean="0"/>
              <a:pPr>
                <a:defRPr/>
              </a:pPr>
              <a:t>27/10/2022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33765-345F-FD4F-90A5-3AEE2410C3B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DE4869-485E-E84C-87B6-815E9CE76EE4}" type="datetime1">
              <a:rPr lang="it-IT" smtClean="0"/>
              <a:pPr>
                <a:defRPr/>
              </a:pPr>
              <a:t>27/10/2022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36AF2-0D7B-B94E-9B3C-F82ACB5740B2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68DA5C-47B6-3448-96B6-A206796921AD}" type="datetime1">
              <a:rPr lang="it-IT" smtClean="0"/>
              <a:pPr>
                <a:defRPr/>
              </a:pPr>
              <a:t>27/10/2022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E578B3-633B-5D4F-821A-620DE911D1D5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839831-B9D8-F845-A65C-CBA8F93AC495}" type="datetime1">
              <a:rPr lang="it-IT" smtClean="0"/>
              <a:pPr>
                <a:defRPr/>
              </a:pPr>
              <a:t>27/10/2022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33765-345F-FD4F-90A5-3AEE2410C3B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18CB82-FA40-AF41-9E1B-FB013D56D48E}" type="datetime1">
              <a:rPr lang="it-IT" smtClean="0"/>
              <a:pPr>
                <a:defRPr/>
              </a:pPr>
              <a:t>27/10/2022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5F5C50-722B-1841-99BB-873AC243AC18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2631D5-E0D0-C547-AE5F-5890135990C2}" type="datetime1">
              <a:rPr lang="it-IT" smtClean="0"/>
              <a:pPr>
                <a:defRPr/>
              </a:pPr>
              <a:t>27/10/2022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73F7C7-1128-1D4A-9463-C6EB5E22D2E8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839831-B9D8-F845-A65C-CBA8F93AC495}" type="datetime1">
              <a:rPr lang="it-IT" smtClean="0"/>
              <a:pPr>
                <a:defRPr/>
              </a:pPr>
              <a:t>27/10/2022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33765-345F-FD4F-90A5-3AEE2410C3B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D4E726-BF29-9B44-AE40-BC884080E7BE}" type="datetime1">
              <a:rPr lang="it-IT" smtClean="0"/>
              <a:pPr>
                <a:defRPr/>
              </a:pPr>
              <a:t>27/10/2022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101472-8E69-8743-BA3C-B4A43143C062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0809FA-6BEF-6F47-BDB7-AFFACAC71A39}" type="datetime1">
              <a:rPr lang="it-IT" smtClean="0"/>
              <a:pPr>
                <a:defRPr/>
              </a:pPr>
              <a:t>27/10/2022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535467-8135-7C47-8529-42B6658FA6D4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8839831-B9D8-F845-A65C-CBA8F93AC495}" type="datetime1">
              <a:rPr lang="it-IT" smtClean="0"/>
              <a:pPr>
                <a:defRPr/>
              </a:pPr>
              <a:t>27/10/2022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4433765-345F-FD4F-90A5-3AEE2410C3B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2768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0" y="2030693"/>
            <a:ext cx="9144000" cy="28067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it-IT">
              <a:latin typeface="Calibri" pitchFamily="-1" charset="0"/>
            </a:endParaRPr>
          </a:p>
        </p:txBody>
      </p:sp>
      <p:sp>
        <p:nvSpPr>
          <p:cNvPr id="14339" name="CasellaDiTesto 3"/>
          <p:cNvSpPr txBox="1">
            <a:spLocks noChangeArrowheads="1"/>
          </p:cNvSpPr>
          <p:nvPr/>
        </p:nvSpPr>
        <p:spPr bwMode="auto">
          <a:xfrm>
            <a:off x="1" y="2339240"/>
            <a:ext cx="91440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it-IT" sz="2600" dirty="0"/>
              <a:t>Fondamenti teorici dell’interpretazione</a:t>
            </a:r>
          </a:p>
          <a:p>
            <a:pPr algn="ctr"/>
            <a:r>
              <a:rPr lang="it-IT" sz="2600" dirty="0"/>
              <a:t>Interpretazione presente e passato</a:t>
            </a:r>
          </a:p>
        </p:txBody>
      </p:sp>
      <p:pic>
        <p:nvPicPr>
          <p:cNvPr id="14341" name="Picture 7" descr="C:\Documents and Settings\vmosetti\My Documents\Personale\cindy\Università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1313" y="5667375"/>
            <a:ext cx="4046537" cy="8350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14342" name="Text Box 9"/>
          <p:cNvSpPr txBox="1">
            <a:spLocks noChangeArrowheads="1"/>
          </p:cNvSpPr>
          <p:nvPr/>
        </p:nvSpPr>
        <p:spPr bwMode="auto">
          <a:xfrm>
            <a:off x="2180492" y="3496409"/>
            <a:ext cx="497142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endParaRPr lang="it-IT" sz="2400" dirty="0">
              <a:latin typeface="Calibri" pitchFamily="-1" charset="0"/>
            </a:endParaRPr>
          </a:p>
          <a:p>
            <a:pPr algn="ctr"/>
            <a:r>
              <a:rPr lang="it-IT" sz="2400" dirty="0">
                <a:latin typeface="Calibri" pitchFamily="-1" charset="0"/>
              </a:rPr>
              <a:t>Alessandra Riccardi </a:t>
            </a:r>
          </a:p>
          <a:p>
            <a:pPr algn="ctr"/>
            <a:r>
              <a:rPr lang="it-IT" sz="2400" dirty="0">
                <a:latin typeface="Calibri" pitchFamily="-1" charset="0"/>
              </a:rPr>
              <a:t>27-10-2022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4597400" y="5334000"/>
            <a:ext cx="4457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it-IT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Dipartimento di Scienze Giuridiche, del Linguaggio, dell`Interpretazione e della Traduzione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496291" y="486669"/>
            <a:ext cx="64215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Laurea Magistrale in Traduzione Specialistica e Interpretazione di Conferenza</a:t>
            </a:r>
          </a:p>
          <a:p>
            <a:pPr algn="ctr"/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Fondamenti teorici della traduzione e dell’interpretazione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68F94797-4744-91D7-E365-DFF6852FCCA4}"/>
              </a:ext>
            </a:extLst>
          </p:cNvPr>
          <p:cNvSpPr txBox="1"/>
          <p:nvPr/>
        </p:nvSpPr>
        <p:spPr>
          <a:xfrm>
            <a:off x="692727" y="1343891"/>
            <a:ext cx="789709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US" sz="2800" dirty="0">
                <a:latin typeface="+mn-lt"/>
                <a:ea typeface="Times New Roman" charset="0"/>
                <a:cs typeface="Times New Roman" charset="0"/>
              </a:rPr>
              <a:t>Le </a:t>
            </a:r>
            <a:r>
              <a:rPr lang="en-US" sz="2800" dirty="0" err="1">
                <a:latin typeface="+mn-lt"/>
                <a:ea typeface="Times New Roman" charset="0"/>
                <a:cs typeface="Times New Roman" charset="0"/>
              </a:rPr>
              <a:t>università</a:t>
            </a:r>
            <a:r>
              <a:rPr lang="en-US" sz="2800" dirty="0"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latin typeface="+mn-lt"/>
                <a:ea typeface="Times New Roman" charset="0"/>
                <a:cs typeface="Times New Roman" charset="0"/>
              </a:rPr>
              <a:t>lamentano</a:t>
            </a:r>
            <a:r>
              <a:rPr lang="en-US" sz="2800" dirty="0"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latin typeface="+mn-lt"/>
                <a:ea typeface="Times New Roman" charset="0"/>
                <a:cs typeface="Times New Roman" charset="0"/>
              </a:rPr>
              <a:t>che</a:t>
            </a:r>
            <a:r>
              <a:rPr lang="en-US" sz="2800" dirty="0">
                <a:latin typeface="+mn-lt"/>
                <a:ea typeface="Times New Roman" charset="0"/>
                <a:cs typeface="Times New Roman" charset="0"/>
              </a:rPr>
              <a:t>:</a:t>
            </a:r>
          </a:p>
          <a:p>
            <a:pPr>
              <a:spcAft>
                <a:spcPts val="0"/>
              </a:spcAft>
            </a:pPr>
            <a:r>
              <a:rPr lang="en-US" sz="2800" dirty="0">
                <a:latin typeface="+mn-lt"/>
                <a:ea typeface="Times New Roman" charset="0"/>
                <a:cs typeface="Times New Roman" charset="0"/>
              </a:rPr>
              <a:t>conference interpreter training courses are very expensive for universities </a:t>
            </a:r>
          </a:p>
          <a:p>
            <a:pPr>
              <a:spcAft>
                <a:spcPts val="0"/>
              </a:spcAft>
            </a:pPr>
            <a:endParaRPr lang="en-US" sz="2800" dirty="0">
              <a:latin typeface="+mn-lt"/>
              <a:ea typeface="Times New Roman" charset="0"/>
              <a:cs typeface="Times New Roman" charset="0"/>
            </a:endParaRPr>
          </a:p>
          <a:p>
            <a:pPr>
              <a:spcAft>
                <a:spcPts val="0"/>
              </a:spcAft>
            </a:pPr>
            <a:r>
              <a:rPr lang="en-US" sz="2800" dirty="0" err="1">
                <a:latin typeface="+mn-lt"/>
                <a:ea typeface="Times New Roman" charset="0"/>
                <a:cs typeface="Times New Roman" charset="0"/>
              </a:rPr>
              <a:t>labour-intensive</a:t>
            </a:r>
            <a:r>
              <a:rPr lang="en-US" sz="2800" dirty="0">
                <a:latin typeface="+mn-lt"/>
                <a:ea typeface="Times New Roman" charset="0"/>
                <a:cs typeface="Times New Roman" charset="0"/>
              </a:rPr>
              <a:t> </a:t>
            </a:r>
          </a:p>
          <a:p>
            <a:pPr>
              <a:spcAft>
                <a:spcPts val="0"/>
              </a:spcAft>
            </a:pPr>
            <a:r>
              <a:rPr lang="en-US" sz="2800" dirty="0">
                <a:latin typeface="+mn-lt"/>
                <a:ea typeface="Times New Roman" charset="0"/>
                <a:cs typeface="Times New Roman" charset="0"/>
              </a:rPr>
              <a:t>low teacher-student ratio </a:t>
            </a:r>
          </a:p>
          <a:p>
            <a:pPr>
              <a:spcAft>
                <a:spcPts val="0"/>
              </a:spcAft>
            </a:pPr>
            <a:endParaRPr lang="en-US" sz="2800" dirty="0">
              <a:latin typeface="+mn-lt"/>
              <a:ea typeface="Times New Roman" charset="0"/>
              <a:cs typeface="Times New Roman" charset="0"/>
            </a:endParaRPr>
          </a:p>
          <a:p>
            <a:pPr>
              <a:spcAft>
                <a:spcPts val="0"/>
              </a:spcAft>
            </a:pPr>
            <a:r>
              <a:rPr lang="en-US" sz="2800" dirty="0">
                <a:latin typeface="+mn-lt"/>
                <a:ea typeface="Times New Roman" charset="0"/>
                <a:cs typeface="Times New Roman" charset="0"/>
              </a:rPr>
              <a:t>contact hours have decreased </a:t>
            </a:r>
          </a:p>
          <a:p>
            <a:pPr>
              <a:spcAft>
                <a:spcPts val="0"/>
              </a:spcAft>
            </a:pPr>
            <a:endParaRPr lang="en-US" sz="2800" dirty="0">
              <a:latin typeface="+mn-lt"/>
              <a:ea typeface="Times New Roman" charset="0"/>
              <a:cs typeface="Times New Roman" charset="0"/>
            </a:endParaRPr>
          </a:p>
          <a:p>
            <a:pPr>
              <a:spcAft>
                <a:spcPts val="0"/>
              </a:spcAft>
            </a:pPr>
            <a:r>
              <a:rPr lang="en-US" sz="2800" dirty="0">
                <a:latin typeface="+mn-lt"/>
                <a:ea typeface="Times New Roman" charset="0"/>
                <a:cs typeface="Times New Roman" charset="0"/>
              </a:rPr>
              <a:t>Increasing self-study by the students </a:t>
            </a:r>
          </a:p>
          <a:p>
            <a:pPr>
              <a:spcAft>
                <a:spcPts val="0"/>
              </a:spcAft>
            </a:pPr>
            <a:r>
              <a:rPr lang="en-US" sz="2800" dirty="0">
                <a:latin typeface="+mn-lt"/>
                <a:ea typeface="Times New Roman" charset="0"/>
                <a:cs typeface="Times New Roman" charset="0"/>
              </a:rPr>
              <a:t>individual or group-study </a:t>
            </a:r>
            <a:endParaRPr lang="it-IT" sz="2800" dirty="0">
              <a:effectLst/>
              <a:latin typeface="+mn-lt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556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B0A49A52-7DE3-9198-4654-0081F50C90FB}"/>
              </a:ext>
            </a:extLst>
          </p:cNvPr>
          <p:cNvSpPr txBox="1"/>
          <p:nvPr/>
        </p:nvSpPr>
        <p:spPr>
          <a:xfrm>
            <a:off x="1011382" y="720436"/>
            <a:ext cx="759229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latin typeface="+mn-lt"/>
              </a:rPr>
              <a:t>Evoluzione dell’interpretazione di conferenza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Quando nasce l’interpretazione di conferenza?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L’interpretazione consecutiva?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L’interpretazione simultanea?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L’interpretazione dialogica?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La RSI?</a:t>
            </a:r>
          </a:p>
        </p:txBody>
      </p:sp>
    </p:spTree>
    <p:extLst>
      <p:ext uri="{BB962C8B-B14F-4D97-AF65-F5344CB8AC3E}">
        <p14:creationId xmlns:p14="http://schemas.microsoft.com/office/powerpoint/2010/main" val="1828039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6E23E5C-8CEB-7A58-1AE6-497ADDD6DA57}"/>
              </a:ext>
            </a:extLst>
          </p:cNvPr>
          <p:cNvSpPr txBox="1"/>
          <p:nvPr/>
        </p:nvSpPr>
        <p:spPr>
          <a:xfrm>
            <a:off x="471055" y="886692"/>
            <a:ext cx="8312727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1920</a:t>
            </a:r>
          </a:p>
          <a:p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Filene Finlay system of telephone interpretation </a:t>
            </a:r>
          </a:p>
          <a:p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presso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l’ILO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nella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seconda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metà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anni 1920 and 1930 </a:t>
            </a:r>
          </a:p>
          <a:p>
            <a:endParaRPr lang="en-US" sz="28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direct or instantaneous interpretation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en-US" sz="28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simultaneous telephone interpretation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aiutare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delegati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avevano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conoscenze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scarse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delle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lingue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ufficiale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dell’ILO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della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LON</a:t>
            </a:r>
          </a:p>
          <a:p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1672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4F9C3C20-1882-4B5C-86F5-95E5D4B78AB8}"/>
              </a:ext>
            </a:extLst>
          </p:cNvPr>
          <p:cNvSpPr txBox="1"/>
          <p:nvPr/>
        </p:nvSpPr>
        <p:spPr>
          <a:xfrm>
            <a:off x="540327" y="706577"/>
            <a:ext cx="822960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latin typeface="+mn-lt"/>
              </a:rPr>
              <a:t>Peculiarità dell’IS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Competenza/abilità procedurale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Distribuzione risorse cognitive e carico cognitivo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Elementi inattesi possono provocare un incremento nell’attenzione/concentrazione su uno dei processi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Serve un sistema ricetrasmittente mirato da operare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solidFill>
                  <a:srgbClr val="FF0000"/>
                </a:solidFill>
                <a:latin typeface="+mn-lt"/>
              </a:rPr>
              <a:t>Conseguenza:</a:t>
            </a:r>
          </a:p>
          <a:p>
            <a:endParaRPr 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326864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B49BAEF7-F1F0-9E48-F102-83DADDDC8AE7}"/>
              </a:ext>
            </a:extLst>
          </p:cNvPr>
          <p:cNvSpPr txBox="1"/>
          <p:nvPr/>
        </p:nvSpPr>
        <p:spPr>
          <a:xfrm>
            <a:off x="775855" y="1537854"/>
            <a:ext cx="793865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Processo complesso, difficile da realizzare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Maggiore rischio di errori, omissioni, eloquio difficoltoso, rischio di interferenze, soluzioni poco adeguate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Possono essere considerati come l’espressione di possibili difficoltà da parte dell’interprete </a:t>
            </a:r>
          </a:p>
          <a:p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24757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A39FF25-253B-B83A-2504-0604BA5B6902}"/>
              </a:ext>
            </a:extLst>
          </p:cNvPr>
          <p:cNvSpPr txBox="1"/>
          <p:nvPr/>
        </p:nvSpPr>
        <p:spPr>
          <a:xfrm>
            <a:off x="1066800" y="1302327"/>
            <a:ext cx="725978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Serve una riorganizzazione delle risorse cognitive finalizzata all’IS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Le abilità di base vanno stabilizzate prima da aggiungerne altre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L’impiego di tecnologie addizionali significa  non solo un aiuto ma anche un compito in più da integrare</a:t>
            </a:r>
          </a:p>
        </p:txBody>
      </p:sp>
    </p:spTree>
    <p:extLst>
      <p:ext uri="{BB962C8B-B14F-4D97-AF65-F5344CB8AC3E}">
        <p14:creationId xmlns:p14="http://schemas.microsoft.com/office/powerpoint/2010/main" val="4964948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526473" y="836600"/>
            <a:ext cx="8091054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400" dirty="0">
              <a:latin typeface="Calibri"/>
              <a:cs typeface="Calibri"/>
            </a:endParaRPr>
          </a:p>
          <a:p>
            <a:r>
              <a:rPr lang="it-IT" sz="2800" dirty="0">
                <a:latin typeface="Calibri"/>
                <a:cs typeface="Calibri"/>
              </a:rPr>
              <a:t>Riccardi, Alessandra 2003</a:t>
            </a:r>
          </a:p>
          <a:p>
            <a:r>
              <a:rPr lang="it-IT" sz="2800" i="1" dirty="0">
                <a:latin typeface="Calibri"/>
                <a:cs typeface="Calibri"/>
              </a:rPr>
              <a:t>Dalla traduzione all’interpretazione. Studi d’interpretazione simultanea</a:t>
            </a:r>
            <a:r>
              <a:rPr lang="it-IT" sz="2800" dirty="0">
                <a:latin typeface="Calibri"/>
                <a:cs typeface="Calibri"/>
              </a:rPr>
              <a:t>, Milano: Led, 99-121;</a:t>
            </a:r>
          </a:p>
          <a:p>
            <a:endParaRPr lang="it-IT" sz="2800" dirty="0">
              <a:latin typeface="Calibri"/>
              <a:cs typeface="Calibri"/>
            </a:endParaRPr>
          </a:p>
          <a:p>
            <a:r>
              <a:rPr lang="en-US" sz="2800" dirty="0">
                <a:latin typeface="+mn-lt"/>
              </a:rPr>
              <a:t>Alonso-</a:t>
            </a:r>
            <a:r>
              <a:rPr lang="en-US" sz="2800" dirty="0" err="1">
                <a:latin typeface="+mn-lt"/>
              </a:rPr>
              <a:t>Araguás</a:t>
            </a:r>
            <a:r>
              <a:rPr lang="en-US" sz="2800" dirty="0">
                <a:latin typeface="+mn-lt"/>
              </a:rPr>
              <a:t>, </a:t>
            </a:r>
            <a:r>
              <a:rPr lang="en-US" sz="2800" dirty="0" err="1">
                <a:latin typeface="+mn-lt"/>
              </a:rPr>
              <a:t>Icíar</a:t>
            </a:r>
            <a:r>
              <a:rPr lang="en-US" sz="2800" dirty="0">
                <a:latin typeface="+mn-lt"/>
              </a:rPr>
              <a:t> 2016, “Interpreting practices in the age of discoveries – The early stages of the Spanish Empire in the Americas”, in Kayoko Takeda and Jesús </a:t>
            </a:r>
            <a:r>
              <a:rPr lang="en-US" sz="2800" dirty="0" err="1">
                <a:latin typeface="+mn-lt"/>
              </a:rPr>
              <a:t>Baigorri-Jalón</a:t>
            </a:r>
            <a:r>
              <a:rPr lang="en-US" sz="2800" dirty="0">
                <a:latin typeface="+mn-lt"/>
              </a:rPr>
              <a:t> (eds.) </a:t>
            </a:r>
            <a:r>
              <a:rPr lang="en-US" sz="2800" i="1" dirty="0">
                <a:latin typeface="+mn-lt"/>
              </a:rPr>
              <a:t>New insights in the History of Interpreting,</a:t>
            </a:r>
            <a:r>
              <a:rPr lang="en-US" sz="2800" dirty="0">
                <a:latin typeface="+mn-lt"/>
              </a:rPr>
              <a:t> Amsterdam/Philadelphia, John Benjamins, 27-46</a:t>
            </a:r>
            <a:endParaRPr lang="it-IT" sz="2800" dirty="0">
              <a:latin typeface="+mn-lt"/>
            </a:endParaRPr>
          </a:p>
          <a:p>
            <a:endParaRPr lang="en-US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149926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894944" y="1307631"/>
            <a:ext cx="756325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+mn-lt"/>
              </a:rPr>
              <a:t>Brambilla, Emanuele 2016 “Cowboys, Indians and Interpreters. On the controversial role of interpreters in the conquest of the American West”, </a:t>
            </a:r>
            <a:r>
              <a:rPr lang="en-US" sz="2800" i="1" dirty="0">
                <a:latin typeface="+mn-lt"/>
              </a:rPr>
              <a:t>The Interpreters’ Newsletter 21</a:t>
            </a:r>
            <a:r>
              <a:rPr lang="en-US" sz="2800" dirty="0">
                <a:latin typeface="+mn-lt"/>
              </a:rPr>
              <a:t>, 63-78</a:t>
            </a:r>
            <a:endParaRPr lang="it-IT" sz="2800" dirty="0">
              <a:latin typeface="+mn-lt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E423104-F02A-AA42-ACF8-88F09AEFA389}"/>
              </a:ext>
            </a:extLst>
          </p:cNvPr>
          <p:cNvSpPr txBox="1"/>
          <p:nvPr/>
        </p:nvSpPr>
        <p:spPr>
          <a:xfrm>
            <a:off x="0" y="4572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6347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916F6861-98C7-03DE-82E4-598A9F9F18FF}"/>
              </a:ext>
            </a:extLst>
          </p:cNvPr>
          <p:cNvSpPr txBox="1"/>
          <p:nvPr/>
        </p:nvSpPr>
        <p:spPr>
          <a:xfrm>
            <a:off x="665018" y="872820"/>
            <a:ext cx="738447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Storia ed evoluzione dell’interpretazione </a:t>
            </a:r>
          </a:p>
          <a:p>
            <a:r>
              <a:rPr lang="it-IT" sz="2800" dirty="0"/>
              <a:t>Studi di Interpretazione </a:t>
            </a:r>
          </a:p>
          <a:p>
            <a:r>
              <a:rPr lang="it-IT" sz="2800" dirty="0"/>
              <a:t>L’interprete nella storia</a:t>
            </a:r>
          </a:p>
          <a:p>
            <a:endParaRPr lang="it-IT" sz="2800" dirty="0"/>
          </a:p>
          <a:p>
            <a:r>
              <a:rPr lang="it-IT" sz="2800" dirty="0"/>
              <a:t>Interpretazione e cognizione  </a:t>
            </a:r>
          </a:p>
          <a:p>
            <a:r>
              <a:rPr lang="it-IT" sz="2800" dirty="0"/>
              <a:t>Studi di approfondimento - </a:t>
            </a:r>
            <a:r>
              <a:rPr lang="it-IT" sz="2800" dirty="0" err="1"/>
              <a:t>Gile</a:t>
            </a:r>
            <a:endParaRPr lang="it-IT" sz="2800" dirty="0"/>
          </a:p>
          <a:p>
            <a:endParaRPr lang="it-IT" sz="2800" dirty="0"/>
          </a:p>
          <a:p>
            <a:r>
              <a:rPr lang="it-IT" sz="2800" dirty="0"/>
              <a:t>Qualità 							15 dicembre 2022</a:t>
            </a:r>
          </a:p>
          <a:p>
            <a:endParaRPr lang="it-IT" sz="2800" dirty="0"/>
          </a:p>
          <a:p>
            <a:r>
              <a:rPr lang="it-IT" sz="2800" dirty="0"/>
              <a:t>Storia dell’interpretazione – il processo di Norimberga					19 gennaio 2022</a:t>
            </a:r>
          </a:p>
        </p:txBody>
      </p:sp>
    </p:spTree>
    <p:extLst>
      <p:ext uri="{BB962C8B-B14F-4D97-AF65-F5344CB8AC3E}">
        <p14:creationId xmlns:p14="http://schemas.microsoft.com/office/powerpoint/2010/main" val="3196737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06269" y="803544"/>
            <a:ext cx="717296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latin typeface="+mn-lt"/>
              </a:rPr>
              <a:t>L’interpretazione di conferenza oggi</a:t>
            </a:r>
          </a:p>
          <a:p>
            <a:r>
              <a:rPr lang="it-IT" sz="2800" b="1" dirty="0">
                <a:latin typeface="+mn-lt"/>
              </a:rPr>
              <a:t>Piattaforme e RSI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Didattica e nuove tecnologie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Evoluzione dell’interpretazione di conferenza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ILO, LON, Norimberga e la simultanea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Forme di interpretazione</a:t>
            </a:r>
          </a:p>
          <a:p>
            <a:r>
              <a:rPr lang="it-IT" sz="2800" dirty="0">
                <a:latin typeface="+mn-lt"/>
              </a:rPr>
              <a:t>Storia dell’interpretazione</a:t>
            </a:r>
          </a:p>
          <a:p>
            <a:r>
              <a:rPr lang="it-IT" sz="2800" dirty="0">
                <a:latin typeface="+mn-lt"/>
              </a:rPr>
              <a:t>Figure d’interpreti</a:t>
            </a:r>
          </a:p>
          <a:p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88421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00824A42-124C-42A5-B5AE-A997004550F5}"/>
              </a:ext>
            </a:extLst>
          </p:cNvPr>
          <p:cNvSpPr/>
          <p:nvPr/>
        </p:nvSpPr>
        <p:spPr>
          <a:xfrm>
            <a:off x="1362635" y="1147482"/>
            <a:ext cx="638287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/>
              <a:t>L’interpretazione di conferenza oggi</a:t>
            </a:r>
          </a:p>
          <a:p>
            <a:endParaRPr lang="it-IT" sz="2800" dirty="0"/>
          </a:p>
          <a:p>
            <a:r>
              <a:rPr lang="it-IT" sz="2800" dirty="0"/>
              <a:t>Piattaforme e RSI</a:t>
            </a:r>
          </a:p>
          <a:p>
            <a:endParaRPr lang="it-IT" sz="2800" dirty="0"/>
          </a:p>
          <a:p>
            <a:r>
              <a:rPr lang="it-IT" sz="2800" dirty="0" err="1"/>
              <a:t>Kudo</a:t>
            </a:r>
            <a:r>
              <a:rPr lang="it-IT" sz="2800" dirty="0"/>
              <a:t>, </a:t>
            </a:r>
            <a:r>
              <a:rPr lang="it-IT" sz="2800" dirty="0" err="1"/>
              <a:t>Interactio</a:t>
            </a:r>
            <a:r>
              <a:rPr lang="it-IT" sz="2800" dirty="0"/>
              <a:t>, </a:t>
            </a:r>
            <a:r>
              <a:rPr lang="it-IT" sz="2800" dirty="0" err="1"/>
              <a:t>Interprefy</a:t>
            </a:r>
            <a:r>
              <a:rPr lang="it-IT" sz="2800" dirty="0"/>
              <a:t>, </a:t>
            </a:r>
            <a:r>
              <a:rPr lang="it-IT" sz="2800" dirty="0" err="1"/>
              <a:t>Televic</a:t>
            </a:r>
            <a:r>
              <a:rPr lang="it-IT" sz="2800" dirty="0"/>
              <a:t>, Qua </a:t>
            </a:r>
            <a:r>
              <a:rPr lang="it-IT" sz="2800" dirty="0" err="1"/>
              <a:t>Qua</a:t>
            </a:r>
            <a:r>
              <a:rPr lang="it-IT" sz="2800" dirty="0"/>
              <a:t>, </a:t>
            </a:r>
            <a:r>
              <a:rPr lang="it-IT" sz="2800" dirty="0" err="1"/>
              <a:t>cAPPisco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348266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457200" y="434196"/>
            <a:ext cx="829126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>
                <a:latin typeface="+mn-lt"/>
              </a:rPr>
              <a:t>L’apporto delle tecnologie nella didattica</a:t>
            </a:r>
          </a:p>
          <a:p>
            <a:endParaRPr lang="it-IT" sz="2800" b="1" dirty="0">
              <a:latin typeface="Calibri"/>
              <a:cs typeface="Calibri"/>
            </a:endParaRPr>
          </a:p>
          <a:p>
            <a:r>
              <a:rPr lang="it-IT" sz="2800" b="1" dirty="0">
                <a:latin typeface="Calibri"/>
                <a:cs typeface="Calibri"/>
              </a:rPr>
              <a:t>Tecnologie</a:t>
            </a:r>
            <a:r>
              <a:rPr lang="it-IT" sz="2800" dirty="0">
                <a:latin typeface="Calibri"/>
                <a:cs typeface="Calibri"/>
              </a:rPr>
              <a:t> per lo studio dell’interpretazione</a:t>
            </a:r>
          </a:p>
          <a:p>
            <a:r>
              <a:rPr lang="it-IT" sz="2800" dirty="0">
                <a:latin typeface="Calibri"/>
                <a:cs typeface="Calibri"/>
              </a:rPr>
              <a:t>Per integrare la didattica in classe – blended learning</a:t>
            </a:r>
          </a:p>
          <a:p>
            <a:r>
              <a:rPr lang="it-IT" sz="2800" dirty="0">
                <a:latin typeface="Calibri"/>
                <a:cs typeface="Calibri"/>
              </a:rPr>
              <a:t>Per sostituire la didattica</a:t>
            </a:r>
          </a:p>
          <a:p>
            <a:endParaRPr lang="it-IT" sz="2800" dirty="0">
              <a:latin typeface="Calibri"/>
              <a:cs typeface="Calibri"/>
            </a:endParaRPr>
          </a:p>
          <a:p>
            <a:r>
              <a:rPr lang="it-IT" sz="2800" dirty="0" err="1">
                <a:latin typeface="Calibri"/>
                <a:cs typeface="Calibri"/>
              </a:rPr>
              <a:t>Moodle</a:t>
            </a:r>
            <a:r>
              <a:rPr lang="it-IT" sz="2800" dirty="0">
                <a:latin typeface="Calibri"/>
                <a:cs typeface="Calibri"/>
              </a:rPr>
              <a:t>, Teams, </a:t>
            </a:r>
          </a:p>
          <a:p>
            <a:r>
              <a:rPr lang="it-IT" sz="2800" dirty="0">
                <a:latin typeface="Calibri"/>
                <a:cs typeface="Calibri"/>
              </a:rPr>
              <a:t>risorse in rete come </a:t>
            </a:r>
            <a:r>
              <a:rPr lang="en-GB" sz="2800" dirty="0" err="1"/>
              <a:t>SCICtrain</a:t>
            </a:r>
            <a:r>
              <a:rPr lang="en-GB" sz="2800" dirty="0"/>
              <a:t> per lo studio </a:t>
            </a:r>
            <a:r>
              <a:rPr lang="en-GB" sz="2800" dirty="0" err="1"/>
              <a:t>individuale</a:t>
            </a:r>
            <a:r>
              <a:rPr lang="en-GB" sz="2800" dirty="0"/>
              <a:t> o in </a:t>
            </a:r>
            <a:r>
              <a:rPr lang="en-GB" sz="2800" dirty="0" err="1"/>
              <a:t>gruppo</a:t>
            </a:r>
            <a:r>
              <a:rPr lang="en-GB" sz="2800" dirty="0"/>
              <a:t>, </a:t>
            </a:r>
            <a:r>
              <a:rPr lang="en-GB" sz="2800" dirty="0" err="1"/>
              <a:t>dibattiti</a:t>
            </a:r>
            <a:r>
              <a:rPr lang="en-GB" sz="2800" dirty="0"/>
              <a:t> PE o </a:t>
            </a:r>
            <a:r>
              <a:rPr lang="en-GB" sz="2800" dirty="0" err="1"/>
              <a:t>altre</a:t>
            </a:r>
            <a:r>
              <a:rPr lang="en-GB" sz="2800" dirty="0"/>
              <a:t> </a:t>
            </a:r>
            <a:r>
              <a:rPr lang="en-GB" sz="2800" dirty="0" err="1"/>
              <a:t>istituzioni</a:t>
            </a:r>
            <a:r>
              <a:rPr lang="en-GB" sz="2800" dirty="0"/>
              <a:t> </a:t>
            </a:r>
          </a:p>
          <a:p>
            <a:r>
              <a:rPr lang="en-GB" sz="2800" dirty="0"/>
              <a:t>Speech Repository</a:t>
            </a:r>
            <a:endParaRPr lang="it-IT" sz="2800" dirty="0">
              <a:latin typeface="Calibri"/>
              <a:cs typeface="Calibri"/>
            </a:endParaRPr>
          </a:p>
          <a:p>
            <a:endParaRPr lang="it-IT" sz="2800" dirty="0">
              <a:latin typeface="Calibri"/>
              <a:cs typeface="Calibri"/>
            </a:endParaRPr>
          </a:p>
          <a:p>
            <a:r>
              <a:rPr lang="it-IT" sz="2800" dirty="0">
                <a:latin typeface="Calibri"/>
                <a:cs typeface="Calibri"/>
              </a:rPr>
              <a:t>ZOOM e altre piattaforme per didattica a distanza</a:t>
            </a:r>
          </a:p>
          <a:p>
            <a:endParaRPr lang="it-IT"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20249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29E3CCEB-EF1E-6CF6-E77F-B58499FE9CEC}"/>
              </a:ext>
            </a:extLst>
          </p:cNvPr>
          <p:cNvSpPr txBox="1"/>
          <p:nvPr/>
        </p:nvSpPr>
        <p:spPr>
          <a:xfrm>
            <a:off x="678873" y="1454697"/>
            <a:ext cx="798021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Calibri"/>
                <a:cs typeface="Calibri"/>
              </a:rPr>
              <a:t>ma anche</a:t>
            </a:r>
          </a:p>
          <a:p>
            <a:endParaRPr lang="en-US" sz="2800" dirty="0"/>
          </a:p>
          <a:p>
            <a:r>
              <a:rPr lang="en-US" sz="2800" dirty="0"/>
              <a:t>smartphones, tablets, smart pens</a:t>
            </a:r>
            <a:r>
              <a:rPr lang="en-US" sz="2800" b="1" dirty="0"/>
              <a:t>, </a:t>
            </a:r>
            <a:r>
              <a:rPr lang="en-US" sz="2800" dirty="0"/>
              <a:t>podcast</a:t>
            </a:r>
            <a:r>
              <a:rPr lang="en-US" sz="2800" b="1" dirty="0"/>
              <a:t>, </a:t>
            </a:r>
          </a:p>
          <a:p>
            <a:r>
              <a:rPr lang="en-US" sz="2800" dirty="0"/>
              <a:t>software per la </a:t>
            </a:r>
            <a:r>
              <a:rPr lang="en-US" sz="2800" dirty="0" err="1"/>
              <a:t>registrazione</a:t>
            </a:r>
            <a:r>
              <a:rPr lang="en-US" sz="2800" dirty="0"/>
              <a:t>, Audacity</a:t>
            </a:r>
          </a:p>
          <a:p>
            <a:endParaRPr lang="en-US" sz="2800" dirty="0"/>
          </a:p>
          <a:p>
            <a:r>
              <a:rPr lang="en-US" sz="2800" dirty="0" err="1"/>
              <a:t>registrazioni</a:t>
            </a:r>
            <a:r>
              <a:rPr lang="en-US" sz="2800" dirty="0"/>
              <a:t> </a:t>
            </a:r>
            <a:r>
              <a:rPr lang="en-US" sz="2800" dirty="0" err="1"/>
              <a:t>su</a:t>
            </a:r>
            <a:r>
              <a:rPr lang="en-US" sz="2800" dirty="0"/>
              <a:t> doppia </a:t>
            </a:r>
            <a:r>
              <a:rPr lang="en-US" sz="2800" dirty="0" err="1"/>
              <a:t>pista</a:t>
            </a:r>
            <a:r>
              <a:rPr lang="en-US" sz="2800" dirty="0"/>
              <a:t> </a:t>
            </a:r>
          </a:p>
          <a:p>
            <a:endParaRPr lang="en-US" sz="2800" dirty="0"/>
          </a:p>
          <a:p>
            <a:r>
              <a:rPr lang="en-US" sz="2800" dirty="0" err="1"/>
              <a:t>sistemi</a:t>
            </a:r>
            <a:r>
              <a:rPr lang="en-US" sz="2800" dirty="0"/>
              <a:t> di video </a:t>
            </a:r>
            <a:r>
              <a:rPr lang="en-US" sz="2800" dirty="0" err="1"/>
              <a:t>conferenza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21045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B87C14E-2409-202F-FCA2-3A10C31E5791}"/>
              </a:ext>
            </a:extLst>
          </p:cNvPr>
          <p:cNvSpPr txBox="1"/>
          <p:nvPr/>
        </p:nvSpPr>
        <p:spPr>
          <a:xfrm>
            <a:off x="498765" y="1066800"/>
            <a:ext cx="847898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/>
              <a:t>Motori</a:t>
            </a:r>
            <a:r>
              <a:rPr lang="en-GB" sz="2800" dirty="0"/>
              <a:t> di </a:t>
            </a:r>
            <a:r>
              <a:rPr lang="en-GB" sz="2800" dirty="0" err="1"/>
              <a:t>ricerca</a:t>
            </a:r>
            <a:r>
              <a:rPr lang="en-GB" sz="2800" dirty="0"/>
              <a:t> online </a:t>
            </a:r>
          </a:p>
          <a:p>
            <a:endParaRPr lang="en-GB" sz="2800" dirty="0"/>
          </a:p>
          <a:p>
            <a:r>
              <a:rPr lang="en-GB" sz="2800" dirty="0" err="1"/>
              <a:t>Banche</a:t>
            </a:r>
            <a:r>
              <a:rPr lang="en-GB" sz="2800" dirty="0"/>
              <a:t> date </a:t>
            </a:r>
            <a:r>
              <a:rPr lang="en-GB" sz="2800" dirty="0" err="1"/>
              <a:t>terminologiche</a:t>
            </a:r>
            <a:r>
              <a:rPr lang="en-GB" sz="2800" dirty="0"/>
              <a:t> </a:t>
            </a:r>
            <a:r>
              <a:rPr lang="en-US" sz="2800" dirty="0"/>
              <a:t>IATE</a:t>
            </a:r>
            <a:r>
              <a:rPr lang="en-GB" sz="2800" dirty="0"/>
              <a:t> </a:t>
            </a:r>
          </a:p>
          <a:p>
            <a:endParaRPr lang="en-GB" sz="2800" dirty="0"/>
          </a:p>
          <a:p>
            <a:r>
              <a:rPr lang="en-GB" sz="2800" dirty="0"/>
              <a:t>software </a:t>
            </a:r>
            <a:r>
              <a:rPr lang="en-GB" sz="2800" dirty="0" err="1"/>
              <a:t>specifici</a:t>
            </a:r>
            <a:r>
              <a:rPr lang="en-GB" sz="2800" dirty="0"/>
              <a:t> per </a:t>
            </a:r>
            <a:r>
              <a:rPr lang="en-GB" sz="2800" dirty="0" err="1"/>
              <a:t>l’interpretazione</a:t>
            </a:r>
            <a:r>
              <a:rPr lang="en-GB" sz="2800" dirty="0"/>
              <a:t> </a:t>
            </a:r>
            <a:r>
              <a:rPr lang="en-GB" sz="2800" dirty="0" err="1"/>
              <a:t>simultanea</a:t>
            </a:r>
            <a:r>
              <a:rPr lang="en-GB" sz="2800" dirty="0"/>
              <a:t>, </a:t>
            </a:r>
            <a:r>
              <a:rPr lang="en-GB" sz="2800" dirty="0" err="1"/>
              <a:t>creazione</a:t>
            </a:r>
            <a:r>
              <a:rPr lang="en-GB" sz="2800" dirty="0"/>
              <a:t> di </a:t>
            </a:r>
            <a:r>
              <a:rPr lang="en-GB" sz="2800" dirty="0" err="1"/>
              <a:t>glossari</a:t>
            </a:r>
            <a:r>
              <a:rPr lang="en-GB" sz="2800" dirty="0"/>
              <a:t> come:</a:t>
            </a:r>
          </a:p>
          <a:p>
            <a:r>
              <a:rPr lang="en-US" sz="2800" i="1" dirty="0" err="1"/>
              <a:t>Interpretes’s</a:t>
            </a:r>
            <a:r>
              <a:rPr lang="en-US" sz="2800" i="1" dirty="0"/>
              <a:t> help</a:t>
            </a:r>
            <a:r>
              <a:rPr lang="en-US" sz="2800" dirty="0"/>
              <a:t>, </a:t>
            </a:r>
            <a:r>
              <a:rPr lang="en-US" sz="2800" i="1" dirty="0" err="1"/>
              <a:t>InterpretBank</a:t>
            </a:r>
            <a:r>
              <a:rPr lang="en-US" sz="2800" dirty="0"/>
              <a:t>, </a:t>
            </a:r>
            <a:r>
              <a:rPr lang="fr-FR" sz="2800" i="1" dirty="0"/>
              <a:t>Terminus</a:t>
            </a:r>
            <a:r>
              <a:rPr lang="fr-FR" sz="2800" dirty="0"/>
              <a:t> and </a:t>
            </a:r>
            <a:r>
              <a:rPr lang="en-US" sz="2800" i="1" dirty="0" err="1"/>
              <a:t>Intragloss</a:t>
            </a:r>
            <a:r>
              <a:rPr lang="en-US" sz="2800" i="1" dirty="0"/>
              <a:t> </a:t>
            </a:r>
            <a:r>
              <a:rPr lang="en-US" sz="2800" dirty="0"/>
              <a:t>and </a:t>
            </a:r>
            <a:r>
              <a:rPr lang="en-US" sz="2800" i="1" dirty="0" err="1"/>
              <a:t>Interplex</a:t>
            </a:r>
            <a:endParaRPr lang="en-US" sz="2800" i="1" dirty="0"/>
          </a:p>
          <a:p>
            <a:endParaRPr lang="en-US" sz="2800" i="1" dirty="0">
              <a:effectLst/>
            </a:endParaRPr>
          </a:p>
          <a:p>
            <a:r>
              <a:rPr lang="en-US" sz="2800" dirty="0"/>
              <a:t>CAIT</a:t>
            </a:r>
            <a:r>
              <a:rPr lang="it-IT" sz="2800" dirty="0">
                <a:effectLst/>
              </a:rPr>
              <a:t> </a:t>
            </a:r>
          </a:p>
          <a:p>
            <a:r>
              <a:rPr lang="it-IT" sz="2800" dirty="0"/>
              <a:t>riconoscimento vocale, IA</a:t>
            </a:r>
          </a:p>
        </p:txBody>
      </p:sp>
    </p:spTree>
    <p:extLst>
      <p:ext uri="{BB962C8B-B14F-4D97-AF65-F5344CB8AC3E}">
        <p14:creationId xmlns:p14="http://schemas.microsoft.com/office/powerpoint/2010/main" val="2212471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183CB63D-9771-69E6-690D-0DED1B180E5E}"/>
              </a:ext>
            </a:extLst>
          </p:cNvPr>
          <p:cNvSpPr txBox="1"/>
          <p:nvPr/>
        </p:nvSpPr>
        <p:spPr>
          <a:xfrm>
            <a:off x="651164" y="872835"/>
            <a:ext cx="824345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Interpretazione/traduzione</a:t>
            </a:r>
          </a:p>
          <a:p>
            <a:r>
              <a:rPr lang="it-IT" sz="2800" dirty="0"/>
              <a:t>Divergono da materie universitarie basate su lezioni frontali come per le materie umanistiche</a:t>
            </a:r>
          </a:p>
          <a:p>
            <a:endParaRPr lang="it-IT" sz="2800" dirty="0"/>
          </a:p>
          <a:p>
            <a:r>
              <a:rPr lang="it-IT" sz="2800" dirty="0"/>
              <a:t>Peculiarità di studi di traduzione e d’interpretazione – </a:t>
            </a:r>
          </a:p>
          <a:p>
            <a:r>
              <a:rPr lang="it-IT" sz="2800" dirty="0"/>
              <a:t>situazione più simile alle materie scientifiche</a:t>
            </a:r>
          </a:p>
          <a:p>
            <a:endParaRPr lang="it-IT" sz="2800" dirty="0"/>
          </a:p>
          <a:p>
            <a:r>
              <a:rPr lang="it-IT" sz="2800" dirty="0"/>
              <a:t>Apprendimento di un know-how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954765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914400" y="769114"/>
            <a:ext cx="708660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studio massimamente interattivo </a:t>
            </a:r>
          </a:p>
          <a:p>
            <a:endParaRPr lang="it-IT" sz="2800" dirty="0"/>
          </a:p>
          <a:p>
            <a:r>
              <a:rPr lang="it-IT" sz="2800" dirty="0"/>
              <a:t>con gli studenti costantemente coinvolti nel processo di insegnamento/apprendimento dentro e fuori la classe</a:t>
            </a:r>
          </a:p>
          <a:p>
            <a:endParaRPr lang="it-IT" sz="2800" dirty="0"/>
          </a:p>
          <a:p>
            <a:r>
              <a:rPr lang="it-IT" sz="2800" dirty="0"/>
              <a:t>Importanza del feedback</a:t>
            </a:r>
          </a:p>
          <a:p>
            <a:endParaRPr lang="it-IT" sz="2800" dirty="0"/>
          </a:p>
          <a:p>
            <a:r>
              <a:rPr lang="it-IT" sz="2800" dirty="0"/>
              <a:t>Finalità:</a:t>
            </a:r>
          </a:p>
          <a:p>
            <a:r>
              <a:rPr lang="it-IT" sz="2800" dirty="0"/>
              <a:t>appropriarsi di un metodo da applicare in varie situazioni di lavoro di traduzione e interpretazione</a:t>
            </a:r>
          </a:p>
        </p:txBody>
      </p:sp>
    </p:spTree>
    <p:extLst>
      <p:ext uri="{BB962C8B-B14F-4D97-AF65-F5344CB8AC3E}">
        <p14:creationId xmlns:p14="http://schemas.microsoft.com/office/powerpoint/2010/main" val="32535936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2729</TotalTime>
  <Words>602</Words>
  <Application>Microsoft Office PowerPoint</Application>
  <PresentationFormat>Presentazione su schermo (4:3)</PresentationFormat>
  <Paragraphs>138</Paragraphs>
  <Slides>17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3" baseType="lpstr">
      <vt:lpstr>ＭＳ Ｐゴシック</vt:lpstr>
      <vt:lpstr>Arial</vt:lpstr>
      <vt:lpstr>Calibri</vt:lpstr>
      <vt:lpstr>Calibri Light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Manager/>
  <Company>home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subject/>
  <dc:creator>Alessandra Riccardi</dc:creator>
  <cp:keywords/>
  <dc:description/>
  <cp:lastModifiedBy>P C</cp:lastModifiedBy>
  <cp:revision>220</cp:revision>
  <cp:lastPrinted>2018-10-25T11:00:08Z</cp:lastPrinted>
  <dcterms:created xsi:type="dcterms:W3CDTF">2011-09-28T05:46:17Z</dcterms:created>
  <dcterms:modified xsi:type="dcterms:W3CDTF">2022-10-27T16:53:17Z</dcterms:modified>
  <cp:category/>
</cp:coreProperties>
</file>