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8" r:id="rId1"/>
    <p:sldMasterId id="2147483711" r:id="rId2"/>
  </p:sldMasterIdLst>
  <p:notesMasterIdLst>
    <p:notesMasterId r:id="rId84"/>
  </p:notesMasterIdLst>
  <p:sldIdLst>
    <p:sldId id="452" r:id="rId3"/>
    <p:sldId id="372" r:id="rId4"/>
    <p:sldId id="309" r:id="rId5"/>
    <p:sldId id="453" r:id="rId6"/>
    <p:sldId id="397" r:id="rId7"/>
    <p:sldId id="401" r:id="rId8"/>
    <p:sldId id="365" r:id="rId9"/>
    <p:sldId id="400" r:id="rId10"/>
    <p:sldId id="313" r:id="rId11"/>
    <p:sldId id="366" r:id="rId12"/>
    <p:sldId id="402" r:id="rId13"/>
    <p:sldId id="454" r:id="rId14"/>
    <p:sldId id="270" r:id="rId15"/>
    <p:sldId id="311" r:id="rId16"/>
    <p:sldId id="310" r:id="rId17"/>
    <p:sldId id="455" r:id="rId18"/>
    <p:sldId id="445" r:id="rId19"/>
    <p:sldId id="368" r:id="rId20"/>
    <p:sldId id="458" r:id="rId21"/>
    <p:sldId id="371" r:id="rId22"/>
    <p:sldId id="269" r:id="rId23"/>
    <p:sldId id="460" r:id="rId24"/>
    <p:sldId id="446" r:id="rId25"/>
    <p:sldId id="459" r:id="rId26"/>
    <p:sldId id="465" r:id="rId27"/>
    <p:sldId id="271" r:id="rId28"/>
    <p:sldId id="461" r:id="rId29"/>
    <p:sldId id="447" r:id="rId30"/>
    <p:sldId id="381" r:id="rId31"/>
    <p:sldId id="462" r:id="rId32"/>
    <p:sldId id="463" r:id="rId33"/>
    <p:sldId id="464" r:id="rId34"/>
    <p:sldId id="298" r:id="rId35"/>
    <p:sldId id="448" r:id="rId36"/>
    <p:sldId id="303" r:id="rId37"/>
    <p:sldId id="466" r:id="rId38"/>
    <p:sldId id="257" r:id="rId39"/>
    <p:sldId id="467" r:id="rId40"/>
    <p:sldId id="258" r:id="rId41"/>
    <p:sldId id="468" r:id="rId42"/>
    <p:sldId id="259" r:id="rId43"/>
    <p:sldId id="469" r:id="rId44"/>
    <p:sldId id="470" r:id="rId45"/>
    <p:sldId id="272" r:id="rId46"/>
    <p:sldId id="471" r:id="rId47"/>
    <p:sldId id="290" r:id="rId48"/>
    <p:sldId id="472" r:id="rId49"/>
    <p:sldId id="291" r:id="rId50"/>
    <p:sldId id="292" r:id="rId51"/>
    <p:sldId id="473" r:id="rId52"/>
    <p:sldId id="475" r:id="rId53"/>
    <p:sldId id="476" r:id="rId54"/>
    <p:sldId id="276" r:id="rId55"/>
    <p:sldId id="474" r:id="rId56"/>
    <p:sldId id="277" r:id="rId57"/>
    <p:sldId id="477" r:id="rId58"/>
    <p:sldId id="278" r:id="rId59"/>
    <p:sldId id="478" r:id="rId60"/>
    <p:sldId id="279" r:id="rId61"/>
    <p:sldId id="479" r:id="rId62"/>
    <p:sldId id="283" r:id="rId63"/>
    <p:sldId id="480" r:id="rId64"/>
    <p:sldId id="289" r:id="rId65"/>
    <p:sldId id="481" r:id="rId66"/>
    <p:sldId id="285" r:id="rId67"/>
    <p:sldId id="482" r:id="rId68"/>
    <p:sldId id="483" r:id="rId69"/>
    <p:sldId id="293" r:id="rId70"/>
    <p:sldId id="294" r:id="rId71"/>
    <p:sldId id="295" r:id="rId72"/>
    <p:sldId id="484" r:id="rId73"/>
    <p:sldId id="301" r:id="rId74"/>
    <p:sldId id="485" r:id="rId75"/>
    <p:sldId id="486" r:id="rId76"/>
    <p:sldId id="487" r:id="rId77"/>
    <p:sldId id="260" r:id="rId78"/>
    <p:sldId id="488" r:id="rId79"/>
    <p:sldId id="263" r:id="rId80"/>
    <p:sldId id="489" r:id="rId81"/>
    <p:sldId id="499" r:id="rId82"/>
    <p:sldId id="287" r:id="rId8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68"/>
    <p:restoredTop sz="95221"/>
  </p:normalViewPr>
  <p:slideViewPr>
    <p:cSldViewPr snapToGrid="0" snapToObjects="1">
      <p:cViewPr varScale="1">
        <p:scale>
          <a:sx n="129" d="100"/>
          <a:sy n="129" d="100"/>
        </p:scale>
        <p:origin x="126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notesMaster" Target="notesMasters/notesMaster1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theme" Target="theme/theme1.xml"/><Relationship Id="rId61" Type="http://schemas.openxmlformats.org/officeDocument/2006/relationships/slide" Target="slides/slide59.xml"/><Relationship Id="rId82" Type="http://schemas.openxmlformats.org/officeDocument/2006/relationships/slide" Target="slides/slide8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E4CBC8-4E16-764C-AAC3-FD9767DB2767}" type="datetimeFigureOut">
              <a:rPr lang="it-IT" smtClean="0"/>
              <a:t>16/11/21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369FE-C4C4-F944-B424-8C8C70F149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4038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BB9C3FC4-B874-454B-B5AA-430CF3E80829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593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158A8426-D285-40F1-90CC-0837AC9C19E2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49511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4A4613D-EC4A-0342-B66F-DB5EFAB4B9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5414989F-D86F-7946-A1D2-619193B8AD9B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21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7EB6F537-37F2-9D4C-944B-223C3ED237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83B4ACCB-5901-6A42-95F6-7B1C3721E8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378149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E9F088B7-9E8D-4F0D-BC78-ED70526642E8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23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751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51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177805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36B33F0-E5E1-264F-A358-9C9426A426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D4BEBD5B-0F47-7641-8DA2-C1E4AD005E1B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26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1745644C-2C96-4E47-9302-7B8887383D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C5683A57-0775-2E43-88D0-C0373D4374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26839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2D84B54A-8467-4897-BAD6-52179A659E61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29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679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79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052652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76CB0FE7-08A6-48A6-BAFB-9137A725CAAD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33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239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39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556333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2BDC4C8D-4628-4B2F-AC9B-6E28FD8E491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35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290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90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441897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0762DD5B-7C46-492B-B8DC-960923BEFBE4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37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389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79475" y="736600"/>
            <a:ext cx="4910138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750" y="4664075"/>
            <a:ext cx="5335588" cy="441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34696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BA6C22D9-ADBB-4231-88D8-20ACB672E75F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39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399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79475" y="736600"/>
            <a:ext cx="4910138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750" y="4664075"/>
            <a:ext cx="5335588" cy="441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522485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059A8F90-AE85-4039-82E5-1BEFC335397A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41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409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79475" y="736600"/>
            <a:ext cx="4910138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750" y="4664075"/>
            <a:ext cx="5335588" cy="441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49635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29108EEA-F225-4FAE-8829-6A8A1BDC5C2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44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542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79475" y="736600"/>
            <a:ext cx="4910138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750" y="4664075"/>
            <a:ext cx="5335588" cy="441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15800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FAA2A6FB-64AA-4C18-84DE-A92B270CBDD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DE1BDFF0-686F-4F6C-A7B0-91A446629A2D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 panose="02010600030101010101" pitchFamily="2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3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SimSun" panose="02010600030101010101" pitchFamily="2" charset="-122"/>
              <a:cs typeface="Lucida Sans Unicode" panose="020B0602030504020204" pitchFamily="34" charset="0"/>
            </a:endParaRPr>
          </a:p>
        </p:txBody>
      </p:sp>
      <p:sp>
        <p:nvSpPr>
          <p:cNvPr id="38913" name="Rectangle 1">
            <a:extLst>
              <a:ext uri="{FF2B5EF4-FFF2-40B4-BE49-F238E27FC236}">
                <a16:creationId xmlns:a16="http://schemas.microsoft.com/office/drawing/2014/main" id="{C54B349C-8FF6-4D60-A509-CD9BC70B1DD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F8250B63-E954-437D-9B27-10D61475511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383560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C8849F99-4558-446F-A5CC-DFD092C83AFF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46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79475" y="736600"/>
            <a:ext cx="4910138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750" y="4664075"/>
            <a:ext cx="5335588" cy="441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522343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34F2A2B9-91AE-4A1A-B909-6243F3C26DCE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48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460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79475" y="736600"/>
            <a:ext cx="4910138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750" y="4664075"/>
            <a:ext cx="5335588" cy="441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699189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C9691247-C9DE-4999-BD3D-965B028E0109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49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471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79475" y="736600"/>
            <a:ext cx="4910138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750" y="4664075"/>
            <a:ext cx="5335588" cy="441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398856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6B5EF08F-EE46-4457-828D-8083EE4BA858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53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583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79475" y="736600"/>
            <a:ext cx="4910138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750" y="4664075"/>
            <a:ext cx="5335588" cy="441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983590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FC453467-B351-4033-A5A9-F8867A11159F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55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593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79475" y="736600"/>
            <a:ext cx="4910138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750" y="4664075"/>
            <a:ext cx="5335588" cy="441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038558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CEB79010-E290-4B49-AEA6-1C9EB036549E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57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04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79475" y="736600"/>
            <a:ext cx="4910138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750" y="4664075"/>
            <a:ext cx="5335588" cy="441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804714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4375DCE8-F3DB-4C34-9C31-F036396911A2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59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14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79475" y="736600"/>
            <a:ext cx="4910138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750" y="4664075"/>
            <a:ext cx="5335588" cy="441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968378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F8BCDB79-E739-4BC5-952D-F696C82C825E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61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55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79475" y="736600"/>
            <a:ext cx="4910138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750" y="4664075"/>
            <a:ext cx="5335588" cy="441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591162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672D8502-283B-4AB6-8CFA-9C7A7A71EBD0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63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716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79475" y="736600"/>
            <a:ext cx="4910138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6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750" y="4664075"/>
            <a:ext cx="5335588" cy="441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780920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D27BD3B5-0B69-49F6-98CE-13E8416D6C59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65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75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79475" y="736600"/>
            <a:ext cx="4910138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750" y="4664075"/>
            <a:ext cx="5335588" cy="441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70600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F654DBE5-5225-447C-B797-BFEA61DF346D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60EF597B-902B-4D32-80AE-CA2A3E8AC7DC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66208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77C0E5-162A-4D58-999E-9A948EF3C44C}" type="slidenum">
              <a:rPr kumimoji="0" lang="it-IT" altLang="it-IT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it-IT" altLang="it-IT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075121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9462-33B9-48CB-B36E-D20F702D91AD}" type="slidenum">
              <a:rPr kumimoji="0" lang="it-IT" altLang="it-IT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it-IT" altLang="it-IT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867132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56958-4451-49DC-AF48-EA1190FF7420}" type="slidenum">
              <a:rPr kumimoji="0" lang="it-IT" altLang="it-IT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it-IT" altLang="it-IT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28316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5FF08E-0E79-432D-97EF-9CD7C89372AC}" type="slidenum">
              <a:rPr kumimoji="0" lang="it-IT" altLang="it-IT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it-IT" altLang="it-IT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8117762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id="{FBD875BD-A6CB-E843-AE67-206766EEE0F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D1562B38-C5B8-F54A-AEDA-767772D061DA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76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39937" name="Text Box 1">
            <a:extLst>
              <a:ext uri="{FF2B5EF4-FFF2-40B4-BE49-F238E27FC236}">
                <a16:creationId xmlns:a16="http://schemas.microsoft.com/office/drawing/2014/main" id="{75770091-BD5A-544A-9C4A-D7A176B290A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38" name="Text Box 2">
            <a:extLst>
              <a:ext uri="{FF2B5EF4-FFF2-40B4-BE49-F238E27FC236}">
                <a16:creationId xmlns:a16="http://schemas.microsoft.com/office/drawing/2014/main" id="{B9E0F087-03C2-354A-A703-41366228FEA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8638"/>
            <a:ext cx="5029200" cy="413385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644985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716F0A7-4223-534A-B101-556EB62CC31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CD6C48FB-4F39-B548-8D8A-D19A73EAA66A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78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35841" name="Text Box 1">
            <a:extLst>
              <a:ext uri="{FF2B5EF4-FFF2-40B4-BE49-F238E27FC236}">
                <a16:creationId xmlns:a16="http://schemas.microsoft.com/office/drawing/2014/main" id="{42CAAE8E-7FA0-A946-A1F1-B6C0006600D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2" name="Text Box 2">
            <a:extLst>
              <a:ext uri="{FF2B5EF4-FFF2-40B4-BE49-F238E27FC236}">
                <a16:creationId xmlns:a16="http://schemas.microsoft.com/office/drawing/2014/main" id="{CE120A4D-B177-6942-8825-49F402BF56C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8126248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F8F9981-9380-514B-BEEC-05D8CD8FD1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AC24D128-E769-7544-9835-642750DDC9E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80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18786" name="Rectangle 2">
            <a:extLst>
              <a:ext uri="{FF2B5EF4-FFF2-40B4-BE49-F238E27FC236}">
                <a16:creationId xmlns:a16="http://schemas.microsoft.com/office/drawing/2014/main" id="{440D720F-0DDF-7447-8733-A42FCF34BE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5F9902AA-35A5-1B49-B5BF-3211C67A95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931669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7576783-E366-9A4C-A7E5-5C144869F8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B836D377-F9E8-2349-8360-8D4E546E6F23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81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F55BF4F7-F67C-8A4A-BB41-D9E61CF34B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551FC5C9-A38C-F445-9C07-F57D78C6C4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17330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3EEFC5BE-C13C-4095-AA4B-A110039BBF59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6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536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69910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F1EEFE3D-B7AA-420E-AC01-67B720B7E580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8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525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25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766042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A1C6EE53-C74E-48FB-B735-84D3231C4421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11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546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46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492967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A2E65EB3-D3D8-484A-BB1C-8E8A8AA3F88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AB82AED2-30EB-4DA8-B94D-4AF10762FCAF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 panose="02010600030101010101" pitchFamily="2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14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SimSun" panose="02010600030101010101" pitchFamily="2" charset="-122"/>
              <a:cs typeface="Lucida Sans Unicode" panose="020B0602030504020204" pitchFamily="34" charset="0"/>
            </a:endParaRPr>
          </a:p>
        </p:txBody>
      </p:sp>
      <p:sp>
        <p:nvSpPr>
          <p:cNvPr id="40961" name="Rectangle 1">
            <a:extLst>
              <a:ext uri="{FF2B5EF4-FFF2-40B4-BE49-F238E27FC236}">
                <a16:creationId xmlns:a16="http://schemas.microsoft.com/office/drawing/2014/main" id="{E7CE8AFF-9733-4E7C-B5E9-15C272E04CE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60D7C27A-493C-4CAD-8789-3DF08536E62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7613" cy="41132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487830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D7705BE-1153-482A-A5BA-0FF53B4404A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0E5606EE-4213-4CCD-95C6-5764DA2BA7D3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 panose="02010600030101010101" pitchFamily="2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15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SimSun" panose="02010600030101010101" pitchFamily="2" charset="-122"/>
              <a:cs typeface="Lucida Sans Unicode" panose="020B0602030504020204" pitchFamily="34" charset="0"/>
            </a:endParaRPr>
          </a:p>
        </p:txBody>
      </p:sp>
      <p:sp>
        <p:nvSpPr>
          <p:cNvPr id="39937" name="Text Box 1">
            <a:extLst>
              <a:ext uri="{FF2B5EF4-FFF2-40B4-BE49-F238E27FC236}">
                <a16:creationId xmlns:a16="http://schemas.microsoft.com/office/drawing/2014/main" id="{54AA5EFE-9F6A-43B6-989E-38DA612ED9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F4D4E6A4-29F7-4F6E-8F8C-9879B92D4764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 panose="02010600030101010101" pitchFamily="2" charset="-122"/>
                <a:cs typeface="Arial Unicode MS" pitchFamily="32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15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SimSun" panose="02010600030101010101" pitchFamily="2" charset="-122"/>
              <a:cs typeface="Arial Unicode MS" pitchFamily="32" charset="0"/>
            </a:endParaRPr>
          </a:p>
        </p:txBody>
      </p:sp>
      <p:sp>
        <p:nvSpPr>
          <p:cNvPr id="39938" name="Text Box 2">
            <a:extLst>
              <a:ext uri="{FF2B5EF4-FFF2-40B4-BE49-F238E27FC236}">
                <a16:creationId xmlns:a16="http://schemas.microsoft.com/office/drawing/2014/main" id="{2CFCF5F6-E8F8-4984-A64F-FED5C4578D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SimSun" panose="02010600030101010101" pitchFamily="2" charset="-122"/>
              <a:cs typeface="Arial Unicode MS" pitchFamily="32" charset="0"/>
            </a:endParaRPr>
          </a:p>
        </p:txBody>
      </p:sp>
      <p:sp>
        <p:nvSpPr>
          <p:cNvPr id="39939" name="Text Box 3">
            <a:extLst>
              <a:ext uri="{FF2B5EF4-FFF2-40B4-BE49-F238E27FC236}">
                <a16:creationId xmlns:a16="http://schemas.microsoft.com/office/drawing/2014/main" id="{1C659926-F30A-4EE5-BCEC-06FEF47F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SimSun" panose="02010600030101010101" pitchFamily="2" charset="-122"/>
              <a:cs typeface="Arial Unicode MS" pitchFamily="32" charset="0"/>
            </a:endParaRPr>
          </a:p>
        </p:txBody>
      </p:sp>
      <p:sp>
        <p:nvSpPr>
          <p:cNvPr id="39940" name="Text Box 4">
            <a:extLst>
              <a:ext uri="{FF2B5EF4-FFF2-40B4-BE49-F238E27FC236}">
                <a16:creationId xmlns:a16="http://schemas.microsoft.com/office/drawing/2014/main" id="{270016CF-FCD7-42A7-8F44-E1D6371BA4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SimSun" panose="02010600030101010101" pitchFamily="2" charset="-122"/>
              <a:cs typeface="Arial Unicode MS" pitchFamily="32" charset="0"/>
            </a:endParaRPr>
          </a:p>
        </p:txBody>
      </p:sp>
      <p:sp>
        <p:nvSpPr>
          <p:cNvPr id="39941" name="Rectangle 5">
            <a:extLst>
              <a:ext uri="{FF2B5EF4-FFF2-40B4-BE49-F238E27FC236}">
                <a16:creationId xmlns:a16="http://schemas.microsoft.com/office/drawing/2014/main" id="{C1F8ABAD-4CB0-41C4-A04B-06C3CF2751C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42" name="Rectangle 6">
            <a:extLst>
              <a:ext uri="{FF2B5EF4-FFF2-40B4-BE49-F238E27FC236}">
                <a16:creationId xmlns:a16="http://schemas.microsoft.com/office/drawing/2014/main" id="{2DE76901-6400-4ACE-B8A5-6B817685F99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455840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5D0500B8-29ED-410E-BB81-11544E088F9F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17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228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8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10944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0686C-93E3-4027-B84C-DFECFF8793C7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30576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C7D9-DE3D-4506-BF05-8CD1851CB68B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27771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8E69-1940-4380-8F4C-8B41D5C9A197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06037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1" y="463552"/>
            <a:ext cx="7769225" cy="14319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1" y="1981202"/>
            <a:ext cx="3808413" cy="423227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6614" y="1981202"/>
            <a:ext cx="3808412" cy="423227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>
          <a:xfrm>
            <a:off x="685801" y="6248400"/>
            <a:ext cx="1901825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>
          <a:xfrm>
            <a:off x="3124201" y="6248400"/>
            <a:ext cx="2892425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>
          <a:xfrm>
            <a:off x="6553201" y="6248400"/>
            <a:ext cx="1901825" cy="457200"/>
          </a:xfrm>
        </p:spPr>
        <p:txBody>
          <a:bodyPr/>
          <a:lstStyle>
            <a:lvl1pPr>
              <a:defRPr/>
            </a:lvl1pPr>
          </a:lstStyle>
          <a:p>
            <a:fld id="{48F4B24B-9EFB-4C9C-87F4-7D3D411C7C7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10591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13E43-F285-4BD7-9C9D-9E1E0F558BEE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429626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AD1F7-82A3-453D-B579-78186935ABA3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35028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B245E-1595-4349-94FD-57C198F2DB68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249181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8B7EC-B99E-4C6B-9502-6B731C618481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017842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26A7F-A3AE-47B3-898B-5320692215DA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574820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9572A-FC9D-4542-B4C8-985DA671C861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068462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F23E9-FD0A-48C2-90C1-B453517C439F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03357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94892-3190-49CA-8220-769492E869A0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739383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C620-E1ED-485F-97CD-49F90D3115D5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563965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4AC2B-6B1C-4712-A8CB-57544F2D5364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428801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DC007-A1E9-4BDD-8C8A-2A22ADD791A3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926397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FB6E6-9013-458E-BF39-B709FA9F619E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27589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479AE-2F4A-4A68-9B98-F97FA5E0A923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23013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1684D-BF53-4A23-B1A1-D104330901FD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87507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A7FDB-DD96-4674-9A53-7BD432253452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67218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F2146-AA4A-4E8F-8D44-00DDB3BC03F4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58930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B3329-C521-4AD1-B66D-733061F9432E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73599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3F30C-D560-4BA4-A7D1-73C5253A845B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29563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3B5B2-0A98-4297-848F-17D5CF041FFB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28170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1534B-EFD4-4289-9BBB-101AA7F14361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40810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7581A2-3048-4920-A253-9D8C98E29DF6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9417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png"/><Relationship Id="rId4" Type="http://schemas.openxmlformats.org/officeDocument/2006/relationships/oleObject" Target="../embeddings/oleObject1.bin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14E5E4-9CC7-EA4C-AA07-EE178A168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249" y="1139483"/>
            <a:ext cx="8004517" cy="3559126"/>
          </a:xfrm>
        </p:spPr>
        <p:txBody>
          <a:bodyPr>
            <a:normAutofit/>
          </a:bodyPr>
          <a:lstStyle/>
          <a:p>
            <a:pPr algn="ctr"/>
            <a:r>
              <a:rPr lang="it-IT" b="1" dirty="0"/>
              <a:t>CAVITA’  NASALI</a:t>
            </a:r>
            <a:br>
              <a:rPr lang="it-IT" b="1" dirty="0"/>
            </a:br>
            <a:r>
              <a:rPr lang="it-IT" b="1" dirty="0"/>
              <a:t>e</a:t>
            </a:r>
            <a:br>
              <a:rPr lang="it-IT" b="1" dirty="0"/>
            </a:br>
            <a:r>
              <a:rPr lang="it-IT" b="1" dirty="0"/>
              <a:t>NASO  ESTERNO</a:t>
            </a:r>
          </a:p>
        </p:txBody>
      </p:sp>
    </p:spTree>
    <p:extLst>
      <p:ext uri="{BB962C8B-B14F-4D97-AF65-F5344CB8AC3E}">
        <p14:creationId xmlns:p14="http://schemas.microsoft.com/office/powerpoint/2010/main" val="3621062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D59F36-F1A2-FB4F-A759-2B05DE93E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3628" y="179967"/>
            <a:ext cx="6777372" cy="585099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CAVITA’  NASALI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7613AEC-FD67-2D49-BBF2-C6FB3F0D4D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895" y="1069145"/>
            <a:ext cx="8510954" cy="5570806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it-IT" sz="2400" dirty="0">
                <a:solidFill>
                  <a:schemeClr val="tx1"/>
                </a:solidFill>
                <a:latin typeface="Copperplate" panose="02000504000000020004" pitchFamily="2" charset="77"/>
              </a:rPr>
              <a:t>PARETE MEDIALE, con ETMOIDE (Lamina Perpendicolare) e VOMERE, costituenti il SETTO NASALE OSSEO, anteriormente al quale si dispone il SETTO NASALE CARTILAGINEO, che contribuisce, nel vivente, alla formazione della PIRAMIDE NASALE o NASO ESTERNO (con ulteriori strutture cartilaginee e tessuto adiposo).</a:t>
            </a:r>
          </a:p>
          <a:p>
            <a:pPr marL="0" indent="0"/>
            <a:endParaRPr lang="it-IT" sz="24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>
              <a:buFontTx/>
              <a:buChar char="-"/>
            </a:pPr>
            <a:r>
              <a:rPr lang="it-IT" sz="2400" dirty="0">
                <a:solidFill>
                  <a:schemeClr val="tx1"/>
                </a:solidFill>
                <a:latin typeface="Copperplate" panose="02000504000000020004" pitchFamily="2" charset="77"/>
              </a:rPr>
              <a:t>APERTURA POSTERIORE delle COANE, delimitate dalle Ossa SFENOIDE (Processo Pterigoideo e Corpo) e PALATINO, che rappresenta la comunicazione con la RINOFARINGE. Postero-Inferiormente alle coane si localizza il PALATO MOLLE (o Velo PENDULO).</a:t>
            </a:r>
          </a:p>
        </p:txBody>
      </p:sp>
    </p:spTree>
    <p:extLst>
      <p:ext uri="{BB962C8B-B14F-4D97-AF65-F5344CB8AC3E}">
        <p14:creationId xmlns:p14="http://schemas.microsoft.com/office/powerpoint/2010/main" val="759446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Grp="1" noChangeArrowheads="1"/>
          </p:cNvSpPr>
          <p:nvPr>
            <p:ph type="title"/>
          </p:nvPr>
        </p:nvSpPr>
        <p:spPr>
          <a:xfrm>
            <a:off x="1339471" y="295346"/>
            <a:ext cx="6661530" cy="857250"/>
          </a:xfrm>
          <a:ln/>
        </p:spPr>
        <p:txBody>
          <a:bodyPr>
            <a:noAutofit/>
          </a:bodyPr>
          <a:lstStyle/>
          <a:p>
            <a:pPr algn="ctr"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Chalkboard" panose="03050602040202020205" pitchFamily="66" charset="77"/>
              </a:rPr>
              <a:t>SENI PARANASALI</a:t>
            </a:r>
            <a:br>
              <a:rPr lang="it-IT" altLang="it-IT" sz="3200" b="1" dirty="0">
                <a:solidFill>
                  <a:schemeClr val="tx1"/>
                </a:solidFill>
                <a:latin typeface="Chalkboard" panose="03050602040202020205" pitchFamily="66" charset="77"/>
              </a:rPr>
            </a:br>
            <a:r>
              <a:rPr lang="it-IT" altLang="it-IT" sz="3200" b="1" dirty="0">
                <a:solidFill>
                  <a:schemeClr val="tx1"/>
                </a:solidFill>
                <a:latin typeface="Chalkboard" panose="03050602040202020205" pitchFamily="66" charset="77"/>
              </a:rPr>
              <a:t>(CAVITA’ NASALI ACCESSORIE)</a:t>
            </a: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" y="1559328"/>
            <a:ext cx="3702906" cy="484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572" y="1519311"/>
            <a:ext cx="3824382" cy="4920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2628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122266-2B3D-4540-B916-12FF22C8E1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993" y="266407"/>
            <a:ext cx="7610621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7500" tIns="35100" rIns="67500" bIns="35100" numCol="1" anchor="ctr" anchorCtr="0" compatLnSpc="1">
            <a:prstTxWarp prst="textNoShape">
              <a:avLst/>
            </a:prstTxWarp>
          </a:bodyPr>
          <a:lstStyle>
            <a:lvl1pPr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marL="1143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marL="1600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marL="20574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3200" b="1" dirty="0">
                <a:latin typeface="Chalkboard" panose="03050602040202020205" pitchFamily="66" charset="77"/>
                <a:ea typeface="Microsoft YaHei"/>
              </a:rPr>
              <a:t>SENI PARANASALI</a:t>
            </a:r>
            <a:br>
              <a:rPr lang="it-IT" altLang="it-IT" sz="3200" b="1" dirty="0">
                <a:latin typeface="Chalkboard" panose="03050602040202020205" pitchFamily="66" charset="77"/>
                <a:ea typeface="Microsoft YaHei"/>
              </a:rPr>
            </a:br>
            <a:r>
              <a:rPr lang="it-IT" altLang="it-IT" sz="3200" b="1" dirty="0">
                <a:latin typeface="Chalkboard" panose="03050602040202020205" pitchFamily="66" charset="77"/>
                <a:ea typeface="Microsoft YaHei"/>
              </a:rPr>
              <a:t>(CAVITA’ NASALI ACCESSORIE)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F549E66-AC09-8441-81F9-8F963397C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45" y="1406769"/>
            <a:ext cx="8876713" cy="5233182"/>
          </a:xfrm>
        </p:spPr>
        <p:txBody>
          <a:bodyPr>
            <a:noAutofit/>
          </a:bodyPr>
          <a:lstStyle/>
          <a:p>
            <a:r>
              <a:rPr lang="it-IT" sz="2600" b="1" dirty="0">
                <a:latin typeface="Chalkboard SE" panose="03050602040202020205" pitchFamily="66" charset="77"/>
              </a:rPr>
              <a:t>Sono CAVITA’ AEREE scavate nell’ ambito di Ossa Pneumatiche e comunicano con le Cavità Nasali tramite i MEATI NASALI</a:t>
            </a:r>
          </a:p>
          <a:p>
            <a:r>
              <a:rPr lang="it-IT" sz="2600" b="1" dirty="0">
                <a:latin typeface="Chalkboard SE" panose="03050602040202020205" pitchFamily="66" charset="77"/>
              </a:rPr>
              <a:t>Sono costituite da:</a:t>
            </a:r>
          </a:p>
          <a:p>
            <a:r>
              <a:rPr lang="it-IT" sz="2600" b="1" dirty="0">
                <a:latin typeface="Chalkboard SE" panose="03050602040202020205" pitchFamily="66" charset="77"/>
              </a:rPr>
              <a:t>-SENO FRONTALE nell’ Osso Frontale;</a:t>
            </a:r>
          </a:p>
          <a:p>
            <a:r>
              <a:rPr lang="it-IT" sz="2600" b="1" dirty="0">
                <a:latin typeface="Chalkboard SE" panose="03050602040202020205" pitchFamily="66" charset="77"/>
              </a:rPr>
              <a:t>-CELLETTE («cellule») ETMOIDALI nell’ Etmoide;</a:t>
            </a:r>
          </a:p>
          <a:p>
            <a:r>
              <a:rPr lang="it-IT" sz="2600" b="1" dirty="0">
                <a:latin typeface="Chalkboard SE" panose="03050602040202020205" pitchFamily="66" charset="77"/>
              </a:rPr>
              <a:t>-SENO SFENOIDALE nello Sfenoide;</a:t>
            </a:r>
          </a:p>
          <a:p>
            <a:r>
              <a:rPr lang="it-IT" sz="2600" b="1" dirty="0">
                <a:latin typeface="Chalkboard SE" panose="03050602040202020205" pitchFamily="66" charset="77"/>
              </a:rPr>
              <a:t>-SENO MASCELLARE nell’ Osso Mascellare.</a:t>
            </a:r>
          </a:p>
          <a:p>
            <a:r>
              <a:rPr lang="it-IT" sz="2600" b="1" dirty="0">
                <a:latin typeface="Chalkboard SE" panose="03050602040202020205" pitchFamily="66" charset="77"/>
              </a:rPr>
              <a:t>Altro osso pneumatico è il TEMPORALE con la CASSA del TIMPANO e le CELLETTE MASTOIDEE, in comunicazione con la </a:t>
            </a:r>
            <a:r>
              <a:rPr lang="it-IT" sz="2600" b="1" dirty="0" err="1">
                <a:latin typeface="Chalkboard SE" panose="03050602040202020205" pitchFamily="66" charset="77"/>
              </a:rPr>
              <a:t>RinoFaringe</a:t>
            </a:r>
            <a:r>
              <a:rPr lang="it-IT" sz="2600" b="1" dirty="0">
                <a:latin typeface="Chalkboard SE" panose="03050602040202020205" pitchFamily="66" charset="77"/>
              </a:rPr>
              <a:t> tramite la TUBA UDITIVA (di Eustachio).</a:t>
            </a:r>
          </a:p>
        </p:txBody>
      </p:sp>
    </p:spTree>
    <p:extLst>
      <p:ext uri="{BB962C8B-B14F-4D97-AF65-F5344CB8AC3E}">
        <p14:creationId xmlns:p14="http://schemas.microsoft.com/office/powerpoint/2010/main" val="16810216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56" y="942535"/>
            <a:ext cx="8542794" cy="52191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2421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>
            <a:extLst>
              <a:ext uri="{FF2B5EF4-FFF2-40B4-BE49-F238E27FC236}">
                <a16:creationId xmlns:a16="http://schemas.microsoft.com/office/drawing/2014/main" id="{3F6F2776-8D62-4450-90D0-1331DE55BD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8302" y="364881"/>
            <a:ext cx="8201464" cy="647700"/>
          </a:xfrm>
          <a:ln/>
        </p:spPr>
        <p:txBody>
          <a:bodyPr>
            <a:noAutofit/>
          </a:bodyPr>
          <a:lstStyle/>
          <a:p>
            <a:pPr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3200" dirty="0">
                <a:latin typeface="Copperplate Gothic Bold" panose="020E0705020206020404" pitchFamily="34" charset="77"/>
              </a:rPr>
              <a:t>STRUTTURA DELLE CAVITA’NASALI</a:t>
            </a: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798CDDDC-B455-4656-9406-73505B80A85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78302" y="1139484"/>
            <a:ext cx="8314006" cy="5078436"/>
          </a:xfrm>
          <a:ln/>
        </p:spPr>
        <p:txBody>
          <a:bodyPr>
            <a:normAutofit/>
          </a:bodyPr>
          <a:lstStyle/>
          <a:p>
            <a:pPr indent="-254794">
              <a:buClrTx/>
              <a:tabLst>
                <a:tab pos="257175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2600" b="1" dirty="0">
                <a:latin typeface="Chalkboard SE" panose="03050602040202020205" pitchFamily="66" charset="77"/>
              </a:rPr>
              <a:t>La sua TONACA MUCOSA delle Cavità Nasali è costituita da:</a:t>
            </a:r>
          </a:p>
          <a:p>
            <a:pPr indent="-254794">
              <a:buClrTx/>
              <a:tabLst>
                <a:tab pos="257175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2600" b="1" dirty="0">
                <a:latin typeface="Chalkboard SE" panose="03050602040202020205" pitchFamily="66" charset="77"/>
              </a:rPr>
              <a:t>   - MUCOSA RESPIRATORIA con EPITELIO CILINDRICO PSEUDOSTRATIFICATO CILIATO con intercalate CELLULE MUCIPARE CALICIFORMI. Nel Connettivo sottostante (Lamina Propria) sono localizzate Ghiandole Pluricellulari a secrezione MISTA prevalentemente MUCOSA</a:t>
            </a:r>
          </a:p>
          <a:p>
            <a:pPr indent="-254794">
              <a:buClrTx/>
              <a:tabLst>
                <a:tab pos="257175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2600" b="1" dirty="0">
                <a:latin typeface="Chalkboard SE" panose="03050602040202020205" pitchFamily="66" charset="77"/>
              </a:rPr>
              <a:t>   - MUCOSA OLFATTIVA per lo SPECIFICO SENSO dell’ OLFATTO. Nell’ ambito dell’ Epitelio Cilindrico </a:t>
            </a:r>
            <a:r>
              <a:rPr lang="it-IT" altLang="it-IT" sz="2600" b="1" dirty="0" err="1">
                <a:latin typeface="Chalkboard SE" panose="03050602040202020205" pitchFamily="66" charset="77"/>
              </a:rPr>
              <a:t>Pseudostratificato</a:t>
            </a:r>
            <a:r>
              <a:rPr lang="it-IT" altLang="it-IT" sz="2600" b="1" dirty="0">
                <a:latin typeface="Chalkboard SE" panose="03050602040202020205" pitchFamily="66" charset="77"/>
              </a:rPr>
              <a:t> Ciliato, si localizzano le CELLULE OLFATTIVE di SCHULTZ.</a:t>
            </a:r>
          </a:p>
        </p:txBody>
      </p:sp>
    </p:spTree>
    <p:extLst>
      <p:ext uri="{BB962C8B-B14F-4D97-AF65-F5344CB8AC3E}">
        <p14:creationId xmlns:p14="http://schemas.microsoft.com/office/powerpoint/2010/main" val="9541513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>
            <a:extLst>
              <a:ext uri="{FF2B5EF4-FFF2-40B4-BE49-F238E27FC236}">
                <a16:creationId xmlns:a16="http://schemas.microsoft.com/office/drawing/2014/main" id="{B515762E-B446-4137-A266-D356EE6F01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10905" y="401205"/>
            <a:ext cx="5829300" cy="548878"/>
          </a:xfrm>
          <a:ln/>
        </p:spPr>
        <p:txBody>
          <a:bodyPr>
            <a:noAutofit/>
          </a:bodyPr>
          <a:lstStyle/>
          <a:p>
            <a:pPr algn="ctr"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3200" dirty="0">
                <a:latin typeface="Copperplate Gothic Bold" panose="020E0705020206020404" pitchFamily="34" charset="77"/>
              </a:rPr>
              <a:t>MUCOSA  OLFATTIVA</a:t>
            </a:r>
            <a:br>
              <a:rPr lang="it-IT" altLang="it-IT" sz="3200" dirty="0">
                <a:latin typeface="Copperplate Gothic Bold" panose="020E0705020206020404" pitchFamily="34" charset="77"/>
              </a:rPr>
            </a:br>
            <a:r>
              <a:rPr lang="it-IT" altLang="it-IT" sz="3200" dirty="0">
                <a:latin typeface="Copperplate Gothic Bold" panose="020E0705020206020404" pitchFamily="34" charset="77"/>
              </a:rPr>
              <a:t>(OLFATTORIA)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CC0C5042-DD65-4C97-8CC6-C8B7620F2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35" y="1176598"/>
            <a:ext cx="8719182" cy="5463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13798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3A0DBD-F6EF-0141-8508-0E6AF0029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654" y="348351"/>
            <a:ext cx="7652825" cy="789552"/>
          </a:xfrm>
        </p:spPr>
        <p:txBody>
          <a:bodyPr>
            <a:noAutofit/>
          </a:bodyPr>
          <a:lstStyle/>
          <a:p>
            <a:pPr algn="ctr"/>
            <a:r>
              <a:rPr lang="it-IT" sz="3200" b="1" dirty="0">
                <a:latin typeface="Chalkboard SE" panose="03050602040202020205" pitchFamily="66" charset="77"/>
              </a:rPr>
              <a:t>CELLULE OLFATTIVE di SCHULTZ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151D473-C7EB-FC43-8219-78FB18129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437" y="1137903"/>
            <a:ext cx="8328074" cy="5487979"/>
          </a:xfrm>
        </p:spPr>
        <p:txBody>
          <a:bodyPr>
            <a:normAutofit/>
          </a:bodyPr>
          <a:lstStyle/>
          <a:p>
            <a:r>
              <a:rPr lang="it-IT" altLang="it-IT" b="1" dirty="0">
                <a:latin typeface="Chalkboard SE" panose="03050602040202020205" pitchFamily="66" charset="77"/>
              </a:rPr>
              <a:t>Sono NEURONI dai cui Corpi Cellulari si dipartono prolungamenti (ASSONI) che costituiscono le FIBRE del NERVO OLFATTIVO (1°paio di Nervi Cranici).</a:t>
            </a:r>
          </a:p>
          <a:p>
            <a:pPr marL="0" indent="0">
              <a:buNone/>
            </a:pPr>
            <a:endParaRPr lang="it-IT" altLang="it-IT" b="1" dirty="0">
              <a:latin typeface="Chalkboard SE" panose="03050602040202020205" pitchFamily="66" charset="77"/>
            </a:endParaRPr>
          </a:p>
          <a:p>
            <a:r>
              <a:rPr lang="it-IT" b="1" dirty="0">
                <a:latin typeface="Chalkboard SE" panose="03050602040202020205" pitchFamily="66" charset="77"/>
              </a:rPr>
              <a:t>Nella loro porzione apicale si riscontrano prolungamenti (CILIA o PELI OLFATTIVI) che vengono in contatto con la secrezione glicoproteica delle GHIANDOLE di BOWMAN per la captazione delle molecole che vengono percepite dall’ Olfatto.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776000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Grp="1" noChangeArrowheads="1"/>
          </p:cNvSpPr>
          <p:nvPr>
            <p:ph type="title"/>
          </p:nvPr>
        </p:nvSpPr>
        <p:spPr>
          <a:xfrm>
            <a:off x="6069734" y="769128"/>
            <a:ext cx="2240756" cy="1350169"/>
          </a:xfrm>
          <a:ln/>
        </p:spPr>
        <p:txBody>
          <a:bodyPr>
            <a:noAutofit/>
          </a:bodyPr>
          <a:lstStyle/>
          <a:p>
            <a:pPr algn="ctr"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FOSSE</a:t>
            </a:r>
            <a:b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LATERALI</a:t>
            </a:r>
            <a:b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del</a:t>
            </a:r>
            <a:b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CRANIO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4"/>
          <a:stretch>
            <a:fillRect/>
          </a:stretch>
        </p:blipFill>
        <p:spPr bwMode="auto">
          <a:xfrm>
            <a:off x="464235" y="403590"/>
            <a:ext cx="5134086" cy="3431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454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299" y="3861198"/>
            <a:ext cx="5032163" cy="244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400393" y="4234376"/>
            <a:ext cx="3523906" cy="191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500" tIns="35100" rIns="67500" bIns="351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b="1" dirty="0">
                <a:solidFill>
                  <a:srgbClr val="000000"/>
                </a:solidFill>
                <a:latin typeface="Lucida Handwriting" panose="03010101010101010101" pitchFamily="66" charset="77"/>
                <a:cs typeface="Arial" panose="020B0604020202020204" pitchFamily="34" charset="0"/>
              </a:rPr>
              <a:t>FOSSA </a:t>
            </a:r>
          </a:p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b="1" dirty="0">
                <a:solidFill>
                  <a:srgbClr val="000000"/>
                </a:solidFill>
                <a:latin typeface="Lucida Handwriting" panose="03010101010101010101" pitchFamily="66" charset="77"/>
                <a:cs typeface="Arial" panose="020B0604020202020204" pitchFamily="34" charset="0"/>
              </a:rPr>
              <a:t>PTERIGO-MAXILLO</a:t>
            </a:r>
          </a:p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b="1" dirty="0">
                <a:solidFill>
                  <a:srgbClr val="000000"/>
                </a:solidFill>
                <a:latin typeface="Lucida Handwriting" panose="03010101010101010101" pitchFamily="66" charset="77"/>
                <a:cs typeface="Arial" panose="020B0604020202020204" pitchFamily="34" charset="0"/>
              </a:rPr>
              <a:t>-PALATINA</a:t>
            </a:r>
          </a:p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b="1" dirty="0">
                <a:solidFill>
                  <a:srgbClr val="000000"/>
                </a:solidFill>
                <a:latin typeface="Lucida Handwriting" panose="03010101010101010101" pitchFamily="66" charset="77"/>
                <a:cs typeface="Arial" panose="020B0604020202020204" pitchFamily="34" charset="0"/>
              </a:rPr>
              <a:t>(</a:t>
            </a:r>
            <a:r>
              <a:rPr lang="it-IT" altLang="it-IT" b="1" dirty="0" err="1">
                <a:solidFill>
                  <a:srgbClr val="000000"/>
                </a:solidFill>
                <a:latin typeface="Lucida Handwriting" panose="03010101010101010101" pitchFamily="66" charset="77"/>
                <a:cs typeface="Arial" panose="020B0604020202020204" pitchFamily="34" charset="0"/>
              </a:rPr>
              <a:t>Pterigo</a:t>
            </a:r>
            <a:r>
              <a:rPr lang="it-IT" altLang="it-IT" b="1" dirty="0">
                <a:solidFill>
                  <a:srgbClr val="000000"/>
                </a:solidFill>
                <a:latin typeface="Lucida Handwriting" panose="03010101010101010101" pitchFamily="66" charset="77"/>
                <a:cs typeface="Arial" panose="020B0604020202020204" pitchFamily="34" charset="0"/>
              </a:rPr>
              <a:t>-Palatina, </a:t>
            </a:r>
          </a:p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b="1" dirty="0" err="1">
                <a:solidFill>
                  <a:srgbClr val="000000"/>
                </a:solidFill>
                <a:latin typeface="Lucida Handwriting" panose="03010101010101010101" pitchFamily="66" charset="77"/>
                <a:cs typeface="Arial" panose="020B0604020202020204" pitchFamily="34" charset="0"/>
              </a:rPr>
              <a:t>Sfeno</a:t>
            </a:r>
            <a:r>
              <a:rPr lang="it-IT" altLang="it-IT" b="1" dirty="0">
                <a:solidFill>
                  <a:srgbClr val="000000"/>
                </a:solidFill>
                <a:latin typeface="Lucida Handwriting" panose="03010101010101010101" pitchFamily="66" charset="77"/>
                <a:cs typeface="Arial" panose="020B0604020202020204" pitchFamily="34" charset="0"/>
              </a:rPr>
              <a:t>-Palatina)</a:t>
            </a:r>
          </a:p>
        </p:txBody>
      </p:sp>
    </p:spTree>
    <p:extLst>
      <p:ext uri="{BB962C8B-B14F-4D97-AF65-F5344CB8AC3E}">
        <p14:creationId xmlns:p14="http://schemas.microsoft.com/office/powerpoint/2010/main" val="23255315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D0D3FA-3A29-A043-A9E9-4827062F7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63" y="224204"/>
            <a:ext cx="8553157" cy="573528"/>
          </a:xfrm>
        </p:spPr>
        <p:txBody>
          <a:bodyPr>
            <a:noAutofit/>
          </a:bodyPr>
          <a:lstStyle/>
          <a:p>
            <a:pPr algn="ctr"/>
            <a: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FOSSE LATERALI dello SPLANCNOCRANIO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19C7000-F6F7-4640-9EC4-A4D7CFAF8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63" y="1012874"/>
            <a:ext cx="8553157" cy="5500468"/>
          </a:xfrm>
        </p:spPr>
        <p:txBody>
          <a:bodyPr>
            <a:normAutofit/>
          </a:bodyPr>
          <a:lstStyle/>
          <a:p>
            <a:r>
              <a:rPr lang="it-IT" sz="3200" dirty="0">
                <a:solidFill>
                  <a:schemeClr val="tx1"/>
                </a:solidFill>
                <a:latin typeface="Copperplate" panose="02000504000000020004" pitchFamily="2" charset="77"/>
              </a:rPr>
              <a:t>FOSSA TEMPORALE: localizzata superiormente alla Arcata Zigomatica, formata da porzioni delle Ossa ZIGOMATICO e TEMPORALE. Contiene il Muscolo Temporale.</a:t>
            </a:r>
          </a:p>
          <a:p>
            <a:endParaRPr lang="it-IT" sz="32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r>
              <a:rPr lang="it-IT" sz="3200" dirty="0">
                <a:solidFill>
                  <a:schemeClr val="tx1"/>
                </a:solidFill>
                <a:latin typeface="Chalkboard" panose="03050602040202020205" pitchFamily="66" charset="77"/>
              </a:rPr>
              <a:t>FOSSA INFRATEMPORALE: situata inferiormente alla Arcata Zigomatica. Medialmente ad essa si localizza la Fossa </a:t>
            </a:r>
            <a:r>
              <a:rPr lang="it-IT" sz="3200" dirty="0" err="1">
                <a:solidFill>
                  <a:schemeClr val="tx1"/>
                </a:solidFill>
                <a:latin typeface="Chalkboard" panose="03050602040202020205" pitchFamily="66" charset="77"/>
              </a:rPr>
              <a:t>Pterigo</a:t>
            </a:r>
            <a:r>
              <a:rPr lang="it-IT" sz="3200" dirty="0">
                <a:solidFill>
                  <a:schemeClr val="tx1"/>
                </a:solidFill>
                <a:latin typeface="Chalkboard" panose="03050602040202020205" pitchFamily="66" charset="77"/>
              </a:rPr>
              <a:t>-</a:t>
            </a:r>
            <a:r>
              <a:rPr lang="it-IT" sz="3200" dirty="0" err="1">
                <a:solidFill>
                  <a:schemeClr val="tx1"/>
                </a:solidFill>
                <a:latin typeface="Chalkboard" panose="03050602040202020205" pitchFamily="66" charset="77"/>
              </a:rPr>
              <a:t>Maxillo</a:t>
            </a:r>
            <a:r>
              <a:rPr lang="it-IT" sz="3200" dirty="0">
                <a:solidFill>
                  <a:schemeClr val="tx1"/>
                </a:solidFill>
                <a:latin typeface="Chalkboard" panose="03050602040202020205" pitchFamily="66" charset="77"/>
              </a:rPr>
              <a:t>-Palatina</a:t>
            </a:r>
          </a:p>
        </p:txBody>
      </p:sp>
    </p:spTree>
    <p:extLst>
      <p:ext uri="{BB962C8B-B14F-4D97-AF65-F5344CB8AC3E}">
        <p14:creationId xmlns:p14="http://schemas.microsoft.com/office/powerpoint/2010/main" val="31766567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6FA74DC6-29E4-434E-AC57-4F9920B79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9652" y="2456893"/>
            <a:ext cx="6372708" cy="1073944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>
                <a:latin typeface="Copperplate Gothic Bold" panose="020E0705020206020404" pitchFamily="34" charset="77"/>
              </a:rPr>
              <a:t>ARTICOLAZIONE</a:t>
            </a:r>
            <a:br>
              <a:rPr lang="it-IT" dirty="0">
                <a:latin typeface="Copperplate Gothic Bold" panose="020E0705020206020404" pitchFamily="34" charset="77"/>
              </a:rPr>
            </a:br>
            <a:r>
              <a:rPr lang="it-IT" dirty="0">
                <a:latin typeface="Copperplate Gothic Bold" panose="020E0705020206020404" pitchFamily="34" charset="77"/>
              </a:rPr>
              <a:t>TEMPORO-MANDIBOLARE</a:t>
            </a:r>
            <a:br>
              <a:rPr lang="it-IT" dirty="0">
                <a:latin typeface="Copperplate Gothic Bold" panose="020E0705020206020404" pitchFamily="34" charset="77"/>
              </a:rPr>
            </a:br>
            <a:r>
              <a:rPr lang="it-IT" dirty="0">
                <a:latin typeface="Copperplate Gothic Bold" panose="020E0705020206020404" pitchFamily="34" charset="77"/>
              </a:rPr>
              <a:t>(A T M)</a:t>
            </a:r>
          </a:p>
        </p:txBody>
      </p:sp>
    </p:spTree>
    <p:extLst>
      <p:ext uri="{BB962C8B-B14F-4D97-AF65-F5344CB8AC3E}">
        <p14:creationId xmlns:p14="http://schemas.microsoft.com/office/powerpoint/2010/main" val="536421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" t="1443" r="5554" b="2448"/>
          <a:stretch>
            <a:fillRect/>
          </a:stretch>
        </p:blipFill>
        <p:spPr bwMode="auto">
          <a:xfrm>
            <a:off x="1505243" y="131282"/>
            <a:ext cx="6358597" cy="642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907" t="1443" r="5554" b="244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608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912C0F-0159-4247-9435-5BFAF9DD9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917" y="186126"/>
            <a:ext cx="3254766" cy="1239552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ARTICOLAZIONE TEMPORO-MANDIBOLARE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1EACE9B-681F-554E-9FF2-1532EA0A2F1E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8" r="18408"/>
          <a:stretch>
            <a:fillRect/>
          </a:stretch>
        </p:blipFill>
        <p:spPr bwMode="auto">
          <a:xfrm>
            <a:off x="3478683" y="576776"/>
            <a:ext cx="5759029" cy="606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74225CF-BBC2-9749-8155-BB197A283A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3918" y="1659988"/>
            <a:ext cx="3504020" cy="3599003"/>
          </a:xfrm>
        </p:spPr>
        <p:txBody>
          <a:bodyPr>
            <a:noAutofit/>
          </a:bodyPr>
          <a:lstStyle/>
          <a:p>
            <a:r>
              <a:rPr lang="it-IT" sz="2400" dirty="0">
                <a:solidFill>
                  <a:schemeClr val="tx1"/>
                </a:solidFill>
                <a:latin typeface="Copperplate" panose="02000504000000020004" pitchFamily="2" charset="77"/>
              </a:rPr>
              <a:t>DIARTROSI dello SPLANCNOCRANIO, CLASSIFICATA come BI-CONDILOARTROSI, coinvolta nei meccanismi di APERTURA e CHIUSURA della BOCCA, come pure nei MOVIMENTI DI LATERALITA’ essenziali per un’adeguata masticazione</a:t>
            </a:r>
          </a:p>
        </p:txBody>
      </p:sp>
    </p:spTree>
    <p:extLst>
      <p:ext uri="{BB962C8B-B14F-4D97-AF65-F5344CB8AC3E}">
        <p14:creationId xmlns:p14="http://schemas.microsoft.com/office/powerpoint/2010/main" val="6487360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4">
            <a:extLst>
              <a:ext uri="{FF2B5EF4-FFF2-40B4-BE49-F238E27FC236}">
                <a16:creationId xmlns:a16="http://schemas.microsoft.com/office/drawing/2014/main" id="{EF52A478-041D-2B4D-B135-BAD836EA9A5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5219700" y="1538288"/>
            <a:ext cx="2672954" cy="857250"/>
          </a:xfrm>
        </p:spPr>
        <p:txBody>
          <a:bodyPr/>
          <a:lstStyle/>
          <a:p>
            <a:r>
              <a:rPr lang="it-IT" altLang="it-IT" sz="2400" dirty="0">
                <a:solidFill>
                  <a:schemeClr val="tx1"/>
                </a:solidFill>
                <a:latin typeface="Arial Black" panose="020B0604020202020204" pitchFamily="34" charset="0"/>
              </a:rPr>
              <a:t>MANDIBOLA </a:t>
            </a:r>
          </a:p>
        </p:txBody>
      </p:sp>
      <p:pic>
        <p:nvPicPr>
          <p:cNvPr id="33797" name="Picture 5" descr="15916002">
            <a:extLst>
              <a:ext uri="{FF2B5EF4-FFF2-40B4-BE49-F238E27FC236}">
                <a16:creationId xmlns:a16="http://schemas.microsoft.com/office/drawing/2014/main" id="{D47007F0-39CF-734D-8FB8-52ACB0702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42" y="206115"/>
            <a:ext cx="5070249" cy="320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AA027F60">
            <a:extLst>
              <a:ext uri="{FF2B5EF4-FFF2-40B4-BE49-F238E27FC236}">
                <a16:creationId xmlns:a16="http://schemas.microsoft.com/office/drawing/2014/main" id="{FFC49A9A-7EFB-1649-8E23-0BC6CDD7F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786" y="3387327"/>
            <a:ext cx="6710268" cy="3168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9" name="Text Box 7">
            <a:extLst>
              <a:ext uri="{FF2B5EF4-FFF2-40B4-BE49-F238E27FC236}">
                <a16:creationId xmlns:a16="http://schemas.microsoft.com/office/drawing/2014/main" id="{33F50924-C034-8E4C-BAE3-81CB5ECBD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9812" y="3928780"/>
            <a:ext cx="2516779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it-IT" altLang="it-IT" sz="1350" dirty="0">
                <a:solidFill>
                  <a:srgbClr val="FF3300"/>
                </a:solidFill>
                <a:latin typeface="Arial Black" panose="020B0604020202020204" pitchFamily="34" charset="0"/>
                <a:ea typeface="Microsoft YaHei" panose="020B0503020204020204" pitchFamily="34" charset="-122"/>
              </a:rPr>
              <a:t>FRONTALE POSTERIORE</a:t>
            </a:r>
          </a:p>
        </p:txBody>
      </p:sp>
      <p:sp>
        <p:nvSpPr>
          <p:cNvPr id="33800" name="Text Box 8">
            <a:extLst>
              <a:ext uri="{FF2B5EF4-FFF2-40B4-BE49-F238E27FC236}">
                <a16:creationId xmlns:a16="http://schemas.microsoft.com/office/drawing/2014/main" id="{5E127680-6D03-894E-89AA-5A94557A8E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6927" y="542612"/>
            <a:ext cx="1319592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it-IT" altLang="it-IT" sz="1350" dirty="0">
                <a:solidFill>
                  <a:srgbClr val="FF3300"/>
                </a:solidFill>
                <a:latin typeface="Arial Black" panose="020B0604020202020204" pitchFamily="34" charset="0"/>
                <a:ea typeface="Microsoft YaHei" panose="020B0503020204020204" pitchFamily="34" charset="-122"/>
              </a:rPr>
              <a:t>FRONTALE </a:t>
            </a: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it-IT" altLang="it-IT" sz="1350" dirty="0">
                <a:solidFill>
                  <a:srgbClr val="FF3300"/>
                </a:solidFill>
                <a:latin typeface="Arial Black" panose="020B0604020202020204" pitchFamily="34" charset="0"/>
                <a:ea typeface="Microsoft YaHei" panose="020B0503020204020204" pitchFamily="34" charset="-122"/>
              </a:rPr>
              <a:t>ANTERIORE</a:t>
            </a:r>
          </a:p>
        </p:txBody>
      </p:sp>
    </p:spTree>
    <p:extLst>
      <p:ext uri="{BB962C8B-B14F-4D97-AF65-F5344CB8AC3E}">
        <p14:creationId xmlns:p14="http://schemas.microsoft.com/office/powerpoint/2010/main" val="34582123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091B95F4-5990-1E4D-9201-52891566F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631" y="280475"/>
            <a:ext cx="6642738" cy="864096"/>
          </a:xfrm>
        </p:spPr>
        <p:txBody>
          <a:bodyPr>
            <a:noAutofit/>
          </a:bodyPr>
          <a:lstStyle/>
          <a:p>
            <a:pPr algn="ctr"/>
            <a:r>
              <a:rPr lang="it-IT" sz="3200" b="1" dirty="0">
                <a:latin typeface="Chalkboard SE" panose="03050602040202020205" pitchFamily="66" charset="77"/>
              </a:rPr>
              <a:t>MANDIBOLA</a:t>
            </a:r>
            <a:br>
              <a:rPr lang="it-IT" sz="3200" b="1" dirty="0">
                <a:latin typeface="Chalkboard SE" panose="03050602040202020205" pitchFamily="66" charset="77"/>
              </a:rPr>
            </a:br>
            <a:r>
              <a:rPr lang="it-IT" sz="3200" b="1" dirty="0">
                <a:latin typeface="Chalkboard SE" panose="03050602040202020205" pitchFamily="66" charset="77"/>
              </a:rPr>
              <a:t>(Mascellare Inferiore)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9186FA0-4170-034E-9CEF-1CC896CE9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691" y="1399735"/>
            <a:ext cx="8651631" cy="5458265"/>
          </a:xfrm>
        </p:spPr>
        <p:txBody>
          <a:bodyPr>
            <a:normAutofit/>
          </a:bodyPr>
          <a:lstStyle/>
          <a:p>
            <a:r>
              <a:rPr lang="it-IT" dirty="0">
                <a:latin typeface="Copperplate Gothic Bold" panose="020E0705020206020404" pitchFamily="34" charset="77"/>
              </a:rPr>
              <a:t>La MANDIBOLA è un osso Irregolare, Impari.</a:t>
            </a:r>
          </a:p>
          <a:p>
            <a:r>
              <a:rPr lang="it-IT" dirty="0">
                <a:latin typeface="Copperplate Gothic Bold" panose="020E0705020206020404" pitchFamily="34" charset="77"/>
              </a:rPr>
              <a:t>Presenta un CORPO, orientato su un piano orizzontale, dal quale, postero-superiormente, si dipartono le due BRANCHE MONTANTI (o RAMI), alla cui sommità si trovano il CONDILO (coinvolto nella ATM) ed il PROCESSO CORONOIDEO (inserzione del Muscolo Masticatore TEMPORALE).</a:t>
            </a:r>
          </a:p>
        </p:txBody>
      </p:sp>
    </p:spTree>
    <p:extLst>
      <p:ext uri="{BB962C8B-B14F-4D97-AF65-F5344CB8AC3E}">
        <p14:creationId xmlns:p14="http://schemas.microsoft.com/office/powerpoint/2010/main" val="7738263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/>
          <p:cNvSpPr>
            <a:spLocks noGrp="1" noChangeArrowheads="1"/>
          </p:cNvSpPr>
          <p:nvPr>
            <p:ph type="title"/>
          </p:nvPr>
        </p:nvSpPr>
        <p:spPr>
          <a:xfrm>
            <a:off x="1143000" y="519626"/>
            <a:ext cx="6743700" cy="742950"/>
          </a:xfrm>
          <a:ln/>
        </p:spPr>
        <p:txBody>
          <a:bodyPr>
            <a:noAutofit/>
          </a:bodyPr>
          <a:lstStyle/>
          <a:p>
            <a:pPr algn="ctr"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ARTICOLAZIONE TEMPORO-MANDIBOLARE</a:t>
            </a:r>
            <a:b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( A. T. M.)</a:t>
            </a: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>
            <a:lum bright="-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45" y="1753274"/>
            <a:ext cx="8865160" cy="4957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86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B5E48A-CA59-864A-B6E2-AE7FE8987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7668" y="155837"/>
            <a:ext cx="6777371" cy="1073944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Chalkboard" panose="03050602040202020205" pitchFamily="66" charset="77"/>
              </a:rPr>
              <a:t>ARTICOLAZIONE </a:t>
            </a:r>
            <a:br>
              <a:rPr lang="it-IT" sz="3200" b="1" dirty="0">
                <a:latin typeface="Chalkboard" panose="03050602040202020205" pitchFamily="66" charset="77"/>
              </a:rPr>
            </a:br>
            <a:r>
              <a:rPr lang="it-IT" sz="3200" b="1" dirty="0">
                <a:latin typeface="Chalkboard" panose="03050602040202020205" pitchFamily="66" charset="77"/>
              </a:rPr>
              <a:t>TEMPORO-MANDIBOLARE (ATM)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53E4EB0-4CF8-7E4E-97D0-707E424A67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082" y="1229781"/>
            <a:ext cx="8693835" cy="5628219"/>
          </a:xfrm>
        </p:spPr>
        <p:txBody>
          <a:bodyPr/>
          <a:lstStyle/>
          <a:p>
            <a:r>
              <a:rPr lang="it-IT" sz="2600" dirty="0">
                <a:latin typeface="Copperplate Gothic Bold" panose="020E0705020206020404" pitchFamily="34" charset="77"/>
              </a:rPr>
              <a:t>Si colloca nell’ambito del Complesso </a:t>
            </a:r>
            <a:r>
              <a:rPr lang="it-IT" sz="2600" dirty="0" err="1">
                <a:latin typeface="Copperplate Gothic Bold" panose="020E0705020206020404" pitchFamily="34" charset="77"/>
              </a:rPr>
              <a:t>Osteo</a:t>
            </a:r>
            <a:r>
              <a:rPr lang="it-IT" sz="2600" dirty="0">
                <a:latin typeface="Copperplate Gothic Bold" panose="020E0705020206020404" pitchFamily="34" charset="77"/>
              </a:rPr>
              <a:t>-</a:t>
            </a:r>
            <a:r>
              <a:rPr lang="it-IT" sz="2600" dirty="0" err="1">
                <a:latin typeface="Copperplate Gothic Bold" panose="020E0705020206020404" pitchFamily="34" charset="77"/>
              </a:rPr>
              <a:t>Artro</a:t>
            </a:r>
            <a:r>
              <a:rPr lang="it-IT" sz="2600" dirty="0">
                <a:latin typeface="Copperplate Gothic Bold" panose="020E0705020206020404" pitchFamily="34" charset="77"/>
              </a:rPr>
              <a:t>-Neuro-Muscolare Temporo-Mandibolare</a:t>
            </a:r>
          </a:p>
          <a:p>
            <a:r>
              <a:rPr lang="it-IT" sz="2600" dirty="0">
                <a:latin typeface="Copperplate Gothic Bold" panose="020E0705020206020404" pitchFamily="34" charset="77"/>
              </a:rPr>
              <a:t>Come Capi Articolari sono coinvolti il CONDILO della BRANCA MONTANTE della MANDIBOLA e la FOSSA MANDIBOLARE dell’ OSSO TEMPORALE.</a:t>
            </a:r>
          </a:p>
          <a:p>
            <a:r>
              <a:rPr lang="it-IT" sz="2600" dirty="0">
                <a:latin typeface="Copperplate Gothic Bold" panose="020E0705020206020404" pitchFamily="34" charset="77"/>
              </a:rPr>
              <a:t>Tra i 2 capi articolari si interpone un DISCO di CARTILAGINE FIBROSA.</a:t>
            </a:r>
          </a:p>
          <a:p>
            <a:r>
              <a:rPr lang="it-IT" sz="2600" dirty="0">
                <a:latin typeface="Copperplate Gothic Bold" panose="020E0705020206020404" pitchFamily="34" charset="77"/>
              </a:rPr>
              <a:t>E’ rinforzata da LEGAMENTI, anche a distanza.</a:t>
            </a:r>
          </a:p>
          <a:p>
            <a:r>
              <a:rPr lang="it-IT" sz="2600" dirty="0">
                <a:latin typeface="Copperplate Gothic Bold" panose="020E0705020206020404" pitchFamily="34" charset="77"/>
              </a:rPr>
              <a:t>Vi agiscono numerosi Muscoli Striati Scheletrici</a:t>
            </a:r>
          </a:p>
          <a:p>
            <a:endParaRPr lang="it-IT" sz="2100" dirty="0">
              <a:latin typeface="Copperplate Gothic Bold" panose="020E07050202060204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015297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B5E48A-CA59-864A-B6E2-AE7FE8987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7666" y="155837"/>
            <a:ext cx="6777371" cy="1073944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Chalkboard" panose="03050602040202020205" pitchFamily="66" charset="77"/>
              </a:rPr>
              <a:t>A T M</a:t>
            </a:r>
            <a:br>
              <a:rPr lang="it-IT" sz="3200" b="1" dirty="0">
                <a:latin typeface="Chalkboard" panose="03050602040202020205" pitchFamily="66" charset="77"/>
              </a:rPr>
            </a:br>
            <a:r>
              <a:rPr lang="it-IT" sz="3200" b="1" dirty="0">
                <a:latin typeface="Chalkboard" panose="03050602040202020205" pitchFamily="66" charset="77"/>
              </a:rPr>
              <a:t>MOVIMENTI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53E4EB0-4CF8-7E4E-97D0-707E424A67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029" y="1356390"/>
            <a:ext cx="8862646" cy="5684490"/>
          </a:xfrm>
        </p:spPr>
        <p:txBody>
          <a:bodyPr>
            <a:normAutofit/>
          </a:bodyPr>
          <a:lstStyle/>
          <a:p>
            <a:r>
              <a:rPr lang="it-IT" sz="2600" dirty="0">
                <a:latin typeface="Copperplate Gothic Bold" panose="020E0705020206020404" pitchFamily="34" charset="77"/>
              </a:rPr>
              <a:t>L’ ATM è una DIARTROSI, in particolare è definita una BI-CONDILOARTROSI.</a:t>
            </a:r>
          </a:p>
          <a:p>
            <a:r>
              <a:rPr lang="it-IT" sz="2600" dirty="0">
                <a:latin typeface="Copperplate Gothic Bold" panose="020E0705020206020404" pitchFamily="34" charset="77"/>
              </a:rPr>
              <a:t>Consente l’ ESTENSIONE nell’abbassamento della Mandibola per l’ Apertura della Bocca; la FLESSIONE nell’ innalzamento della Mandibola nella chiusura della Bocca.</a:t>
            </a:r>
          </a:p>
          <a:p>
            <a:r>
              <a:rPr lang="it-IT" sz="2600" dirty="0">
                <a:latin typeface="Copperplate Gothic Bold" panose="020E0705020206020404" pitchFamily="34" charset="77"/>
              </a:rPr>
              <a:t>Sono possibili anche lo spostamento in AVANTI ed INDIETRO, come pure i Movimenti di LATERALITA’ nei processi di masticazione del cibo tramite i denti molari</a:t>
            </a:r>
          </a:p>
        </p:txBody>
      </p:sp>
    </p:spTree>
    <p:extLst>
      <p:ext uri="{BB962C8B-B14F-4D97-AF65-F5344CB8AC3E}">
        <p14:creationId xmlns:p14="http://schemas.microsoft.com/office/powerpoint/2010/main" val="24124381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4" name="Rectangle 6">
            <a:extLst>
              <a:ext uri="{FF2B5EF4-FFF2-40B4-BE49-F238E27FC236}">
                <a16:creationId xmlns:a16="http://schemas.microsoft.com/office/drawing/2014/main" id="{0CAA2FEB-1FAF-2545-B6E0-89AD1B77E19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820488" y="881063"/>
            <a:ext cx="3518297" cy="857250"/>
          </a:xfrm>
        </p:spPr>
        <p:txBody>
          <a:bodyPr>
            <a:noAutofit/>
          </a:bodyPr>
          <a:lstStyle/>
          <a:p>
            <a:pPr algn="ctr"/>
            <a:r>
              <a:rPr lang="it-IT" altLang="it-IT" sz="3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OSSO</a:t>
            </a:r>
            <a:br>
              <a:rPr lang="it-IT" altLang="it-IT" sz="3200" dirty="0">
                <a:solidFill>
                  <a:schemeClr val="tx1"/>
                </a:solidFill>
                <a:latin typeface="Copperplate Gothic Bold" panose="020E0705020206020404" pitchFamily="34" charset="77"/>
              </a:rPr>
            </a:br>
            <a:r>
              <a:rPr lang="it-IT" altLang="it-IT" sz="3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IOIDE (JOIDE)</a:t>
            </a:r>
          </a:p>
        </p:txBody>
      </p:sp>
      <p:pic>
        <p:nvPicPr>
          <p:cNvPr id="37893" name="Picture 5" descr="9 intelaiatura ossea della testa e del collo">
            <a:extLst>
              <a:ext uri="{FF2B5EF4-FFF2-40B4-BE49-F238E27FC236}">
                <a16:creationId xmlns:a16="http://schemas.microsoft.com/office/drawing/2014/main" id="{F5568530-019C-4D44-8544-0CAEE0A4A85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8973" y="-66741"/>
            <a:ext cx="3612996" cy="463040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91" name="Picture 3" descr="A544099A">
            <a:extLst>
              <a:ext uri="{FF2B5EF4-FFF2-40B4-BE49-F238E27FC236}">
                <a16:creationId xmlns:a16="http://schemas.microsoft.com/office/drawing/2014/main" id="{AD771DDE-6CDB-EA49-977D-41F9DB469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17" y="3838226"/>
            <a:ext cx="4918878" cy="280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6" name="Line 8">
            <a:extLst>
              <a:ext uri="{FF2B5EF4-FFF2-40B4-BE49-F238E27FC236}">
                <a16:creationId xmlns:a16="http://schemas.microsoft.com/office/drawing/2014/main" id="{3B316F86-2B8E-3446-AA0E-90CAA8B5D4E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06328" y="2141074"/>
            <a:ext cx="3995738" cy="1512094"/>
          </a:xfrm>
          <a:prstGeom prst="line">
            <a:avLst/>
          </a:prstGeom>
          <a:noFill/>
          <a:ln w="76200" cap="sq">
            <a:solidFill>
              <a:srgbClr val="FF33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>
              <a:solidFill>
                <a:srgbClr val="FFFFFF"/>
              </a:solidFill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37897" name="Rectangle 9">
            <a:extLst>
              <a:ext uri="{FF2B5EF4-FFF2-40B4-BE49-F238E27FC236}">
                <a16:creationId xmlns:a16="http://schemas.microsoft.com/office/drawing/2014/main" id="{A1C4E8C4-D9BD-D849-A233-CDAFFE9098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8216" y="2294336"/>
            <a:ext cx="323850" cy="378619"/>
          </a:xfrm>
          <a:prstGeom prst="rect">
            <a:avLst/>
          </a:prstGeom>
          <a:noFill/>
          <a:ln w="28575" cap="sq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>
              <a:solidFill>
                <a:srgbClr val="FFFFFF"/>
              </a:solidFill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48537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2B67F8BA-D221-9547-A6E1-4F50D320A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542" y="139799"/>
            <a:ext cx="6777372" cy="1113588"/>
          </a:xfrm>
        </p:spPr>
        <p:txBody>
          <a:bodyPr/>
          <a:lstStyle/>
          <a:p>
            <a:pPr algn="ctr"/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OSSO IOIDE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6A87152C-110D-C048-8B8B-616888F20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421" y="970671"/>
            <a:ext cx="8707901" cy="5887329"/>
          </a:xfrm>
        </p:spPr>
        <p:txBody>
          <a:bodyPr>
            <a:noAutofit/>
          </a:bodyPr>
          <a:lstStyle/>
          <a:p>
            <a:r>
              <a:rPr lang="it-IT" b="1" dirty="0">
                <a:latin typeface="Chalkboard SE" panose="03050602040202020205" pitchFamily="66" charset="77"/>
              </a:rPr>
              <a:t>Osso IRREGOLARE, grossolanamente a forma di ferro di cavallo, situato nella regione Cervicale, all’ altezza della 4a vertebra cervicale</a:t>
            </a:r>
          </a:p>
          <a:p>
            <a:endParaRPr lang="it-IT" b="1" dirty="0">
              <a:latin typeface="Chalkboard SE" panose="03050602040202020205" pitchFamily="66" charset="77"/>
            </a:endParaRPr>
          </a:p>
          <a:p>
            <a:r>
              <a:rPr lang="it-IT" b="1" dirty="0">
                <a:latin typeface="Chalkboard SE" panose="03050602040202020205" pitchFamily="66" charset="77"/>
              </a:rPr>
              <a:t>Vi si inseriscono i MUSCOLI SOPRAIOIDEI (coinvolti nella formazione del pavimento della Cavità Orale e nell’ azione di abbassamento della Mandibola nella apertura della Bocca); ed i MUSCOLI SOTTOIOIDEI, </a:t>
            </a:r>
            <a:r>
              <a:rPr lang="it-IT" b="1" dirty="0" err="1">
                <a:latin typeface="Chalkboard SE" panose="03050602040202020205" pitchFamily="66" charset="77"/>
              </a:rPr>
              <a:t>nonchè</a:t>
            </a:r>
            <a:r>
              <a:rPr lang="it-IT" b="1" dirty="0">
                <a:latin typeface="Chalkboard SE" panose="03050602040202020205" pitchFamily="66" charset="77"/>
              </a:rPr>
              <a:t> la LARINGE con la sua Cartilagine TIROIDE. I Muscoli Sottoioidei provvedono a spostare opportunamente sia l’ osso Ioide sia la Laringe nel processo di Deglutizione. </a:t>
            </a:r>
          </a:p>
        </p:txBody>
      </p:sp>
    </p:spTree>
    <p:extLst>
      <p:ext uri="{BB962C8B-B14F-4D97-AF65-F5344CB8AC3E}">
        <p14:creationId xmlns:p14="http://schemas.microsoft.com/office/powerpoint/2010/main" val="27034735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0DE8DB8C-44C6-064C-BC05-573430624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754" y="724076"/>
            <a:ext cx="2970330" cy="1200150"/>
          </a:xfrm>
        </p:spPr>
        <p:txBody>
          <a:bodyPr>
            <a:noAutofit/>
          </a:bodyPr>
          <a:lstStyle/>
          <a:p>
            <a:pPr algn="ctr"/>
            <a:r>
              <a:rPr lang="it-IT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CHE AGISCONO SULLA  A.T.M.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726D7C0C-F43C-044F-A085-92D3F487E1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0754" y="1966814"/>
            <a:ext cx="4175132" cy="3768402"/>
          </a:xfrm>
        </p:spPr>
        <p:txBody>
          <a:bodyPr>
            <a:noAutofit/>
          </a:bodyPr>
          <a:lstStyle/>
          <a:p>
            <a:r>
              <a:rPr lang="it-IT" sz="2400" dirty="0">
                <a:solidFill>
                  <a:schemeClr val="tx1"/>
                </a:solidFill>
                <a:latin typeface="Copperplate" panose="02000504000000020004" pitchFamily="2" charset="77"/>
              </a:rPr>
              <a:t>I muscoli MASTICATORI innalzano la mandibola e provvedono ai suoi spostamenti laterali e di protrusione e retrusione</a:t>
            </a:r>
          </a:p>
          <a:p>
            <a:r>
              <a:rPr lang="it-IT" sz="2400" dirty="0">
                <a:solidFill>
                  <a:schemeClr val="tx1"/>
                </a:solidFill>
                <a:latin typeface="Copperplate" panose="02000504000000020004" pitchFamily="2" charset="77"/>
              </a:rPr>
              <a:t>I MUSCOLI SOPRAIOIDEI, che si inseriscono sulla struttura ossea associata al cranio, che è l’osso IOIDE, provvedono ad abbassare la mandibola nella APERTURA della bocca.</a:t>
            </a:r>
          </a:p>
        </p:txBody>
      </p:sp>
      <p:pic>
        <p:nvPicPr>
          <p:cNvPr id="11" name="Picture 1" descr="1006">
            <a:extLst>
              <a:ext uri="{FF2B5EF4-FFF2-40B4-BE49-F238E27FC236}">
                <a16:creationId xmlns:a16="http://schemas.microsoft.com/office/drawing/2014/main" id="{B8517A1A-96C5-5C4D-8BC7-4E7C99D1DB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982" y="258359"/>
            <a:ext cx="4354190" cy="3416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" descr="1009">
            <a:extLst>
              <a:ext uri="{FF2B5EF4-FFF2-40B4-BE49-F238E27FC236}">
                <a16:creationId xmlns:a16="http://schemas.microsoft.com/office/drawing/2014/main" id="{A4CA69B2-D5FA-9B4C-9718-9D5B025463A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299"/>
          <a:stretch/>
        </p:blipFill>
        <p:spPr>
          <a:xfrm>
            <a:off x="5866227" y="3402939"/>
            <a:ext cx="2542735" cy="32678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32283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>
            <a:spLocks noGrp="1" noChangeArrowheads="1"/>
          </p:cNvSpPr>
          <p:nvPr>
            <p:ph type="title"/>
          </p:nvPr>
        </p:nvSpPr>
        <p:spPr>
          <a:xfrm>
            <a:off x="1" y="280474"/>
            <a:ext cx="9143999" cy="857250"/>
          </a:xfrm>
          <a:ln/>
        </p:spPr>
        <p:txBody>
          <a:bodyPr>
            <a:noAutofit/>
          </a:bodyPr>
          <a:lstStyle/>
          <a:p>
            <a:pPr algn="ctr"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Copperplate" panose="02000504000000020004" pitchFamily="2" charset="77"/>
              </a:rPr>
              <a:t>MUSCOLI ABBASSATORI (SOPRAIOIDEI) ed INNALZATORI (MASTICATORI) della MANDIBOLA</a:t>
            </a: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53028"/>
            <a:ext cx="9143999" cy="5210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511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B8E8BF87-8F1D-4D56-9E8D-1C70CA7394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74488" y="280474"/>
            <a:ext cx="6723459" cy="857250"/>
          </a:xfrm>
          <a:ln/>
        </p:spPr>
        <p:txBody>
          <a:bodyPr/>
          <a:lstStyle/>
          <a:p>
            <a:pPr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2700" b="1" dirty="0">
                <a:latin typeface="Chalkboard SE" panose="03050602040202020205" pitchFamily="66" charset="77"/>
                <a:cs typeface="Gurmukhi Sangam MN" pitchFamily="2" charset="0"/>
              </a:rPr>
              <a:t>NASO ESTERNO e CAVITA’ NASALI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D423FBBD-678A-452E-82A0-7C6235622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253" y="1592797"/>
            <a:ext cx="3361182" cy="2214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7" name="Picture 3">
            <a:extLst>
              <a:ext uri="{FF2B5EF4-FFF2-40B4-BE49-F238E27FC236}">
                <a16:creationId xmlns:a16="http://schemas.microsoft.com/office/drawing/2014/main" id="{ADB589DB-0724-4CDB-A78D-9DE926232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807619"/>
            <a:ext cx="3158729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9D3B220F-01AE-4C17-822A-A3AD99BD0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470" y="3800475"/>
            <a:ext cx="2726531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16461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B106D2FA-C4ED-044A-B28D-1600C5DB5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743" y="111663"/>
            <a:ext cx="5826919" cy="681540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latin typeface="Copperplate Gothic Bold" panose="020E0705020206020404" pitchFamily="34" charset="77"/>
              </a:rPr>
              <a:t>MUSCOLI  MASTICATORI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8252BD9-2566-2A43-8F8F-C8D2D5166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217" y="793203"/>
            <a:ext cx="8721970" cy="5910053"/>
          </a:xfrm>
        </p:spPr>
        <p:txBody>
          <a:bodyPr>
            <a:normAutofit/>
          </a:bodyPr>
          <a:lstStyle/>
          <a:p>
            <a:r>
              <a:rPr lang="it-IT" b="1" dirty="0">
                <a:latin typeface="Chalkboard SE" panose="03050602040202020205" pitchFamily="66" charset="77"/>
              </a:rPr>
              <a:t>Essi sono: MASSETERE, TEMPORALE, PTERIGOIDEO ESTERNO (o LATERALE), PTERIGOIDEO INTERNO (o MEDIALE).</a:t>
            </a:r>
          </a:p>
          <a:p>
            <a:r>
              <a:rPr lang="it-IT" b="1" dirty="0">
                <a:latin typeface="Chalkboard SE" panose="03050602040202020205" pitchFamily="66" charset="77"/>
              </a:rPr>
              <a:t>Provvedono ad INNALZARE la MANDIBOLA nell’ azione di CHIUSURA della BOCCA.</a:t>
            </a:r>
          </a:p>
          <a:p>
            <a:r>
              <a:rPr lang="it-IT" b="1" dirty="0">
                <a:latin typeface="Chalkboard SE" panose="03050602040202020205" pitchFamily="66" charset="77"/>
              </a:rPr>
              <a:t>Un’ altra azione esplicata è quella di PROTRUSIONE della Mandibola (tramite gli PTERIGOIDEI, nella fase di ampia apertura della bocca) e la sua RETRAZIONE (tramite il TEMPORALE nella chiusura della bocca).</a:t>
            </a:r>
          </a:p>
          <a:p>
            <a:r>
              <a:rPr lang="it-IT" b="1" dirty="0">
                <a:latin typeface="Chalkboard SE" panose="03050602040202020205" pitchFamily="66" charset="77"/>
              </a:rPr>
              <a:t>Sono innervati da Fibre della 3a Branca (Mandibolare) del 5°paio di Nervi Cranici (Nervo TRIGEMINO)</a:t>
            </a:r>
          </a:p>
        </p:txBody>
      </p:sp>
    </p:spTree>
    <p:extLst>
      <p:ext uri="{BB962C8B-B14F-4D97-AF65-F5344CB8AC3E}">
        <p14:creationId xmlns:p14="http://schemas.microsoft.com/office/powerpoint/2010/main" val="25506400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B106D2FA-C4ED-044A-B28D-1600C5DB5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2888" y="182002"/>
            <a:ext cx="5826919" cy="681540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latin typeface="Copperplate Gothic Bold" panose="020E0705020206020404" pitchFamily="34" charset="77"/>
              </a:rPr>
              <a:t>MUSCOLI  SOPRAIOIDEI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8252BD9-2566-2A43-8F8F-C8D2D5166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422" y="1012874"/>
            <a:ext cx="8412480" cy="5669279"/>
          </a:xfrm>
        </p:spPr>
        <p:txBody>
          <a:bodyPr>
            <a:normAutofit/>
          </a:bodyPr>
          <a:lstStyle/>
          <a:p>
            <a:r>
              <a:rPr lang="it-IT" b="1" dirty="0">
                <a:latin typeface="Chalkboard SE" panose="03050602040202020205" pitchFamily="66" charset="77"/>
              </a:rPr>
              <a:t>Essi sono: MILOIOIDEO, GENIOIOIDEO, STILOIOIDEO, DIGASTRICO.</a:t>
            </a:r>
          </a:p>
          <a:p>
            <a:endParaRPr lang="it-IT" b="1" dirty="0">
              <a:latin typeface="Chalkboard SE" panose="03050602040202020205" pitchFamily="66" charset="77"/>
            </a:endParaRPr>
          </a:p>
          <a:p>
            <a:r>
              <a:rPr lang="it-IT" b="1" dirty="0">
                <a:latin typeface="Chalkboard SE" panose="03050602040202020205" pitchFamily="66" charset="77"/>
              </a:rPr>
              <a:t>Provvedono ad ABBASSARE la MANDIBOLA nell’ azione di APERTURA della BOCCA.</a:t>
            </a:r>
          </a:p>
          <a:p>
            <a:endParaRPr lang="it-IT" b="1" dirty="0">
              <a:latin typeface="Chalkboard SE" panose="03050602040202020205" pitchFamily="66" charset="77"/>
            </a:endParaRPr>
          </a:p>
          <a:p>
            <a:r>
              <a:rPr lang="it-IT" b="1" dirty="0">
                <a:latin typeface="Chalkboard SE" panose="03050602040202020205" pitchFamily="66" charset="77"/>
              </a:rPr>
              <a:t>Sono innervati da Fibre della 3a Branca (Mandibolare) del 5°paio di Nervi Cranici (Nervo TRIGEMINO), ma anche dal Nervo Faciale (7° paio) e dal Nervo Ipoglosso (12° paio) assieme al Primo Nervo Cervicale (Nervo Spinale C1)</a:t>
            </a:r>
          </a:p>
        </p:txBody>
      </p:sp>
    </p:spTree>
    <p:extLst>
      <p:ext uri="{BB962C8B-B14F-4D97-AF65-F5344CB8AC3E}">
        <p14:creationId xmlns:p14="http://schemas.microsoft.com/office/powerpoint/2010/main" val="32143152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B106D2FA-C4ED-044A-B28D-1600C5DB5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9511" y="367949"/>
            <a:ext cx="5826919" cy="681540"/>
          </a:xfrm>
        </p:spPr>
        <p:txBody>
          <a:bodyPr>
            <a:normAutofit/>
          </a:bodyPr>
          <a:lstStyle/>
          <a:p>
            <a:r>
              <a:rPr lang="it-IT" sz="3200" dirty="0">
                <a:latin typeface="Copperplate Gothic Bold" panose="020E0705020206020404" pitchFamily="34" charset="77"/>
              </a:rPr>
              <a:t>MUSCOLI  SOTTOIOIDEI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8252BD9-2566-2A43-8F8F-C8D2D5166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286" y="1049490"/>
            <a:ext cx="8623496" cy="5618596"/>
          </a:xfrm>
        </p:spPr>
        <p:txBody>
          <a:bodyPr>
            <a:normAutofit/>
          </a:bodyPr>
          <a:lstStyle/>
          <a:p>
            <a:r>
              <a:rPr lang="it-IT" b="1" dirty="0">
                <a:latin typeface="Chalkboard SE" panose="03050602040202020205" pitchFamily="66" charset="77"/>
              </a:rPr>
              <a:t>Essi sono: STERNOIOIDEO, TIROIOIDEO e STERNOTIROIDEO, OMOIOIDEO.</a:t>
            </a:r>
          </a:p>
          <a:p>
            <a:endParaRPr lang="it-IT" b="1" dirty="0">
              <a:latin typeface="Chalkboard SE" panose="03050602040202020205" pitchFamily="66" charset="77"/>
            </a:endParaRPr>
          </a:p>
          <a:p>
            <a:r>
              <a:rPr lang="it-IT" b="1" dirty="0">
                <a:latin typeface="Chalkboard SE" panose="03050602040202020205" pitchFamily="66" charset="77"/>
              </a:rPr>
              <a:t>Provvedono ad ABBASSARE l’ OSSO IOIDE e ad INNALZARE la LARINGE nel Processo di Deglutizione.</a:t>
            </a:r>
          </a:p>
          <a:p>
            <a:endParaRPr lang="it-IT" b="1" dirty="0">
              <a:latin typeface="Chalkboard SE" panose="03050602040202020205" pitchFamily="66" charset="77"/>
            </a:endParaRPr>
          </a:p>
          <a:p>
            <a:r>
              <a:rPr lang="it-IT" b="1" dirty="0">
                <a:latin typeface="Chalkboard SE" panose="03050602040202020205" pitchFamily="66" charset="77"/>
              </a:rPr>
              <a:t>Sono innervati da Fibre del Nervo Ipoglosso (12° paio) assieme ai Nervi Cervicali dal Primo al Terzo (Nervi Spinali C1-C3).</a:t>
            </a:r>
          </a:p>
        </p:txBody>
      </p:sp>
    </p:spTree>
    <p:extLst>
      <p:ext uri="{BB962C8B-B14F-4D97-AF65-F5344CB8AC3E}">
        <p14:creationId xmlns:p14="http://schemas.microsoft.com/office/powerpoint/2010/main" val="11292272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Grp="1" noChangeArrowheads="1"/>
          </p:cNvSpPr>
          <p:nvPr>
            <p:ph type="title"/>
          </p:nvPr>
        </p:nvSpPr>
        <p:spPr>
          <a:xfrm>
            <a:off x="647114" y="308610"/>
            <a:ext cx="7835704" cy="857250"/>
          </a:xfrm>
          <a:ln/>
        </p:spPr>
        <p:txBody>
          <a:bodyPr>
            <a:noAutofit/>
          </a:bodyPr>
          <a:lstStyle/>
          <a:p>
            <a:pPr algn="ctr"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ASPETTI della MIMICA FACIALE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73" y="1283307"/>
            <a:ext cx="3243585" cy="3879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4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251" y="2278966"/>
            <a:ext cx="5364750" cy="3638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99028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BC58E4-E8FA-4F49-9599-437CFB89A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896" y="684710"/>
            <a:ext cx="8750104" cy="693111"/>
          </a:xfrm>
        </p:spPr>
        <p:txBody>
          <a:bodyPr>
            <a:noAutofit/>
          </a:bodyPr>
          <a:lstStyle/>
          <a:p>
            <a:pPr algn="ctr"/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MIMICI DEL </a:t>
            </a:r>
            <a:b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MASSICCIO FACIALE </a:t>
            </a:r>
            <a:b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 DEL COLLO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6CAB37-9957-C749-A7B7-126BE2F6E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00664"/>
            <a:ext cx="9010481" cy="5324622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chemeClr val="tx1"/>
                </a:solidFill>
                <a:latin typeface="Chalkboard" panose="03050602040202020205" pitchFamily="66" charset="77"/>
              </a:rPr>
              <a:t>Sono strutture muscolari striate scheletriche che provvedono a modificare la morfologia della cute della regione del massiccio faciale (ossia del volto), al fine non solo di modificarne la cosiddetta mimica, ma anche di garantire funzioni biologiche essenziali, quale è l’ atto della SUZIONE esplicato dal Muscolo BUCCINATORE, localizzato nella guancia.</a:t>
            </a:r>
          </a:p>
          <a:p>
            <a:r>
              <a:rPr lang="it-IT" dirty="0">
                <a:solidFill>
                  <a:schemeClr val="tx1"/>
                </a:solidFill>
                <a:latin typeface="Chalkboard" panose="03050602040202020205" pitchFamily="66" charset="77"/>
              </a:rPr>
              <a:t>Nel Collo il Muscolo PLATISMA è localizzato anteriormente ai muscoli IOIDEI</a:t>
            </a:r>
          </a:p>
        </p:txBody>
      </p:sp>
    </p:spTree>
    <p:extLst>
      <p:ext uri="{BB962C8B-B14F-4D97-AF65-F5344CB8AC3E}">
        <p14:creationId xmlns:p14="http://schemas.microsoft.com/office/powerpoint/2010/main" val="18898563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Grp="1" noChangeArrowheads="1"/>
          </p:cNvSpPr>
          <p:nvPr>
            <p:ph type="title"/>
          </p:nvPr>
        </p:nvSpPr>
        <p:spPr>
          <a:xfrm>
            <a:off x="1647825" y="205100"/>
            <a:ext cx="6172200" cy="571500"/>
          </a:xfrm>
          <a:ln/>
        </p:spPr>
        <p:txBody>
          <a:bodyPr>
            <a:normAutofit/>
          </a:bodyPr>
          <a:lstStyle/>
          <a:p>
            <a:pPr algn="ctr"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MUSCOLO  PLATISMA</a:t>
            </a: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35" y="1139484"/>
            <a:ext cx="8708873" cy="5542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71335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3BB54A64-7112-1147-AF30-DEE5513DD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5677" y="2780929"/>
            <a:ext cx="5826919" cy="1073944"/>
          </a:xfrm>
        </p:spPr>
        <p:txBody>
          <a:bodyPr/>
          <a:lstStyle/>
          <a:p>
            <a:pPr algn="ctr"/>
            <a:r>
              <a:rPr lang="it-IT" dirty="0">
                <a:latin typeface="Copperplate Gothic Bold" panose="020E0705020206020404" pitchFamily="34" charset="77"/>
              </a:rPr>
              <a:t>CAVITA’  ORALE</a:t>
            </a:r>
          </a:p>
        </p:txBody>
      </p:sp>
    </p:spTree>
    <p:extLst>
      <p:ext uri="{BB962C8B-B14F-4D97-AF65-F5344CB8AC3E}">
        <p14:creationId xmlns:p14="http://schemas.microsoft.com/office/powerpoint/2010/main" val="17579450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1143000" y="1038226"/>
            <a:ext cx="2753916" cy="1532335"/>
          </a:xfrm>
          <a:ln/>
        </p:spPr>
        <p:txBody>
          <a:bodyPr/>
          <a:lstStyle/>
          <a:p>
            <a:pPr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Chalkboard" panose="03050602040202020205" pitchFamily="66" charset="77"/>
              </a:rPr>
              <a:t>CAVITA’ </a:t>
            </a:r>
            <a:br>
              <a:rPr lang="it-IT" altLang="it-IT" sz="2400" b="1" dirty="0">
                <a:solidFill>
                  <a:schemeClr val="tx1"/>
                </a:solidFill>
                <a:latin typeface="Chalkboard" panose="03050602040202020205" pitchFamily="66" charset="77"/>
              </a:rPr>
            </a:br>
            <a:r>
              <a:rPr lang="it-IT" altLang="it-IT" sz="2400" b="1" dirty="0">
                <a:solidFill>
                  <a:schemeClr val="tx1"/>
                </a:solidFill>
                <a:latin typeface="Chalkboard" panose="03050602040202020205" pitchFamily="66" charset="77"/>
              </a:rPr>
              <a:t>ORALE e</a:t>
            </a:r>
            <a:br>
              <a:rPr lang="it-IT" altLang="it-IT" sz="2400" b="1" dirty="0">
                <a:solidFill>
                  <a:schemeClr val="tx1"/>
                </a:solidFill>
                <a:latin typeface="Chalkboard" panose="03050602040202020205" pitchFamily="66" charset="77"/>
              </a:rPr>
            </a:br>
            <a:r>
              <a:rPr lang="it-IT" altLang="it-IT" sz="2400" b="1" dirty="0">
                <a:solidFill>
                  <a:schemeClr val="tx1"/>
                </a:solidFill>
                <a:latin typeface="Chalkboard" panose="03050602040202020205" pitchFamily="66" charset="77"/>
              </a:rPr>
              <a:t>FORMAZIONI</a:t>
            </a:r>
            <a:br>
              <a:rPr lang="it-IT" altLang="it-IT" sz="2400" b="1" dirty="0">
                <a:solidFill>
                  <a:schemeClr val="tx1"/>
                </a:solidFill>
                <a:latin typeface="Chalkboard" panose="03050602040202020205" pitchFamily="66" charset="77"/>
              </a:rPr>
            </a:br>
            <a:r>
              <a:rPr lang="it-IT" altLang="it-IT" sz="2400" b="1" dirty="0">
                <a:solidFill>
                  <a:schemeClr val="tx1"/>
                </a:solidFill>
                <a:latin typeface="Chalkboard" panose="03050602040202020205" pitchFamily="66" charset="77"/>
              </a:rPr>
              <a:t>CONNESSE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143000" y="2726531"/>
            <a:ext cx="2857500" cy="3086100"/>
          </a:xfrm>
          <a:ln/>
        </p:spPr>
        <p:txBody>
          <a:bodyPr/>
          <a:lstStyle/>
          <a:p>
            <a:pPr marL="254794" indent="-254794">
              <a:spcBef>
                <a:spcPts val="338"/>
              </a:spcBef>
              <a:buClr>
                <a:srgbClr val="FFFFFF"/>
              </a:buClr>
              <a:buFont typeface="Arial Black" panose="020B0A04020102020204" pitchFamily="34" charset="0"/>
              <a:buChar char="•"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</a:pPr>
            <a:r>
              <a:rPr lang="it-IT" altLang="it-IT" sz="1350" dirty="0">
                <a:solidFill>
                  <a:schemeClr val="tx1"/>
                </a:solidFill>
                <a:latin typeface="Arial Black" panose="020B0A04020102020204" pitchFamily="34" charset="0"/>
              </a:rPr>
              <a:t>Labbra </a:t>
            </a:r>
          </a:p>
          <a:p>
            <a:pPr marL="254794" indent="-254794">
              <a:spcBef>
                <a:spcPts val="338"/>
              </a:spcBef>
              <a:buClr>
                <a:srgbClr val="FFFFFF"/>
              </a:buClr>
              <a:buFont typeface="Arial Black" panose="020B0A04020102020204" pitchFamily="34" charset="0"/>
              <a:buChar char="•"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</a:pPr>
            <a:r>
              <a:rPr lang="it-IT" altLang="it-IT" sz="1350" dirty="0">
                <a:solidFill>
                  <a:schemeClr val="tx1"/>
                </a:solidFill>
                <a:latin typeface="Arial Black" panose="020B0A04020102020204" pitchFamily="34" charset="0"/>
              </a:rPr>
              <a:t>Guance</a:t>
            </a:r>
          </a:p>
          <a:p>
            <a:pPr marL="254794" indent="-254794">
              <a:spcBef>
                <a:spcPts val="338"/>
              </a:spcBef>
              <a:buClr>
                <a:srgbClr val="FFFFFF"/>
              </a:buClr>
              <a:buFont typeface="Arial Black" panose="020B0A04020102020204" pitchFamily="34" charset="0"/>
              <a:buChar char="•"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</a:pPr>
            <a:r>
              <a:rPr lang="it-IT" altLang="it-IT" sz="1350" dirty="0">
                <a:solidFill>
                  <a:schemeClr val="tx1"/>
                </a:solidFill>
                <a:latin typeface="Arial Black" panose="020B0A04020102020204" pitchFamily="34" charset="0"/>
              </a:rPr>
              <a:t>Vestibolo</a:t>
            </a:r>
          </a:p>
          <a:p>
            <a:pPr marL="254794" indent="-254794">
              <a:spcBef>
                <a:spcPts val="338"/>
              </a:spcBef>
              <a:buClr>
                <a:srgbClr val="FFFFFF"/>
              </a:buClr>
              <a:buFont typeface="Arial Black" panose="020B0A04020102020204" pitchFamily="34" charset="0"/>
              <a:buChar char="•"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</a:pPr>
            <a:r>
              <a:rPr lang="it-IT" altLang="it-IT" sz="1350" dirty="0">
                <a:solidFill>
                  <a:schemeClr val="tx1"/>
                </a:solidFill>
                <a:latin typeface="Arial Black" panose="020B0A04020102020204" pitchFamily="34" charset="0"/>
              </a:rPr>
              <a:t>Arcate dento-gengivali</a:t>
            </a:r>
          </a:p>
          <a:p>
            <a:pPr marL="254794" indent="-254794">
              <a:spcBef>
                <a:spcPts val="338"/>
              </a:spcBef>
              <a:buClr>
                <a:srgbClr val="FFFFFF"/>
              </a:buClr>
              <a:buFont typeface="Arial Black" panose="020B0A04020102020204" pitchFamily="34" charset="0"/>
              <a:buChar char="•"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</a:pPr>
            <a:r>
              <a:rPr lang="it-IT" altLang="it-IT" sz="1350" dirty="0">
                <a:solidFill>
                  <a:schemeClr val="tx1"/>
                </a:solidFill>
                <a:latin typeface="Arial Black" panose="020B0A04020102020204" pitchFamily="34" charset="0"/>
              </a:rPr>
              <a:t>Cavità orale </a:t>
            </a:r>
          </a:p>
          <a:p>
            <a:pPr marL="254794" indent="-254794">
              <a:spcBef>
                <a:spcPts val="338"/>
              </a:spcBef>
              <a:buClr>
                <a:srgbClr val="FFFFFF"/>
              </a:buClr>
              <a:buFont typeface="Arial Black" panose="020B0A04020102020204" pitchFamily="34" charset="0"/>
              <a:buChar char="•"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</a:pPr>
            <a:r>
              <a:rPr lang="it-IT" altLang="it-IT" sz="1350" dirty="0">
                <a:solidFill>
                  <a:schemeClr val="tx1"/>
                </a:solidFill>
                <a:latin typeface="Arial Black" panose="020B0A04020102020204" pitchFamily="34" charset="0"/>
              </a:rPr>
              <a:t>Palato duro e molle</a:t>
            </a:r>
          </a:p>
          <a:p>
            <a:pPr marL="254794" indent="-254794">
              <a:spcBef>
                <a:spcPts val="338"/>
              </a:spcBef>
              <a:buClr>
                <a:srgbClr val="FFFFFF"/>
              </a:buClr>
              <a:buFont typeface="Arial Black" panose="020B0A04020102020204" pitchFamily="34" charset="0"/>
              <a:buChar char="•"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</a:pPr>
            <a:r>
              <a:rPr lang="it-IT" altLang="it-IT" sz="1350" dirty="0">
                <a:solidFill>
                  <a:schemeClr val="tx1"/>
                </a:solidFill>
                <a:latin typeface="Arial Black" panose="020B0A04020102020204" pitchFamily="34" charset="0"/>
              </a:rPr>
              <a:t>Lingua</a:t>
            </a:r>
          </a:p>
          <a:p>
            <a:pPr marL="255985" indent="-254794">
              <a:spcBef>
                <a:spcPts val="338"/>
              </a:spcBef>
              <a:buClrTx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</a:pPr>
            <a:endParaRPr lang="it-IT" altLang="it-IT" sz="1350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3" y="857250"/>
            <a:ext cx="4219575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0" name="Line 4"/>
          <p:cNvSpPr>
            <a:spLocks noChangeShapeType="1"/>
          </p:cNvSpPr>
          <p:nvPr/>
        </p:nvSpPr>
        <p:spPr bwMode="auto">
          <a:xfrm flipV="1">
            <a:off x="2141936" y="2022874"/>
            <a:ext cx="3726656" cy="867965"/>
          </a:xfrm>
          <a:prstGeom prst="line">
            <a:avLst/>
          </a:prstGeom>
          <a:noFill/>
          <a:ln w="38160" cap="sq">
            <a:solidFill>
              <a:srgbClr val="FF99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>
              <a:solidFill>
                <a:srgbClr val="FFFFFF"/>
              </a:solidFill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4101" name="Line 5"/>
          <p:cNvSpPr>
            <a:spLocks noChangeShapeType="1"/>
          </p:cNvSpPr>
          <p:nvPr/>
        </p:nvSpPr>
        <p:spPr bwMode="auto">
          <a:xfrm>
            <a:off x="2195514" y="2888456"/>
            <a:ext cx="3780235" cy="2106216"/>
          </a:xfrm>
          <a:prstGeom prst="line">
            <a:avLst/>
          </a:prstGeom>
          <a:noFill/>
          <a:ln w="38160" cap="sq">
            <a:solidFill>
              <a:srgbClr val="FF99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>
              <a:solidFill>
                <a:srgbClr val="FFFFFF"/>
              </a:solidFill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4102" name="Line 6"/>
          <p:cNvSpPr>
            <a:spLocks noChangeShapeType="1"/>
          </p:cNvSpPr>
          <p:nvPr/>
        </p:nvSpPr>
        <p:spPr bwMode="auto">
          <a:xfrm flipV="1">
            <a:off x="2195514" y="2778919"/>
            <a:ext cx="2646760" cy="328613"/>
          </a:xfrm>
          <a:prstGeom prst="line">
            <a:avLst/>
          </a:prstGeom>
          <a:noFill/>
          <a:ln w="57240" cap="sq">
            <a:solidFill>
              <a:srgbClr val="66FF33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>
              <a:solidFill>
                <a:srgbClr val="FFFFFF"/>
              </a:solidFill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90083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F22EA3-2A32-294D-BB81-1B5A9109E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6552" y="280476"/>
            <a:ext cx="5826919" cy="627534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latin typeface="Copperplate Gothic Bold" panose="020E0705020206020404" pitchFamily="34" charset="77"/>
              </a:rPr>
              <a:t>CAVITA’  ORALE</a:t>
            </a:r>
            <a:endParaRPr lang="it-IT" sz="32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344A136-7B16-704F-95D4-A4BE986F2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083" y="1012874"/>
            <a:ext cx="8806375" cy="5655212"/>
          </a:xfrm>
        </p:spPr>
        <p:txBody>
          <a:bodyPr>
            <a:normAutofit/>
          </a:bodyPr>
          <a:lstStyle/>
          <a:p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E’ un Organo Cavo del Sistema Digerente.</a:t>
            </a:r>
          </a:p>
          <a:p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Consta di una Cavità Orale propriamente detta ed un VESTIBOLO.</a:t>
            </a:r>
          </a:p>
          <a:p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Il VESTIBOLO della Cavità Orale è quello spazio localizzato tra le GUANCE (lateralmente), le LABBRA (anteriormente) e le ARCATE GENGIVO-DENTARIE (Dento-Gengivali). La Mucosa del Vestibolo si rilette (ossia, trapassa) sulla Mucosa Gengivale a livello dei FORNICI e, sul piano mediano, presenta gli ispessimenti dei FRENULI LABIALI Superiore ed Inferiore.</a:t>
            </a:r>
          </a:p>
          <a:p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La comunicazione tra Vestibolo e Cavità Orale avviene tramite gli Spazi Interdentali e lo Spazio Retro-Molare</a:t>
            </a:r>
          </a:p>
        </p:txBody>
      </p:sp>
    </p:spTree>
    <p:extLst>
      <p:ext uri="{BB962C8B-B14F-4D97-AF65-F5344CB8AC3E}">
        <p14:creationId xmlns:p14="http://schemas.microsoft.com/office/powerpoint/2010/main" val="29301531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1796837" y="267415"/>
            <a:ext cx="5829300" cy="647700"/>
          </a:xfrm>
          <a:ln/>
        </p:spPr>
        <p:txBody>
          <a:bodyPr>
            <a:normAutofit/>
          </a:bodyPr>
          <a:lstStyle/>
          <a:p>
            <a:pPr algn="ctr"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LABBRA</a:t>
            </a:r>
            <a:r>
              <a:rPr lang="it-IT" altLang="it-IT" sz="3200" dirty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446" y="915115"/>
            <a:ext cx="6921305" cy="5819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80695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09691D-A86C-ED4D-81A1-A146B5CCA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763" y="256878"/>
            <a:ext cx="6696743" cy="772196"/>
          </a:xfrm>
        </p:spPr>
        <p:txBody>
          <a:bodyPr>
            <a:noAutofit/>
          </a:bodyPr>
          <a:lstStyle/>
          <a:p>
            <a:pPr algn="ctr"/>
            <a:r>
              <a:rPr lang="it-IT" sz="2800" dirty="0">
                <a:latin typeface="Copperplate Gothic Bold" panose="020E0705020206020404" pitchFamily="34" charset="77"/>
              </a:rPr>
              <a:t>NASO ESTERNO</a:t>
            </a:r>
            <a:br>
              <a:rPr lang="it-IT" sz="2800" dirty="0">
                <a:latin typeface="Copperplate Gothic Bold" panose="020E0705020206020404" pitchFamily="34" charset="77"/>
              </a:rPr>
            </a:br>
            <a:r>
              <a:rPr lang="it-IT" sz="2800" dirty="0">
                <a:latin typeface="Copperplate Gothic Bold" panose="020E0705020206020404" pitchFamily="34" charset="77"/>
              </a:rPr>
              <a:t>(Piramide Nasale)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B4C286A-081F-DF48-B7E7-DB425C6C6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4062" y="1336431"/>
            <a:ext cx="7512147" cy="5162843"/>
          </a:xfrm>
        </p:spPr>
        <p:txBody>
          <a:bodyPr>
            <a:noAutofit/>
          </a:bodyPr>
          <a:lstStyle/>
          <a:p>
            <a:r>
              <a:rPr lang="it-IT" sz="2600" dirty="0">
                <a:latin typeface="Chalkboard SE" panose="03050602040202020205" pitchFamily="66" charset="77"/>
              </a:rPr>
              <a:t>Struttura di forma piramidale che completa il Massiccio Faciale anteriormente alla cosiddetta Apertura Piriforme delle Cavità Nasali.</a:t>
            </a:r>
          </a:p>
          <a:p>
            <a:r>
              <a:rPr lang="it-IT" sz="2600" dirty="0">
                <a:latin typeface="Chalkboard SE" panose="03050602040202020205" pitchFamily="66" charset="77"/>
              </a:rPr>
              <a:t>Su di un supporto osseo costituito dall’ Osso Mascellare, Ossa Nasali e la Cartilagine del Setto Nasale, si inseriscono le CARTILAGINI LATERALI e ALARI, nonché del tessuto Adiposo a completare l’ Orifizio del Vestibolo (Narice).</a:t>
            </a:r>
          </a:p>
          <a:p>
            <a:r>
              <a:rPr lang="it-IT" sz="2600" dirty="0">
                <a:latin typeface="Chalkboard SE" panose="03050602040202020205" pitchFamily="66" charset="77"/>
              </a:rPr>
              <a:t>A livello delle NARICI, lunghi peli (Vibrisse) formano una barriera fisica nei confronti di strutture potenzialmente dannose che potrebbero compenetrare le Vie Aeree.</a:t>
            </a:r>
          </a:p>
        </p:txBody>
      </p:sp>
    </p:spTree>
    <p:extLst>
      <p:ext uri="{BB962C8B-B14F-4D97-AF65-F5344CB8AC3E}">
        <p14:creationId xmlns:p14="http://schemas.microsoft.com/office/powerpoint/2010/main" val="13250880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94F4D3-F266-E745-B5AD-376251438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658" y="252340"/>
            <a:ext cx="6777372" cy="573528"/>
          </a:xfrm>
        </p:spPr>
        <p:txBody>
          <a:bodyPr>
            <a:normAutofit fontScale="90000"/>
          </a:bodyPr>
          <a:lstStyle/>
          <a:p>
            <a:pPr algn="ctr"/>
            <a:r>
              <a:rPr lang="it-IT" altLang="it-IT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LABBRA</a:t>
            </a:r>
            <a:r>
              <a:rPr lang="it-IT" altLang="it-IT" dirty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10F19A3-7FF4-2040-BB7A-E46EF61A0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59" y="998806"/>
            <a:ext cx="8651631" cy="5711483"/>
          </a:xfrm>
        </p:spPr>
        <p:txBody>
          <a:bodyPr/>
          <a:lstStyle/>
          <a:p>
            <a:r>
              <a:rPr lang="it-IT" b="1" dirty="0">
                <a:latin typeface="Chalkboard SE" panose="03050602040202020205" pitchFamily="66" charset="77"/>
              </a:rPr>
              <a:t>Sono formazioni Muscolo-Fibrose che delimitano anteriormente il Vestibolo Orale.</a:t>
            </a:r>
          </a:p>
          <a:p>
            <a:pPr marL="0" indent="0">
              <a:buNone/>
            </a:pPr>
            <a:endParaRPr lang="it-IT" b="1" dirty="0">
              <a:latin typeface="Chalkboard SE" panose="03050602040202020205" pitchFamily="66" charset="77"/>
            </a:endParaRPr>
          </a:p>
          <a:p>
            <a:r>
              <a:rPr lang="it-IT" b="1" dirty="0">
                <a:latin typeface="Chalkboard SE" panose="03050602040202020205" pitchFamily="66" charset="77"/>
              </a:rPr>
              <a:t>Il Muscolo prevalente è l’ Orbicolare delle Labbra, che deriva dal muscolo Buccinatore.</a:t>
            </a:r>
          </a:p>
          <a:p>
            <a:pPr marL="0" indent="0">
              <a:buNone/>
            </a:pPr>
            <a:endParaRPr lang="it-IT" b="1" dirty="0">
              <a:latin typeface="Chalkboard SE" panose="03050602040202020205" pitchFamily="66" charset="77"/>
            </a:endParaRPr>
          </a:p>
          <a:p>
            <a:r>
              <a:rPr lang="it-IT" b="1" dirty="0">
                <a:latin typeface="Chalkboard SE" panose="03050602040202020205" pitchFamily="66" charset="77"/>
              </a:rPr>
              <a:t>Ciascun Labbro (SUPERIORE ed INFERIORE) è caratterizzato da una porzione di passaggio dalla CUTE alla MUCOSA del VESTIBOLO orale, di colorito differente, che costituisce il PROLABIO.</a:t>
            </a:r>
          </a:p>
          <a:p>
            <a:endParaRPr lang="it-IT" b="1" dirty="0">
              <a:latin typeface="Chalkboard SE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795868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3198244" y="215449"/>
            <a:ext cx="3267075" cy="857250"/>
          </a:xfrm>
          <a:ln/>
        </p:spPr>
        <p:txBody>
          <a:bodyPr>
            <a:normAutofit/>
          </a:bodyPr>
          <a:lstStyle/>
          <a:p>
            <a:pPr algn="ctr"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Chalkboard SE" panose="03050602040202020205" pitchFamily="66" charset="77"/>
              </a:rPr>
              <a:t>GUANCE</a:t>
            </a:r>
            <a:r>
              <a:rPr lang="it-IT" altLang="it-IT" sz="3200" b="1" dirty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0" y="1600548"/>
            <a:ext cx="2893547" cy="394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500" tIns="35100" rIns="67500" bIns="35100">
            <a:spAutoFit/>
          </a:bodyPr>
          <a:lstStyle>
            <a:lvl1pPr marL="457200" indent="-454025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marL="914400" indent="-45720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dirty="0">
                <a:latin typeface="Arial Black" panose="020B0A04020102020204" pitchFamily="34" charset="0"/>
              </a:rPr>
              <a:t>Formazioni muscolo-membranose tese fra l’ osso mascellare, la mandibola e l’ arcata zigomatica </a:t>
            </a:r>
          </a:p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dirty="0"/>
          </a:p>
          <a:p>
            <a:pPr lvl="1" indent="-341710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200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" b="29039"/>
          <a:stretch/>
        </p:blipFill>
        <p:spPr bwMode="auto">
          <a:xfrm>
            <a:off x="2893547" y="970671"/>
            <a:ext cx="6134396" cy="5715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95198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94F4D3-F266-E745-B5AD-376251438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9899" y="393017"/>
            <a:ext cx="6777372" cy="573528"/>
          </a:xfrm>
        </p:spPr>
        <p:txBody>
          <a:bodyPr>
            <a:normAutofit fontScale="90000"/>
          </a:bodyPr>
          <a:lstStyle/>
          <a:p>
            <a:pPr algn="ctr"/>
            <a:r>
              <a:rPr lang="it-IT" altLang="it-IT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GUANCE</a:t>
            </a:r>
            <a:r>
              <a:rPr lang="it-IT" altLang="it-IT" dirty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10F19A3-7FF4-2040-BB7A-E46EF61A0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422" y="1111349"/>
            <a:ext cx="8735818" cy="5554096"/>
          </a:xfrm>
        </p:spPr>
        <p:txBody>
          <a:bodyPr>
            <a:normAutofit/>
          </a:bodyPr>
          <a:lstStyle/>
          <a:p>
            <a:r>
              <a:rPr lang="it-IT" b="1" dirty="0">
                <a:latin typeface="Chalkboard SE" panose="03050602040202020205" pitchFamily="66" charset="77"/>
              </a:rPr>
              <a:t>Sono formazioni Muscolo-Fibrose che delimitano LATERALMENTE il Vestibolo Orale.</a:t>
            </a:r>
          </a:p>
          <a:p>
            <a:pPr marL="0" indent="0">
              <a:buNone/>
            </a:pPr>
            <a:endParaRPr lang="it-IT" b="1" dirty="0">
              <a:latin typeface="Chalkboard SE" panose="03050602040202020205" pitchFamily="66" charset="77"/>
            </a:endParaRPr>
          </a:p>
          <a:p>
            <a:r>
              <a:rPr lang="it-IT" b="1" dirty="0">
                <a:latin typeface="Chalkboard SE" panose="03050602040202020205" pitchFamily="66" charset="77"/>
              </a:rPr>
              <a:t>L’ impalcatura muscolare è data dai Muscoli MASSETERE e BUCCINATORE, con l’ interposizione del Tessuto Adiposo di </a:t>
            </a:r>
            <a:r>
              <a:rPr lang="it-IT" b="1" dirty="0" err="1">
                <a:latin typeface="Chalkboard SE" panose="03050602040202020205" pitchFamily="66" charset="77"/>
              </a:rPr>
              <a:t>Bichat</a:t>
            </a:r>
            <a:r>
              <a:rPr lang="it-IT" b="1" dirty="0">
                <a:latin typeface="Chalkboard SE" panose="03050602040202020205" pitchFamily="66" charset="77"/>
              </a:rPr>
              <a:t> (</a:t>
            </a:r>
            <a:r>
              <a:rPr lang="it-IT" b="1" dirty="0" err="1">
                <a:latin typeface="Chalkboard SE" panose="03050602040202020205" pitchFamily="66" charset="77"/>
              </a:rPr>
              <a:t>piu’</a:t>
            </a:r>
            <a:r>
              <a:rPr lang="it-IT" b="1" dirty="0">
                <a:latin typeface="Chalkboard SE" panose="03050602040202020205" pitchFamily="66" charset="77"/>
              </a:rPr>
              <a:t> voluminoso nei bambini).</a:t>
            </a:r>
          </a:p>
          <a:p>
            <a:pPr marL="0" indent="0">
              <a:buNone/>
            </a:pPr>
            <a:endParaRPr lang="it-IT" b="1" dirty="0">
              <a:latin typeface="Chalkboard SE" panose="03050602040202020205" pitchFamily="66" charset="77"/>
            </a:endParaRPr>
          </a:p>
          <a:p>
            <a:r>
              <a:rPr lang="it-IT" b="1" dirty="0">
                <a:latin typeface="Chalkboard SE" panose="03050602040202020205" pitchFamily="66" charset="77"/>
              </a:rPr>
              <a:t>Si tendono tra l’ Osso MASCELLARE, la MANDIBOLA e l’ ARCATA ZIGOMATICA</a:t>
            </a:r>
          </a:p>
        </p:txBody>
      </p:sp>
    </p:spTree>
    <p:extLst>
      <p:ext uri="{BB962C8B-B14F-4D97-AF65-F5344CB8AC3E}">
        <p14:creationId xmlns:p14="http://schemas.microsoft.com/office/powerpoint/2010/main" val="26498708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3F8E98-6606-474E-B997-C5BADEF58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3628" y="196069"/>
            <a:ext cx="6777372" cy="843558"/>
          </a:xfrm>
        </p:spPr>
        <p:txBody>
          <a:bodyPr>
            <a:noAutofit/>
          </a:bodyPr>
          <a:lstStyle/>
          <a:p>
            <a:pPr algn="ctr"/>
            <a:r>
              <a:rPr lang="it-IT" sz="3200" b="1" dirty="0">
                <a:solidFill>
                  <a:schemeClr val="tx1"/>
                </a:solidFill>
                <a:latin typeface="Chalkboard" panose="03050602040202020205" pitchFamily="66" charset="77"/>
              </a:rPr>
              <a:t>CAVITA’ ORALE </a:t>
            </a:r>
            <a:br>
              <a:rPr lang="it-IT" sz="3200" b="1" dirty="0">
                <a:solidFill>
                  <a:schemeClr val="tx1"/>
                </a:solidFill>
                <a:latin typeface="Chalkboard" panose="03050602040202020205" pitchFamily="66" charset="77"/>
              </a:rPr>
            </a:br>
            <a:r>
              <a:rPr lang="it-IT" sz="3200" b="1" dirty="0">
                <a:solidFill>
                  <a:schemeClr val="tx1"/>
                </a:solidFill>
                <a:latin typeface="Chalkboard" panose="03050602040202020205" pitchFamily="66" charset="77"/>
              </a:rPr>
              <a:t>Propriamente Detta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BCFC280-A8AF-DB4A-A365-E77F77B16C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634" y="1039627"/>
            <a:ext cx="8595360" cy="5331655"/>
          </a:xfrm>
        </p:spPr>
        <p:txBody>
          <a:bodyPr>
            <a:noAutofit/>
          </a:bodyPr>
          <a:lstStyle/>
          <a:p>
            <a:r>
              <a:rPr lang="it-IT" sz="2600" dirty="0">
                <a:latin typeface="Copperplate Gothic Bold" panose="020E0705020206020404" pitchFamily="34" charset="77"/>
              </a:rPr>
              <a:t>Vi si possono descrivere:</a:t>
            </a:r>
          </a:p>
          <a:p>
            <a:pPr marL="342900" indent="-342900">
              <a:buFontTx/>
              <a:buChar char="-"/>
            </a:pPr>
            <a:r>
              <a:rPr lang="it-IT" sz="2600" dirty="0">
                <a:latin typeface="Copperplate Gothic Bold" panose="020E0705020206020404" pitchFamily="34" charset="77"/>
              </a:rPr>
              <a:t>LIMITI ANTERIORE e LATERALI che la separano dal Vestibolo e sono costituiti dalle ARCATE GENGIVO-DENTALI;</a:t>
            </a:r>
          </a:p>
          <a:p>
            <a:pPr marL="342900" indent="-342900">
              <a:buFontTx/>
              <a:buChar char="-"/>
            </a:pPr>
            <a:r>
              <a:rPr lang="it-IT" sz="2600" dirty="0">
                <a:latin typeface="Copperplate Gothic Bold" panose="020E0705020206020404" pitchFamily="34" charset="77"/>
              </a:rPr>
              <a:t>VOLTA o TETTO (coincide con il Pavimento delle Cavità Nasali), costituito dal PALATO DURO (Osseo) che si continua posteriormente con il PALATO MOLLE;</a:t>
            </a:r>
          </a:p>
          <a:p>
            <a:pPr marL="342900" indent="-342900">
              <a:buFontTx/>
              <a:buChar char="-"/>
            </a:pPr>
            <a:r>
              <a:rPr lang="it-IT" sz="2600" dirty="0">
                <a:latin typeface="Copperplate Gothic Bold" panose="020E0705020206020404" pitchFamily="34" charset="77"/>
              </a:rPr>
              <a:t>PAVIMENTO, prevalentemente MUSCOLARE, in gran parte ricoperto dalla Lingua;</a:t>
            </a:r>
          </a:p>
          <a:p>
            <a:pPr marL="342900" indent="-342900">
              <a:buFontTx/>
              <a:buChar char="-"/>
            </a:pPr>
            <a:r>
              <a:rPr lang="it-IT" sz="2600" dirty="0">
                <a:latin typeface="Copperplate Gothic Bold" panose="020E0705020206020404" pitchFamily="34" charset="77"/>
              </a:rPr>
              <a:t>LIMITE POSTERIORE all’ ISTMO DELLE FAUCI, che immette nella retrostante </a:t>
            </a:r>
            <a:r>
              <a:rPr lang="it-IT" sz="2600" dirty="0" err="1">
                <a:latin typeface="Copperplate Gothic Bold" panose="020E0705020206020404" pitchFamily="34" charset="77"/>
              </a:rPr>
              <a:t>OroFaringe</a:t>
            </a:r>
            <a:r>
              <a:rPr lang="it-IT" sz="2600" dirty="0">
                <a:latin typeface="Copperplate Gothic Bold" panose="020E0705020206020404" pitchFamily="34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481924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xfrm>
            <a:off x="317520" y="2707481"/>
            <a:ext cx="2743200" cy="938213"/>
          </a:xfrm>
          <a:ln/>
        </p:spPr>
        <p:txBody>
          <a:bodyPr>
            <a:normAutofit/>
          </a:bodyPr>
          <a:lstStyle/>
          <a:p>
            <a:pPr algn="ctr"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3200" b="1" i="1" dirty="0">
                <a:solidFill>
                  <a:schemeClr val="tx1"/>
                </a:solidFill>
                <a:latin typeface="Gurmukhi Sangam MN" pitchFamily="2" charset="0"/>
                <a:cs typeface="Gurmukhi Sangam MN" pitchFamily="2" charset="0"/>
              </a:rPr>
              <a:t>PALATO</a:t>
            </a:r>
            <a:r>
              <a:rPr lang="it-IT" altLang="it-IT" sz="3200" b="1" i="1" dirty="0">
                <a:solidFill>
                  <a:srgbClr val="FFFF00"/>
                </a:solidFill>
                <a:latin typeface="Gurmukhi Sangam MN" pitchFamily="2" charset="0"/>
                <a:cs typeface="Gurmukhi Sangam MN" pitchFamily="2" charset="0"/>
              </a:rPr>
              <a:t> 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503" y="172918"/>
            <a:ext cx="5746754" cy="3003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070" y="3176588"/>
            <a:ext cx="5425188" cy="3485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7660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FA0F64-4F58-DB40-9744-9CA20EF00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43262"/>
            <a:ext cx="6858000" cy="662483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>
                <a:latin typeface="Chalkboard SE" panose="03050602040202020205" pitchFamily="66" charset="77"/>
              </a:rPr>
              <a:t>PALATO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DC5AF13-3E17-4349-85FF-5783EB287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083" y="1252025"/>
            <a:ext cx="8693834" cy="5458264"/>
          </a:xfrm>
        </p:spPr>
        <p:txBody>
          <a:bodyPr>
            <a:normAutofit/>
          </a:bodyPr>
          <a:lstStyle/>
          <a:p>
            <a:r>
              <a:rPr lang="it-IT" sz="2600" b="1" dirty="0">
                <a:latin typeface="Gurmukhi Sangam MN" pitchFamily="2" charset="0"/>
                <a:cs typeface="Gurmukhi Sangam MN" pitchFamily="2" charset="0"/>
              </a:rPr>
              <a:t>Anteriormente si descrive il PALATO DURO, costituito da porzioni delle Ossa MASCELLARE e PALATINO.</a:t>
            </a:r>
          </a:p>
          <a:p>
            <a:r>
              <a:rPr lang="it-IT" sz="2600" b="1" dirty="0">
                <a:latin typeface="Gurmukhi Sangam MN" pitchFamily="2" charset="0"/>
                <a:cs typeface="Gurmukhi Sangam MN" pitchFamily="2" charset="0"/>
              </a:rPr>
              <a:t>Posteriormente il Palato Duro si prosegue col PALATO MOLLE (VELO PALATINO o VELO PENDULO): su un’impalcatura fibrosa (Aponeurosi Palatina) si inseriscono Muscoli Striati Scheletrici (TENSORE, ELEVATORE ed il Muscolo dell’ UGOLA, che è un rilievo conico mediano del Velo stesso). La funzione del Palato Molle è di sollevarsi nella deglutizione e chiudere l’ accesso alla </a:t>
            </a:r>
            <a:r>
              <a:rPr lang="it-IT" sz="2600" b="1" dirty="0" err="1">
                <a:latin typeface="Gurmukhi Sangam MN" pitchFamily="2" charset="0"/>
                <a:cs typeface="Gurmukhi Sangam MN" pitchFamily="2" charset="0"/>
              </a:rPr>
              <a:t>RinoFaringe</a:t>
            </a:r>
            <a:r>
              <a:rPr lang="it-IT" sz="2600" b="1" dirty="0">
                <a:latin typeface="Gurmukhi Sangam MN" pitchFamily="2" charset="0"/>
                <a:cs typeface="Gurmukhi Sangam MN" pitchFamily="2" charset="0"/>
              </a:rPr>
              <a:t>.</a:t>
            </a:r>
          </a:p>
          <a:p>
            <a:r>
              <a:rPr lang="it-IT" sz="2600" b="1" dirty="0">
                <a:latin typeface="Gurmukhi Sangam MN" pitchFamily="2" charset="0"/>
                <a:cs typeface="Gurmukhi Sangam MN" pitchFamily="2" charset="0"/>
              </a:rPr>
              <a:t>Il Palato Molle rappresenta il Limite Superiore dell’ Istmo delle Fauci. Si prolunga infero-lateralmente con le Arcate PALATO-GLOSSA e PALATO-FARINGEA.  </a:t>
            </a:r>
          </a:p>
        </p:txBody>
      </p:sp>
    </p:spTree>
    <p:extLst>
      <p:ext uri="{BB962C8B-B14F-4D97-AF65-F5344CB8AC3E}">
        <p14:creationId xmlns:p14="http://schemas.microsoft.com/office/powerpoint/2010/main" val="31552499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731521" y="550483"/>
            <a:ext cx="7990448" cy="801290"/>
          </a:xfrm>
          <a:ln/>
        </p:spPr>
        <p:txBody>
          <a:bodyPr>
            <a:noAutofit/>
          </a:bodyPr>
          <a:lstStyle/>
          <a:p>
            <a:pPr algn="ctr">
              <a:buClrTx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Chalkboard SE" panose="03050602040202020205" pitchFamily="66" charset="77"/>
              </a:rPr>
              <a:t>PAVIMENTO DELLA CAVITÀ ORALE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lum bright="6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9" r="13051" b="23023"/>
          <a:stretch/>
        </p:blipFill>
        <p:spPr bwMode="auto">
          <a:xfrm>
            <a:off x="1448972" y="1116339"/>
            <a:ext cx="6260123" cy="5643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 contrast="-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03039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10FC16E6-A776-164B-87E0-FBD252763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739" y="229213"/>
            <a:ext cx="7067950" cy="573528"/>
          </a:xfrm>
        </p:spPr>
        <p:txBody>
          <a:bodyPr>
            <a:noAutofit/>
          </a:bodyPr>
          <a:lstStyle/>
          <a:p>
            <a:pPr algn="ctr"/>
            <a:r>
              <a:rPr lang="it-IT" altLang="it-IT" sz="3200" b="1" dirty="0">
                <a:solidFill>
                  <a:schemeClr val="tx1"/>
                </a:solidFill>
                <a:latin typeface="Chalkboard SE" panose="03050602040202020205" pitchFamily="66" charset="77"/>
              </a:rPr>
              <a:t>PAVIMENTO DELLA CAVITÀ ORALE</a:t>
            </a:r>
            <a:endParaRPr lang="it-IT" sz="3200" dirty="0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3E7E3AB6-9557-CC4A-80B5-FD9F46008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489" y="1083212"/>
            <a:ext cx="8510953" cy="5570806"/>
          </a:xfrm>
        </p:spPr>
        <p:txBody>
          <a:bodyPr>
            <a:normAutofit/>
          </a:bodyPr>
          <a:lstStyle/>
          <a:p>
            <a:r>
              <a:rPr lang="it-IT" sz="2600" dirty="0">
                <a:latin typeface="Copperplate Gothic Bold" panose="020E0705020206020404" pitchFamily="34" charset="77"/>
              </a:rPr>
              <a:t>Occupato in gran parte dal volume della Lingua.</a:t>
            </a:r>
          </a:p>
          <a:p>
            <a:r>
              <a:rPr lang="it-IT" sz="2600" dirty="0">
                <a:latin typeface="Copperplate Gothic Bold" panose="020E0705020206020404" pitchFamily="34" charset="77"/>
              </a:rPr>
              <a:t>Sollevata la LINGUA, si descrive il cosiddetto SOLCO SOTTOLINGUALE, nella cui profondità si localizzano i MUSCOLI del PAVIMENTO, le GHIANDOLE SALIVARI MAGGIORI SOTTOMANDIBOLARE e SOTTOLINGUALE, Formazioni Vascolari e Nervose.</a:t>
            </a:r>
          </a:p>
          <a:p>
            <a:r>
              <a:rPr lang="it-IT" sz="2600" dirty="0">
                <a:latin typeface="Copperplate Gothic Bold" panose="020E0705020206020404" pitchFamily="34" charset="77"/>
              </a:rPr>
              <a:t>Vi si nota il Rilievo della Caruncola Linguale con gli ulteriori rilievi degli Sbocchi dei Dotti Escretori delle Ghiandole Salivari.</a:t>
            </a:r>
          </a:p>
        </p:txBody>
      </p:sp>
    </p:spTree>
    <p:extLst>
      <p:ext uri="{BB962C8B-B14F-4D97-AF65-F5344CB8AC3E}">
        <p14:creationId xmlns:p14="http://schemas.microsoft.com/office/powerpoint/2010/main" val="6479622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xfrm>
            <a:off x="274320" y="222518"/>
            <a:ext cx="8595360" cy="857250"/>
          </a:xfrm>
          <a:ln/>
        </p:spPr>
        <p:txBody>
          <a:bodyPr>
            <a:noAutofit/>
          </a:bodyPr>
          <a:lstStyle/>
          <a:p>
            <a:pPr algn="ctr">
              <a:buClrTx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Lucida Handwriting" panose="03010101010101010101" pitchFamily="66" charset="77"/>
              </a:rPr>
              <a:t>MUSCOLI DEL PAVIMENTO DELLA CAVITÀ ORALE </a:t>
            </a:r>
          </a:p>
        </p:txBody>
      </p:sp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1143000" y="2000251"/>
            <a:ext cx="3028950" cy="694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5100" rIns="67500" bIns="35100">
            <a:spAutoFit/>
          </a:bodyPr>
          <a:lstStyle>
            <a:lvl1pPr marL="457200" indent="-457200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marL="914400" indent="-457200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</a:pPr>
            <a:endParaRPr lang="it-IT" altLang="it-IT" sz="1350">
              <a:solidFill>
                <a:srgbClr val="FFFFFF"/>
              </a:solidFill>
            </a:endParaRPr>
          </a:p>
          <a:p>
            <a:pPr lvl="1" defTabSz="336947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</a:pPr>
            <a:endParaRPr lang="it-IT" altLang="it-IT" sz="1350">
              <a:solidFill>
                <a:srgbClr val="FFFFFF"/>
              </a:solidFill>
            </a:endParaRPr>
          </a:p>
          <a:p>
            <a:pPr lvl="1" defTabSz="336947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</a:pPr>
            <a:endParaRPr lang="it-IT" altLang="it-IT" sz="1350">
              <a:solidFill>
                <a:srgbClr val="FFFFFF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79" y="1491175"/>
            <a:ext cx="8473716" cy="4951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58354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xfrm>
            <a:off x="-182879" y="1125416"/>
            <a:ext cx="3406946" cy="2081078"/>
          </a:xfrm>
          <a:ln/>
        </p:spPr>
        <p:txBody>
          <a:bodyPr>
            <a:normAutofit/>
          </a:bodyPr>
          <a:lstStyle/>
          <a:p>
            <a:pPr algn="ctr">
              <a:buClrTx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Lucida Handwriting" panose="03010101010101010101" pitchFamily="66" charset="77"/>
              </a:rPr>
              <a:t>MUSCOLI DEL PAVIMENTO DELLA CAVITÀ ORALE</a:t>
            </a:r>
            <a:br>
              <a:rPr lang="it-IT" altLang="it-IT" sz="2800" b="1" dirty="0">
                <a:solidFill>
                  <a:schemeClr val="tx1"/>
                </a:solidFill>
                <a:latin typeface="Lucida Handwriting" panose="03010101010101010101" pitchFamily="66" charset="77"/>
              </a:rPr>
            </a:br>
            <a:endParaRPr lang="it-IT" altLang="it-IT" sz="2800" b="1" dirty="0">
              <a:solidFill>
                <a:schemeClr val="tx1"/>
              </a:solidFill>
              <a:latin typeface="Lucida Handwriting" panose="03010101010101010101" pitchFamily="66" charset="77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376" y="492369"/>
            <a:ext cx="6032634" cy="6365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32821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32" t="17962" r="43097" b="68805"/>
          <a:stretch/>
        </p:blipFill>
        <p:spPr bwMode="auto">
          <a:xfrm>
            <a:off x="1277635" y="852306"/>
            <a:ext cx="6590009" cy="5148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563" t="1447" r="14603" b="511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125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6169CF-481B-E243-A53D-593238779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4323" y="184156"/>
            <a:ext cx="6777371" cy="1073944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Chalkboard SE" panose="03050602040202020205" pitchFamily="66" charset="77"/>
              </a:rPr>
              <a:t>MUSCOLI DEL PAVIMENTO DELLA CAVITA’ ORALE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98E8935-5B58-F643-B1D5-FF81EE041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632" y="1221972"/>
            <a:ext cx="8468751" cy="5542671"/>
          </a:xfrm>
        </p:spPr>
        <p:txBody>
          <a:bodyPr>
            <a:normAutofit/>
          </a:bodyPr>
          <a:lstStyle/>
          <a:p>
            <a:r>
              <a:rPr lang="it-IT" b="1" dirty="0">
                <a:latin typeface="Copperplate Gothic Bold" panose="020E0705020206020404" pitchFamily="34" charset="77"/>
              </a:rPr>
              <a:t>Sono coinvolti nell’ abbassamento della mandibola.</a:t>
            </a:r>
          </a:p>
          <a:p>
            <a:pPr marL="0" indent="0">
              <a:buNone/>
            </a:pPr>
            <a:endParaRPr lang="it-IT" b="1" dirty="0">
              <a:latin typeface="Copperplate Gothic Bold" panose="020E0705020206020404" pitchFamily="34" charset="77"/>
            </a:endParaRPr>
          </a:p>
          <a:p>
            <a:r>
              <a:rPr lang="it-IT" b="1" dirty="0">
                <a:latin typeface="Copperplate Gothic Bold" panose="020E0705020206020404" pitchFamily="34" charset="77"/>
              </a:rPr>
              <a:t>Il </a:t>
            </a:r>
            <a:r>
              <a:rPr lang="it-IT" b="1" dirty="0" err="1">
                <a:latin typeface="Copperplate Gothic Bold" panose="020E0705020206020404" pitchFamily="34" charset="77"/>
              </a:rPr>
              <a:t>piu’</a:t>
            </a:r>
            <a:r>
              <a:rPr lang="it-IT" b="1" dirty="0">
                <a:latin typeface="Copperplate Gothic Bold" panose="020E0705020206020404" pitchFamily="34" charset="77"/>
              </a:rPr>
              <a:t> esteso è il MILOIOIDEO.</a:t>
            </a:r>
          </a:p>
          <a:p>
            <a:pPr marL="0" indent="0">
              <a:buNone/>
            </a:pPr>
            <a:endParaRPr lang="it-IT" b="1" dirty="0">
              <a:latin typeface="Copperplate Gothic Bold" panose="020E0705020206020404" pitchFamily="34" charset="77"/>
            </a:endParaRPr>
          </a:p>
          <a:p>
            <a:r>
              <a:rPr lang="it-IT" b="1" dirty="0">
                <a:latin typeface="Copperplate Gothic Bold" panose="020E0705020206020404" pitchFamily="34" charset="77"/>
              </a:rPr>
              <a:t>Altri Muscoli sono il GENIO-IOIDEO, DIGASTRICO, STILOIOIDEO</a:t>
            </a:r>
          </a:p>
          <a:p>
            <a:pPr marL="0" indent="0">
              <a:buNone/>
            </a:pPr>
            <a:endParaRPr lang="it-IT" b="1" dirty="0">
              <a:latin typeface="Copperplate Gothic Bold" panose="020E0705020206020404" pitchFamily="34" charset="77"/>
            </a:endParaRPr>
          </a:p>
          <a:p>
            <a:r>
              <a:rPr lang="it-IT" b="1" dirty="0">
                <a:latin typeface="Copperplate Gothic Bold" panose="020E0705020206020404" pitchFamily="34" charset="77"/>
              </a:rPr>
              <a:t>Appartengono al Gruppo dei Muscoli SOPRAIOIDEI</a:t>
            </a:r>
          </a:p>
        </p:txBody>
      </p:sp>
    </p:spTree>
    <p:extLst>
      <p:ext uri="{BB962C8B-B14F-4D97-AF65-F5344CB8AC3E}">
        <p14:creationId xmlns:p14="http://schemas.microsoft.com/office/powerpoint/2010/main" val="7340742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FC741A-2AAB-6243-9FB1-AB62264B9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854" y="170027"/>
            <a:ext cx="5826919" cy="707582"/>
          </a:xfrm>
        </p:spPr>
        <p:txBody>
          <a:bodyPr/>
          <a:lstStyle/>
          <a:p>
            <a:pPr algn="ctr"/>
            <a:r>
              <a:rPr lang="it-IT" sz="3000" b="1" dirty="0">
                <a:latin typeface="Chalkboard SE" panose="03050602040202020205" pitchFamily="66" charset="77"/>
              </a:rPr>
              <a:t>ISTMO DELLE FAUCI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ECD9767-C24C-3041-B78F-378073D1D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422" y="1111348"/>
            <a:ext cx="8679766" cy="5542670"/>
          </a:xfrm>
        </p:spPr>
        <p:txBody>
          <a:bodyPr>
            <a:normAutofit/>
          </a:bodyPr>
          <a:lstStyle/>
          <a:p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È il LIMITE POSTERIORE della Cavità Orale, da cui ci si immette nella </a:t>
            </a:r>
            <a:r>
              <a:rPr lang="it-IT" b="1" dirty="0" err="1">
                <a:latin typeface="Gurmukhi Sangam MN" pitchFamily="2" charset="0"/>
                <a:cs typeface="Gurmukhi Sangam MN" pitchFamily="2" charset="0"/>
              </a:rPr>
              <a:t>OroFaringe</a:t>
            </a:r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.</a:t>
            </a:r>
          </a:p>
          <a:p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È delimitato :</a:t>
            </a:r>
          </a:p>
          <a:p>
            <a:pPr marL="342900" indent="-342900">
              <a:buFontTx/>
              <a:buChar char="-"/>
            </a:pPr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Superiormente, PALATO MOLLE ;</a:t>
            </a:r>
          </a:p>
          <a:p>
            <a:pPr marL="342900" indent="-342900">
              <a:buFontTx/>
              <a:buChar char="-"/>
            </a:pPr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Lateralmente, Arcate PALATO-GLOSSA e PALATO-FARINGEA. Tra le due, da entrambi i lati, si localizzano le TONSILLE PALATINE, organi pieni a cospicua componente linfoide, appartenente al cosiddetto Anello Linfoide (Linfatico) di </a:t>
            </a:r>
            <a:r>
              <a:rPr lang="it-IT" b="1" dirty="0" err="1">
                <a:latin typeface="Gurmukhi Sangam MN" pitchFamily="2" charset="0"/>
                <a:cs typeface="Gurmukhi Sangam MN" pitchFamily="2" charset="0"/>
              </a:rPr>
              <a:t>Waldeyer</a:t>
            </a:r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;</a:t>
            </a:r>
          </a:p>
          <a:p>
            <a:pPr marL="342900" indent="-342900">
              <a:buFontTx/>
              <a:buChar char="-"/>
            </a:pPr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 Inferiormente, RADICE LINGUALE con la TONSILLA LINGUALE.</a:t>
            </a:r>
          </a:p>
        </p:txBody>
      </p:sp>
    </p:spTree>
    <p:extLst>
      <p:ext uri="{BB962C8B-B14F-4D97-AF65-F5344CB8AC3E}">
        <p14:creationId xmlns:p14="http://schemas.microsoft.com/office/powerpoint/2010/main" val="4066018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53A532-5CD6-DA40-AEC3-9A8C59055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003" y="429230"/>
            <a:ext cx="6857999" cy="788308"/>
          </a:xfrm>
        </p:spPr>
        <p:txBody>
          <a:bodyPr>
            <a:noAutofit/>
          </a:bodyPr>
          <a:lstStyle/>
          <a:p>
            <a:pPr algn="ctr"/>
            <a:r>
              <a:rPr lang="it-IT" sz="3200" b="1" dirty="0">
                <a:latin typeface="Gurmukhi Sangam MN" pitchFamily="2" charset="0"/>
                <a:cs typeface="Gurmukhi Sangam MN" pitchFamily="2" charset="0"/>
              </a:rPr>
              <a:t>ANATOMIA  MICROSCOPICA </a:t>
            </a:r>
            <a:br>
              <a:rPr lang="it-IT" sz="3200" b="1" dirty="0">
                <a:latin typeface="Gurmukhi Sangam MN" pitchFamily="2" charset="0"/>
                <a:cs typeface="Gurmukhi Sangam MN" pitchFamily="2" charset="0"/>
              </a:rPr>
            </a:br>
            <a:r>
              <a:rPr lang="it-IT" sz="3200" b="1" dirty="0">
                <a:latin typeface="Gurmukhi Sangam MN" pitchFamily="2" charset="0"/>
                <a:cs typeface="Gurmukhi Sangam MN" pitchFamily="2" charset="0"/>
              </a:rPr>
              <a:t>della</a:t>
            </a:r>
            <a:br>
              <a:rPr lang="it-IT" sz="3200" b="1" dirty="0">
                <a:latin typeface="Gurmukhi Sangam MN" pitchFamily="2" charset="0"/>
                <a:cs typeface="Gurmukhi Sangam MN" pitchFamily="2" charset="0"/>
              </a:rPr>
            </a:br>
            <a:r>
              <a:rPr lang="it-IT" sz="3200" b="1" dirty="0">
                <a:latin typeface="Gurmukhi Sangam MN" pitchFamily="2" charset="0"/>
                <a:cs typeface="Gurmukhi Sangam MN" pitchFamily="2" charset="0"/>
              </a:rPr>
              <a:t>CAVITA’  ORALE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5E8B9F0-1E97-9545-9648-4EC59B843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947" y="1702191"/>
            <a:ext cx="8525022" cy="4656406"/>
          </a:xfrm>
        </p:spPr>
        <p:txBody>
          <a:bodyPr>
            <a:normAutofit/>
          </a:bodyPr>
          <a:lstStyle/>
          <a:p>
            <a:r>
              <a:rPr lang="it-IT" dirty="0">
                <a:latin typeface="Copperplate Gothic Bold" panose="020E0705020206020404" pitchFamily="34" charset="77"/>
              </a:rPr>
              <a:t>La Tonaca Mucosa consta di Epitelio PAVIMENTOSO PLURISTRATIFICATO parzialmente CHERATINIZZATO nei punti di maggiore usura Meccanica e Termica (Palato Duro, Gengive, Guance nel punto in cui si verifica l’ Occlusione tra le Arcate Dentarie).</a:t>
            </a:r>
          </a:p>
          <a:p>
            <a:r>
              <a:rPr lang="it-IT" dirty="0">
                <a:latin typeface="Copperplate Gothic Bold" panose="020E0705020206020404" pitchFamily="34" charset="77"/>
              </a:rPr>
              <a:t>Nel CONNETTIVO della Lamina Propria e della Sottomucosa si ritrovano Ghiandole a Secrezione Mista Siero-Mucosa</a:t>
            </a:r>
          </a:p>
        </p:txBody>
      </p:sp>
    </p:spTree>
    <p:extLst>
      <p:ext uri="{BB962C8B-B14F-4D97-AF65-F5344CB8AC3E}">
        <p14:creationId xmlns:p14="http://schemas.microsoft.com/office/powerpoint/2010/main" val="34726912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>
          <a:xfrm>
            <a:off x="2766198" y="223803"/>
            <a:ext cx="3670697" cy="656034"/>
          </a:xfrm>
          <a:ln/>
        </p:spPr>
        <p:txBody>
          <a:bodyPr>
            <a:normAutofit/>
          </a:bodyPr>
          <a:lstStyle/>
          <a:p>
            <a:pPr algn="ctr"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Gurmukhi Sangam MN" pitchFamily="2" charset="0"/>
                <a:cs typeface="Gurmukhi Sangam MN" pitchFamily="2" charset="0"/>
              </a:rPr>
              <a:t>L I </a:t>
            </a:r>
            <a:r>
              <a:rPr lang="it-IT" altLang="it-IT" sz="3200" b="1" dirty="0" err="1">
                <a:solidFill>
                  <a:schemeClr val="tx1"/>
                </a:solidFill>
                <a:latin typeface="Gurmukhi Sangam MN" pitchFamily="2" charset="0"/>
                <a:cs typeface="Gurmukhi Sangam MN" pitchFamily="2" charset="0"/>
              </a:rPr>
              <a:t>N</a:t>
            </a:r>
            <a:r>
              <a:rPr lang="it-IT" altLang="it-IT" sz="3200" b="1" dirty="0">
                <a:solidFill>
                  <a:schemeClr val="tx1"/>
                </a:solidFill>
                <a:latin typeface="Gurmukhi Sangam MN" pitchFamily="2" charset="0"/>
                <a:cs typeface="Gurmukhi Sangam MN" pitchFamily="2" charset="0"/>
              </a:rPr>
              <a:t> G U A</a:t>
            </a:r>
          </a:p>
        </p:txBody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1428750" y="2788445"/>
            <a:ext cx="2171700" cy="1732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5100" rIns="67500" bIns="35100">
            <a:spAutoFit/>
          </a:bodyPr>
          <a:lstStyle>
            <a:lvl1pPr marL="457200" indent="-454025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marL="914400" indent="-455613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lvl="1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362" y="735793"/>
            <a:ext cx="7043216" cy="6122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84300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88D5444-50E8-BC48-8819-B00843973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5543" y="170027"/>
            <a:ext cx="5826919" cy="653576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>
                <a:latin typeface="Copperplate Gothic Bold" panose="020E0705020206020404" pitchFamily="34" charset="77"/>
              </a:rPr>
              <a:t>L I </a:t>
            </a:r>
            <a:r>
              <a:rPr lang="it-IT" dirty="0" err="1">
                <a:latin typeface="Copperplate Gothic Bold" panose="020E0705020206020404" pitchFamily="34" charset="77"/>
              </a:rPr>
              <a:t>N</a:t>
            </a:r>
            <a:r>
              <a:rPr lang="it-IT" dirty="0">
                <a:latin typeface="Copperplate Gothic Bold" panose="020E0705020206020404" pitchFamily="34" charset="77"/>
              </a:rPr>
              <a:t> G U 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5FB4252-F659-FC48-804D-77644A51B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823603"/>
            <a:ext cx="8398412" cy="5746009"/>
          </a:xfrm>
        </p:spPr>
        <p:txBody>
          <a:bodyPr>
            <a:noAutofit/>
          </a:bodyPr>
          <a:lstStyle/>
          <a:p>
            <a:r>
              <a:rPr lang="it-IT" sz="2600" b="1" dirty="0">
                <a:latin typeface="Chalkboard" panose="03050602040202020205" pitchFamily="66" charset="77"/>
              </a:rPr>
              <a:t>È un voluminoso Organo MUSCOLO-FIBROSO (Muscolo-Membranoso) localizzato sul Pavimento Orale.</a:t>
            </a:r>
          </a:p>
          <a:p>
            <a:r>
              <a:rPr lang="it-IT" sz="2600" b="1" dirty="0">
                <a:latin typeface="Chalkboard" panose="03050602040202020205" pitchFamily="66" charset="77"/>
              </a:rPr>
              <a:t>Prende inserzione all’ OSSO IOIDE con la porzione definita BASE Linguale. Dall’ Osso Ioide si dipartono DUE strutture fibrose, disposte tra loro ad angolo retto (Membrana IO-GLOSSA e Setto LONGITUDINALE).</a:t>
            </a:r>
          </a:p>
          <a:p>
            <a:r>
              <a:rPr lang="it-IT" sz="2600" b="1" dirty="0">
                <a:latin typeface="Chalkboard" panose="03050602040202020205" pitchFamily="66" charset="77"/>
              </a:rPr>
              <a:t>Oltre alla Base si descrivono, in direzione postero-anteriore, nella cosiddetta Porzione Libera:</a:t>
            </a:r>
          </a:p>
          <a:p>
            <a:pPr marL="342900" indent="-342900">
              <a:buFontTx/>
              <a:buChar char="-"/>
            </a:pPr>
            <a:r>
              <a:rPr lang="it-IT" sz="2600" b="1" dirty="0">
                <a:latin typeface="Chalkboard" panose="03050602040202020205" pitchFamily="66" charset="77"/>
              </a:rPr>
              <a:t>RADICE LINGUALE a livello dell’ Istmo delle Fauci</a:t>
            </a:r>
          </a:p>
          <a:p>
            <a:pPr>
              <a:buFontTx/>
              <a:buChar char="-"/>
            </a:pPr>
            <a:r>
              <a:rPr lang="it-IT" sz="2600" b="1" dirty="0">
                <a:latin typeface="Chalkboard" panose="03050602040202020205" pitchFamily="66" charset="77"/>
              </a:rPr>
              <a:t>CORPO LINGUALE, la porzione </a:t>
            </a:r>
            <a:r>
              <a:rPr lang="it-IT" sz="2600" b="1" dirty="0" err="1">
                <a:latin typeface="Chalkboard" panose="03050602040202020205" pitchFamily="66" charset="77"/>
              </a:rPr>
              <a:t>piu’</a:t>
            </a:r>
            <a:r>
              <a:rPr lang="it-IT" sz="2600" b="1" dirty="0">
                <a:latin typeface="Chalkboard" panose="03050602040202020205" pitchFamily="66" charset="77"/>
              </a:rPr>
              <a:t> voluminosa e mobile, nella Cavità Orale </a:t>
            </a:r>
          </a:p>
        </p:txBody>
      </p:sp>
    </p:spTree>
    <p:extLst>
      <p:ext uri="{BB962C8B-B14F-4D97-AF65-F5344CB8AC3E}">
        <p14:creationId xmlns:p14="http://schemas.microsoft.com/office/powerpoint/2010/main" val="33211375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xfrm>
            <a:off x="281354" y="188523"/>
            <a:ext cx="8567224" cy="801291"/>
          </a:xfrm>
          <a:ln/>
        </p:spPr>
        <p:txBody>
          <a:bodyPr>
            <a:noAutofit/>
          </a:bodyPr>
          <a:lstStyle/>
          <a:p>
            <a:pPr algn="ctr"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Lucida Handwriting" panose="03010101010101010101" pitchFamily="66" charset="77"/>
              </a:rPr>
              <a:t>PORZIONE LIBERA DELLA LINGUA CORPO LINGUALE</a:t>
            </a:r>
          </a:p>
        </p:txBody>
      </p:sp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1428750" y="2788445"/>
            <a:ext cx="2171700" cy="1732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5100" rIns="67500" bIns="35100">
            <a:spAutoFit/>
          </a:bodyPr>
          <a:lstStyle>
            <a:lvl1pPr marL="457200" indent="-454025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marL="914400" indent="-455613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lvl="1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8" t="41759" r="14758"/>
          <a:stretch>
            <a:fillRect/>
          </a:stretch>
        </p:blipFill>
        <p:spPr bwMode="auto">
          <a:xfrm>
            <a:off x="541606" y="989814"/>
            <a:ext cx="8046719" cy="567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 l="4088" t="41759" r="1475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72622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6AF68E39-5F38-3948-8F85-C047468F8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3222"/>
            <a:ext cx="9144000" cy="1073944"/>
          </a:xfrm>
        </p:spPr>
        <p:txBody>
          <a:bodyPr>
            <a:normAutofit/>
          </a:bodyPr>
          <a:lstStyle/>
          <a:p>
            <a:pPr algn="ctr"/>
            <a:r>
              <a:rPr lang="it-IT" altLang="it-IT" sz="3200" b="1" dirty="0">
                <a:solidFill>
                  <a:schemeClr val="tx1"/>
                </a:solidFill>
                <a:latin typeface="Lucida Handwriting" panose="03010101010101010101" pitchFamily="66" charset="77"/>
              </a:rPr>
              <a:t>PORZIONE LIBERA DELLA LINGUA CORPO LINGUALE</a:t>
            </a:r>
            <a:endParaRPr lang="it-IT" sz="3200" dirty="0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3F248314-7ECE-9943-B6BE-9722E68AF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422" y="1307167"/>
            <a:ext cx="8736036" cy="5417190"/>
          </a:xfrm>
        </p:spPr>
        <p:txBody>
          <a:bodyPr>
            <a:normAutofit/>
          </a:bodyPr>
          <a:lstStyle/>
          <a:p>
            <a:r>
              <a:rPr lang="it-IT" dirty="0">
                <a:latin typeface="Copperplate Gothic Bold" panose="020E0705020206020404" pitchFamily="34" charset="77"/>
              </a:rPr>
              <a:t>Di Forma CONICA, presenta una FACCIA SUPERIORE (o DORSO), una FACCIA INFERIORE, DUE MARGINI ed un APICE (arrotondato).</a:t>
            </a:r>
          </a:p>
          <a:p>
            <a:r>
              <a:rPr lang="it-IT" dirty="0">
                <a:latin typeface="Copperplate Gothic Bold" panose="020E0705020206020404" pitchFamily="34" charset="77"/>
              </a:rPr>
              <a:t>È apprezzabile un solco sul piano mediano della Faccia Superiore corrispondente, nella </a:t>
            </a:r>
            <a:r>
              <a:rPr lang="it-IT" dirty="0" err="1">
                <a:latin typeface="Copperplate Gothic Bold" panose="020E0705020206020404" pitchFamily="34" charset="77"/>
              </a:rPr>
              <a:t>profondita’</a:t>
            </a:r>
            <a:r>
              <a:rPr lang="it-IT" dirty="0">
                <a:latin typeface="Copperplate Gothic Bold" panose="020E0705020206020404" pitchFamily="34" charset="77"/>
              </a:rPr>
              <a:t>, al Setto Longitudinale.</a:t>
            </a:r>
          </a:p>
          <a:p>
            <a:r>
              <a:rPr lang="it-IT" dirty="0">
                <a:latin typeface="Copperplate Gothic Bold" panose="020E0705020206020404" pitchFamily="34" charset="77"/>
              </a:rPr>
              <a:t>E’ la porzione </a:t>
            </a:r>
            <a:r>
              <a:rPr lang="it-IT" dirty="0" err="1">
                <a:latin typeface="Copperplate Gothic Bold" panose="020E0705020206020404" pitchFamily="34" charset="77"/>
              </a:rPr>
              <a:t>piu’</a:t>
            </a:r>
            <a:r>
              <a:rPr lang="it-IT" dirty="0">
                <a:latin typeface="Copperplate Gothic Bold" panose="020E0705020206020404" pitchFamily="34" charset="77"/>
              </a:rPr>
              <a:t> mobile della Lingua, in quanto </a:t>
            </a:r>
            <a:r>
              <a:rPr lang="it-IT" dirty="0" err="1">
                <a:latin typeface="Copperplate Gothic Bold" panose="020E0705020206020404" pitchFamily="34" charset="77"/>
              </a:rPr>
              <a:t>puo’</a:t>
            </a:r>
            <a:r>
              <a:rPr lang="it-IT" dirty="0">
                <a:latin typeface="Copperplate Gothic Bold" panose="020E0705020206020404" pitchFamily="34" charset="77"/>
              </a:rPr>
              <a:t> variare di posizione e morfologia per azione dei muscoli ESTRINSECI ed INTRINSECI.</a:t>
            </a:r>
          </a:p>
        </p:txBody>
      </p:sp>
    </p:spTree>
    <p:extLst>
      <p:ext uri="{BB962C8B-B14F-4D97-AF65-F5344CB8AC3E}">
        <p14:creationId xmlns:p14="http://schemas.microsoft.com/office/powerpoint/2010/main" val="13307031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19621"/>
            <a:ext cx="9045526" cy="1037556"/>
          </a:xfrm>
          <a:ln/>
        </p:spPr>
        <p:txBody>
          <a:bodyPr>
            <a:noAutofit/>
          </a:bodyPr>
          <a:lstStyle/>
          <a:p>
            <a:pPr algn="ctr"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Lucida Handwriting" panose="03010101010101010101" pitchFamily="66" charset="77"/>
              </a:rPr>
              <a:t>PORZIONE LIBERA DELLA LINGUA </a:t>
            </a:r>
            <a:br>
              <a:rPr lang="it-IT" altLang="it-IT" sz="3200" b="1" dirty="0">
                <a:solidFill>
                  <a:schemeClr val="tx1"/>
                </a:solidFill>
                <a:latin typeface="Lucida Handwriting" panose="03010101010101010101" pitchFamily="66" charset="77"/>
              </a:rPr>
            </a:br>
            <a:r>
              <a:rPr lang="it-IT" altLang="it-IT" sz="3200" b="1" dirty="0">
                <a:solidFill>
                  <a:schemeClr val="tx1"/>
                </a:solidFill>
                <a:latin typeface="Lucida Handwriting" panose="03010101010101010101" pitchFamily="66" charset="77"/>
              </a:rPr>
              <a:t>RADICE LINGUALE</a:t>
            </a:r>
          </a:p>
        </p:txBody>
      </p:sp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1428750" y="2788445"/>
            <a:ext cx="2171700" cy="1732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5100" rIns="67500" bIns="35100">
            <a:spAutoFit/>
          </a:bodyPr>
          <a:lstStyle>
            <a:lvl1pPr marL="457200" indent="-454025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marL="914400" indent="-455613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lvl="1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" r="3366" b="47728"/>
          <a:stretch>
            <a:fillRect/>
          </a:stretch>
        </p:blipFill>
        <p:spPr bwMode="auto">
          <a:xfrm>
            <a:off x="347162" y="1731127"/>
            <a:ext cx="8698364" cy="3847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 l="3366" r="3366" b="4772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07968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6AF68E39-5F38-3948-8F85-C047468F8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48" y="205086"/>
            <a:ext cx="8693834" cy="1073944"/>
          </a:xfrm>
        </p:spPr>
        <p:txBody>
          <a:bodyPr>
            <a:normAutofit/>
          </a:bodyPr>
          <a:lstStyle/>
          <a:p>
            <a:pPr algn="ctr"/>
            <a:r>
              <a:rPr lang="it-IT" altLang="it-IT" sz="3200" b="1" dirty="0">
                <a:solidFill>
                  <a:schemeClr val="tx1"/>
                </a:solidFill>
                <a:latin typeface="Lucida Handwriting" panose="03010101010101010101" pitchFamily="66" charset="77"/>
              </a:rPr>
              <a:t>PORZIONE LIBERA DELLA LINGUA RADICE LINGUALE</a:t>
            </a:r>
            <a:endParaRPr lang="it-IT" sz="3200" dirty="0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3F248314-7ECE-9943-B6BE-9722E68AF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948" y="1392702"/>
            <a:ext cx="8693834" cy="5205045"/>
          </a:xfrm>
        </p:spPr>
        <p:txBody>
          <a:bodyPr>
            <a:normAutofit/>
          </a:bodyPr>
          <a:lstStyle/>
          <a:p>
            <a:r>
              <a:rPr lang="it-IT" dirty="0">
                <a:latin typeface="Copperplate Gothic Bold" panose="020E0705020206020404" pitchFamily="34" charset="77"/>
              </a:rPr>
              <a:t>Si trova a livello dell’ Istmo delle Fauci.</a:t>
            </a:r>
          </a:p>
          <a:p>
            <a:r>
              <a:rPr lang="it-IT" dirty="0">
                <a:latin typeface="Copperplate Gothic Bold" panose="020E0705020206020404" pitchFamily="34" charset="77"/>
              </a:rPr>
              <a:t>Rilevante il Rapporto POSTERO-INFERIORE con la CARTILAGINE EPIGLOTTIDE della LARINGE con le PLICHE e le VALLECOLE GLOSSO-EPIGLOTTICHE.</a:t>
            </a:r>
          </a:p>
          <a:p>
            <a:r>
              <a:rPr lang="it-IT" dirty="0">
                <a:latin typeface="Copperplate Gothic Bold" panose="020E0705020206020404" pitchFamily="34" charset="77"/>
              </a:rPr>
              <a:t>Vi si osserva, in superficie, la «V» Linguale dove si localizzano le Papille CIRCUMVALLATE.</a:t>
            </a:r>
          </a:p>
          <a:p>
            <a:r>
              <a:rPr lang="it-IT" dirty="0">
                <a:latin typeface="Copperplate Gothic Bold" panose="020E0705020206020404" pitchFamily="34" charset="77"/>
              </a:rPr>
              <a:t>È presente la TONSILLA LINGUALE</a:t>
            </a:r>
          </a:p>
        </p:txBody>
      </p:sp>
    </p:spTree>
    <p:extLst>
      <p:ext uri="{BB962C8B-B14F-4D97-AF65-F5344CB8AC3E}">
        <p14:creationId xmlns:p14="http://schemas.microsoft.com/office/powerpoint/2010/main" val="19861264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29273"/>
            <a:ext cx="8989255" cy="981026"/>
          </a:xfrm>
          <a:ln/>
        </p:spPr>
        <p:txBody>
          <a:bodyPr>
            <a:noAutofit/>
          </a:bodyPr>
          <a:lstStyle/>
          <a:p>
            <a:pPr algn="ctr"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3000" b="1" dirty="0">
                <a:solidFill>
                  <a:schemeClr val="tx1"/>
                </a:solidFill>
                <a:latin typeface="Chalkboard SE" panose="03050602040202020205" pitchFamily="66" charset="77"/>
              </a:rPr>
              <a:t>MUCOSA DELLA FACCIA LINGUALE SUPERIORE </a:t>
            </a:r>
            <a:br>
              <a:rPr lang="it-IT" altLang="it-IT" sz="3000" b="1" dirty="0">
                <a:solidFill>
                  <a:schemeClr val="tx1"/>
                </a:solidFill>
                <a:latin typeface="Chalkboard SE" panose="03050602040202020205" pitchFamily="66" charset="77"/>
              </a:rPr>
            </a:br>
            <a:r>
              <a:rPr lang="it-IT" altLang="it-IT" sz="3000" b="1" dirty="0">
                <a:solidFill>
                  <a:schemeClr val="tx1"/>
                </a:solidFill>
                <a:latin typeface="Chalkboard SE" panose="03050602040202020205" pitchFamily="66" charset="77"/>
              </a:rPr>
              <a:t>PAPILLE LINGUALI</a:t>
            </a:r>
          </a:p>
        </p:txBody>
      </p:sp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1428750" y="2788445"/>
            <a:ext cx="2171700" cy="1732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5100" rIns="67500" bIns="35100">
            <a:spAutoFit/>
          </a:bodyPr>
          <a:lstStyle>
            <a:lvl1pPr marL="457200" indent="-454025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marL="914400" indent="-455613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lvl="1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63" y="1062020"/>
            <a:ext cx="7652927" cy="5784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65222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177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9926936"/>
              </p:ext>
            </p:extLst>
          </p:nvPr>
        </p:nvGraphicFramePr>
        <p:xfrm>
          <a:off x="325469" y="1029269"/>
          <a:ext cx="8645235" cy="5498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1" r:id="rId4" imgW="5717575" imgH="3394617" progId="">
                  <p:embed/>
                </p:oleObj>
              </mc:Choice>
              <mc:Fallback>
                <p:oleObj r:id="rId4" imgW="5717575" imgH="3394617" progId="">
                  <p:embed/>
                  <p:pic>
                    <p:nvPicPr>
                      <p:cNvPr id="50177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469" y="1029269"/>
                        <a:ext cx="8645235" cy="5498140"/>
                      </a:xfrm>
                      <a:prstGeom prst="rect">
                        <a:avLst/>
                      </a:prstGeom>
                      <a:noFill/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2185020" y="219720"/>
            <a:ext cx="4752528" cy="809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500" tIns="35100" rIns="67500" bIns="351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it-IT" altLang="it-IT" dirty="0">
                <a:solidFill>
                  <a:srgbClr val="000000"/>
                </a:solidFill>
                <a:latin typeface="Copperplate Gothic Bold" panose="020E0705020206020404" pitchFamily="34" charset="77"/>
                <a:cs typeface="Arial"/>
              </a:rPr>
              <a:t>CAVITA’ NASALI </a:t>
            </a:r>
          </a:p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it-IT" altLang="it-IT" dirty="0">
                <a:solidFill>
                  <a:srgbClr val="000000"/>
                </a:solidFill>
                <a:latin typeface="Copperplate Gothic Bold" panose="020E0705020206020404" pitchFamily="34" charset="77"/>
                <a:cs typeface="Arial"/>
              </a:rPr>
              <a:t>PARETE LATERALE</a:t>
            </a:r>
          </a:p>
        </p:txBody>
      </p:sp>
    </p:spTree>
    <p:extLst>
      <p:ext uri="{BB962C8B-B14F-4D97-AF65-F5344CB8AC3E}">
        <p14:creationId xmlns:p14="http://schemas.microsoft.com/office/powerpoint/2010/main" val="322729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8AF0EE74-492F-7547-BEA7-C0564EC58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5030" y="111663"/>
            <a:ext cx="6858000" cy="735546"/>
          </a:xfrm>
        </p:spPr>
        <p:txBody>
          <a:bodyPr/>
          <a:lstStyle/>
          <a:p>
            <a:r>
              <a:rPr lang="it-IT" sz="3000" dirty="0">
                <a:latin typeface="Copperplate Gothic Bold" panose="020E0705020206020404" pitchFamily="34" charset="77"/>
              </a:rPr>
              <a:t>STRUTTURA della LINGUA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8C2DD514-E552-7548-862C-3ABC2C99E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72" y="847209"/>
            <a:ext cx="8257735" cy="5483253"/>
          </a:xfrm>
        </p:spPr>
        <p:txBody>
          <a:bodyPr>
            <a:noAutofit/>
          </a:bodyPr>
          <a:lstStyle/>
          <a:p>
            <a:r>
              <a:rPr lang="it-IT" b="1" dirty="0">
                <a:latin typeface="Chalkboard" panose="03050602040202020205" pitchFamily="66" charset="77"/>
              </a:rPr>
              <a:t>È un ORGANO PIENO con uno STROMA FIBROSO costituito dalla Membrana IO-GLOSSA e dal Setto Linguale Longitudinale.</a:t>
            </a:r>
          </a:p>
          <a:p>
            <a:r>
              <a:rPr lang="it-IT" b="1" dirty="0">
                <a:latin typeface="Chalkboard" panose="03050602040202020205" pitchFamily="66" charset="77"/>
              </a:rPr>
              <a:t>Essendo situata nella Cavità Orale, presenta un rivestimento di TONACA MUCOSA di EPITELIO PAVIMENTOSO PLURISTRATIFICATO variamente CHERATINIZZATO, al fine di proteggere da insulti meccanici e termici. La Tonaca Mucosa, mediante la sua Lamina Propria connettivale, si solleva in PAPILLE LINGUALI (FILIFORMI, FOLIATE, FUNGIFORMI e CIRCUMVALLATE). Eccettuate le Filiformi, le Papille presentano i CALICI GUSTATIVI.</a:t>
            </a:r>
          </a:p>
        </p:txBody>
      </p:sp>
    </p:spTree>
    <p:extLst>
      <p:ext uri="{BB962C8B-B14F-4D97-AF65-F5344CB8AC3E}">
        <p14:creationId xmlns:p14="http://schemas.microsoft.com/office/powerpoint/2010/main" val="237837524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ChangeArrowheads="1"/>
          </p:cNvSpPr>
          <p:nvPr>
            <p:ph type="title"/>
          </p:nvPr>
        </p:nvSpPr>
        <p:spPr>
          <a:xfrm>
            <a:off x="419412" y="361535"/>
            <a:ext cx="3348038" cy="857250"/>
          </a:xfrm>
          <a:ln/>
        </p:spPr>
        <p:txBody>
          <a:bodyPr>
            <a:noAutofit/>
          </a:bodyPr>
          <a:lstStyle/>
          <a:p>
            <a:pPr algn="ctr"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CALICI</a:t>
            </a:r>
            <a:br>
              <a:rPr lang="it-IT" altLang="it-IT" sz="32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</a:br>
            <a:r>
              <a:rPr lang="it-IT" altLang="it-IT" sz="32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GUSTATIVI </a:t>
            </a:r>
          </a:p>
        </p:txBody>
      </p:sp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1428750" y="2788445"/>
            <a:ext cx="2171700" cy="1732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5100" rIns="67500" bIns="35100">
            <a:spAutoFit/>
          </a:bodyPr>
          <a:lstStyle>
            <a:lvl1pPr marL="457200" indent="-454025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marL="914400" indent="-455613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lvl="1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371054" y="1473066"/>
            <a:ext cx="3429000" cy="5241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5100" rIns="67500" bIns="35100">
            <a:spAutoFit/>
          </a:bodyPr>
          <a:lstStyle>
            <a:lvl1pPr marL="457200" indent="-454025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it-IT" altLang="it-IT" sz="2800" b="1" dirty="0">
                <a:latin typeface="Gurmukhi Sangam MN" pitchFamily="2" charset="0"/>
                <a:cs typeface="Gurmukhi Sangam MN" pitchFamily="2" charset="0"/>
              </a:rPr>
              <a:t>TIPI CELLULARI: </a:t>
            </a: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 altLang="it-IT" sz="2800" b="1" dirty="0">
              <a:latin typeface="Gurmukhi Sangam MN" pitchFamily="2" charset="0"/>
              <a:cs typeface="Gurmukhi Sangam MN" pitchFamily="2" charset="0"/>
            </a:endParaRPr>
          </a:p>
          <a:p>
            <a:pPr indent="-341710" algn="just"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buChar char="•"/>
            </a:pPr>
            <a:r>
              <a:rPr lang="it-IT" altLang="it-IT" sz="2800" b="1" dirty="0">
                <a:latin typeface="Gurmukhi Sangam MN" pitchFamily="2" charset="0"/>
                <a:cs typeface="Gurmukhi Sangam MN" pitchFamily="2" charset="0"/>
              </a:rPr>
              <a:t>CELLULE GUSTATIVE</a:t>
            </a:r>
          </a:p>
          <a:p>
            <a:pPr algn="just"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 altLang="it-IT" sz="2800" b="1" dirty="0">
              <a:latin typeface="Gurmukhi Sangam MN" pitchFamily="2" charset="0"/>
              <a:cs typeface="Gurmukhi Sangam MN" pitchFamily="2" charset="0"/>
            </a:endParaRPr>
          </a:p>
          <a:p>
            <a:pPr algn="just"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 altLang="it-IT" sz="2800" b="1" dirty="0">
              <a:latin typeface="Gurmukhi Sangam MN" pitchFamily="2" charset="0"/>
              <a:cs typeface="Gurmukhi Sangam MN" pitchFamily="2" charset="0"/>
            </a:endParaRPr>
          </a:p>
          <a:p>
            <a:pPr indent="-341710"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buChar char="•"/>
            </a:pPr>
            <a:r>
              <a:rPr lang="it-IT" altLang="it-IT" sz="2800" b="1" dirty="0">
                <a:latin typeface="Gurmukhi Sangam MN" pitchFamily="2" charset="0"/>
                <a:cs typeface="Gurmukhi Sangam MN" pitchFamily="2" charset="0"/>
              </a:rPr>
              <a:t>CELLULE DI SOSTEGNO</a:t>
            </a:r>
          </a:p>
          <a:p>
            <a:pPr algn="just"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 altLang="it-IT" sz="2800" b="1" dirty="0">
              <a:latin typeface="Gurmukhi Sangam MN" pitchFamily="2" charset="0"/>
              <a:cs typeface="Gurmukhi Sangam MN" pitchFamily="2" charset="0"/>
            </a:endParaRPr>
          </a:p>
          <a:p>
            <a:pPr algn="just"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 altLang="it-IT" sz="2800" b="1" dirty="0">
              <a:latin typeface="Gurmukhi Sangam MN" pitchFamily="2" charset="0"/>
              <a:cs typeface="Gurmukhi Sangam MN" pitchFamily="2" charset="0"/>
            </a:endParaRPr>
          </a:p>
          <a:p>
            <a:pPr indent="-341710" algn="just"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buChar char="•"/>
            </a:pPr>
            <a:r>
              <a:rPr lang="it-IT" altLang="it-IT" sz="2800" b="1" dirty="0">
                <a:latin typeface="Gurmukhi Sangam MN" pitchFamily="2" charset="0"/>
                <a:cs typeface="Gurmukhi Sangam MN" pitchFamily="2" charset="0"/>
              </a:rPr>
              <a:t>CELLULE BASALI </a:t>
            </a: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" r="5884" b="12824"/>
          <a:stretch/>
        </p:blipFill>
        <p:spPr bwMode="auto">
          <a:xfrm>
            <a:off x="4360985" y="-182"/>
            <a:ext cx="4650694" cy="6714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62793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A54302-3539-0746-8B29-877C4E642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537" y="210137"/>
            <a:ext cx="5826919" cy="789552"/>
          </a:xfrm>
        </p:spPr>
        <p:txBody>
          <a:bodyPr/>
          <a:lstStyle/>
          <a:p>
            <a:r>
              <a:rPr lang="it-IT" b="1" dirty="0">
                <a:latin typeface="Chalkboard SE" panose="03050602040202020205" pitchFamily="66" charset="77"/>
              </a:rPr>
              <a:t>CALICI  GUSTATIVI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3CB46F1-3AA5-8340-99A2-CEBE87B59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083" y="1125415"/>
            <a:ext cx="8721969" cy="5486400"/>
          </a:xfrm>
        </p:spPr>
        <p:txBody>
          <a:bodyPr>
            <a:noAutofit/>
          </a:bodyPr>
          <a:lstStyle/>
          <a:p>
            <a:r>
              <a:rPr lang="it-IT" sz="2400" dirty="0">
                <a:latin typeface="Copperplate Gothic Bold" panose="020E0705020206020404" pitchFamily="34" charset="77"/>
              </a:rPr>
              <a:t>Sono strutture sferoidali nell’ ambito delle quali sono localizzate le CELLULE GUSTATIVE, elementi recettoriali per la percezione specifica del GUSTO.</a:t>
            </a:r>
          </a:p>
          <a:p>
            <a:r>
              <a:rPr lang="it-IT" sz="2400" dirty="0">
                <a:latin typeface="Copperplate Gothic Bold" panose="020E0705020206020404" pitchFamily="34" charset="77"/>
              </a:rPr>
              <a:t>Presenti anche nel PALATO e nella LARINGO-FARINGE</a:t>
            </a:r>
          </a:p>
          <a:p>
            <a:r>
              <a:rPr lang="it-IT" sz="2400" dirty="0">
                <a:latin typeface="Copperplate Gothic Bold" panose="020E0705020206020404" pitchFamily="34" charset="77"/>
              </a:rPr>
              <a:t>Si identificano 5 tipologie gustative: Dolce, Amaro, Salato, Acido e </a:t>
            </a:r>
            <a:r>
              <a:rPr lang="it-IT" sz="2400" dirty="0" err="1">
                <a:latin typeface="Copperplate Gothic Bold" panose="020E0705020206020404" pitchFamily="34" charset="77"/>
              </a:rPr>
              <a:t>Umami</a:t>
            </a:r>
            <a:r>
              <a:rPr lang="it-IT" sz="2400" dirty="0">
                <a:latin typeface="Copperplate Gothic Bold" panose="020E0705020206020404" pitchFamily="34" charset="77"/>
              </a:rPr>
              <a:t> (che identifica il tipico sapore del Dado da Brodo, ricco di </a:t>
            </a:r>
            <a:r>
              <a:rPr lang="it-IT" sz="2400" dirty="0" err="1">
                <a:latin typeface="Copperplate Gothic Bold" panose="020E0705020206020404" pitchFamily="34" charset="77"/>
              </a:rPr>
              <a:t>Glutamato</a:t>
            </a:r>
            <a:r>
              <a:rPr lang="it-IT" sz="2400" dirty="0">
                <a:latin typeface="Copperplate Gothic Bold" panose="020E0705020206020404" pitchFamily="34" charset="77"/>
              </a:rPr>
              <a:t>).</a:t>
            </a:r>
          </a:p>
          <a:p>
            <a:r>
              <a:rPr lang="it-IT" sz="2400" dirty="0">
                <a:latin typeface="Copperplate Gothic Bold" panose="020E0705020206020404" pitchFamily="34" charset="77"/>
              </a:rPr>
              <a:t>Le Cellule Gustative presentano espansioni apicali che captano le varie molecole e </a:t>
            </a:r>
            <a:r>
              <a:rPr lang="it-IT" sz="2400" dirty="0" err="1">
                <a:latin typeface="Copperplate Gothic Bold" panose="020E0705020206020404" pitchFamily="34" charset="77"/>
              </a:rPr>
              <a:t>cio’</a:t>
            </a:r>
            <a:r>
              <a:rPr lang="it-IT" sz="2400" dirty="0">
                <a:latin typeface="Copperplate Gothic Bold" panose="020E0705020206020404" pitchFamily="34" charset="77"/>
              </a:rPr>
              <a:t> evoca un potenziale d’azione che tramite struttura sinaptica viene trasmesso ai Nervi 7° (Faciale), 9° (Glossofaringeo) e 10° (Vago).</a:t>
            </a:r>
          </a:p>
        </p:txBody>
      </p:sp>
    </p:spTree>
    <p:extLst>
      <p:ext uri="{BB962C8B-B14F-4D97-AF65-F5344CB8AC3E}">
        <p14:creationId xmlns:p14="http://schemas.microsoft.com/office/powerpoint/2010/main" val="31990514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ChangeArrowheads="1"/>
          </p:cNvSpPr>
          <p:nvPr>
            <p:ph type="title"/>
          </p:nvPr>
        </p:nvSpPr>
        <p:spPr>
          <a:xfrm>
            <a:off x="382467" y="410765"/>
            <a:ext cx="3217983" cy="892969"/>
          </a:xfrm>
          <a:ln/>
        </p:spPr>
        <p:txBody>
          <a:bodyPr>
            <a:noAutofit/>
          </a:bodyPr>
          <a:lstStyle/>
          <a:p>
            <a:pPr algn="ctr"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  <a:t>INNERVAZIONE PER LA SENSIBILITA’ GUSTATIVA</a:t>
            </a:r>
          </a:p>
        </p:txBody>
      </p:sp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1428750" y="2788445"/>
            <a:ext cx="2171700" cy="1732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5100" rIns="67500" bIns="35100">
            <a:spAutoFit/>
          </a:bodyPr>
          <a:lstStyle>
            <a:lvl1pPr marL="457200" indent="-454025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marL="914400" indent="-455613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lvl="1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195540" y="1303734"/>
            <a:ext cx="3032851" cy="5210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500" tIns="35100" rIns="67500" bIns="35100">
            <a:spAutoFit/>
          </a:bodyPr>
          <a:lstStyle>
            <a:lvl1pPr marL="457200" indent="-454025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defTabSz="336947" fontAlgn="base">
              <a:spcBef>
                <a:spcPts val="656"/>
              </a:spcBef>
              <a:spcAft>
                <a:spcPct val="0"/>
              </a:spcAft>
              <a:buSzPct val="100000"/>
            </a:pPr>
            <a:r>
              <a:rPr lang="it-IT" altLang="it-IT" sz="1050" dirty="0">
                <a:solidFill>
                  <a:srgbClr val="FFFFFF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La</a:t>
            </a:r>
            <a:endParaRPr lang="it-IT" altLang="it-IT" sz="1050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indent="-341710" defTabSz="336947" fontAlgn="base">
              <a:spcBef>
                <a:spcPts val="656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</a:pPr>
            <a:r>
              <a:rPr lang="it-IT" altLang="it-IT" sz="1800" dirty="0">
                <a:latin typeface="Arial Black" panose="020B0A04020102020204" pitchFamily="34" charset="0"/>
                <a:cs typeface="Times New Roman" panose="02020603050405020304" pitchFamily="18" charset="0"/>
              </a:rPr>
              <a:t>1.      N. FACIALE (7°): dai 2/3 anteriori della lingua </a:t>
            </a:r>
          </a:p>
          <a:p>
            <a:pPr indent="-341710" defTabSz="336947" fontAlgn="base">
              <a:spcBef>
                <a:spcPts val="656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</a:pPr>
            <a:r>
              <a:rPr lang="it-IT" altLang="it-IT" sz="1800" dirty="0">
                <a:latin typeface="Arial Black" panose="020B0A04020102020204" pitchFamily="34" charset="0"/>
                <a:cs typeface="Times New Roman" panose="02020603050405020304" pitchFamily="18" charset="0"/>
              </a:rPr>
              <a:t>2.      N.GLOSSO-FARINGEO (9°): responsabile del 1/3 posteriore attorno alla V linguale </a:t>
            </a:r>
          </a:p>
          <a:p>
            <a:pPr indent="-341710" defTabSz="336947" fontAlgn="base">
              <a:spcBef>
                <a:spcPts val="656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</a:pPr>
            <a:r>
              <a:rPr lang="it-IT" altLang="it-IT" sz="1800" dirty="0">
                <a:latin typeface="Arial Black" panose="020B0A04020102020204" pitchFamily="34" charset="0"/>
                <a:cs typeface="Times New Roman" panose="02020603050405020304" pitchFamily="18" charset="0"/>
              </a:rPr>
              <a:t>3.      N. VAGO (10°): innerva i calici gustativi della parte posteriore della radice della lingua e dell’epiglottide.</a:t>
            </a:r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" t="2191"/>
          <a:stretch>
            <a:fillRect/>
          </a:stretch>
        </p:blipFill>
        <p:spPr bwMode="auto">
          <a:xfrm>
            <a:off x="3787377" y="410765"/>
            <a:ext cx="5159679" cy="629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653" t="219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79363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83FF59-6C26-9441-98B9-B250E5D35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849" y="279013"/>
            <a:ext cx="5826919" cy="617384"/>
          </a:xfrm>
        </p:spPr>
        <p:txBody>
          <a:bodyPr>
            <a:normAutofit fontScale="90000"/>
          </a:bodyPr>
          <a:lstStyle/>
          <a:p>
            <a:r>
              <a:rPr lang="it-IT" dirty="0">
                <a:latin typeface="+mn-ea"/>
                <a:ea typeface="+mn-ea"/>
              </a:rPr>
              <a:t>GHIANDOLE LINGUALI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3025DC0-1CBE-A747-B70B-58560DE18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165" y="1012874"/>
            <a:ext cx="8102991" cy="5739618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it-IT" sz="3200" b="1" dirty="0">
                <a:latin typeface="Chalkboard SE" panose="03050602040202020205" pitchFamily="66" charset="77"/>
              </a:rPr>
              <a:t>GHIANDOLE SIEROSE di Von </a:t>
            </a:r>
            <a:r>
              <a:rPr lang="it-IT" sz="3200" b="1" dirty="0" err="1">
                <a:latin typeface="Chalkboard SE" panose="03050602040202020205" pitchFamily="66" charset="77"/>
              </a:rPr>
              <a:t>Ebner</a:t>
            </a:r>
            <a:r>
              <a:rPr lang="it-IT" sz="3200" b="1" dirty="0">
                <a:latin typeface="Chalkboard SE" panose="03050602040202020205" pitchFamily="66" charset="77"/>
              </a:rPr>
              <a:t>, associate ai Calici Gustativi: il loro secreto ripulisce i Calici Gustativi dalle molecole che sono state identificate per lasciar posto ad altre molecole sapide;</a:t>
            </a:r>
          </a:p>
          <a:p>
            <a:pPr marL="0" indent="0">
              <a:buNone/>
            </a:pPr>
            <a:endParaRPr lang="it-IT" sz="3200" b="1" dirty="0">
              <a:latin typeface="Chalkboard SE" panose="03050602040202020205" pitchFamily="66" charset="77"/>
            </a:endParaRPr>
          </a:p>
          <a:p>
            <a:pPr marL="342900" indent="-342900">
              <a:buFontTx/>
              <a:buChar char="-"/>
            </a:pPr>
            <a:r>
              <a:rPr lang="it-IT" sz="3200" b="1" dirty="0">
                <a:latin typeface="Chalkboard SE" panose="03050602040202020205" pitchFamily="66" charset="77"/>
              </a:rPr>
              <a:t>GHIANDOLE a prevalente SECREZIONE MUCOSA (appartenenti alle Ghiandole Salivari MINORI).</a:t>
            </a:r>
          </a:p>
          <a:p>
            <a:pPr marL="342900" indent="-342900">
              <a:buFontTx/>
              <a:buChar char="-"/>
            </a:pPr>
            <a:endParaRPr lang="it-IT" b="1" dirty="0">
              <a:latin typeface="Chalkboard SE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7999478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8544"/>
            <a:ext cx="5063454" cy="3879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1428750" y="2788445"/>
            <a:ext cx="2171700" cy="1732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5100" rIns="67500" bIns="35100">
            <a:spAutoFit/>
          </a:bodyPr>
          <a:lstStyle>
            <a:lvl1pPr marL="457200" indent="-454025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marL="914400" indent="-455613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lvl="1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</p:txBody>
      </p:sp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4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181" y="3861198"/>
            <a:ext cx="5212820" cy="2996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10909F0C-9418-CA4E-BC42-E17A4B05D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3454" y="858129"/>
            <a:ext cx="3799191" cy="1561514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600" dirty="0">
                <a:latin typeface="Copperplate Gothic Bold" panose="020E0705020206020404" pitchFamily="34" charset="77"/>
              </a:rPr>
              <a:t>MUSCOLI  DELLA  LINGUA</a:t>
            </a:r>
            <a:br>
              <a:rPr lang="it-IT" sz="2400" dirty="0">
                <a:latin typeface="Copperplate Gothic Bold" panose="020E0705020206020404" pitchFamily="34" charset="77"/>
              </a:rPr>
            </a:br>
            <a:endParaRPr lang="it-IT" sz="2400" dirty="0">
              <a:latin typeface="Copperplate Gothic Bold" panose="020E07050202060204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385391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864A50-D27B-8849-8CB4-E6CF308BB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67210"/>
            <a:ext cx="9003322" cy="573528"/>
          </a:xfrm>
        </p:spPr>
        <p:txBody>
          <a:bodyPr>
            <a:noAutofit/>
          </a:bodyPr>
          <a:lstStyle/>
          <a:p>
            <a:pPr algn="ctr"/>
            <a:r>
              <a:rPr lang="it-IT" sz="3200" dirty="0">
                <a:latin typeface="Copperplate Gothic Bold" panose="020E0705020206020404" pitchFamily="34" charset="77"/>
              </a:rPr>
              <a:t>MUSCOLI  DELLA  LINGUA</a:t>
            </a:r>
            <a:br>
              <a:rPr lang="it-IT" sz="3200" dirty="0">
                <a:latin typeface="Copperplate Gothic Bold" panose="020E0705020206020404" pitchFamily="34" charset="77"/>
              </a:rPr>
            </a:br>
            <a:r>
              <a:rPr lang="it-IT" sz="3200" dirty="0">
                <a:latin typeface="Copperplate Gothic Bold" panose="020E0705020206020404" pitchFamily="34" charset="77"/>
              </a:rPr>
              <a:t>Muscoli  ESTRINSECI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3EC0A4B-52B7-AB48-A8D0-DCDDE18BC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977" y="1125415"/>
            <a:ext cx="8384345" cy="5598941"/>
          </a:xfrm>
        </p:spPr>
        <p:txBody>
          <a:bodyPr>
            <a:normAutofit/>
          </a:bodyPr>
          <a:lstStyle/>
          <a:p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Sono muscoli STRIATI SCHELETRICI e quasi tutti sono innervati dal 12° Nervo Cranico (N. IPOGLOSSO).</a:t>
            </a:r>
          </a:p>
          <a:p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Sono suddivisi in :</a:t>
            </a:r>
          </a:p>
          <a:p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-ESTRINSECI: originano da strutture scheletriche esterne alla Lingua: </a:t>
            </a:r>
          </a:p>
          <a:p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     * GENIO-GLOSSO</a:t>
            </a:r>
          </a:p>
          <a:p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     * IO-GLOSSO</a:t>
            </a:r>
          </a:p>
          <a:p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     * STILO-GLOSSO</a:t>
            </a:r>
          </a:p>
          <a:p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     * PALATO-GLOSSO (9°, Nervo </a:t>
            </a:r>
          </a:p>
          <a:p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        GLOSSOFARINGEO)</a:t>
            </a:r>
          </a:p>
        </p:txBody>
      </p:sp>
    </p:spTree>
    <p:extLst>
      <p:ext uri="{BB962C8B-B14F-4D97-AF65-F5344CB8AC3E}">
        <p14:creationId xmlns:p14="http://schemas.microsoft.com/office/powerpoint/2010/main" val="57582602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864A50-D27B-8849-8CB4-E6CF308BB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262" y="288551"/>
            <a:ext cx="8623494" cy="573528"/>
          </a:xfrm>
        </p:spPr>
        <p:txBody>
          <a:bodyPr>
            <a:noAutofit/>
          </a:bodyPr>
          <a:lstStyle/>
          <a:p>
            <a:pPr algn="ctr"/>
            <a:r>
              <a:rPr lang="it-IT" sz="3200" dirty="0">
                <a:latin typeface="Copperplate Gothic Bold" panose="020E0705020206020404" pitchFamily="34" charset="77"/>
              </a:rPr>
              <a:t>MUSCOLI  DELLA  LINGUA</a:t>
            </a:r>
            <a:br>
              <a:rPr lang="it-IT" sz="3200" dirty="0">
                <a:latin typeface="Copperplate Gothic Bold" panose="020E0705020206020404" pitchFamily="34" charset="77"/>
              </a:rPr>
            </a:br>
            <a:r>
              <a:rPr lang="it-IT" sz="3200" dirty="0">
                <a:latin typeface="Copperplate Gothic Bold" panose="020E0705020206020404" pitchFamily="34" charset="77"/>
              </a:rPr>
              <a:t>Muscoli  INTRINSECI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3EC0A4B-52B7-AB48-A8D0-DCDDE18BC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083" y="1139484"/>
            <a:ext cx="8398412" cy="5514534"/>
          </a:xfrm>
        </p:spPr>
        <p:txBody>
          <a:bodyPr>
            <a:normAutofit/>
          </a:bodyPr>
          <a:lstStyle/>
          <a:p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-INTRINSECI: sono innervati dal 12° Nervo (IPOGLOSSO) e presentano entrambe le inserzioni sull’impalcatura fibrosa della Lingua :</a:t>
            </a:r>
          </a:p>
          <a:p>
            <a:endParaRPr lang="it-IT" b="1" dirty="0">
              <a:latin typeface="Gurmukhi Sangam MN" pitchFamily="2" charset="0"/>
              <a:cs typeface="Gurmukhi Sangam MN" pitchFamily="2" charset="0"/>
            </a:endParaRPr>
          </a:p>
          <a:p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     * LONGITUDINALE SUPERIORE</a:t>
            </a:r>
          </a:p>
          <a:p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     * LONGITUDINALE INFERIORE</a:t>
            </a:r>
          </a:p>
          <a:p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     * TRASVERSO</a:t>
            </a:r>
          </a:p>
          <a:p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     *  VERTICALE</a:t>
            </a:r>
          </a:p>
        </p:txBody>
      </p:sp>
    </p:spTree>
    <p:extLst>
      <p:ext uri="{BB962C8B-B14F-4D97-AF65-F5344CB8AC3E}">
        <p14:creationId xmlns:p14="http://schemas.microsoft.com/office/powerpoint/2010/main" val="134188020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031458" cy="857250"/>
          </a:xfrm>
        </p:spPr>
        <p:txBody>
          <a:bodyPr>
            <a:noAutofit/>
          </a:bodyPr>
          <a:lstStyle/>
          <a:p>
            <a:pPr algn="ctr"/>
            <a:r>
              <a:rPr lang="it-IT" altLang="it-IT" sz="3200" dirty="0">
                <a:solidFill>
                  <a:srgbClr val="000000"/>
                </a:solidFill>
                <a:latin typeface="Copperplate Gothic Bold" panose="020E0705020206020404" pitchFamily="34" charset="77"/>
              </a:rPr>
              <a:t>GHIANDOLE SALIVARI MAGGIORI</a:t>
            </a:r>
          </a:p>
        </p:txBody>
      </p:sp>
      <p:pic>
        <p:nvPicPr>
          <p:cNvPr id="573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25"/>
          <a:stretch>
            <a:fillRect/>
          </a:stretch>
        </p:blipFill>
        <p:spPr>
          <a:xfrm>
            <a:off x="759654" y="723257"/>
            <a:ext cx="7835705" cy="6012935"/>
          </a:xfr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58485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46578" y="114387"/>
            <a:ext cx="8904849" cy="857250"/>
          </a:xfrm>
        </p:spPr>
        <p:txBody>
          <a:bodyPr>
            <a:noAutofit/>
          </a:bodyPr>
          <a:lstStyle/>
          <a:p>
            <a:pPr algn="ctr"/>
            <a:r>
              <a:rPr lang="it-IT" altLang="it-IT" sz="3200" b="1" dirty="0">
                <a:latin typeface="Chalkboard SE" panose="03050602040202020205" pitchFamily="66" charset="77"/>
              </a:rPr>
              <a:t>GHIANDOLE  SALIVARI  MAGGIORI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idx="1"/>
          </p:nvPr>
        </p:nvSpPr>
        <p:spPr>
          <a:xfrm>
            <a:off x="351691" y="971637"/>
            <a:ext cx="8553157" cy="5513569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it-IT" altLang="it-IT" sz="2600" b="1" dirty="0">
                <a:latin typeface="Chalkboard SE" panose="03050602040202020205" pitchFamily="66" charset="77"/>
              </a:rPr>
              <a:t>Sono Organi Pieni, definiti GHIANDOLE EXTRAMURALI annesse al Tubo Digerente. </a:t>
            </a:r>
          </a:p>
          <a:p>
            <a:pPr>
              <a:lnSpc>
                <a:spcPct val="90000"/>
              </a:lnSpc>
              <a:buFontTx/>
              <a:buNone/>
            </a:pPr>
            <a:endParaRPr lang="it-IT" altLang="it-IT" sz="2600" b="1" dirty="0">
              <a:latin typeface="Chalkboard SE" panose="03050602040202020205" pitchFamily="66" charset="77"/>
            </a:endParaRPr>
          </a:p>
          <a:p>
            <a:pPr>
              <a:lnSpc>
                <a:spcPct val="90000"/>
              </a:lnSpc>
            </a:pPr>
            <a:r>
              <a:rPr lang="it-IT" altLang="it-IT" sz="2600" b="1" dirty="0">
                <a:latin typeface="Chalkboard SE" panose="03050602040202020205" pitchFamily="66" charset="77"/>
              </a:rPr>
              <a:t>Elaborano la SALIVA, fluido biologico che esercita un’ azione sia MECCANICA di “AMMORBIDIMENTO” e FLUIDIFICAZIONE del BOLO ALIMENTARE, sia CHIMICA di DIGESTIONE di POLISACCARIDI</a:t>
            </a:r>
          </a:p>
          <a:p>
            <a:pPr>
              <a:lnSpc>
                <a:spcPct val="90000"/>
              </a:lnSpc>
            </a:pPr>
            <a:endParaRPr lang="it-IT" altLang="it-IT" sz="2600" b="1" dirty="0">
              <a:latin typeface="Chalkboard SE" panose="03050602040202020205" pitchFamily="66" charset="77"/>
            </a:endParaRPr>
          </a:p>
          <a:p>
            <a:pPr>
              <a:lnSpc>
                <a:spcPct val="90000"/>
              </a:lnSpc>
            </a:pPr>
            <a:r>
              <a:rPr lang="it-IT" altLang="it-IT" sz="2600" b="1" dirty="0">
                <a:latin typeface="Chalkboard SE" panose="03050602040202020205" pitchFamily="66" charset="77"/>
              </a:rPr>
              <a:t>Sono 3 PAIA: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it-IT" altLang="it-IT" sz="2600" b="1" dirty="0">
                <a:latin typeface="Chalkboard SE" panose="03050602040202020205" pitchFamily="66" charset="77"/>
              </a:rPr>
              <a:t>   - PAROTIDE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it-IT" altLang="it-IT" sz="2600" b="1" dirty="0">
                <a:latin typeface="Chalkboard SE" panose="03050602040202020205" pitchFamily="66" charset="77"/>
              </a:rPr>
              <a:t>   - SOTTOMANDIBOLARE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it-IT" altLang="it-IT" sz="2600" b="1" dirty="0">
                <a:latin typeface="Chalkboard SE" panose="03050602040202020205" pitchFamily="66" charset="77"/>
              </a:rPr>
              <a:t>   - SOTTOLINGUALE</a:t>
            </a:r>
          </a:p>
        </p:txBody>
      </p:sp>
    </p:spTree>
    <p:extLst>
      <p:ext uri="{BB962C8B-B14F-4D97-AF65-F5344CB8AC3E}">
        <p14:creationId xmlns:p14="http://schemas.microsoft.com/office/powerpoint/2010/main" val="2116229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D59F36-F1A2-FB4F-A759-2B05DE93E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320" y="292509"/>
            <a:ext cx="6777372" cy="585099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CAVITA’  NASALI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7613AEC-FD67-2D49-BBF2-C6FB3F0D4D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070" y="877608"/>
            <a:ext cx="8285871" cy="5430129"/>
          </a:xfrm>
        </p:spPr>
        <p:txBody>
          <a:bodyPr>
            <a:noAutofit/>
          </a:bodyPr>
          <a:lstStyle/>
          <a:p>
            <a:r>
              <a:rPr lang="it-IT" sz="2400" dirty="0">
                <a:solidFill>
                  <a:schemeClr val="tx1"/>
                </a:solidFill>
                <a:latin typeface="Copperplate" panose="02000504000000020004" pitchFamily="2" charset="77"/>
              </a:rPr>
              <a:t>Cavità PARI dello Splancnocranio. Vi si descrivono:</a:t>
            </a:r>
          </a:p>
          <a:p>
            <a:r>
              <a:rPr lang="it-IT" sz="2400" dirty="0">
                <a:solidFill>
                  <a:schemeClr val="tx1"/>
                </a:solidFill>
                <a:latin typeface="Copperplate" panose="02000504000000020004" pitchFamily="2" charset="77"/>
              </a:rPr>
              <a:t>-APERTURA PIRIFORME, delimitata da Ossa MASCELLARI e Nasali</a:t>
            </a:r>
          </a:p>
          <a:p>
            <a:pPr>
              <a:buFontTx/>
              <a:buChar char="-"/>
            </a:pPr>
            <a:r>
              <a:rPr lang="it-IT" sz="2400" dirty="0">
                <a:solidFill>
                  <a:schemeClr val="tx1"/>
                </a:solidFill>
                <a:latin typeface="Copperplate" panose="02000504000000020004" pitchFamily="2" charset="77"/>
              </a:rPr>
              <a:t>PAVIMENTO (coincidente con la Volta della Cavità Orale o Palato Duro), con Ossa Mascellari e Palatini;</a:t>
            </a:r>
          </a:p>
          <a:p>
            <a:pPr>
              <a:buFontTx/>
              <a:buChar char="-"/>
            </a:pPr>
            <a:r>
              <a:rPr lang="it-IT" sz="2400" dirty="0">
                <a:solidFill>
                  <a:schemeClr val="tx1"/>
                </a:solidFill>
                <a:latin typeface="Copperplate" panose="02000504000000020004" pitchFamily="2" charset="77"/>
              </a:rPr>
              <a:t>VOLTA, con Ossa NASALI, FRONTALE, ETMOIDE (Lamina Cribrosa), SFENOIDE (Corpo);</a:t>
            </a:r>
          </a:p>
          <a:p>
            <a:pPr>
              <a:buFontTx/>
              <a:buChar char="-"/>
            </a:pPr>
            <a:r>
              <a:rPr lang="it-IT" sz="2400" dirty="0">
                <a:solidFill>
                  <a:schemeClr val="tx1"/>
                </a:solidFill>
                <a:latin typeface="Copperplate" panose="02000504000000020004" pitchFamily="2" charset="77"/>
              </a:rPr>
              <a:t>PARETE LATERALE suddivisa in 2 porzioni, una «</a:t>
            </a:r>
            <a:r>
              <a:rPr lang="it-IT" sz="2400" dirty="0" err="1">
                <a:solidFill>
                  <a:schemeClr val="tx1"/>
                </a:solidFill>
                <a:latin typeface="Copperplate" panose="02000504000000020004" pitchFamily="2" charset="77"/>
              </a:rPr>
              <a:t>piu’</a:t>
            </a:r>
            <a:r>
              <a:rPr lang="it-IT" sz="2400" dirty="0">
                <a:solidFill>
                  <a:schemeClr val="tx1"/>
                </a:solidFill>
                <a:latin typeface="Copperplate" panose="02000504000000020004" pitchFamily="2" charset="77"/>
              </a:rPr>
              <a:t> laterale» con Ossa MASCELLARE (Orifizio del Seno),LACRIMALE, PALATINO (Lamina Verticale) e SFENOIDE (Processo Pterigoideo); ed una «più mediale» con i CORNETTI NASALI (costituenti i «TURBINATI» della O.R.L.)</a:t>
            </a:r>
          </a:p>
        </p:txBody>
      </p:sp>
    </p:spTree>
    <p:extLst>
      <p:ext uri="{BB962C8B-B14F-4D97-AF65-F5344CB8AC3E}">
        <p14:creationId xmlns:p14="http://schemas.microsoft.com/office/powerpoint/2010/main" val="40845549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1029" descr="55 ghiandole salivari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"/>
          <a:stretch/>
        </p:blipFill>
        <p:spPr>
          <a:xfrm>
            <a:off x="450166" y="0"/>
            <a:ext cx="8525022" cy="683864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947152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F8AB47-B51D-0F43-B990-59C969FDA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6552" y="276315"/>
            <a:ext cx="5826919" cy="671633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>
                <a:latin typeface="Chalkboard SE" panose="03050602040202020205" pitchFamily="66" charset="77"/>
              </a:rPr>
              <a:t>PAROTIDE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827EA3B-AF1E-454A-B914-50A67629B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625" y="1111347"/>
            <a:ext cx="8707901" cy="5613009"/>
          </a:xfrm>
        </p:spPr>
        <p:txBody>
          <a:bodyPr>
            <a:normAutofit/>
          </a:bodyPr>
          <a:lstStyle/>
          <a:p>
            <a:r>
              <a:rPr lang="it-IT" dirty="0">
                <a:latin typeface="Copperplate Gothic Bold" panose="020E0705020206020404" pitchFamily="34" charset="77"/>
              </a:rPr>
              <a:t>Si localizza nella regione della Guancia, anteriormente rispetto al Meato Uditivo Esterno.</a:t>
            </a:r>
          </a:p>
          <a:p>
            <a:r>
              <a:rPr lang="it-IT" dirty="0">
                <a:latin typeface="Copperplate Gothic Bold" panose="020E0705020206020404" pitchFamily="34" charset="77"/>
              </a:rPr>
              <a:t>E’ attraversata dal 7° Nervo Cranico (FACIALE), che tuttavia non la innerva.</a:t>
            </a:r>
          </a:p>
          <a:p>
            <a:r>
              <a:rPr lang="it-IT" dirty="0">
                <a:latin typeface="Copperplate Gothic Bold" panose="020E0705020206020404" pitchFamily="34" charset="77"/>
              </a:rPr>
              <a:t>Riversa il suo Secreto Salivare nel Vestibolo Orale tramite il DOTTO DI STENONE, che si apre all’ altezza del 2°Dente Molare Superiore.</a:t>
            </a:r>
          </a:p>
          <a:p>
            <a:r>
              <a:rPr lang="it-IT" dirty="0">
                <a:latin typeface="Copperplate Gothic Bold" panose="020E0705020206020404" pitchFamily="34" charset="77"/>
              </a:rPr>
              <a:t>Produce un Secreto SIEROSO (Proteico).</a:t>
            </a:r>
          </a:p>
        </p:txBody>
      </p:sp>
    </p:spTree>
    <p:extLst>
      <p:ext uri="{BB962C8B-B14F-4D97-AF65-F5344CB8AC3E}">
        <p14:creationId xmlns:p14="http://schemas.microsoft.com/office/powerpoint/2010/main" val="338356160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30716"/>
            <a:ext cx="9144000" cy="857250"/>
          </a:xfrm>
        </p:spPr>
        <p:txBody>
          <a:bodyPr>
            <a:noAutofit/>
          </a:bodyPr>
          <a:lstStyle/>
          <a:p>
            <a:pPr algn="ctr"/>
            <a:r>
              <a:rPr lang="it-IT" altLang="it-IT" sz="3200" b="1" dirty="0">
                <a:latin typeface="Copperplate Gothic Bold" panose="020E0705020206020404" pitchFamily="34" charset="77"/>
              </a:rPr>
              <a:t>PAROTIDE e RAPPORTI </a:t>
            </a:r>
            <a:br>
              <a:rPr lang="it-IT" altLang="it-IT" sz="3200" b="1" dirty="0">
                <a:latin typeface="Copperplate Gothic Bold" panose="020E0705020206020404" pitchFamily="34" charset="77"/>
              </a:rPr>
            </a:br>
            <a:r>
              <a:rPr lang="it-IT" altLang="it-IT" sz="3200" b="1" dirty="0">
                <a:latin typeface="Copperplate Gothic Bold" panose="020E0705020206020404" pitchFamily="34" charset="77"/>
              </a:rPr>
              <a:t>con il NERVO  FACIALE</a:t>
            </a:r>
          </a:p>
        </p:txBody>
      </p:sp>
      <p:pic>
        <p:nvPicPr>
          <p:cNvPr id="41990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-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66424" y="987966"/>
            <a:ext cx="5345723" cy="5817507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280654034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F8AB47-B51D-0F43-B990-59C969FDA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9892" y="177841"/>
            <a:ext cx="5826919" cy="671633"/>
          </a:xfrm>
        </p:spPr>
        <p:txBody>
          <a:bodyPr>
            <a:normAutofit fontScale="90000"/>
          </a:bodyPr>
          <a:lstStyle/>
          <a:p>
            <a:r>
              <a:rPr lang="it-IT" b="1" dirty="0">
                <a:latin typeface="Chalkboard SE" panose="03050602040202020205" pitchFamily="66" charset="77"/>
              </a:rPr>
              <a:t>SOTTOMANDIBOLARE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827EA3B-AF1E-454A-B914-50A67629B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79" y="1097279"/>
            <a:ext cx="8820443" cy="5641145"/>
          </a:xfrm>
        </p:spPr>
        <p:txBody>
          <a:bodyPr>
            <a:normAutofit/>
          </a:bodyPr>
          <a:lstStyle/>
          <a:p>
            <a:r>
              <a:rPr lang="it-IT" sz="3200" dirty="0">
                <a:latin typeface="Copperplate Gothic Bold" panose="020E0705020206020404" pitchFamily="34" charset="77"/>
              </a:rPr>
              <a:t>Si localizza nel Pavimento Orale, «a cavallo» del Muscolo Miloioideo.</a:t>
            </a:r>
          </a:p>
          <a:p>
            <a:endParaRPr lang="it-IT" sz="3200" dirty="0">
              <a:latin typeface="Copperplate Gothic Bold" panose="020E0705020206020404" pitchFamily="34" charset="77"/>
            </a:endParaRPr>
          </a:p>
          <a:p>
            <a:r>
              <a:rPr lang="it-IT" sz="3200" dirty="0">
                <a:latin typeface="Copperplate Gothic Bold" panose="020E0705020206020404" pitchFamily="34" charset="77"/>
              </a:rPr>
              <a:t>Riversa il suo Secreto Salivare nel Solco Sottolinguale tramite il DOTTO DI </a:t>
            </a:r>
            <a:r>
              <a:rPr lang="it-IT" sz="3200" dirty="0" err="1">
                <a:latin typeface="Copperplate Gothic Bold" panose="020E0705020206020404" pitchFamily="34" charset="77"/>
              </a:rPr>
              <a:t>Wharton</a:t>
            </a:r>
            <a:r>
              <a:rPr lang="it-IT" sz="3200" dirty="0">
                <a:latin typeface="Copperplate Gothic Bold" panose="020E0705020206020404" pitchFamily="34" charset="77"/>
              </a:rPr>
              <a:t>.</a:t>
            </a:r>
          </a:p>
          <a:p>
            <a:endParaRPr lang="it-IT" sz="3200" dirty="0">
              <a:latin typeface="Copperplate Gothic Bold" panose="020E0705020206020404" pitchFamily="34" charset="77"/>
            </a:endParaRPr>
          </a:p>
          <a:p>
            <a:r>
              <a:rPr lang="it-IT" sz="3200" dirty="0">
                <a:latin typeface="Copperplate Gothic Bold" panose="020E0705020206020404" pitchFamily="34" charset="77"/>
              </a:rPr>
              <a:t>Produce una Secrezione MISTA prevalentemente SIEROSA.</a:t>
            </a:r>
          </a:p>
        </p:txBody>
      </p:sp>
    </p:spTree>
    <p:extLst>
      <p:ext uri="{BB962C8B-B14F-4D97-AF65-F5344CB8AC3E}">
        <p14:creationId xmlns:p14="http://schemas.microsoft.com/office/powerpoint/2010/main" val="347267136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F8AB47-B51D-0F43-B990-59C969FDA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7348" y="276315"/>
            <a:ext cx="5826919" cy="671633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>
                <a:latin typeface="Chalkboard SE" panose="03050602040202020205" pitchFamily="66" charset="77"/>
              </a:rPr>
              <a:t>SOTTOLINGUALE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827EA3B-AF1E-454A-B914-50A67629B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166" y="1055077"/>
            <a:ext cx="8525022" cy="5655212"/>
          </a:xfrm>
        </p:spPr>
        <p:txBody>
          <a:bodyPr>
            <a:normAutofit/>
          </a:bodyPr>
          <a:lstStyle/>
          <a:p>
            <a:r>
              <a:rPr lang="it-IT" sz="3200" dirty="0">
                <a:latin typeface="Copperplate Gothic Bold" panose="020E0705020206020404" pitchFamily="34" charset="77"/>
              </a:rPr>
              <a:t>Si localizza nel Pavimento Orale, superiormente al Muscolo Miloioideo.</a:t>
            </a:r>
          </a:p>
          <a:p>
            <a:endParaRPr lang="it-IT" sz="3200" dirty="0">
              <a:latin typeface="Copperplate Gothic Bold" panose="020E0705020206020404" pitchFamily="34" charset="77"/>
            </a:endParaRPr>
          </a:p>
          <a:p>
            <a:r>
              <a:rPr lang="it-IT" sz="3200" dirty="0">
                <a:latin typeface="Copperplate Gothic Bold" panose="020E0705020206020404" pitchFamily="34" charset="77"/>
              </a:rPr>
              <a:t>Riversa il suo Secreto Salivare nel Solco Sottolinguale tramite numerosi dotti escretori.</a:t>
            </a:r>
          </a:p>
          <a:p>
            <a:endParaRPr lang="it-IT" sz="3200" dirty="0">
              <a:latin typeface="Copperplate Gothic Bold" panose="020E0705020206020404" pitchFamily="34" charset="77"/>
            </a:endParaRPr>
          </a:p>
          <a:p>
            <a:r>
              <a:rPr lang="it-IT" sz="3200" dirty="0">
                <a:latin typeface="Copperplate Gothic Bold" panose="020E0705020206020404" pitchFamily="34" charset="77"/>
              </a:rPr>
              <a:t>Produce una Secrezione MISTA prevalentemente MUCOSA.</a:t>
            </a:r>
          </a:p>
        </p:txBody>
      </p:sp>
    </p:spTree>
    <p:extLst>
      <p:ext uri="{BB962C8B-B14F-4D97-AF65-F5344CB8AC3E}">
        <p14:creationId xmlns:p14="http://schemas.microsoft.com/office/powerpoint/2010/main" val="107091246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7EBEBB-6A34-534C-90D3-8B99DA974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5677" y="2510899"/>
            <a:ext cx="5826919" cy="1073944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/>
              <a:t>ASPETTI SINTETICI</a:t>
            </a:r>
            <a:br>
              <a:rPr lang="it-IT" b="1" dirty="0"/>
            </a:br>
            <a:r>
              <a:rPr lang="it-IT" b="1" dirty="0"/>
              <a:t>di</a:t>
            </a:r>
            <a:br>
              <a:rPr lang="it-IT" b="1" dirty="0"/>
            </a:br>
            <a:r>
              <a:rPr lang="it-IT" b="1" dirty="0"/>
              <a:t>VASCOLARIZZAZIONE</a:t>
            </a:r>
          </a:p>
        </p:txBody>
      </p:sp>
    </p:spTree>
    <p:extLst>
      <p:ext uri="{BB962C8B-B14F-4D97-AF65-F5344CB8AC3E}">
        <p14:creationId xmlns:p14="http://schemas.microsoft.com/office/powerpoint/2010/main" val="83403271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>
            <a:extLst>
              <a:ext uri="{FF2B5EF4-FFF2-40B4-BE49-F238E27FC236}">
                <a16:creationId xmlns:a16="http://schemas.microsoft.com/office/drawing/2014/main" id="{8C55C333-68D7-724D-8228-7C1F04C51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620" y="2974182"/>
            <a:ext cx="3827620" cy="3797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6F9752C1-8397-7148-9987-16776E764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5" y="112542"/>
            <a:ext cx="4854653" cy="3639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5" name="Line 3">
            <a:extLst>
              <a:ext uri="{FF2B5EF4-FFF2-40B4-BE49-F238E27FC236}">
                <a16:creationId xmlns:a16="http://schemas.microsoft.com/office/drawing/2014/main" id="{CB34A824-0826-4C4F-86EB-33D8D7CE58E2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1548" y="2799565"/>
            <a:ext cx="3132534" cy="2753915"/>
          </a:xfrm>
          <a:prstGeom prst="line">
            <a:avLst/>
          </a:prstGeom>
          <a:noFill/>
          <a:ln w="57240" cap="sq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>
              <a:solidFill>
                <a:srgbClr val="FFFFFF"/>
              </a:solidFill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B3F5D88E-A0DF-704F-B34E-5C45EBBFE2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204914"/>
            <a:ext cx="2914650" cy="1075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it-IT" sz="2100" dirty="0">
                <a:solidFill>
                  <a:srgbClr val="000000"/>
                </a:solidFill>
                <a:latin typeface="Cooper Black" panose="0208090404030B020404" pitchFamily="18" charset="77"/>
                <a:ea typeface="Microsoft YaHei" panose="020B0503020204020204" pitchFamily="34" charset="-122"/>
              </a:rPr>
              <a:t>ARCO AORTICO </a:t>
            </a:r>
          </a:p>
          <a:p>
            <a:pPr algn="ctr"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it-IT" sz="2100" dirty="0">
                <a:solidFill>
                  <a:srgbClr val="000000"/>
                </a:solidFill>
                <a:latin typeface="Cooper Black" panose="0208090404030B020404" pitchFamily="18" charset="77"/>
                <a:ea typeface="Microsoft YaHei" panose="020B0503020204020204" pitchFamily="34" charset="-122"/>
              </a:rPr>
              <a:t>e </a:t>
            </a:r>
          </a:p>
          <a:p>
            <a:pPr algn="ctr"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it-IT" sz="2100" dirty="0">
                <a:solidFill>
                  <a:srgbClr val="000000"/>
                </a:solidFill>
                <a:latin typeface="Cooper Black" panose="0208090404030B020404" pitchFamily="18" charset="77"/>
                <a:ea typeface="Microsoft YaHei" panose="020B0503020204020204" pitchFamily="34" charset="-122"/>
              </a:rPr>
              <a:t>SISTEMA CAROTIDEO</a:t>
            </a:r>
          </a:p>
        </p:txBody>
      </p:sp>
    </p:spTree>
    <p:extLst>
      <p:ext uri="{BB962C8B-B14F-4D97-AF65-F5344CB8AC3E}">
        <p14:creationId xmlns:p14="http://schemas.microsoft.com/office/powerpoint/2010/main" val="19078321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0F2C8A-0EDA-9441-A24A-E49D256F0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5874" y="0"/>
            <a:ext cx="6723366" cy="1073944"/>
          </a:xfrm>
        </p:spPr>
        <p:txBody>
          <a:bodyPr/>
          <a:lstStyle/>
          <a:p>
            <a:pPr algn="ctr"/>
            <a:r>
              <a:rPr lang="it-IT" dirty="0">
                <a:latin typeface="Copperplate Gothic Bold" panose="020E0705020206020404" pitchFamily="34" charset="77"/>
              </a:rPr>
              <a:t>ARTERIE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593F1AA-6E46-A94F-9AF5-CF9A844EB3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621" y="1073944"/>
            <a:ext cx="8285871" cy="5467533"/>
          </a:xfrm>
        </p:spPr>
        <p:txBody>
          <a:bodyPr>
            <a:normAutofit/>
          </a:bodyPr>
          <a:lstStyle/>
          <a:p>
            <a:r>
              <a:rPr lang="it-IT" dirty="0">
                <a:latin typeface="+mn-ea"/>
              </a:rPr>
              <a:t>Derivano dall’ Arco Aortico tramite i seguenti rami del Sistema Arterioso Carotideo:</a:t>
            </a:r>
          </a:p>
          <a:p>
            <a:endParaRPr lang="it-IT" dirty="0">
              <a:latin typeface="+mn-ea"/>
            </a:endParaRPr>
          </a:p>
          <a:p>
            <a:pPr marL="342900" indent="-342900">
              <a:buFontTx/>
              <a:buChar char="-"/>
            </a:pPr>
            <a:r>
              <a:rPr lang="it-IT" dirty="0">
                <a:latin typeface="+mn-ea"/>
              </a:rPr>
              <a:t>ARTERIA CAROTIDE INTERNA per la Cavità Orbitaria;</a:t>
            </a:r>
          </a:p>
          <a:p>
            <a:pPr marL="342900" indent="-342900">
              <a:buFontTx/>
              <a:buChar char="-"/>
            </a:pPr>
            <a:endParaRPr lang="it-IT" dirty="0">
              <a:latin typeface="+mn-ea"/>
            </a:endParaRPr>
          </a:p>
          <a:p>
            <a:pPr marL="342900" indent="-342900">
              <a:buFontTx/>
              <a:buChar char="-"/>
            </a:pPr>
            <a:r>
              <a:rPr lang="it-IT" dirty="0">
                <a:latin typeface="+mn-ea"/>
              </a:rPr>
              <a:t>ARTERIA CAROTIDE ESTERNA con i suoi rami LINGUALE, LABIALE, FACIALE, MASCELLARE INTERNA per l’ irrorazione delle Cavità Nasali, Orale e le Fosse Laterali dello Splancnocranio.</a:t>
            </a:r>
          </a:p>
        </p:txBody>
      </p:sp>
    </p:spTree>
    <p:extLst>
      <p:ext uri="{BB962C8B-B14F-4D97-AF65-F5344CB8AC3E}">
        <p14:creationId xmlns:p14="http://schemas.microsoft.com/office/powerpoint/2010/main" val="351058815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>
            <a:extLst>
              <a:ext uri="{FF2B5EF4-FFF2-40B4-BE49-F238E27FC236}">
                <a16:creationId xmlns:a16="http://schemas.microsoft.com/office/drawing/2014/main" id="{4780DD47-2158-8545-B7CC-2F72E951EB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5481" y="443296"/>
            <a:ext cx="8778240" cy="457200"/>
          </a:xfrm>
          <a:ln/>
        </p:spPr>
        <p:txBody>
          <a:bodyPr>
            <a:noAutofit/>
          </a:bodyPr>
          <a:lstStyle/>
          <a:p>
            <a:pPr algn="ctr">
              <a:buClrTx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SISTEMA DELLA </a:t>
            </a:r>
            <a:br>
              <a:rPr lang="it-IT" altLang="it-IT" sz="3200" dirty="0">
                <a:latin typeface="Cooper Black" panose="0208090404030B020404" pitchFamily="18" charset="77"/>
              </a:rPr>
            </a:br>
            <a:r>
              <a:rPr lang="it-IT" altLang="it-IT" sz="3200" dirty="0">
                <a:latin typeface="Cooper Black" panose="0208090404030B020404" pitchFamily="18" charset="77"/>
              </a:rPr>
              <a:t>VENA GIUGULARE INTERNA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40A2C211-FA73-4341-A64B-97D077ABED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" t="8096" b="-1"/>
          <a:stretch/>
        </p:blipFill>
        <p:spPr bwMode="auto">
          <a:xfrm>
            <a:off x="1439652" y="1862826"/>
            <a:ext cx="6389898" cy="4120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34C2239C-6232-CD42-9B34-7BD5273571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9"/>
          <a:stretch/>
        </p:blipFill>
        <p:spPr bwMode="auto">
          <a:xfrm>
            <a:off x="245481" y="1159493"/>
            <a:ext cx="8778240" cy="542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0164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20B55B-0838-7D4C-852B-8EB052B8E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3423" y="260515"/>
            <a:ext cx="5826919" cy="681540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>
                <a:latin typeface="Chalkboard SE" panose="03050602040202020205" pitchFamily="66" charset="77"/>
              </a:rPr>
              <a:t>VENE e LINFATICI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F9AF7FC-DE91-6045-B4E1-666675327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304" y="1244030"/>
            <a:ext cx="8553156" cy="5669760"/>
          </a:xfrm>
        </p:spPr>
        <p:txBody>
          <a:bodyPr>
            <a:normAutofit/>
          </a:bodyPr>
          <a:lstStyle/>
          <a:p>
            <a:r>
              <a:rPr lang="it-IT" dirty="0">
                <a:latin typeface="Copperplate Gothic Bold" panose="020E0705020206020404" pitchFamily="34" charset="77"/>
              </a:rPr>
              <a:t>Il Drenaggio Venoso è tributario del Sistema della VENA CAVA SUPERIORE, tramite la VENA GIUGULARE INTERNA.</a:t>
            </a:r>
          </a:p>
          <a:p>
            <a:pPr marL="0" indent="0">
              <a:buNone/>
            </a:pPr>
            <a:endParaRPr lang="it-IT" dirty="0">
              <a:latin typeface="Copperplate Gothic Bold" panose="020E0705020206020404" pitchFamily="34" charset="77"/>
            </a:endParaRPr>
          </a:p>
          <a:p>
            <a:r>
              <a:rPr lang="it-IT" dirty="0">
                <a:latin typeface="Copperplate Gothic Bold" panose="020E0705020206020404" pitchFamily="34" charset="77"/>
              </a:rPr>
              <a:t>La LINFA incontra nel suo decorso Stazioni LINFONODALI nella REGIONE CERVICALE (LINFONODI PROFONDI e SUPERFICIALI, LINFONODI SOTTOMANDIBOLARI</a:t>
            </a:r>
          </a:p>
        </p:txBody>
      </p:sp>
    </p:spTree>
    <p:extLst>
      <p:ext uri="{BB962C8B-B14F-4D97-AF65-F5344CB8AC3E}">
        <p14:creationId xmlns:p14="http://schemas.microsoft.com/office/powerpoint/2010/main" val="3329052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Grp="1" noChangeArrowheads="1"/>
          </p:cNvSpPr>
          <p:nvPr>
            <p:ph type="title"/>
          </p:nvPr>
        </p:nvSpPr>
        <p:spPr>
          <a:xfrm>
            <a:off x="1485900" y="350892"/>
            <a:ext cx="6172200" cy="857250"/>
          </a:xfrm>
          <a:ln/>
        </p:spPr>
        <p:txBody>
          <a:bodyPr>
            <a:noAutofit/>
          </a:bodyPr>
          <a:lstStyle/>
          <a:p>
            <a:pPr algn="ctr"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Chalkboard SE" panose="03050602040202020205" pitchFamily="66" charset="77"/>
              </a:rPr>
              <a:t>CAVITA’ NASALI  </a:t>
            </a:r>
            <a:br>
              <a:rPr lang="it-IT" altLang="it-IT" sz="3200" b="1" dirty="0">
                <a:solidFill>
                  <a:schemeClr val="tx1"/>
                </a:solidFill>
                <a:latin typeface="Chalkboard SE" panose="03050602040202020205" pitchFamily="66" charset="77"/>
              </a:rPr>
            </a:br>
            <a:r>
              <a:rPr lang="it-IT" altLang="it-IT" sz="3200" b="1" dirty="0">
                <a:solidFill>
                  <a:schemeClr val="tx1"/>
                </a:solidFill>
                <a:latin typeface="Chalkboard SE" panose="03050602040202020205" pitchFamily="66" charset="77"/>
              </a:rPr>
              <a:t>PARETE MEDIALE</a:t>
            </a: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>
            <a:lum bright="-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05" y="1216041"/>
            <a:ext cx="8468750" cy="5518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604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1026">
            <a:extLst>
              <a:ext uri="{FF2B5EF4-FFF2-40B4-BE49-F238E27FC236}">
                <a16:creationId xmlns:a16="http://schemas.microsoft.com/office/drawing/2014/main" id="{A74DF75E-A4A6-8049-906C-1BEF49AC6E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99271" y="252339"/>
            <a:ext cx="6858000" cy="628650"/>
          </a:xfrm>
        </p:spPr>
        <p:txBody>
          <a:bodyPr>
            <a:normAutofit/>
          </a:bodyPr>
          <a:lstStyle/>
          <a:p>
            <a:pPr algn="ctr"/>
            <a:r>
              <a:rPr lang="it-IT" altLang="it-IT" sz="3600" dirty="0">
                <a:latin typeface="Cooper Black" panose="0208090404030B020404" pitchFamily="18" charset="77"/>
              </a:rPr>
              <a:t>LINFONODI  CERVICALI</a:t>
            </a:r>
          </a:p>
        </p:txBody>
      </p:sp>
      <p:pic>
        <p:nvPicPr>
          <p:cNvPr id="107524" name="Picture 1028">
            <a:extLst>
              <a:ext uri="{FF2B5EF4-FFF2-40B4-BE49-F238E27FC236}">
                <a16:creationId xmlns:a16="http://schemas.microsoft.com/office/drawing/2014/main" id="{D758420D-A286-734F-9D64-63729911B45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1215" y="880989"/>
            <a:ext cx="8642785" cy="5977011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273756179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D194DE9C-05CE-9245-B1AD-2A03F31F00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8502" y="238272"/>
            <a:ext cx="6726995" cy="857250"/>
          </a:xfrm>
        </p:spPr>
        <p:txBody>
          <a:bodyPr>
            <a:noAutofit/>
          </a:bodyPr>
          <a:lstStyle/>
          <a:p>
            <a:pPr algn="ctr"/>
            <a:r>
              <a:rPr lang="it-IT" altLang="it-IT" sz="3600" dirty="0">
                <a:latin typeface="Cooper Black" panose="0208090404030B020404" pitchFamily="18" charset="77"/>
              </a:rPr>
              <a:t>LINFONODI  CERVICALI</a:t>
            </a:r>
          </a:p>
        </p:txBody>
      </p:sp>
      <p:pic>
        <p:nvPicPr>
          <p:cNvPr id="66563" name="Picture 3">
            <a:extLst>
              <a:ext uri="{FF2B5EF4-FFF2-40B4-BE49-F238E27FC236}">
                <a16:creationId xmlns:a16="http://schemas.microsoft.com/office/drawing/2014/main" id="{BD884762-91A0-274A-B15F-82A1B6CF3B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4738" y="1095522"/>
            <a:ext cx="7707337" cy="562866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737932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F68913B-D75D-B444-A02B-D3B5D9E7AA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6" b="45310"/>
          <a:stretch/>
        </p:blipFill>
        <p:spPr>
          <a:xfrm>
            <a:off x="351692" y="1296596"/>
            <a:ext cx="8602035" cy="534335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8249AAB-5FBF-AB4F-A01F-9B179B72C32F}"/>
              </a:ext>
            </a:extLst>
          </p:cNvPr>
          <p:cNvSpPr txBox="1"/>
          <p:nvPr/>
        </p:nvSpPr>
        <p:spPr>
          <a:xfrm>
            <a:off x="274465" y="219378"/>
            <a:ext cx="84187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it-IT" sz="3000" b="1" dirty="0">
                <a:solidFill>
                  <a:srgbClr val="000000"/>
                </a:solidFill>
                <a:latin typeface="Chalkboard SE" panose="03050602040202020205" pitchFamily="66" charset="77"/>
                <a:ea typeface="Microsoft YaHei" panose="020B0503020204020204" pitchFamily="34" charset="-122"/>
              </a:rPr>
              <a:t>ORIFIZI POSTERIORI delle CAVITA’ NASALI</a:t>
            </a:r>
          </a:p>
          <a:p>
            <a:pPr algn="ctr"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it-IT" sz="3000" b="1" dirty="0">
                <a:solidFill>
                  <a:srgbClr val="000000"/>
                </a:solidFill>
                <a:latin typeface="Chalkboard SE" panose="03050602040202020205" pitchFamily="66" charset="77"/>
                <a:ea typeface="Microsoft YaHei" panose="020B0503020204020204" pitchFamily="34" charset="-122"/>
              </a:rPr>
              <a:t>nella RINOFARINGE </a:t>
            </a:r>
          </a:p>
        </p:txBody>
      </p:sp>
    </p:spTree>
    <p:extLst>
      <p:ext uri="{BB962C8B-B14F-4D97-AF65-F5344CB8AC3E}">
        <p14:creationId xmlns:p14="http://schemas.microsoft.com/office/powerpoint/2010/main" val="1178602022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truttura predefinita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2926</Words>
  <Application>Microsoft Macintosh PowerPoint</Application>
  <PresentationFormat>Presentazione su schermo (4:3)</PresentationFormat>
  <Paragraphs>342</Paragraphs>
  <Slides>81</Slides>
  <Notes>37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18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0</vt:i4>
      </vt:variant>
      <vt:variant>
        <vt:lpstr>Titoli diapositive</vt:lpstr>
      </vt:variant>
      <vt:variant>
        <vt:i4>81</vt:i4>
      </vt:variant>
    </vt:vector>
  </HeadingPairs>
  <TitlesOfParts>
    <vt:vector size="101" baseType="lpstr">
      <vt:lpstr>Arial Unicode MS</vt:lpstr>
      <vt:lpstr>Microsoft YaHei</vt:lpstr>
      <vt:lpstr>SimSun</vt:lpstr>
      <vt:lpstr>Arial</vt:lpstr>
      <vt:lpstr>Arial Black</vt:lpstr>
      <vt:lpstr>Calibri</vt:lpstr>
      <vt:lpstr>Calibri Light</vt:lpstr>
      <vt:lpstr>Chalkboard</vt:lpstr>
      <vt:lpstr>Chalkboard SE</vt:lpstr>
      <vt:lpstr>Cooper Black</vt:lpstr>
      <vt:lpstr>Copperplate</vt:lpstr>
      <vt:lpstr>Copperplate Gothic Bold</vt:lpstr>
      <vt:lpstr>Gurmukhi MN</vt:lpstr>
      <vt:lpstr>Gurmukhi Sangam MN</vt:lpstr>
      <vt:lpstr>Lucida Handwriting</vt:lpstr>
      <vt:lpstr>Lucida Sans Unicode</vt:lpstr>
      <vt:lpstr>Tahoma</vt:lpstr>
      <vt:lpstr>Times New Roman</vt:lpstr>
      <vt:lpstr>1_Tema di Office</vt:lpstr>
      <vt:lpstr>Struttura predefinita</vt:lpstr>
      <vt:lpstr>CAVITA’  NASALI e NASO  ESTERNO</vt:lpstr>
      <vt:lpstr>Presentazione standard di PowerPoint</vt:lpstr>
      <vt:lpstr>NASO ESTERNO e CAVITA’ NASALI</vt:lpstr>
      <vt:lpstr>NASO ESTERNO (Piramide Nasale)</vt:lpstr>
      <vt:lpstr>Presentazione standard di PowerPoint</vt:lpstr>
      <vt:lpstr>Presentazione standard di PowerPoint</vt:lpstr>
      <vt:lpstr>CAVITA’  NASALI</vt:lpstr>
      <vt:lpstr>CAVITA’ NASALI   PARETE MEDIALE</vt:lpstr>
      <vt:lpstr>Presentazione standard di PowerPoint</vt:lpstr>
      <vt:lpstr>CAVITA’  NASALI</vt:lpstr>
      <vt:lpstr>SENI PARANASALI (CAVITA’ NASALI ACCESSORIE)</vt:lpstr>
      <vt:lpstr>Presentazione standard di PowerPoint</vt:lpstr>
      <vt:lpstr>Presentazione standard di PowerPoint</vt:lpstr>
      <vt:lpstr>STRUTTURA DELLE CAVITA’NASALI</vt:lpstr>
      <vt:lpstr>MUCOSA  OLFATTIVA (OLFATTORIA)</vt:lpstr>
      <vt:lpstr>CELLULE OLFATTIVE di SCHULTZ</vt:lpstr>
      <vt:lpstr>FOSSE LATERALI del CRANIO</vt:lpstr>
      <vt:lpstr>FOSSE LATERALI dello SPLANCNOCRANIO</vt:lpstr>
      <vt:lpstr>ARTICOLAZIONE TEMPORO-MANDIBOLARE (A T M)</vt:lpstr>
      <vt:lpstr>ARTICOLAZIONE TEMPORO-MANDIBOLARE</vt:lpstr>
      <vt:lpstr>MANDIBOLA </vt:lpstr>
      <vt:lpstr>MANDIBOLA (Mascellare Inferiore)</vt:lpstr>
      <vt:lpstr>ARTICOLAZIONE TEMPORO-MANDIBOLARE ( A. T. M.)</vt:lpstr>
      <vt:lpstr>ARTICOLAZIONE  TEMPORO-MANDIBOLARE (ATM)</vt:lpstr>
      <vt:lpstr>A T M MOVIMENTI</vt:lpstr>
      <vt:lpstr>OSSO IOIDE (JOIDE)</vt:lpstr>
      <vt:lpstr>OSSO IOIDE</vt:lpstr>
      <vt:lpstr>MUSCOLI CHE AGISCONO SULLA  A.T.M.</vt:lpstr>
      <vt:lpstr>MUSCOLI ABBASSATORI (SOPRAIOIDEI) ed INNALZATORI (MASTICATORI) della MANDIBOLA</vt:lpstr>
      <vt:lpstr>MUSCOLI  MASTICATORI</vt:lpstr>
      <vt:lpstr>MUSCOLI  SOPRAIOIDEI</vt:lpstr>
      <vt:lpstr>MUSCOLI  SOTTOIOIDEI</vt:lpstr>
      <vt:lpstr>ASPETTI della MIMICA FACIALE</vt:lpstr>
      <vt:lpstr>MUSCOLI MIMICI DEL  MASSICCIO FACIALE  e DEL COLLO</vt:lpstr>
      <vt:lpstr>MUSCOLO  PLATISMA</vt:lpstr>
      <vt:lpstr>CAVITA’  ORALE</vt:lpstr>
      <vt:lpstr>CAVITA’  ORALE e FORMAZIONI CONNESSE</vt:lpstr>
      <vt:lpstr>CAVITA’  ORALE</vt:lpstr>
      <vt:lpstr>LABBRA </vt:lpstr>
      <vt:lpstr>LABBRA </vt:lpstr>
      <vt:lpstr>GUANCE </vt:lpstr>
      <vt:lpstr>GUANCE </vt:lpstr>
      <vt:lpstr>CAVITA’ ORALE  Propriamente Detta</vt:lpstr>
      <vt:lpstr>PALATO </vt:lpstr>
      <vt:lpstr>PALATO</vt:lpstr>
      <vt:lpstr>PAVIMENTO DELLA CAVITÀ ORALE</vt:lpstr>
      <vt:lpstr>PAVIMENTO DELLA CAVITÀ ORALE</vt:lpstr>
      <vt:lpstr>MUSCOLI DEL PAVIMENTO DELLA CAVITÀ ORALE </vt:lpstr>
      <vt:lpstr>MUSCOLI DEL PAVIMENTO DELLA CAVITÀ ORALE </vt:lpstr>
      <vt:lpstr>MUSCOLI DEL PAVIMENTO DELLA CAVITA’ ORALE</vt:lpstr>
      <vt:lpstr>ISTMO DELLE FAUCI</vt:lpstr>
      <vt:lpstr>ANATOMIA  MICROSCOPICA  della CAVITA’  ORALE </vt:lpstr>
      <vt:lpstr>L I N G U A</vt:lpstr>
      <vt:lpstr>L I N G U A</vt:lpstr>
      <vt:lpstr>PORZIONE LIBERA DELLA LINGUA CORPO LINGUALE</vt:lpstr>
      <vt:lpstr>PORZIONE LIBERA DELLA LINGUA CORPO LINGUALE</vt:lpstr>
      <vt:lpstr>PORZIONE LIBERA DELLA LINGUA  RADICE LINGUALE</vt:lpstr>
      <vt:lpstr>PORZIONE LIBERA DELLA LINGUA RADICE LINGUALE</vt:lpstr>
      <vt:lpstr>MUCOSA DELLA FACCIA LINGUALE SUPERIORE  PAPILLE LINGUALI</vt:lpstr>
      <vt:lpstr>STRUTTURA della LINGUA</vt:lpstr>
      <vt:lpstr>CALICI GUSTATIVI </vt:lpstr>
      <vt:lpstr>CALICI  GUSTATIVI</vt:lpstr>
      <vt:lpstr>INNERVAZIONE PER LA SENSIBILITA’ GUSTATIVA</vt:lpstr>
      <vt:lpstr>GHIANDOLE LINGUALI</vt:lpstr>
      <vt:lpstr>MUSCOLI  DELLA  LINGUA </vt:lpstr>
      <vt:lpstr>MUSCOLI  DELLA  LINGUA Muscoli  ESTRINSECI</vt:lpstr>
      <vt:lpstr>MUSCOLI  DELLA  LINGUA Muscoli  INTRINSECI</vt:lpstr>
      <vt:lpstr>GHIANDOLE SALIVARI MAGGIORI</vt:lpstr>
      <vt:lpstr>GHIANDOLE  SALIVARI  MAGGIORI</vt:lpstr>
      <vt:lpstr>Presentazione standard di PowerPoint</vt:lpstr>
      <vt:lpstr>PAROTIDE</vt:lpstr>
      <vt:lpstr>PAROTIDE e RAPPORTI  con il NERVO  FACIALE</vt:lpstr>
      <vt:lpstr>SOTTOMANDIBOLARE</vt:lpstr>
      <vt:lpstr>SOTTOLINGUALE</vt:lpstr>
      <vt:lpstr>ASPETTI SINTETICI di VASCOLARIZZAZIONE</vt:lpstr>
      <vt:lpstr>Presentazione standard di PowerPoint</vt:lpstr>
      <vt:lpstr>ARTERIE</vt:lpstr>
      <vt:lpstr>SISTEMA DELLA  VENA GIUGULARE INTERNA</vt:lpstr>
      <vt:lpstr>VENE e LINFATICI</vt:lpstr>
      <vt:lpstr>LINFONODI  CERVICALI</vt:lpstr>
      <vt:lpstr>LINFONODI  CERVICALI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CAVITA’  NASALI e NASO  ESTERNO</dc:title>
  <dc:creator>Utente di Microsoft Office</dc:creator>
  <cp:lastModifiedBy>Utente di Microsoft Office</cp:lastModifiedBy>
  <cp:revision>53</cp:revision>
  <dcterms:created xsi:type="dcterms:W3CDTF">2021-10-23T09:30:02Z</dcterms:created>
  <dcterms:modified xsi:type="dcterms:W3CDTF">2021-11-16T07:08:21Z</dcterms:modified>
</cp:coreProperties>
</file>