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3" name="Shape 153"/>
          <p:cNvSpPr/>
          <p:nvPr>
            <p:ph type="sldImg"/>
          </p:nvPr>
        </p:nvSpPr>
        <p:spPr>
          <a:xfrm>
            <a:off x="1143000" y="685800"/>
            <a:ext cx="4572000" cy="3429000"/>
          </a:xfrm>
          <a:prstGeom prst="rect">
            <a:avLst/>
          </a:prstGeom>
        </p:spPr>
        <p:txBody>
          <a:bodyPr/>
          <a:lstStyle/>
          <a:p>
            <a:pPr/>
          </a:p>
        </p:txBody>
      </p:sp>
      <p:sp>
        <p:nvSpPr>
          <p:cNvPr id="154" name="Shape 1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84"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85"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8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9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00"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101"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10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09"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110"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1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18"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119"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12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27"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128"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12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36"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137"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13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45"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146"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14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25"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26"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2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4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48"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49"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5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57"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58"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5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66"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67"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75" name="Titolo Testo"/>
          <p:cNvSpPr txBox="1"/>
          <p:nvPr>
            <p:ph type="title"/>
          </p:nvPr>
        </p:nvSpPr>
        <p:spPr>
          <a:xfrm>
            <a:off x="457200" y="274637"/>
            <a:ext cx="8229600" cy="1143001"/>
          </a:xfrm>
          <a:prstGeom prst="rect">
            <a:avLst/>
          </a:prstGeom>
        </p:spPr>
        <p:txBody>
          <a:bodyPr>
            <a:normAutofit fontScale="100000" lnSpcReduction="0"/>
          </a:bodyPr>
          <a:lstStyle/>
          <a:p>
            <a:pPr/>
            <a:r>
              <a:t>Titolo Testo</a:t>
            </a:r>
          </a:p>
        </p:txBody>
      </p:sp>
      <p:sp>
        <p:nvSpPr>
          <p:cNvPr id="76" name="Corpo livello uno…"/>
          <p:cNvSpPr txBox="1"/>
          <p:nvPr>
            <p:ph type="body" idx="1"/>
          </p:nvPr>
        </p:nvSpPr>
        <p:spPr>
          <a:xfrm>
            <a:off x="457200" y="1600200"/>
            <a:ext cx="8229600" cy="4525963"/>
          </a:xfrm>
          <a:prstGeom prst="rect">
            <a:avLst/>
          </a:prstGeom>
        </p:spPr>
        <p:txBody>
          <a:bodyP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7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2F"/>
            </a:gs>
            <a:gs pos="50000">
              <a:srgbClr val="000066"/>
            </a:gs>
            <a:gs pos="100000">
              <a:srgbClr val="00002F"/>
            </a:gs>
          </a:gsLst>
          <a:lin ang="16200000" scaled="0"/>
        </a:gradFill>
      </p:bgPr>
    </p:bg>
    <p:spTree>
      <p:nvGrpSpPr>
        <p:cNvPr id="1" name=""/>
        <p:cNvGrpSpPr/>
        <p:nvPr/>
      </p:nvGrpSpPr>
      <p:grpSpPr>
        <a:xfrm>
          <a:off x="0" y="0"/>
          <a:ext cx="0" cy="0"/>
          <a:chOff x="0" y="0"/>
          <a:chExt cx="0" cy="0"/>
        </a:xfrm>
      </p:grpSpPr>
      <p:sp>
        <p:nvSpPr>
          <p:cNvPr id="2" name="Titolo Testo"/>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Titolo Testo</a:t>
            </a:r>
          </a:p>
        </p:txBody>
      </p:sp>
      <p:sp>
        <p:nvSpPr>
          <p:cNvPr id="3"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 Id="rId3" Type="http://schemas.openxmlformats.org/officeDocument/2006/relationships/image" Target="../media/image3.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 Id="rId3" Type="http://schemas.openxmlformats.org/officeDocument/2006/relationships/image" Target="../media/image1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1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 Id="rId3" Type="http://schemas.openxmlformats.org/officeDocument/2006/relationships/image" Target="../media/image18.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Hallmarks della lezione 1"/>
          <p:cNvSpPr txBox="1"/>
          <p:nvPr>
            <p:ph type="title" idx="4294967295"/>
          </p:nvPr>
        </p:nvSpPr>
        <p:spPr>
          <a:xfrm>
            <a:off x="192087" y="58737"/>
            <a:ext cx="8856663" cy="633413"/>
          </a:xfrm>
          <a:prstGeom prst="rect">
            <a:avLst/>
          </a:prstGeom>
        </p:spPr>
        <p:txBody>
          <a:bodyPr>
            <a:normAutofit fontScale="100000" lnSpcReduction="0"/>
          </a:bodyPr>
          <a:lstStyle>
            <a:lvl1pPr>
              <a:defRPr b="1" sz="3800">
                <a:solidFill>
                  <a:srgbClr val="FFFF00"/>
                </a:solidFill>
              </a:defRPr>
            </a:lvl1pPr>
          </a:lstStyle>
          <a:p>
            <a:pPr/>
            <a:r>
              <a:t>Hallmarks della lezione 1</a:t>
            </a:r>
          </a:p>
        </p:txBody>
      </p:sp>
      <p:sp>
        <p:nvSpPr>
          <p:cNvPr id="157" name="concetti di normalità e patologia…"/>
          <p:cNvSpPr txBox="1"/>
          <p:nvPr>
            <p:ph type="body" idx="4294967295"/>
          </p:nvPr>
        </p:nvSpPr>
        <p:spPr>
          <a:xfrm>
            <a:off x="107950" y="836612"/>
            <a:ext cx="8928100" cy="5761039"/>
          </a:xfrm>
          <a:prstGeom prst="rect">
            <a:avLst/>
          </a:prstGeom>
        </p:spPr>
        <p:txBody>
          <a:bodyPr>
            <a:normAutofit fontScale="100000" lnSpcReduction="0"/>
          </a:bodyPr>
          <a:lstStyle/>
          <a:p>
            <a:pPr algn="just">
              <a:spcBef>
                <a:spcPts val="600"/>
              </a:spcBef>
              <a:buChar char="•"/>
              <a:defRPr sz="2600">
                <a:solidFill>
                  <a:srgbClr val="FFFFFF"/>
                </a:solidFill>
              </a:defRPr>
            </a:pPr>
            <a:r>
              <a:t>concetti di </a:t>
            </a:r>
            <a:r>
              <a:rPr>
                <a:solidFill>
                  <a:srgbClr val="FFFF00"/>
                </a:solidFill>
              </a:rPr>
              <a:t>normalità</a:t>
            </a:r>
            <a:r>
              <a:t> e </a:t>
            </a:r>
            <a:r>
              <a:rPr>
                <a:solidFill>
                  <a:srgbClr val="FFFF00"/>
                </a:solidFill>
              </a:rPr>
              <a:t>patologia</a:t>
            </a:r>
            <a:endParaRPr>
              <a:solidFill>
                <a:srgbClr val="FFFF00"/>
              </a:solidFill>
            </a:endParaRPr>
          </a:p>
          <a:p>
            <a:pPr algn="just">
              <a:spcBef>
                <a:spcPts val="600"/>
              </a:spcBef>
              <a:buChar char="•"/>
              <a:defRPr b="1" sz="2600" u="sng">
                <a:solidFill>
                  <a:srgbClr val="FFFFFF"/>
                </a:solidFill>
              </a:defRPr>
            </a:pPr>
            <a:r>
              <a:t>normalità</a:t>
            </a:r>
            <a:r>
              <a:rPr b="0" u="none"/>
              <a:t> come stato di salute garantito dal </a:t>
            </a:r>
            <a:r>
              <a:rPr b="0" u="none">
                <a:solidFill>
                  <a:srgbClr val="FFFF00"/>
                </a:solidFill>
              </a:rPr>
              <a:t>corretto funzionamento dei meccanismi omeostatici</a:t>
            </a:r>
            <a:endParaRPr>
              <a:solidFill>
                <a:srgbClr val="FFFF00"/>
              </a:solidFill>
            </a:endParaRPr>
          </a:p>
          <a:p>
            <a:pPr algn="just">
              <a:spcBef>
                <a:spcPts val="600"/>
              </a:spcBef>
              <a:buChar char="•"/>
              <a:defRPr b="1" sz="2600" u="sng">
                <a:solidFill>
                  <a:srgbClr val="FFFFFF"/>
                </a:solidFill>
              </a:defRPr>
            </a:pPr>
            <a:r>
              <a:t>malattia</a:t>
            </a:r>
            <a:r>
              <a:rPr b="0" u="none"/>
              <a:t> come </a:t>
            </a:r>
            <a:r>
              <a:rPr b="0" u="none">
                <a:solidFill>
                  <a:srgbClr val="FFFF00"/>
                </a:solidFill>
              </a:rPr>
              <a:t>alterazione a livello molecolare di uno o più meccanismi omeostatici</a:t>
            </a:r>
            <a:r>
              <a:rPr b="0" u="none"/>
              <a:t> che regolano una determinata funzione dell’organismo</a:t>
            </a:r>
          </a:p>
          <a:p>
            <a:pPr algn="just">
              <a:spcBef>
                <a:spcPts val="600"/>
              </a:spcBef>
              <a:buChar char="•"/>
              <a:defRPr sz="2600">
                <a:solidFill>
                  <a:srgbClr val="FFFF00"/>
                </a:solidFill>
              </a:defRPr>
            </a:pPr>
            <a:r>
              <a:t>centralità</a:t>
            </a:r>
            <a:r>
              <a:rPr>
                <a:solidFill>
                  <a:srgbClr val="FFFFFF"/>
                </a:solidFill>
              </a:rPr>
              <a:t> della </a:t>
            </a:r>
            <a:r>
              <a:t>CELLULA</a:t>
            </a:r>
            <a:r>
              <a:rPr>
                <a:solidFill>
                  <a:srgbClr val="FFFFFF"/>
                </a:solidFill>
              </a:rPr>
              <a:t> come sede sia del </a:t>
            </a:r>
            <a:r>
              <a:t>controllo dell’omeostasi</a:t>
            </a:r>
            <a:r>
              <a:rPr>
                <a:solidFill>
                  <a:srgbClr val="FFFFFF"/>
                </a:solidFill>
              </a:rPr>
              <a:t> sia dell’</a:t>
            </a:r>
            <a:r>
              <a:t>insorgenza di una determinata malattia</a:t>
            </a:r>
            <a:r>
              <a:rPr>
                <a:solidFill>
                  <a:srgbClr val="FFFFFF"/>
                </a:solidFill>
              </a:rPr>
              <a:t> derivante da una marcata e non controbilanciata deviazione dai valori dei parametri fisiologici</a:t>
            </a:r>
            <a:endParaRPr>
              <a:solidFill>
                <a:srgbClr val="FFFFFF"/>
              </a:solidFill>
            </a:endParaRPr>
          </a:p>
          <a:p>
            <a:pPr algn="just">
              <a:spcBef>
                <a:spcPts val="600"/>
              </a:spcBef>
              <a:buChar char="•"/>
              <a:defRPr sz="2600">
                <a:solidFill>
                  <a:srgbClr val="FFFFFF"/>
                </a:solidFill>
              </a:defRPr>
            </a:pPr>
            <a:r>
              <a:t>esempi di </a:t>
            </a:r>
            <a:r>
              <a:rPr>
                <a:solidFill>
                  <a:srgbClr val="FFFF00"/>
                </a:solidFill>
              </a:rPr>
              <a:t>sequenza di eventi</a:t>
            </a:r>
            <a:r>
              <a:t> coinvolti nel controllo omeostatico di alcune funzioni dell’organismo</a:t>
            </a:r>
          </a:p>
          <a:p>
            <a:pPr algn="just">
              <a:spcBef>
                <a:spcPts val="600"/>
              </a:spcBef>
              <a:buChar char="•"/>
              <a:defRPr sz="2600">
                <a:solidFill>
                  <a:srgbClr val="FFFF00"/>
                </a:solidFill>
              </a:defRPr>
            </a:pPr>
            <a:r>
              <a:t>eziologia</a:t>
            </a:r>
            <a:r>
              <a:rPr>
                <a:solidFill>
                  <a:srgbClr val="FFFFFF"/>
                </a:solidFill>
              </a:rPr>
              <a:t> e </a:t>
            </a:r>
            <a:r>
              <a:t>patogenesi</a:t>
            </a:r>
            <a:r>
              <a:rPr>
                <a:solidFill>
                  <a:srgbClr val="FFFFFF"/>
                </a:solidFill>
              </a:rPr>
              <a:t> di un evento patologico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he Sudden Infant Death Syndrome [SIDS] (1)"/>
          <p:cNvSpPr txBox="1"/>
          <p:nvPr>
            <p:ph type="title" idx="4294967295"/>
          </p:nvPr>
        </p:nvSpPr>
        <p:spPr>
          <a:xfrm>
            <a:off x="179387" y="-100013"/>
            <a:ext cx="8893176" cy="647701"/>
          </a:xfrm>
          <a:prstGeom prst="rect">
            <a:avLst/>
          </a:prstGeom>
        </p:spPr>
        <p:txBody>
          <a:bodyPr>
            <a:normAutofit fontScale="100000" lnSpcReduction="0"/>
          </a:bodyPr>
          <a:lstStyle/>
          <a:p>
            <a:pPr>
              <a:defRPr sz="3100">
                <a:solidFill>
                  <a:srgbClr val="FFFF00"/>
                </a:solidFill>
              </a:defRPr>
            </a:pPr>
            <a:r>
              <a:t> The </a:t>
            </a:r>
            <a:r>
              <a:rPr b="1"/>
              <a:t>Sudden Infant Death Syndrome</a:t>
            </a:r>
            <a:r>
              <a:t> [SIDS] (1)</a:t>
            </a:r>
          </a:p>
        </p:txBody>
      </p:sp>
      <p:sp>
        <p:nvSpPr>
          <p:cNvPr id="252" name="A role for abnormal homeostatic control of tissue oxygenation by defective carotid body (CB) chemoreceptors has been identified"/>
          <p:cNvSpPr txBox="1"/>
          <p:nvPr/>
        </p:nvSpPr>
        <p:spPr>
          <a:xfrm>
            <a:off x="153670" y="4945062"/>
            <a:ext cx="8836660" cy="12617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600">
                <a:solidFill>
                  <a:srgbClr val="FFFFFF"/>
                </a:solidFill>
              </a:defRPr>
            </a:pPr>
            <a:r>
              <a:t>A role for </a:t>
            </a:r>
            <a:r>
              <a:rPr>
                <a:solidFill>
                  <a:srgbClr val="FFFF00"/>
                </a:solidFill>
              </a:rPr>
              <a:t>abnormal homeostatic control</a:t>
            </a:r>
            <a:r>
              <a:t> of tissue oxygenation by defective carotid body (CB) chemoreceptors </a:t>
            </a:r>
            <a:r>
              <a:rPr>
                <a:solidFill>
                  <a:srgbClr val="FFFF00"/>
                </a:solidFill>
              </a:rPr>
              <a:t>has been identified</a:t>
            </a:r>
          </a:p>
        </p:txBody>
      </p:sp>
      <p:sp>
        <p:nvSpPr>
          <p:cNvPr id="253" name="Definition: the sudden unexpected death of an infant &lt;1 year of age, with onset of the fatal episode apparently occurring during sleep, that remains unexplained after a thorough investigation"/>
          <p:cNvSpPr txBox="1"/>
          <p:nvPr/>
        </p:nvSpPr>
        <p:spPr>
          <a:xfrm>
            <a:off x="117157" y="544512"/>
            <a:ext cx="8946198" cy="16554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600" u="sng">
                <a:solidFill>
                  <a:srgbClr val="FFFFFF"/>
                </a:solidFill>
              </a:defRPr>
            </a:pPr>
            <a:r>
              <a:t>Definition</a:t>
            </a:r>
            <a:r>
              <a:rPr u="none"/>
              <a:t>: the sudden </a:t>
            </a:r>
            <a:r>
              <a:rPr u="none"/>
              <a:t>unexpected death of an infant &lt;1 year of age, with onset of the fatal episode apparently occurring during sleep, that remains unexplained after a thorough investigation</a:t>
            </a:r>
          </a:p>
        </p:txBody>
      </p:sp>
      <p:sp>
        <p:nvSpPr>
          <p:cNvPr id="254" name="Relationships with derangements of sleep and homeostatic breath control, environmental and genetic risk factors, biochemical and molecular abnormalities"/>
          <p:cNvSpPr txBox="1"/>
          <p:nvPr/>
        </p:nvSpPr>
        <p:spPr>
          <a:xfrm>
            <a:off x="117157" y="3429000"/>
            <a:ext cx="8873173" cy="12617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600">
                <a:solidFill>
                  <a:srgbClr val="FFFFFF"/>
                </a:solidFill>
              </a:defRPr>
            </a:pPr>
            <a:r>
              <a:t>Relationships with derangements of sleep and homeostatic breath control, environmental and </a:t>
            </a:r>
            <a:r>
              <a:rPr>
                <a:solidFill>
                  <a:srgbClr val="FFFF00"/>
                </a:solidFill>
              </a:rPr>
              <a:t>genetic risk factors</a:t>
            </a:r>
            <a:r>
              <a:t>, biochemical and molecular abnormalities</a:t>
            </a:r>
          </a:p>
        </p:txBody>
      </p:sp>
      <p:sp>
        <p:nvSpPr>
          <p:cNvPr id="255" name="Sindrome: insieme di sintomi e segni che costituiscono le manifestazioni cliniche di una malattia"/>
          <p:cNvSpPr txBox="1"/>
          <p:nvPr/>
        </p:nvSpPr>
        <p:spPr>
          <a:xfrm>
            <a:off x="179387" y="674687"/>
            <a:ext cx="8856663" cy="892608"/>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800"/>
            </a:pPr>
            <a:r>
              <a:t>Sindrome</a:t>
            </a:r>
            <a:r>
              <a:rPr b="0"/>
              <a:t>: insieme di </a:t>
            </a:r>
            <a:r>
              <a:rPr b="0" u="sng"/>
              <a:t>sintomi</a:t>
            </a:r>
            <a:r>
              <a:rPr b="0"/>
              <a:t> e </a:t>
            </a:r>
            <a:r>
              <a:rPr b="0" u="sng"/>
              <a:t>segni</a:t>
            </a:r>
            <a:r>
              <a:rPr b="0"/>
              <a:t> che costituiscono le manifestazioni cliniche di una malattia</a:t>
            </a:r>
          </a:p>
        </p:txBody>
      </p:sp>
      <p:sp>
        <p:nvSpPr>
          <p:cNvPr id="256" name="Has long been considered one of the most mysterious and devastating disorders in medicine"/>
          <p:cNvSpPr txBox="1"/>
          <p:nvPr/>
        </p:nvSpPr>
        <p:spPr>
          <a:xfrm>
            <a:off x="80644" y="2349500"/>
            <a:ext cx="8838249" cy="8680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600">
                <a:solidFill>
                  <a:srgbClr val="FFFFFF"/>
                </a:solidFill>
              </a:defRPr>
            </a:lvl1pPr>
          </a:lstStyle>
          <a:p>
            <a:pPr/>
            <a:r>
              <a:t>Has long been considered one of the most mysterious and devastating disorders in medicine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5"/>
                                        </p:tgtEl>
                                        <p:attrNameLst>
                                          <p:attrName>style.visibility</p:attrName>
                                        </p:attrNameLst>
                                      </p:cBhvr>
                                      <p:to>
                                        <p:strVal val="visible"/>
                                      </p:to>
                                    </p:set>
                                    <p:animEffect filter="wipe(left)" transition="in">
                                      <p:cBhvr>
                                        <p:cTn id="7" dur="5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8" presetID="22" grpId="2" fill="hold">
                                  <p:stCondLst>
                                    <p:cond delay="0"/>
                                  </p:stCondLst>
                                  <p:iterate type="el" backwards="0">
                                    <p:tmAbs val="0"/>
                                  </p:iterate>
                                  <p:childTnLst>
                                    <p:animEffect filter="wipe(left)" transition="out">
                                      <p:cBhvr>
                                        <p:cTn id="11" dur="500" fill="hold"/>
                                        <p:tgtEl>
                                          <p:spTgt spid="255"/>
                                        </p:tgtEl>
                                      </p:cBhvr>
                                    </p:animEffect>
                                    <p:set>
                                      <p:cBhvr>
                                        <p:cTn id="12" fill="hold">
                                          <p:stCondLst>
                                            <p:cond delay="499"/>
                                          </p:stCondLst>
                                        </p:cTn>
                                        <p:tgtEl>
                                          <p:spTgt spid="255"/>
                                        </p:tgtEl>
                                        <p:attrNameLst>
                                          <p:attrName>style.visibility</p:attrName>
                                        </p:attrNameLst>
                                      </p:cBhvr>
                                      <p:to>
                                        <p:strVal val="hidden"/>
                                      </p:to>
                                    </p:set>
                                  </p:childTnLst>
                                </p:cTn>
                              </p:par>
                            </p:childTnLst>
                          </p:cTn>
                        </p:par>
                        <p:par>
                          <p:cTn id="13" fill="hold">
                            <p:stCondLst>
                              <p:cond delay="500"/>
                            </p:stCondLst>
                            <p:childTnLst>
                              <p:par>
                                <p:cTn id="14" presetClass="entr" nodeType="afterEffect" presetSubtype="8" presetID="22" grpId="3" fill="hold">
                                  <p:stCondLst>
                                    <p:cond delay="0"/>
                                  </p:stCondLst>
                                  <p:iterate type="el" backwards="0">
                                    <p:tmAbs val="0"/>
                                  </p:iterate>
                                  <p:childTnLst>
                                    <p:set>
                                      <p:cBhvr>
                                        <p:cTn id="15" fill="hold"/>
                                        <p:tgtEl>
                                          <p:spTgt spid="253"/>
                                        </p:tgtEl>
                                        <p:attrNameLst>
                                          <p:attrName>style.visibility</p:attrName>
                                        </p:attrNameLst>
                                      </p:cBhvr>
                                      <p:to>
                                        <p:strVal val="visible"/>
                                      </p:to>
                                    </p:set>
                                    <p:animEffect filter="wipe(left)" transition="in">
                                      <p:cBhvr>
                                        <p:cTn id="16" dur="500"/>
                                        <p:tgtEl>
                                          <p:spTgt spid="253"/>
                                        </p:tgtEl>
                                      </p:cBhvr>
                                    </p:animEffect>
                                  </p:childTnLst>
                                </p:cTn>
                              </p:par>
                            </p:childTnLst>
                          </p:cTn>
                        </p:par>
                        <p:par>
                          <p:cTn id="17" fill="hold">
                            <p:stCondLst>
                              <p:cond delay="1000"/>
                            </p:stCondLst>
                            <p:childTnLst>
                              <p:par>
                                <p:cTn id="18" presetClass="entr" nodeType="afterEffect" presetSubtype="8" presetID="22" grpId="4" fill="hold">
                                  <p:stCondLst>
                                    <p:cond delay="0"/>
                                  </p:stCondLst>
                                  <p:iterate type="el" backwards="0">
                                    <p:tmAbs val="0"/>
                                  </p:iterate>
                                  <p:childTnLst>
                                    <p:set>
                                      <p:cBhvr>
                                        <p:cTn id="19" fill="hold"/>
                                        <p:tgtEl>
                                          <p:spTgt spid="256"/>
                                        </p:tgtEl>
                                        <p:attrNameLst>
                                          <p:attrName>style.visibility</p:attrName>
                                        </p:attrNameLst>
                                      </p:cBhvr>
                                      <p:to>
                                        <p:strVal val="visible"/>
                                      </p:to>
                                    </p:set>
                                    <p:animEffect filter="wipe(left)" transition="in">
                                      <p:cBhvr>
                                        <p:cTn id="20" dur="500"/>
                                        <p:tgtEl>
                                          <p:spTgt spid="256"/>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5" fill="hold">
                                  <p:stCondLst>
                                    <p:cond delay="0"/>
                                  </p:stCondLst>
                                  <p:iterate type="el" backwards="0">
                                    <p:tmAbs val="0"/>
                                  </p:iterate>
                                  <p:childTnLst>
                                    <p:set>
                                      <p:cBhvr>
                                        <p:cTn id="24" fill="hold"/>
                                        <p:tgtEl>
                                          <p:spTgt spid="254"/>
                                        </p:tgtEl>
                                        <p:attrNameLst>
                                          <p:attrName>style.visibility</p:attrName>
                                        </p:attrNameLst>
                                      </p:cBhvr>
                                      <p:to>
                                        <p:strVal val="visible"/>
                                      </p:to>
                                    </p:set>
                                    <p:animEffect filter="wipe(left)" transition="in">
                                      <p:cBhvr>
                                        <p:cTn id="25" dur="500"/>
                                        <p:tgtEl>
                                          <p:spTgt spid="254"/>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6" fill="hold">
                                  <p:stCondLst>
                                    <p:cond delay="0"/>
                                  </p:stCondLst>
                                  <p:iterate type="el" backwards="0">
                                    <p:tmAbs val="0"/>
                                  </p:iterate>
                                  <p:childTnLst>
                                    <p:set>
                                      <p:cBhvr>
                                        <p:cTn id="29" fill="hold"/>
                                        <p:tgtEl>
                                          <p:spTgt spid="252"/>
                                        </p:tgtEl>
                                        <p:attrNameLst>
                                          <p:attrName>style.visibility</p:attrName>
                                        </p:attrNameLst>
                                      </p:cBhvr>
                                      <p:to>
                                        <p:strVal val="visible"/>
                                      </p:to>
                                    </p:set>
                                    <p:animEffect filter="wipe(left)" transition="in">
                                      <p:cBhvr>
                                        <p:cTn id="30" dur="5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5"/>
      <p:bldP build="whole" bldLvl="1" animBg="1" rev="0" advAuto="0" spid="252" grpId="6"/>
      <p:bldP build="whole" bldLvl="1" animBg="1" rev="0" advAuto="0" spid="256" grpId="4"/>
      <p:bldP build="whole" bldLvl="1" animBg="1" rev="0" advAuto="0" spid="253" grpId="3"/>
      <p:bldP build="whole" bldLvl="1" animBg="1" rev="0" advAuto="0" spid="255" grpId="1"/>
      <p:bldP build="whole" bldLvl="1" animBg="1" rev="0" advAuto="0" spid="255"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he Sudden Infant Death Syndrome [SIDS] (2)"/>
          <p:cNvSpPr txBox="1"/>
          <p:nvPr>
            <p:ph type="title" idx="4294967295"/>
          </p:nvPr>
        </p:nvSpPr>
        <p:spPr>
          <a:xfrm>
            <a:off x="107950" y="44450"/>
            <a:ext cx="8928100" cy="647700"/>
          </a:xfrm>
          <a:prstGeom prst="rect">
            <a:avLst/>
          </a:prstGeom>
        </p:spPr>
        <p:txBody>
          <a:bodyPr>
            <a:normAutofit fontScale="100000" lnSpcReduction="0"/>
          </a:bodyPr>
          <a:lstStyle/>
          <a:p>
            <a:pPr>
              <a:defRPr sz="3100">
                <a:solidFill>
                  <a:srgbClr val="FFFF00"/>
                </a:solidFill>
              </a:defRPr>
            </a:pPr>
            <a:r>
              <a:t>The </a:t>
            </a:r>
            <a:r>
              <a:rPr b="1"/>
              <a:t>Sudden Infant Death Syndrome</a:t>
            </a:r>
            <a:r>
              <a:t> [SIDS] (2)</a:t>
            </a:r>
          </a:p>
        </p:txBody>
      </p:sp>
      <p:sp>
        <p:nvSpPr>
          <p:cNvPr id="259" name="Primary (genetic) alterations of the CB chemoreceptors could contribute to SIDS, a known respiratory disorder of the newborn…"/>
          <p:cNvSpPr txBox="1"/>
          <p:nvPr/>
        </p:nvSpPr>
        <p:spPr>
          <a:xfrm>
            <a:off x="9207" y="1095375"/>
            <a:ext cx="9127173" cy="44494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buSzPct val="100000"/>
              <a:buChar char="➢"/>
              <a:defRPr sz="2600">
                <a:solidFill>
                  <a:srgbClr val="FFFF00"/>
                </a:solidFill>
              </a:defRPr>
            </a:pPr>
            <a:r>
              <a:t>Primary (genetic) alterations of the CB chemoreceptors </a:t>
            </a:r>
            <a:r>
              <a:rPr>
                <a:solidFill>
                  <a:srgbClr val="FFFFFF"/>
                </a:solidFill>
              </a:rPr>
              <a:t>could contribute to SIDS, a known respiratory disorder of the newborn</a:t>
            </a:r>
          </a:p>
          <a:p>
            <a:pPr marL="342900" indent="-342900" algn="just">
              <a:defRPr sz="2600">
                <a:solidFill>
                  <a:srgbClr val="FFFFFF"/>
                </a:solidFill>
              </a:defRPr>
            </a:pPr>
          </a:p>
          <a:p>
            <a:pPr marL="342900" indent="-342900">
              <a:buSzPct val="100000"/>
              <a:buChar char="➢"/>
              <a:defRPr sz="2600">
                <a:solidFill>
                  <a:srgbClr val="FFFFFF"/>
                </a:solidFill>
              </a:defRPr>
            </a:pPr>
            <a:r>
              <a:t>Compare to normal children, glomus cells of SIDS patients</a:t>
            </a:r>
          </a:p>
          <a:p>
            <a:pPr marL="342900" indent="-342900">
              <a:defRPr sz="2600">
                <a:solidFill>
                  <a:srgbClr val="FFFFFF"/>
                </a:solidFill>
              </a:defRPr>
            </a:pPr>
            <a:r>
              <a:t>    (1) show a </a:t>
            </a:r>
            <a:r>
              <a:rPr b="1">
                <a:solidFill>
                  <a:srgbClr val="FFFF00"/>
                </a:solidFill>
              </a:rPr>
              <a:t>lesser</a:t>
            </a:r>
            <a:r>
              <a:rPr>
                <a:solidFill>
                  <a:srgbClr val="FFFF00"/>
                </a:solidFill>
              </a:rPr>
              <a:t> number of </a:t>
            </a:r>
            <a:r>
              <a:rPr b="1">
                <a:solidFill>
                  <a:srgbClr val="FFFF00"/>
                </a:solidFill>
              </a:rPr>
              <a:t>ATP/Ach</a:t>
            </a:r>
            <a:r>
              <a:rPr>
                <a:solidFill>
                  <a:srgbClr val="FFFF00"/>
                </a:solidFill>
              </a:rPr>
              <a:t>-containing vesicles</a:t>
            </a:r>
            <a:endParaRPr>
              <a:solidFill>
                <a:srgbClr val="FFFF00"/>
              </a:solidFill>
            </a:endParaRPr>
          </a:p>
          <a:p>
            <a:pPr marL="342900" indent="-342900">
              <a:defRPr sz="2600">
                <a:solidFill>
                  <a:srgbClr val="FFFF00"/>
                </a:solidFill>
              </a:defRPr>
            </a:pPr>
            <a:r>
              <a:t>    </a:t>
            </a:r>
            <a:r>
              <a:rPr>
                <a:solidFill>
                  <a:srgbClr val="FFFFFF"/>
                </a:solidFill>
              </a:rPr>
              <a:t>(2) have </a:t>
            </a:r>
            <a:r>
              <a:rPr b="1"/>
              <a:t>higher </a:t>
            </a:r>
            <a:r>
              <a:t>number</a:t>
            </a:r>
            <a:r>
              <a:rPr b="1"/>
              <a:t> </a:t>
            </a:r>
            <a:r>
              <a:t>of</a:t>
            </a:r>
            <a:r>
              <a:rPr b="1"/>
              <a:t> dopamine</a:t>
            </a:r>
            <a:r>
              <a:t>-containing vesicles</a:t>
            </a:r>
            <a:r>
              <a:rPr>
                <a:solidFill>
                  <a:srgbClr val="FFFFFF"/>
                </a:solidFill>
              </a:rPr>
              <a:t> </a:t>
            </a:r>
            <a:endParaRPr>
              <a:solidFill>
                <a:srgbClr val="FFFFFF"/>
              </a:solidFill>
            </a:endParaRPr>
          </a:p>
          <a:p>
            <a:pPr marL="342900" indent="-342900" algn="just">
              <a:buSzPct val="100000"/>
              <a:buChar char="➢"/>
              <a:defRPr sz="3000">
                <a:solidFill>
                  <a:srgbClr val="FFFFFF"/>
                </a:solidFill>
              </a:defRPr>
            </a:pPr>
          </a:p>
          <a:p>
            <a:pPr marL="342900" indent="-342900" algn="just">
              <a:buSzPct val="100000"/>
              <a:buChar char="➢"/>
              <a:defRPr sz="2600">
                <a:solidFill>
                  <a:srgbClr val="FFFFFF"/>
                </a:solidFill>
              </a:defRPr>
            </a:pPr>
            <a:r>
              <a:t>This could be a cause of defective CB response to hypoxia, as </a:t>
            </a:r>
            <a:r>
              <a:rPr>
                <a:solidFill>
                  <a:srgbClr val="FFFF00"/>
                </a:solidFill>
              </a:rPr>
              <a:t>dopamine is known to inhibit Ca</a:t>
            </a:r>
            <a:r>
              <a:rPr baseline="30000">
                <a:solidFill>
                  <a:srgbClr val="FFFF00"/>
                </a:solidFill>
              </a:rPr>
              <a:t>2+ </a:t>
            </a:r>
            <a:r>
              <a:rPr>
                <a:solidFill>
                  <a:srgbClr val="FFFF00"/>
                </a:solidFill>
              </a:rPr>
              <a:t>currents in glomus cells and, consequently, neurotransmitter release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implified model of glomus cell oxygen sensing"/>
          <p:cNvSpPr txBox="1"/>
          <p:nvPr>
            <p:ph type="title" idx="4294967295"/>
          </p:nvPr>
        </p:nvSpPr>
        <p:spPr>
          <a:xfrm>
            <a:off x="241300" y="-100013"/>
            <a:ext cx="8578850" cy="561976"/>
          </a:xfrm>
          <a:prstGeom prst="rect">
            <a:avLst/>
          </a:prstGeom>
        </p:spPr>
        <p:txBody>
          <a:bodyPr>
            <a:normAutofit fontScale="100000" lnSpcReduction="0"/>
          </a:bodyPr>
          <a:lstStyle>
            <a:lvl1pPr>
              <a:defRPr sz="2600">
                <a:solidFill>
                  <a:srgbClr val="FFFF00"/>
                </a:solidFill>
              </a:defRPr>
            </a:lvl1pPr>
          </a:lstStyle>
          <a:p>
            <a:pPr/>
            <a:r>
              <a:t>Simplified model of glomus cell oxygen sensing</a:t>
            </a:r>
          </a:p>
        </p:txBody>
      </p:sp>
      <p:pic>
        <p:nvPicPr>
          <p:cNvPr id="262" name="image.jpeg" descr="image.jpeg"/>
          <p:cNvPicPr>
            <a:picLocks noChangeAspect="1"/>
          </p:cNvPicPr>
          <p:nvPr/>
        </p:nvPicPr>
        <p:blipFill>
          <a:blip r:embed="rId2">
            <a:extLst/>
          </a:blip>
          <a:stretch>
            <a:fillRect/>
          </a:stretch>
        </p:blipFill>
        <p:spPr>
          <a:xfrm>
            <a:off x="542925" y="404812"/>
            <a:ext cx="7989888" cy="4176713"/>
          </a:xfrm>
          <a:prstGeom prst="rect">
            <a:avLst/>
          </a:prstGeom>
          <a:ln w="12700">
            <a:miter lim="400000"/>
          </a:ln>
        </p:spPr>
      </p:pic>
      <p:sp>
        <p:nvSpPr>
          <p:cNvPr id="263" name="c"/>
          <p:cNvSpPr txBox="1"/>
          <p:nvPr/>
        </p:nvSpPr>
        <p:spPr>
          <a:xfrm>
            <a:off x="656907" y="5300662"/>
            <a:ext cx="12446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c</a:t>
            </a:r>
          </a:p>
        </p:txBody>
      </p:sp>
      <p:sp>
        <p:nvSpPr>
          <p:cNvPr id="264" name="Steps in chemosensory transduction: 1) Decrease of PO2, 2) O2 sensing, 3) closure of potassium channels, 4) cell depolarisation, 5) opening of voltage-gated calcium channels, 6) increase cytosolic [Ca2+], 7) transmitter release and 8) activation of affer"/>
          <p:cNvSpPr txBox="1"/>
          <p:nvPr/>
        </p:nvSpPr>
        <p:spPr>
          <a:xfrm>
            <a:off x="80644" y="4530725"/>
            <a:ext cx="9054149" cy="23683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100">
                <a:solidFill>
                  <a:srgbClr val="FFFFFF"/>
                </a:solidFill>
              </a:defRPr>
            </a:pPr>
            <a:r>
              <a:t>Steps in chemosensory transduction</a:t>
            </a:r>
            <a:r>
              <a:rPr b="0"/>
              <a:t>: 1) Decrease of </a:t>
            </a:r>
            <a:r>
              <a:rPr b="0" i="1"/>
              <a:t>P</a:t>
            </a:r>
            <a:r>
              <a:rPr b="0" baseline="-25000"/>
              <a:t>O2</a:t>
            </a:r>
            <a:r>
              <a:rPr b="0"/>
              <a:t>, 2) </a:t>
            </a:r>
            <a:r>
              <a:rPr b="0">
                <a:solidFill>
                  <a:srgbClr val="FFFF00"/>
                </a:solidFill>
              </a:rPr>
              <a:t>O</a:t>
            </a:r>
            <a:r>
              <a:rPr b="0" baseline="-25000">
                <a:solidFill>
                  <a:srgbClr val="FFFF00"/>
                </a:solidFill>
              </a:rPr>
              <a:t>2 </a:t>
            </a:r>
            <a:r>
              <a:rPr b="0">
                <a:solidFill>
                  <a:srgbClr val="FFFF00"/>
                </a:solidFill>
              </a:rPr>
              <a:t>sensing</a:t>
            </a:r>
            <a:r>
              <a:rPr b="0"/>
              <a:t>, 3) closure of potassium channels, 4) cell depolarisation, 5) opening of voltage-gated calcium channels, 6) increase cytosolic [Ca</a:t>
            </a:r>
            <a:r>
              <a:rPr b="0" baseline="30000"/>
              <a:t>2+</a:t>
            </a:r>
            <a:r>
              <a:rPr b="0"/>
              <a:t>], 7) transmitter release and 8) activation of afferent fibres, which send the information to CNS. The </a:t>
            </a:r>
            <a:r>
              <a:rPr b="0">
                <a:solidFill>
                  <a:srgbClr val="FFFF00"/>
                </a:solidFill>
              </a:rPr>
              <a:t>nature of the O</a:t>
            </a:r>
            <a:r>
              <a:rPr b="0" baseline="-25000">
                <a:solidFill>
                  <a:srgbClr val="FFFF00"/>
                </a:solidFill>
              </a:rPr>
              <a:t>2</a:t>
            </a:r>
            <a:r>
              <a:rPr b="0">
                <a:solidFill>
                  <a:srgbClr val="FFFF00"/>
                </a:solidFill>
              </a:rPr>
              <a:t> sensor</a:t>
            </a:r>
            <a:r>
              <a:rPr b="0"/>
              <a:t> and the mechanisms by which changes in O</a:t>
            </a:r>
            <a:r>
              <a:rPr b="0" baseline="-25000"/>
              <a:t>2</a:t>
            </a:r>
            <a:r>
              <a:rPr b="0"/>
              <a:t> tension regulate K</a:t>
            </a:r>
            <a:r>
              <a:rPr b="0" baseline="30000"/>
              <a:t>+</a:t>
            </a:r>
            <a:r>
              <a:rPr b="0"/>
              <a:t> channel activity are still incompletely known (question marks).</a:t>
            </a:r>
          </a:p>
        </p:txBody>
      </p:sp>
      <p:sp>
        <p:nvSpPr>
          <p:cNvPr id="265" name="ATP Ach"/>
          <p:cNvSpPr txBox="1"/>
          <p:nvPr/>
        </p:nvSpPr>
        <p:spPr>
          <a:xfrm>
            <a:off x="7596187" y="2708275"/>
            <a:ext cx="792163" cy="742700"/>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solidFill>
                  <a:srgbClr val="FFFFFF"/>
                </a:solidFill>
              </a:defRPr>
            </a:lvl1pPr>
          </a:lstStyle>
          <a:p>
            <a:pPr/>
            <a:r>
              <a:t>ATP Ach</a:t>
            </a:r>
          </a:p>
        </p:txBody>
      </p:sp>
      <p:sp>
        <p:nvSpPr>
          <p:cNvPr id="266" name="Linea"/>
          <p:cNvSpPr/>
          <p:nvPr/>
        </p:nvSpPr>
        <p:spPr>
          <a:xfrm flipH="1" flipV="1">
            <a:off x="6227762" y="2636837"/>
            <a:ext cx="1296989" cy="457201"/>
          </a:xfrm>
          <a:prstGeom prst="line">
            <a:avLst/>
          </a:prstGeom>
          <a:ln w="38100">
            <a:solidFill>
              <a:schemeClr val="accent2"/>
            </a:solidFill>
            <a:tailEnd type="triangle"/>
          </a:ln>
        </p:spPr>
        <p:txBody>
          <a:bodyPr lIns="45719" rIns="45719"/>
          <a:lstStyle/>
          <a:p>
            <a:pPr/>
          </a:p>
        </p:txBody>
      </p:sp>
      <p:sp>
        <p:nvSpPr>
          <p:cNvPr id="267" name="Dopamine"/>
          <p:cNvSpPr txBox="1"/>
          <p:nvPr/>
        </p:nvSpPr>
        <p:spPr>
          <a:xfrm>
            <a:off x="4427537" y="476250"/>
            <a:ext cx="1512888" cy="412500"/>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solidFill>
                  <a:srgbClr val="FFFFFF"/>
                </a:solidFill>
              </a:defRPr>
            </a:lvl1pPr>
          </a:lstStyle>
          <a:p>
            <a:pPr/>
            <a:r>
              <a:t>Dopamine</a:t>
            </a:r>
          </a:p>
        </p:txBody>
      </p:sp>
      <p:sp>
        <p:nvSpPr>
          <p:cNvPr id="268" name="Linea"/>
          <p:cNvSpPr/>
          <p:nvPr/>
        </p:nvSpPr>
        <p:spPr>
          <a:xfrm flipV="1">
            <a:off x="4932362" y="981075"/>
            <a:ext cx="1" cy="792163"/>
          </a:xfrm>
          <a:prstGeom prst="line">
            <a:avLst/>
          </a:prstGeom>
          <a:ln w="38100">
            <a:solidFill>
              <a:schemeClr val="accent2"/>
            </a:solidFill>
            <a:tailEnd type="triangle"/>
          </a:ln>
        </p:spPr>
        <p:txBody>
          <a:bodyPr lIns="45719" rIns="45719"/>
          <a:lstStyle/>
          <a:p>
            <a:pPr/>
          </a:p>
        </p:txBody>
      </p:sp>
      <p:grpSp>
        <p:nvGrpSpPr>
          <p:cNvPr id="271" name="Raggruppa"/>
          <p:cNvGrpSpPr/>
          <p:nvPr/>
        </p:nvGrpSpPr>
        <p:grpSpPr>
          <a:xfrm>
            <a:off x="3635375" y="549275"/>
            <a:ext cx="720725" cy="247650"/>
            <a:chOff x="0" y="0"/>
            <a:chExt cx="720724" cy="247650"/>
          </a:xfrm>
        </p:grpSpPr>
        <p:sp>
          <p:nvSpPr>
            <p:cNvPr id="269" name="Linea"/>
            <p:cNvSpPr/>
            <p:nvPr/>
          </p:nvSpPr>
          <p:spPr>
            <a:xfrm flipH="1" flipV="1">
              <a:off x="0" y="123824"/>
              <a:ext cx="720725" cy="2"/>
            </a:xfrm>
            <a:prstGeom prst="line">
              <a:avLst/>
            </a:prstGeom>
            <a:noFill/>
            <a:ln w="28575" cap="flat">
              <a:solidFill>
                <a:srgbClr val="FF0000"/>
              </a:solidFill>
              <a:prstDash val="solid"/>
              <a:round/>
            </a:ln>
            <a:effectLst/>
          </p:spPr>
          <p:txBody>
            <a:bodyPr wrap="square" lIns="45719" tIns="45719" rIns="45719" bIns="45719" numCol="1" anchor="t">
              <a:noAutofit/>
            </a:bodyPr>
            <a:lstStyle/>
            <a:p>
              <a:pPr/>
            </a:p>
          </p:txBody>
        </p:sp>
        <p:sp>
          <p:nvSpPr>
            <p:cNvPr id="270" name="Linea"/>
            <p:cNvSpPr/>
            <p:nvPr/>
          </p:nvSpPr>
          <p:spPr>
            <a:xfrm flipH="1">
              <a:off x="0" y="0"/>
              <a:ext cx="1" cy="247650"/>
            </a:xfrm>
            <a:prstGeom prst="line">
              <a:avLst/>
            </a:prstGeom>
            <a:noFill/>
            <a:ln w="28575" cap="flat">
              <a:solidFill>
                <a:srgbClr val="FF0000"/>
              </a:solidFill>
              <a:prstDash val="solid"/>
              <a:round/>
            </a:ln>
            <a:effectLst/>
          </p:spPr>
          <p:txBody>
            <a:bodyPr wrap="square" lIns="45719" tIns="45719" rIns="45719" bIns="45719" numCol="1" anchor="t">
              <a:noAutofit/>
            </a:bodyPr>
            <a:lstStyle/>
            <a:p>
              <a:pPr/>
            </a:p>
          </p:txBody>
        </p:sp>
      </p:grpSp>
      <p:sp>
        <p:nvSpPr>
          <p:cNvPr id="272" name="O2 sensor"/>
          <p:cNvSpPr txBox="1"/>
          <p:nvPr/>
        </p:nvSpPr>
        <p:spPr>
          <a:xfrm>
            <a:off x="3168477" y="4067175"/>
            <a:ext cx="1125883" cy="403621"/>
          </a:xfrm>
          <a:prstGeom prst="rect">
            <a:avLst/>
          </a:prstGeom>
          <a:solidFill>
            <a:srgbClr val="66FFFF"/>
          </a:solidFill>
          <a:ln>
            <a:solidFill>
              <a:srgbClr val="002060"/>
            </a:solidFill>
          </a:ln>
          <a:extLst>
            <a:ext uri="{C572A759-6A51-4108-AA02-DFA0A04FC94B}">
              <ma14:wrappingTextBoxFlag xmlns:ma14="http://schemas.microsoft.com/office/mac/drawingml/2011/main" val="1"/>
            </a:ext>
          </a:extLst>
        </p:spPr>
        <p:txBody>
          <a:bodyPr wrap="none" lIns="45719" rIns="45719">
            <a:spAutoFit/>
          </a:bodyPr>
          <a:lstStyle/>
          <a:p>
            <a:pPr algn="ctr"/>
            <a:r>
              <a:t>O</a:t>
            </a:r>
            <a:r>
              <a:rPr baseline="-25000"/>
              <a:t>2</a:t>
            </a:r>
            <a:r>
              <a:t> sensor</a:t>
            </a:r>
          </a:p>
        </p:txBody>
      </p:sp>
      <p:sp>
        <p:nvSpPr>
          <p:cNvPr id="273" name="Ovale"/>
          <p:cNvSpPr/>
          <p:nvPr/>
        </p:nvSpPr>
        <p:spPr>
          <a:xfrm>
            <a:off x="2700337" y="3789362"/>
            <a:ext cx="358776" cy="277813"/>
          </a:xfrm>
          <a:prstGeom prst="ellipse">
            <a:avLst/>
          </a:prstGeom>
          <a:ln w="25400">
            <a:solidFill>
              <a:srgbClr val="000000"/>
            </a:solidFill>
          </a:ln>
        </p:spPr>
        <p:txBody>
          <a:bodyPr lIns="45719" rIns="45719" anchor="ctr"/>
          <a:lstStyle/>
          <a:p>
            <a:pPr algn="ctr">
              <a:defRPr>
                <a:solidFill>
                  <a:srgbClr val="FFFFFF"/>
                </a:solidFill>
              </a:defRPr>
            </a:pPr>
          </a:p>
        </p:txBody>
      </p:sp>
      <p:sp>
        <p:nvSpPr>
          <p:cNvPr id="274" name="Ovale"/>
          <p:cNvSpPr/>
          <p:nvPr/>
        </p:nvSpPr>
        <p:spPr>
          <a:xfrm>
            <a:off x="1968500" y="3295650"/>
            <a:ext cx="300038" cy="277813"/>
          </a:xfrm>
          <a:prstGeom prst="ellipse">
            <a:avLst/>
          </a:prstGeom>
          <a:ln w="25400">
            <a:solidFill>
              <a:srgbClr val="000000"/>
            </a:solidFill>
          </a:ln>
        </p:spPr>
        <p:txBody>
          <a:bodyPr lIns="45719" rIns="45719" anchor="ctr"/>
          <a:lstStyle/>
          <a:p>
            <a:pPr algn="ctr">
              <a:defRPr>
                <a:solidFill>
                  <a:srgbClr val="FFFFFF"/>
                </a:solidFill>
              </a:defRPr>
            </a:pPr>
          </a:p>
        </p:txBody>
      </p:sp>
      <p:sp>
        <p:nvSpPr>
          <p:cNvPr id="275" name="?"/>
          <p:cNvSpPr txBox="1"/>
          <p:nvPr/>
        </p:nvSpPr>
        <p:spPr>
          <a:xfrm>
            <a:off x="2014220" y="3284537"/>
            <a:ext cx="217151"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vl1pPr>
          </a:lstStyle>
          <a:p>
            <a:pPr/>
            <a:r>
              <a:t>?</a:t>
            </a:r>
          </a:p>
        </p:txBody>
      </p:sp>
      <p:sp>
        <p:nvSpPr>
          <p:cNvPr id="276" name="X"/>
          <p:cNvSpPr txBox="1"/>
          <p:nvPr/>
        </p:nvSpPr>
        <p:spPr>
          <a:xfrm>
            <a:off x="2241232" y="2781300"/>
            <a:ext cx="239674"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solidFill>
                  <a:srgbClr val="FF0000"/>
                </a:solidFill>
              </a:defRPr>
            </a:lvl1pPr>
          </a:lstStyle>
          <a:p>
            <a:pPr/>
            <a:r>
              <a:t>X</a:t>
            </a:r>
          </a:p>
        </p:txBody>
      </p:sp>
      <p:sp>
        <p:nvSpPr>
          <p:cNvPr id="277" name="Linea"/>
          <p:cNvSpPr/>
          <p:nvPr/>
        </p:nvSpPr>
        <p:spPr>
          <a:xfrm flipV="1">
            <a:off x="4284662" y="2276475"/>
            <a:ext cx="292101" cy="360363"/>
          </a:xfrm>
          <a:prstGeom prst="line">
            <a:avLst/>
          </a:prstGeom>
          <a:ln w="38100">
            <a:solidFill>
              <a:schemeClr val="accent2"/>
            </a:solidFill>
            <a:tailEnd type="triangle"/>
          </a:ln>
        </p:spPr>
        <p:txBody>
          <a:bodyPr lIns="45719" rIns="45719"/>
          <a:lstStyle/>
          <a:p>
            <a:pPr/>
          </a:p>
        </p:txBody>
      </p:sp>
      <p:sp>
        <p:nvSpPr>
          <p:cNvPr id="278" name="Linea"/>
          <p:cNvSpPr/>
          <p:nvPr/>
        </p:nvSpPr>
        <p:spPr>
          <a:xfrm>
            <a:off x="4292599" y="2636837"/>
            <a:ext cx="784226" cy="12701"/>
          </a:xfrm>
          <a:prstGeom prst="line">
            <a:avLst/>
          </a:prstGeom>
          <a:ln w="38100">
            <a:solidFill>
              <a:schemeClr val="accent2"/>
            </a:solidFill>
            <a:tailEnd type="triangle"/>
          </a:ln>
        </p:spPr>
        <p:txBody>
          <a:bodyPr lIns="45719" rIns="45719"/>
          <a:lstStyle/>
          <a:p>
            <a:pPr/>
          </a:p>
        </p:txBody>
      </p:sp>
      <p:sp>
        <p:nvSpPr>
          <p:cNvPr id="279" name="Linea"/>
          <p:cNvSpPr/>
          <p:nvPr/>
        </p:nvSpPr>
        <p:spPr>
          <a:xfrm>
            <a:off x="4292599" y="2649537"/>
            <a:ext cx="566739" cy="444501"/>
          </a:xfrm>
          <a:prstGeom prst="line">
            <a:avLst/>
          </a:prstGeom>
          <a:ln w="38100">
            <a:solidFill>
              <a:schemeClr val="accent2"/>
            </a:solidFill>
            <a:tailEnd type="triangle"/>
          </a:ln>
        </p:spPr>
        <p:txBody>
          <a:bodyPr lIns="45719" rIns="45719"/>
          <a:lstStyle/>
          <a:p>
            <a:pPr/>
          </a:p>
        </p:txBody>
      </p:sp>
      <p:sp>
        <p:nvSpPr>
          <p:cNvPr id="280" name="Forma"/>
          <p:cNvSpPr/>
          <p:nvPr/>
        </p:nvSpPr>
        <p:spPr>
          <a:xfrm>
            <a:off x="6011862" y="436562"/>
            <a:ext cx="217488" cy="471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54"/>
                </a:moveTo>
                <a:lnTo>
                  <a:pt x="5400" y="4954"/>
                </a:lnTo>
                <a:lnTo>
                  <a:pt x="5400" y="21600"/>
                </a:lnTo>
                <a:lnTo>
                  <a:pt x="16200" y="21600"/>
                </a:lnTo>
                <a:lnTo>
                  <a:pt x="16200" y="4954"/>
                </a:lnTo>
                <a:lnTo>
                  <a:pt x="21600" y="4954"/>
                </a:lnTo>
                <a:lnTo>
                  <a:pt x="10800" y="0"/>
                </a:lnTo>
                <a:close/>
              </a:path>
            </a:pathLst>
          </a:custGeom>
          <a:solidFill>
            <a:srgbClr val="FF0000"/>
          </a:solidFill>
          <a:ln w="25400">
            <a:solidFill>
              <a:srgbClr val="FF0000"/>
            </a:solidFill>
          </a:ln>
        </p:spPr>
        <p:txBody>
          <a:bodyPr lIns="45719" rIns="45719" anchor="ctr"/>
          <a:lstStyle/>
          <a:p>
            <a:pPr algn="ctr">
              <a:defRPr>
                <a:solidFill>
                  <a:srgbClr val="FFFFFF"/>
                </a:solidFill>
              </a:defRPr>
            </a:pPr>
          </a:p>
        </p:txBody>
      </p:sp>
      <p:sp>
        <p:nvSpPr>
          <p:cNvPr id="281" name="Forma"/>
          <p:cNvSpPr/>
          <p:nvPr/>
        </p:nvSpPr>
        <p:spPr>
          <a:xfrm rot="10800000">
            <a:off x="7307262" y="2997200"/>
            <a:ext cx="217488" cy="471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54"/>
                </a:moveTo>
                <a:lnTo>
                  <a:pt x="5400" y="4954"/>
                </a:lnTo>
                <a:lnTo>
                  <a:pt x="5400" y="21600"/>
                </a:lnTo>
                <a:lnTo>
                  <a:pt x="16200" y="21600"/>
                </a:lnTo>
                <a:lnTo>
                  <a:pt x="16200" y="4954"/>
                </a:lnTo>
                <a:lnTo>
                  <a:pt x="21600" y="4954"/>
                </a:lnTo>
                <a:lnTo>
                  <a:pt x="10800" y="0"/>
                </a:lnTo>
                <a:close/>
              </a:path>
            </a:pathLst>
          </a:custGeom>
          <a:solidFill>
            <a:srgbClr val="FF0000"/>
          </a:solidFill>
          <a:ln w="25400">
            <a:solidFill>
              <a:srgbClr val="FF0000"/>
            </a:solidFill>
          </a:ln>
        </p:spPr>
        <p:txBody>
          <a:bodyPr lIns="45719" rIns="45719" anchor="ctr"/>
          <a:lstStyle/>
          <a:p>
            <a:pPr algn="ctr">
              <a:defRPr>
                <a:solidFill>
                  <a:srgbClr val="FFFFFF"/>
                </a:solidFill>
              </a:defRPr>
            </a:pPr>
          </a:p>
        </p:txBody>
      </p:sp>
      <p:sp>
        <p:nvSpPr>
          <p:cNvPr id="282" name="in SIDS patients"/>
          <p:cNvSpPr txBox="1"/>
          <p:nvPr/>
        </p:nvSpPr>
        <p:spPr>
          <a:xfrm>
            <a:off x="6372225" y="476250"/>
            <a:ext cx="1752821" cy="360187"/>
          </a:xfrm>
          <a:prstGeom prst="rect">
            <a:avLst/>
          </a:prstGeom>
          <a:ln>
            <a:solidFill>
              <a:srgbClr val="FF0000"/>
            </a:solidFill>
          </a:ln>
          <a:extLst>
            <a:ext uri="{C572A759-6A51-4108-AA02-DFA0A04FC94B}">
              <ma14:wrappingTextBoxFlag xmlns:ma14="http://schemas.microsoft.com/office/mac/drawingml/2011/main" val="1"/>
            </a:ext>
          </a:extLst>
        </p:spPr>
        <p:txBody>
          <a:bodyPr wrap="none" lIns="45719" rIns="45719">
            <a:spAutoFit/>
          </a:bodyPr>
          <a:lstStyle/>
          <a:p>
            <a:pPr/>
            <a:r>
              <a:t>in SIDS patients</a:t>
            </a:r>
          </a:p>
        </p:txBody>
      </p:sp>
      <p:sp>
        <p:nvSpPr>
          <p:cNvPr id="283" name="in SIDS patients"/>
          <p:cNvSpPr txBox="1"/>
          <p:nvPr/>
        </p:nvSpPr>
        <p:spPr>
          <a:xfrm>
            <a:off x="7269162" y="3563937"/>
            <a:ext cx="1752822" cy="360187"/>
          </a:xfrm>
          <a:prstGeom prst="rect">
            <a:avLst/>
          </a:prstGeom>
          <a:solidFill>
            <a:srgbClr val="FFFFFF"/>
          </a:solidFill>
          <a:ln>
            <a:solidFill>
              <a:srgbClr val="FF0000"/>
            </a:solidFill>
          </a:ln>
          <a:extLst>
            <a:ext uri="{C572A759-6A51-4108-AA02-DFA0A04FC94B}">
              <ma14:wrappingTextBoxFlag xmlns:ma14="http://schemas.microsoft.com/office/mac/drawingml/2011/main" val="1"/>
            </a:ext>
          </a:extLst>
        </p:spPr>
        <p:txBody>
          <a:bodyPr wrap="none" lIns="45719" rIns="45719">
            <a:spAutoFit/>
          </a:bodyPr>
          <a:lstStyle/>
          <a:p>
            <a:pPr/>
            <a:r>
              <a:t>in SIDS patients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image.png" descr="image.png"/>
          <p:cNvPicPr>
            <a:picLocks noChangeAspect="1"/>
          </p:cNvPicPr>
          <p:nvPr/>
        </p:nvPicPr>
        <p:blipFill>
          <a:blip r:embed="rId2">
            <a:extLst/>
          </a:blip>
          <a:stretch>
            <a:fillRect/>
          </a:stretch>
        </p:blipFill>
        <p:spPr>
          <a:xfrm>
            <a:off x="2667000" y="44450"/>
            <a:ext cx="6237288" cy="4392613"/>
          </a:xfrm>
          <a:prstGeom prst="rect">
            <a:avLst/>
          </a:prstGeom>
          <a:ln w="12700">
            <a:miter lim="400000"/>
          </a:ln>
        </p:spPr>
      </p:pic>
      <p:sp>
        <p:nvSpPr>
          <p:cNvPr id="286" name="Rettangolo"/>
          <p:cNvSpPr/>
          <p:nvPr/>
        </p:nvSpPr>
        <p:spPr>
          <a:xfrm>
            <a:off x="7180262" y="2855912"/>
            <a:ext cx="1495426" cy="1439863"/>
          </a:xfrm>
          <a:prstGeom prst="rect">
            <a:avLst/>
          </a:prstGeom>
          <a:ln w="76200">
            <a:solidFill>
              <a:srgbClr val="FF0000"/>
            </a:solidFill>
          </a:ln>
        </p:spPr>
        <p:txBody>
          <a:bodyPr lIns="45719" rIns="45719" anchor="ctr"/>
          <a:lstStyle/>
          <a:p>
            <a:pPr algn="ctr">
              <a:defRPr>
                <a:solidFill>
                  <a:srgbClr val="FFFFFF"/>
                </a:solidFill>
              </a:defRPr>
            </a:pPr>
          </a:p>
        </p:txBody>
      </p:sp>
      <p:sp>
        <p:nvSpPr>
          <p:cNvPr id="287" name="possible etiology"/>
          <p:cNvSpPr txBox="1"/>
          <p:nvPr/>
        </p:nvSpPr>
        <p:spPr>
          <a:xfrm>
            <a:off x="682625" y="1528762"/>
            <a:ext cx="1728788" cy="877564"/>
          </a:xfrm>
          <a:prstGeom prst="rect">
            <a:avLst/>
          </a:prstGeom>
          <a:ln>
            <a:solidFill>
              <a:srgbClr val="FFFFFF"/>
            </a:solidFill>
          </a:ln>
          <a:extLst>
            <a:ext uri="{C572A759-6A51-4108-AA02-DFA0A04FC94B}">
              <ma14:wrappingTextBoxFlag xmlns:ma14="http://schemas.microsoft.com/office/mac/drawingml/2011/main" val="1"/>
            </a:ext>
          </a:extLst>
        </p:spPr>
        <p:txBody>
          <a:bodyPr lIns="45719" rIns="45719">
            <a:spAutoFit/>
          </a:bodyPr>
          <a:lstStyle>
            <a:lvl1pPr algn="ctr">
              <a:defRPr b="1" sz="2600">
                <a:solidFill>
                  <a:srgbClr val="FFFFFF"/>
                </a:solidFill>
              </a:defRPr>
            </a:lvl1pPr>
          </a:lstStyle>
          <a:p>
            <a:pPr/>
            <a:r>
              <a:t>possible etiology</a:t>
            </a:r>
          </a:p>
        </p:txBody>
      </p:sp>
      <p:sp>
        <p:nvSpPr>
          <p:cNvPr id="288" name="Forma"/>
          <p:cNvSpPr/>
          <p:nvPr/>
        </p:nvSpPr>
        <p:spPr>
          <a:xfrm>
            <a:off x="1330325" y="2492375"/>
            <a:ext cx="468313" cy="647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791"/>
                </a:moveTo>
                <a:lnTo>
                  <a:pt x="5400" y="13791"/>
                </a:lnTo>
                <a:lnTo>
                  <a:pt x="5400" y="0"/>
                </a:lnTo>
                <a:lnTo>
                  <a:pt x="16200" y="0"/>
                </a:lnTo>
                <a:lnTo>
                  <a:pt x="16200" y="13791"/>
                </a:lnTo>
                <a:lnTo>
                  <a:pt x="21600" y="13791"/>
                </a:lnTo>
                <a:lnTo>
                  <a:pt x="10800" y="21600"/>
                </a:lnTo>
                <a:close/>
              </a:path>
            </a:pathLst>
          </a:custGeom>
          <a:solidFill>
            <a:srgbClr val="FFFFFF"/>
          </a:solidFill>
          <a:ln w="12700">
            <a:miter lim="400000"/>
          </a:ln>
        </p:spPr>
        <p:txBody>
          <a:bodyPr lIns="45719" rIns="45719" anchor="ctr"/>
          <a:lstStyle/>
          <a:p>
            <a:pPr algn="ctr">
              <a:defRPr>
                <a:solidFill>
                  <a:srgbClr val="FFFFFF"/>
                </a:solidFill>
              </a:defRPr>
            </a:pPr>
          </a:p>
        </p:txBody>
      </p:sp>
      <p:sp>
        <p:nvSpPr>
          <p:cNvPr id="289" name="Defective  homeostatic control of tissue oxygenation: failure of brain stem integrity"/>
          <p:cNvSpPr txBox="1"/>
          <p:nvPr>
            <p:ph type="title" idx="4294967295"/>
          </p:nvPr>
        </p:nvSpPr>
        <p:spPr>
          <a:xfrm>
            <a:off x="34925" y="44450"/>
            <a:ext cx="5113338" cy="1368425"/>
          </a:xfrm>
          <a:prstGeom prst="rect">
            <a:avLst/>
          </a:prstGeom>
          <a:solidFill>
            <a:srgbClr val="99CCFF"/>
          </a:solidFill>
        </p:spPr>
        <p:txBody>
          <a:bodyPr>
            <a:normAutofit fontScale="100000" lnSpcReduction="0"/>
          </a:bodyPr>
          <a:lstStyle/>
          <a:p>
            <a:pPr>
              <a:defRPr sz="2800"/>
            </a:pPr>
            <a:r>
              <a:t>Defective  homeostatic control of tissue oxygenation:</a:t>
            </a:r>
            <a:br/>
            <a:r>
              <a:rPr b="1"/>
              <a:t>f</a:t>
            </a:r>
            <a:r>
              <a:rPr b="1"/>
              <a:t>ailure of brain stem integrity</a:t>
            </a:r>
          </a:p>
        </p:txBody>
      </p:sp>
      <p:sp>
        <p:nvSpPr>
          <p:cNvPr id="290" name="Non lethal acute or chronic damage:…"/>
          <p:cNvSpPr txBox="1"/>
          <p:nvPr/>
        </p:nvSpPr>
        <p:spPr>
          <a:xfrm>
            <a:off x="34925" y="3235325"/>
            <a:ext cx="5257800" cy="3421569"/>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Non lethal </a:t>
            </a:r>
            <a:r>
              <a:rPr b="0"/>
              <a:t>acute or chronic </a:t>
            </a:r>
            <a:r>
              <a:t>damage</a:t>
            </a:r>
            <a:r>
              <a:rPr b="0"/>
              <a:t>:</a:t>
            </a:r>
          </a:p>
          <a:p>
            <a:pPr>
              <a:defRPr sz="1000"/>
            </a:pPr>
          </a:p>
          <a:p>
            <a:pPr>
              <a:buSzPct val="100000"/>
              <a:buFont typeface="Arial"/>
              <a:buChar char="•"/>
              <a:defRPr sz="2400"/>
            </a:pPr>
            <a:r>
              <a:t>Trauma</a:t>
            </a:r>
          </a:p>
          <a:p>
            <a:pPr>
              <a:buSzPct val="100000"/>
              <a:buFont typeface="Arial"/>
              <a:buChar char="•"/>
              <a:defRPr sz="2400"/>
            </a:pPr>
            <a:r>
              <a:t>Ictus</a:t>
            </a:r>
          </a:p>
          <a:p>
            <a:pPr>
              <a:buSzPct val="100000"/>
              <a:buFont typeface="Arial"/>
              <a:buChar char="•"/>
              <a:defRPr sz="2400"/>
            </a:pPr>
            <a:r>
              <a:t>Swelling</a:t>
            </a:r>
          </a:p>
          <a:p>
            <a:pPr>
              <a:buSzPct val="100000"/>
              <a:buFont typeface="Arial"/>
              <a:buChar char="•"/>
              <a:defRPr sz="2400"/>
            </a:pPr>
            <a:r>
              <a:t>Neurodegenerative disorders</a:t>
            </a:r>
          </a:p>
          <a:p>
            <a:pPr>
              <a:defRPr sz="2400"/>
            </a:pPr>
          </a:p>
          <a:p>
            <a:pPr>
              <a:defRPr sz="2400"/>
            </a:pPr>
            <a:r>
              <a:t> </a:t>
            </a:r>
          </a:p>
          <a:p>
            <a:pPr algn="just">
              <a:defRPr sz="2400"/>
            </a:pPr>
            <a:r>
              <a:t>Severe </a:t>
            </a:r>
            <a:r>
              <a:rPr b="1"/>
              <a:t>breathing problems</a:t>
            </a:r>
            <a:r>
              <a:t> and abnormal heart rates</a:t>
            </a:r>
          </a:p>
        </p:txBody>
      </p:sp>
      <p:sp>
        <p:nvSpPr>
          <p:cNvPr id="291" name="Forma"/>
          <p:cNvSpPr/>
          <p:nvPr/>
        </p:nvSpPr>
        <p:spPr>
          <a:xfrm>
            <a:off x="2339975" y="5445125"/>
            <a:ext cx="358775" cy="503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00"/>
                </a:moveTo>
                <a:lnTo>
                  <a:pt x="5400" y="13900"/>
                </a:lnTo>
                <a:lnTo>
                  <a:pt x="5400" y="0"/>
                </a:lnTo>
                <a:lnTo>
                  <a:pt x="16200" y="0"/>
                </a:lnTo>
                <a:lnTo>
                  <a:pt x="16200" y="13900"/>
                </a:lnTo>
                <a:lnTo>
                  <a:pt x="21600" y="13900"/>
                </a:lnTo>
                <a:lnTo>
                  <a:pt x="10800" y="21600"/>
                </a:lnTo>
                <a:close/>
              </a:path>
            </a:pathLst>
          </a:custGeom>
          <a:solidFill>
            <a:schemeClr val="accent2"/>
          </a:solidFill>
          <a:ln w="25400">
            <a:solidFill>
              <a:srgbClr val="89A4A7"/>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1"/>
                                        </p:tgtEl>
                                        <p:attrNameLst>
                                          <p:attrName>style.visibility</p:attrName>
                                        </p:attrNameLst>
                                      </p:cBhvr>
                                      <p:to>
                                        <p:strVal val="visible"/>
                                      </p:to>
                                    </p:set>
                                    <p:animEffect filter="fade" transition="in">
                                      <p:cBhvr>
                                        <p:cTn id="7" dur="500"/>
                                        <p:tgtEl>
                                          <p:spTgt spid="291"/>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287"/>
                                        </p:tgtEl>
                                        <p:attrNameLst>
                                          <p:attrName>style.visibility</p:attrName>
                                        </p:attrNameLst>
                                      </p:cBhvr>
                                      <p:to>
                                        <p:strVal val="visible"/>
                                      </p:to>
                                    </p:set>
                                    <p:animEffect filter="fade" transition="in">
                                      <p:cBhvr>
                                        <p:cTn id="11" dur="500"/>
                                        <p:tgtEl>
                                          <p:spTgt spid="287"/>
                                        </p:tgtEl>
                                      </p:cBhvr>
                                    </p:animEffect>
                                  </p:childTnLst>
                                </p:cTn>
                              </p:par>
                            </p:childTnLst>
                          </p:cTn>
                        </p:par>
                        <p:par>
                          <p:cTn id="12" fill="hold">
                            <p:stCondLst>
                              <p:cond delay="1000"/>
                            </p:stCondLst>
                            <p:childTnLst>
                              <p:par>
                                <p:cTn id="13" presetClass="entr" nodeType="afterEffect" presetID="10" grpId="3" fill="hold">
                                  <p:stCondLst>
                                    <p:cond delay="0"/>
                                  </p:stCondLst>
                                  <p:iterate type="el" backwards="0">
                                    <p:tmAbs val="0"/>
                                  </p:iterate>
                                  <p:childTnLst>
                                    <p:set>
                                      <p:cBhvr>
                                        <p:cTn id="14" fill="hold"/>
                                        <p:tgtEl>
                                          <p:spTgt spid="288"/>
                                        </p:tgtEl>
                                        <p:attrNameLst>
                                          <p:attrName>style.visibility</p:attrName>
                                        </p:attrNameLst>
                                      </p:cBhvr>
                                      <p:to>
                                        <p:strVal val="visible"/>
                                      </p:to>
                                    </p:set>
                                    <p:animEffect filter="fade" transition="in">
                                      <p:cBhvr>
                                        <p:cTn id="15" dur="500"/>
                                        <p:tgtEl>
                                          <p:spTgt spid="288"/>
                                        </p:tgtEl>
                                      </p:cBhvr>
                                    </p:animEffect>
                                  </p:childTnLst>
                                </p:cTn>
                              </p:par>
                            </p:childTnLst>
                          </p:cTn>
                        </p:par>
                        <p:par>
                          <p:cTn id="16" fill="hold">
                            <p:stCondLst>
                              <p:cond delay="1500"/>
                            </p:stCondLst>
                            <p:childTnLst>
                              <p:par>
                                <p:cTn id="17" presetClass="entr" nodeType="afterEffect" presetID="10" grpId="4" fill="hold">
                                  <p:stCondLst>
                                    <p:cond delay="0"/>
                                  </p:stCondLst>
                                  <p:iterate type="el" backwards="0">
                                    <p:tmAbs val="0"/>
                                  </p:iterate>
                                  <p:childTnLst>
                                    <p:set>
                                      <p:cBhvr>
                                        <p:cTn id="18" fill="hold"/>
                                        <p:tgtEl>
                                          <p:spTgt spid="290"/>
                                        </p:tgtEl>
                                        <p:attrNameLst>
                                          <p:attrName>style.visibility</p:attrName>
                                        </p:attrNameLst>
                                      </p:cBhvr>
                                      <p:to>
                                        <p:strVal val="visible"/>
                                      </p:to>
                                    </p:set>
                                    <p:animEffect filter="fade" transition="in">
                                      <p:cBhvr>
                                        <p:cTn id="19" dur="5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0" grpId="4"/>
      <p:bldP build="whole" bldLvl="1" animBg="1" rev="0" advAuto="0" spid="287" grpId="2"/>
      <p:bldP build="whole" bldLvl="1" animBg="1" rev="0" advAuto="0" spid="288" grpId="3"/>
      <p:bldP build="whole" bldLvl="1" animBg="1" rev="0" advAuto="0" spid="291"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Homeostatic control of tissue oxygenation"/>
          <p:cNvSpPr txBox="1"/>
          <p:nvPr>
            <p:ph type="title" idx="4294967295"/>
          </p:nvPr>
        </p:nvSpPr>
        <p:spPr>
          <a:xfrm>
            <a:off x="36512" y="-100013"/>
            <a:ext cx="9144001" cy="720726"/>
          </a:xfrm>
          <a:prstGeom prst="rect">
            <a:avLst/>
          </a:prstGeom>
        </p:spPr>
        <p:txBody>
          <a:bodyPr>
            <a:normAutofit fontScale="100000" lnSpcReduction="0"/>
          </a:bodyPr>
          <a:lstStyle>
            <a:lvl1pPr>
              <a:defRPr sz="3800">
                <a:solidFill>
                  <a:srgbClr val="FFFF00"/>
                </a:solidFill>
              </a:defRPr>
            </a:lvl1pPr>
          </a:lstStyle>
          <a:p>
            <a:pPr/>
            <a:r>
              <a:t>Homeostatic control of tissue oxygenation </a:t>
            </a:r>
          </a:p>
        </p:txBody>
      </p:sp>
      <p:sp>
        <p:nvSpPr>
          <p:cNvPr id="294" name="Defective glomus cells…"/>
          <p:cNvSpPr txBox="1"/>
          <p:nvPr/>
        </p:nvSpPr>
        <p:spPr>
          <a:xfrm>
            <a:off x="63500" y="5622925"/>
            <a:ext cx="3506947" cy="79266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marL="285750" indent="-285750" algn="just">
              <a:buSzPct val="100000"/>
              <a:buChar char="•"/>
              <a:defRPr b="1" sz="2400">
                <a:solidFill>
                  <a:srgbClr val="CCCCCC"/>
                </a:solidFill>
              </a:defRPr>
            </a:pPr>
            <a:r>
              <a:t>Defective</a:t>
            </a:r>
            <a:r>
              <a:rPr b="0"/>
              <a:t> glomus cells</a:t>
            </a:r>
          </a:p>
          <a:p>
            <a:pPr marL="285750" indent="-285750" algn="just">
              <a:buSzPct val="100000"/>
              <a:buChar char="•"/>
              <a:defRPr sz="2400">
                <a:solidFill>
                  <a:srgbClr val="CCCCCC"/>
                </a:solidFill>
              </a:defRPr>
            </a:pPr>
            <a:r>
              <a:t>Brain stem </a:t>
            </a:r>
            <a:r>
              <a:rPr b="1"/>
              <a:t>damage</a:t>
            </a:r>
          </a:p>
        </p:txBody>
      </p:sp>
      <p:sp>
        <p:nvSpPr>
          <p:cNvPr id="295" name="Carotid bodies-brain stem axis"/>
          <p:cNvSpPr txBox="1"/>
          <p:nvPr/>
        </p:nvSpPr>
        <p:spPr>
          <a:xfrm>
            <a:off x="107949" y="2668587"/>
            <a:ext cx="2439989" cy="792670"/>
          </a:xfrm>
          <a:prstGeom prst="rect">
            <a:avLst/>
          </a:prstGeom>
          <a:solidFill>
            <a:srgbClr val="66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solidFill>
                  <a:srgbClr val="99CCFF"/>
                </a:solidFill>
              </a:defRPr>
            </a:pPr>
            <a:r>
              <a:t>Carotid bodies-brain stem </a:t>
            </a:r>
            <a:r>
              <a:rPr b="0"/>
              <a:t>axis</a:t>
            </a:r>
          </a:p>
        </p:txBody>
      </p:sp>
      <p:sp>
        <p:nvSpPr>
          <p:cNvPr id="296" name="Forma"/>
          <p:cNvSpPr/>
          <p:nvPr/>
        </p:nvSpPr>
        <p:spPr>
          <a:xfrm>
            <a:off x="1258887" y="3644900"/>
            <a:ext cx="292101" cy="1831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78"/>
                </a:moveTo>
                <a:lnTo>
                  <a:pt x="5400" y="19878"/>
                </a:lnTo>
                <a:lnTo>
                  <a:pt x="5400" y="0"/>
                </a:lnTo>
                <a:lnTo>
                  <a:pt x="16200" y="0"/>
                </a:lnTo>
                <a:lnTo>
                  <a:pt x="16200" y="19878"/>
                </a:lnTo>
                <a:lnTo>
                  <a:pt x="21600" y="19878"/>
                </a:lnTo>
                <a:lnTo>
                  <a:pt x="10800" y="21600"/>
                </a:lnTo>
                <a:close/>
              </a:path>
            </a:pathLst>
          </a:custGeom>
          <a:solidFill>
            <a:srgbClr val="FF3300"/>
          </a:solidFill>
          <a:ln w="25400">
            <a:solidFill>
              <a:srgbClr val="FF3300"/>
            </a:solidFill>
          </a:ln>
        </p:spPr>
        <p:txBody>
          <a:bodyPr lIns="45719" rIns="45719" anchor="ctr"/>
          <a:lstStyle/>
          <a:p>
            <a:pPr algn="ctr">
              <a:defRPr>
                <a:solidFill>
                  <a:srgbClr val="FFFFFF"/>
                </a:solidFill>
              </a:defRPr>
            </a:pPr>
          </a:p>
        </p:txBody>
      </p:sp>
      <p:grpSp>
        <p:nvGrpSpPr>
          <p:cNvPr id="300" name="Raggruppa"/>
          <p:cNvGrpSpPr/>
          <p:nvPr/>
        </p:nvGrpSpPr>
        <p:grpSpPr>
          <a:xfrm>
            <a:off x="625273" y="1124609"/>
            <a:ext cx="1448093" cy="1426456"/>
            <a:chOff x="0" y="0"/>
            <a:chExt cx="1448092" cy="1426455"/>
          </a:xfrm>
        </p:grpSpPr>
        <p:sp>
          <p:nvSpPr>
            <p:cNvPr id="297"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p>
          </p:txBody>
        </p:sp>
        <p:sp>
          <p:nvSpPr>
            <p:cNvPr id="298"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p>
          </p:txBody>
        </p:sp>
        <p:sp>
          <p:nvSpPr>
            <p:cNvPr id="299"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p>
          </p:txBody>
        </p:sp>
      </p:grpSp>
      <p:grpSp>
        <p:nvGrpSpPr>
          <p:cNvPr id="303" name="Raggruppa"/>
          <p:cNvGrpSpPr/>
          <p:nvPr/>
        </p:nvGrpSpPr>
        <p:grpSpPr>
          <a:xfrm>
            <a:off x="2197100" y="836612"/>
            <a:ext cx="4175125" cy="1008063"/>
            <a:chOff x="0" y="0"/>
            <a:chExt cx="4175125" cy="1008062"/>
          </a:xfrm>
        </p:grpSpPr>
        <p:sp>
          <p:nvSpPr>
            <p:cNvPr id="301"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p>
          </p:txBody>
        </p:sp>
        <p:sp>
          <p:nvSpPr>
            <p:cNvPr id="302"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b="1" sz="2600"/>
              </a:pPr>
              <a:r>
                <a:t>physiologic</a:t>
              </a:r>
              <a:r>
                <a:rPr b="0"/>
                <a:t> mechanisms</a:t>
              </a:r>
            </a:p>
          </p:txBody>
        </p:sp>
      </p:grpSp>
      <p:grpSp>
        <p:nvGrpSpPr>
          <p:cNvPr id="310" name="Raggruppa"/>
          <p:cNvGrpSpPr/>
          <p:nvPr/>
        </p:nvGrpSpPr>
        <p:grpSpPr>
          <a:xfrm>
            <a:off x="4030662" y="1168732"/>
            <a:ext cx="5005389" cy="2332212"/>
            <a:chOff x="0" y="0"/>
            <a:chExt cx="5005387" cy="2332211"/>
          </a:xfrm>
        </p:grpSpPr>
        <p:sp>
          <p:nvSpPr>
            <p:cNvPr id="304" name="Erythropoietin (EPO)-bone marrow axis"/>
            <p:cNvSpPr txBox="1"/>
            <p:nvPr/>
          </p:nvSpPr>
          <p:spPr>
            <a:xfrm>
              <a:off x="1603375" y="1499855"/>
              <a:ext cx="3402013" cy="792670"/>
            </a:xfrm>
            <a:prstGeom prst="rect">
              <a:avLst/>
            </a:prstGeom>
            <a:solidFill>
              <a:srgbClr val="66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b="1" sz="2400"/>
              </a:pPr>
              <a:r>
                <a:t>Erythropoietin (EPO)-bone marrow </a:t>
              </a:r>
              <a:r>
                <a:rPr b="0"/>
                <a:t>axis</a:t>
              </a:r>
            </a:p>
          </p:txBody>
        </p:sp>
        <p:grpSp>
          <p:nvGrpSpPr>
            <p:cNvPr id="308" name="Raggruppa"/>
            <p:cNvGrpSpPr/>
            <p:nvPr/>
          </p:nvGrpSpPr>
          <p:grpSpPr>
            <a:xfrm>
              <a:off x="2466053" y="0"/>
              <a:ext cx="1516140" cy="1313524"/>
              <a:chOff x="0" y="0"/>
              <a:chExt cx="1516138" cy="1313523"/>
            </a:xfrm>
          </p:grpSpPr>
          <p:sp>
            <p:nvSpPr>
              <p:cNvPr id="305" name="Forma"/>
              <p:cNvSpPr/>
              <p:nvPr/>
            </p:nvSpPr>
            <p:spPr>
              <a:xfrm rot="18319061">
                <a:off x="463587" y="-63651"/>
                <a:ext cx="588964" cy="144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160"/>
                      <a:pt x="21600" y="9292"/>
                    </a:cubicBezTo>
                    <a:lnTo>
                      <a:pt x="21600" y="11499"/>
                    </a:lnTo>
                    <a:cubicBezTo>
                      <a:pt x="21600" y="15736"/>
                      <a:pt x="14937" y="19437"/>
                      <a:pt x="5400" y="20496"/>
                    </a:cubicBezTo>
                    <a:lnTo>
                      <a:pt x="5400" y="21600"/>
                    </a:lnTo>
                    <a:lnTo>
                      <a:pt x="0" y="19688"/>
                    </a:lnTo>
                    <a:lnTo>
                      <a:pt x="5400" y="17186"/>
                    </a:lnTo>
                    <a:lnTo>
                      <a:pt x="5400" y="18289"/>
                    </a:lnTo>
                    <a:cubicBezTo>
                      <a:pt x="14019" y="17332"/>
                      <a:pt x="20390" y="14198"/>
                      <a:pt x="21447" y="10396"/>
                    </a:cubicBezTo>
                    <a:lnTo>
                      <a:pt x="21447" y="10396"/>
                    </a:lnTo>
                    <a:cubicBezTo>
                      <a:pt x="20149" y="5724"/>
                      <a:pt x="10938" y="2207"/>
                      <a:pt x="0" y="2207"/>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p>
            </p:txBody>
          </p:sp>
          <p:sp>
            <p:nvSpPr>
              <p:cNvPr id="306" name="Forma"/>
              <p:cNvSpPr/>
              <p:nvPr/>
            </p:nvSpPr>
            <p:spPr>
              <a:xfrm rot="18319061">
                <a:off x="188694" y="78482"/>
                <a:ext cx="588964" cy="7670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815"/>
                      <a:pt x="21600" y="17455"/>
                    </a:cubicBezTo>
                    <a:lnTo>
                      <a:pt x="21600" y="21600"/>
                    </a:lnTo>
                    <a:cubicBezTo>
                      <a:pt x="21600" y="11960"/>
                      <a:pt x="11929" y="4145"/>
                      <a:pt x="0" y="4145"/>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p>
            </p:txBody>
          </p:sp>
          <p:sp>
            <p:nvSpPr>
              <p:cNvPr id="307" name="Linea"/>
              <p:cNvSpPr/>
              <p:nvPr/>
            </p:nvSpPr>
            <p:spPr>
              <a:xfrm rot="18319061">
                <a:off x="928785" y="387079"/>
                <a:ext cx="12701" cy="73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81"/>
                      <a:pt x="14387" y="7168"/>
                      <a:pt x="0" y="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p>
            </p:txBody>
          </p:sp>
        </p:grpSp>
        <p:sp>
          <p:nvSpPr>
            <p:cNvPr id="309" name="delayed response"/>
            <p:cNvSpPr txBox="1"/>
            <p:nvPr/>
          </p:nvSpPr>
          <p:spPr>
            <a:xfrm>
              <a:off x="0" y="1501442"/>
              <a:ext cx="1549401" cy="830770"/>
            </a:xfrm>
            <a:prstGeom prst="rect">
              <a:avLst/>
            </a:prstGeom>
            <a:solidFill>
              <a:srgbClr val="FFFF00"/>
            </a:solidFill>
            <a:ln w="38100" cap="flat">
              <a:solidFill>
                <a:srgbClr val="FFFFFF"/>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2400"/>
              </a:lvl1pPr>
            </a:lstStyle>
            <a:p>
              <a:pPr/>
              <a:r>
                <a:t>delayed response</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Molecular mechanism of oxygen sensing (2)"/>
          <p:cNvSpPr txBox="1"/>
          <p:nvPr>
            <p:ph type="title" idx="4294967295"/>
          </p:nvPr>
        </p:nvSpPr>
        <p:spPr>
          <a:xfrm>
            <a:off x="-1" y="414337"/>
            <a:ext cx="9144002" cy="1143001"/>
          </a:xfrm>
          <a:prstGeom prst="rect">
            <a:avLst/>
          </a:prstGeom>
        </p:spPr>
        <p:txBody>
          <a:bodyPr>
            <a:normAutofit fontScale="100000" lnSpcReduction="0"/>
          </a:bodyPr>
          <a:lstStyle>
            <a:lvl1pPr>
              <a:defRPr sz="3600">
                <a:solidFill>
                  <a:srgbClr val="FFFF00"/>
                </a:solidFill>
              </a:defRPr>
            </a:lvl1pPr>
          </a:lstStyle>
          <a:p>
            <a:pPr/>
            <a:r>
              <a:t>Molecular mechanism of oxygen sensing (2)</a:t>
            </a:r>
          </a:p>
        </p:txBody>
      </p:sp>
      <p:sp>
        <p:nvSpPr>
          <p:cNvPr id="313" name="The second major O2-sensing system is located between the inner cortex and outer medulla of the kidney…"/>
          <p:cNvSpPr txBox="1"/>
          <p:nvPr>
            <p:ph type="body" idx="4294967295"/>
          </p:nvPr>
        </p:nvSpPr>
        <p:spPr>
          <a:xfrm>
            <a:off x="-1" y="1628775"/>
            <a:ext cx="9144002" cy="3024188"/>
          </a:xfrm>
          <a:prstGeom prst="rect">
            <a:avLst/>
          </a:prstGeom>
        </p:spPr>
        <p:txBody>
          <a:bodyPr>
            <a:normAutofit fontScale="100000" lnSpcReduction="0"/>
          </a:bodyPr>
          <a:lstStyle/>
          <a:p>
            <a:pPr algn="just">
              <a:spcBef>
                <a:spcPts val="600"/>
              </a:spcBef>
              <a:buChar char="•"/>
              <a:defRPr sz="2800">
                <a:solidFill>
                  <a:srgbClr val="FFFFFF"/>
                </a:solidFill>
              </a:defRPr>
            </a:pPr>
            <a:r>
              <a:t>The second major O</a:t>
            </a:r>
            <a:r>
              <a:rPr baseline="-25000"/>
              <a:t>2</a:t>
            </a:r>
            <a:r>
              <a:t>-sensing system is located between the </a:t>
            </a:r>
            <a:r>
              <a:rPr>
                <a:solidFill>
                  <a:srgbClr val="FFFF00"/>
                </a:solidFill>
              </a:rPr>
              <a:t>inner cortex and outer medulla of the </a:t>
            </a:r>
            <a:r>
              <a:rPr b="1">
                <a:solidFill>
                  <a:srgbClr val="FFFF00"/>
                </a:solidFill>
              </a:rPr>
              <a:t>kidney</a:t>
            </a:r>
            <a:endParaRPr b="1">
              <a:solidFill>
                <a:srgbClr val="FFFF00"/>
              </a:solidFill>
            </a:endParaRPr>
          </a:p>
          <a:p>
            <a:pPr algn="just">
              <a:buChar char="•"/>
              <a:defRPr sz="2800">
                <a:solidFill>
                  <a:srgbClr val="FFFF00"/>
                </a:solidFill>
              </a:defRPr>
            </a:pPr>
          </a:p>
          <a:p>
            <a:pPr algn="just">
              <a:spcBef>
                <a:spcPts val="600"/>
              </a:spcBef>
              <a:buChar char="•"/>
              <a:defRPr sz="2800">
                <a:solidFill>
                  <a:srgbClr val="FFFF00"/>
                </a:solidFill>
              </a:defRPr>
            </a:pPr>
            <a:r>
              <a:t>O</a:t>
            </a:r>
            <a:r>
              <a:rPr baseline="-25000"/>
              <a:t>2 </a:t>
            </a:r>
            <a:r>
              <a:t>flowing</a:t>
            </a:r>
            <a:r>
              <a:rPr>
                <a:solidFill>
                  <a:srgbClr val="FFFFFF"/>
                </a:solidFill>
              </a:rPr>
              <a:t> from peritubular capillaries is detected by specialized </a:t>
            </a:r>
            <a:r>
              <a:rPr u="sng">
                <a:solidFill>
                  <a:srgbClr val="FFFFFF"/>
                </a:solidFill>
              </a:rPr>
              <a:t>interstitial fibroblast-like cells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5" name="image.png" descr="image.png"/>
          <p:cNvPicPr>
            <a:picLocks noChangeAspect="1"/>
          </p:cNvPicPr>
          <p:nvPr/>
        </p:nvPicPr>
        <p:blipFill>
          <a:blip r:embed="rId2">
            <a:extLst/>
          </a:blip>
          <a:stretch>
            <a:fillRect/>
          </a:stretch>
        </p:blipFill>
        <p:spPr>
          <a:xfrm>
            <a:off x="107950" y="1908175"/>
            <a:ext cx="3816350" cy="4833938"/>
          </a:xfrm>
          <a:prstGeom prst="rect">
            <a:avLst/>
          </a:prstGeom>
          <a:ln w="12700">
            <a:miter lim="400000"/>
          </a:ln>
        </p:spPr>
      </p:pic>
      <p:grpSp>
        <p:nvGrpSpPr>
          <p:cNvPr id="321" name="Raggruppa"/>
          <p:cNvGrpSpPr/>
          <p:nvPr/>
        </p:nvGrpSpPr>
        <p:grpSpPr>
          <a:xfrm>
            <a:off x="3995737" y="103187"/>
            <a:ext cx="5094288" cy="6651184"/>
            <a:chOff x="0" y="0"/>
            <a:chExt cx="5094287" cy="6651183"/>
          </a:xfrm>
        </p:grpSpPr>
        <p:grpSp>
          <p:nvGrpSpPr>
            <p:cNvPr id="318" name="Raggruppa"/>
            <p:cNvGrpSpPr/>
            <p:nvPr/>
          </p:nvGrpSpPr>
          <p:grpSpPr>
            <a:xfrm>
              <a:off x="0" y="0"/>
              <a:ext cx="5094288" cy="6651184"/>
              <a:chOff x="0" y="0"/>
              <a:chExt cx="5094287" cy="6651183"/>
            </a:xfrm>
          </p:grpSpPr>
          <p:pic>
            <p:nvPicPr>
              <p:cNvPr id="316" name="image.png" descr="image.png"/>
              <p:cNvPicPr>
                <a:picLocks noChangeAspect="1"/>
              </p:cNvPicPr>
              <p:nvPr/>
            </p:nvPicPr>
            <p:blipFill>
              <a:blip r:embed="rId3">
                <a:extLst/>
              </a:blip>
              <a:stretch>
                <a:fillRect/>
              </a:stretch>
            </p:blipFill>
            <p:spPr>
              <a:xfrm>
                <a:off x="0" y="0"/>
                <a:ext cx="5094288" cy="6651184"/>
              </a:xfrm>
              <a:prstGeom prst="rect">
                <a:avLst/>
              </a:prstGeom>
              <a:ln w="12700" cap="flat">
                <a:noFill/>
                <a:miter lim="400000"/>
              </a:ln>
              <a:effectLst/>
            </p:spPr>
          </p:pic>
          <p:sp>
            <p:nvSpPr>
              <p:cNvPr id="317" name="Light (C) and confocal (D) microscopy revealing the EPO signal concentrated in the deep cortex, outer-medulla region where the EPO-producing peritubular interstitial cells are localized"/>
              <p:cNvSpPr txBox="1"/>
              <p:nvPr/>
            </p:nvSpPr>
            <p:spPr>
              <a:xfrm>
                <a:off x="0" y="4514146"/>
                <a:ext cx="5094287" cy="1704945"/>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just">
                  <a:defRPr sz="2300"/>
                </a:pPr>
                <a:r>
                  <a:t>Light (C) and confocal (D) microscopy revealing the </a:t>
                </a:r>
                <a:r>
                  <a:rPr b="1">
                    <a:solidFill>
                      <a:srgbClr val="FF0000"/>
                    </a:solidFill>
                  </a:rPr>
                  <a:t>EPO signal</a:t>
                </a:r>
                <a:r>
                  <a:t> concentrated in the deep cortex, outer-medulla region where the EPO-producing peritubular interstitial cells are localized</a:t>
                </a:r>
              </a:p>
            </p:txBody>
          </p:sp>
        </p:grpSp>
        <p:sp>
          <p:nvSpPr>
            <p:cNvPr id="319" name="non anemic mouse"/>
            <p:cNvSpPr txBox="1"/>
            <p:nvPr/>
          </p:nvSpPr>
          <p:spPr>
            <a:xfrm>
              <a:off x="599042" y="58461"/>
              <a:ext cx="1953709" cy="313393"/>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600"/>
              </a:lvl1pPr>
            </a:lstStyle>
            <a:p>
              <a:pPr/>
              <a:r>
                <a:t>non anemic mouse</a:t>
              </a:r>
            </a:p>
          </p:txBody>
        </p:sp>
        <p:sp>
          <p:nvSpPr>
            <p:cNvPr id="320" name="anemic mouse"/>
            <p:cNvSpPr txBox="1"/>
            <p:nvPr/>
          </p:nvSpPr>
          <p:spPr>
            <a:xfrm>
              <a:off x="3601080" y="1705243"/>
              <a:ext cx="1425536" cy="313394"/>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1600"/>
              </a:lvl1pPr>
            </a:lstStyle>
            <a:p>
              <a:pPr/>
              <a:r>
                <a:t>anemic mouse</a:t>
              </a:r>
            </a:p>
          </p:txBody>
        </p:sp>
      </p:grpSp>
      <p:sp>
        <p:nvSpPr>
          <p:cNvPr id="322" name="Rettangolo"/>
          <p:cNvSpPr/>
          <p:nvPr/>
        </p:nvSpPr>
        <p:spPr>
          <a:xfrm>
            <a:off x="3995737" y="103187"/>
            <a:ext cx="5094288" cy="2043113"/>
          </a:xfrm>
          <a:prstGeom prst="rect">
            <a:avLst/>
          </a:prstGeom>
          <a:solidFill>
            <a:srgbClr val="19194D"/>
          </a:solidFill>
          <a:ln w="12700">
            <a:miter lim="400000"/>
          </a:ln>
        </p:spPr>
        <p:txBody>
          <a:bodyPr lIns="45719" rIns="45719" anchor="ctr"/>
          <a:lstStyle/>
          <a:p>
            <a:pPr algn="ctr">
              <a:defRPr>
                <a:solidFill>
                  <a:srgbClr val="FFFFFF"/>
                </a:solidFill>
              </a:defRPr>
            </a:pPr>
          </a:p>
        </p:txBody>
      </p:sp>
      <p:sp>
        <p:nvSpPr>
          <p:cNvPr id="323" name="O2–sensing peritubular cells are fibroblast-like interstitial cells"/>
          <p:cNvSpPr txBox="1"/>
          <p:nvPr/>
        </p:nvSpPr>
        <p:spPr>
          <a:xfrm>
            <a:off x="323850" y="612775"/>
            <a:ext cx="8640763" cy="839336"/>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0" tIns="0" rIns="0" bIns="0">
            <a:spAutoFit/>
          </a:bodyPr>
          <a:lstStyle/>
          <a:p>
            <a:pPr algn="just">
              <a:defRPr sz="2600"/>
            </a:pPr>
            <a:r>
              <a:t>O</a:t>
            </a:r>
            <a:r>
              <a:rPr baseline="-25000"/>
              <a:t>2</a:t>
            </a:r>
            <a:r>
              <a:t>–sensing </a:t>
            </a:r>
            <a:r>
              <a:rPr b="1"/>
              <a:t>peritubular</a:t>
            </a:r>
            <a:r>
              <a:t> cells are </a:t>
            </a:r>
            <a:r>
              <a:rPr b="1"/>
              <a:t>fibroblast-like interstitial </a:t>
            </a:r>
            <a:r>
              <a:t>cells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Molecular mechanism of oxygen sensing (2)"/>
          <p:cNvSpPr txBox="1"/>
          <p:nvPr>
            <p:ph type="title" idx="4294967295"/>
          </p:nvPr>
        </p:nvSpPr>
        <p:spPr>
          <a:xfrm>
            <a:off x="0" y="274637"/>
            <a:ext cx="9180513" cy="1143001"/>
          </a:xfrm>
          <a:prstGeom prst="rect">
            <a:avLst/>
          </a:prstGeom>
        </p:spPr>
        <p:txBody>
          <a:bodyPr>
            <a:normAutofit fontScale="100000" lnSpcReduction="0"/>
          </a:bodyPr>
          <a:lstStyle>
            <a:lvl1pPr>
              <a:defRPr sz="3600">
                <a:solidFill>
                  <a:srgbClr val="FFFF00"/>
                </a:solidFill>
              </a:defRPr>
            </a:lvl1pPr>
          </a:lstStyle>
          <a:p>
            <a:pPr/>
            <a:r>
              <a:t>Molecular mechanism of oxygen sensing (2)</a:t>
            </a:r>
          </a:p>
        </p:txBody>
      </p:sp>
      <p:sp>
        <p:nvSpPr>
          <p:cNvPr id="326" name="Under hypoxic conditions, interstitial cells respond by producing and secreting into the circulation erythropoietin (EPO), a glycoprotein that stimulates the erythroid progenitors in bone marrow…"/>
          <p:cNvSpPr txBox="1"/>
          <p:nvPr>
            <p:ph type="body" idx="4294967295"/>
          </p:nvPr>
        </p:nvSpPr>
        <p:spPr>
          <a:xfrm>
            <a:off x="179387" y="1600200"/>
            <a:ext cx="8785226" cy="4525963"/>
          </a:xfrm>
          <a:prstGeom prst="rect">
            <a:avLst/>
          </a:prstGeom>
        </p:spPr>
        <p:txBody>
          <a:bodyPr>
            <a:normAutofit fontScale="100000" lnSpcReduction="0"/>
          </a:bodyPr>
          <a:lstStyle/>
          <a:p>
            <a:pPr algn="just">
              <a:spcBef>
                <a:spcPts val="600"/>
              </a:spcBef>
              <a:buChar char="•"/>
              <a:defRPr sz="2800">
                <a:solidFill>
                  <a:srgbClr val="FFFF00"/>
                </a:solidFill>
              </a:defRPr>
            </a:pPr>
            <a:r>
              <a:t>Under hypoxic conditions</a:t>
            </a:r>
            <a:r>
              <a:rPr>
                <a:solidFill>
                  <a:srgbClr val="FFFFFF"/>
                </a:solidFill>
              </a:rPr>
              <a:t>, interstitial cells respond by producing and secreting into the circulation erythropoietin (</a:t>
            </a:r>
            <a:r>
              <a:t>EPO</a:t>
            </a:r>
            <a:r>
              <a:rPr>
                <a:solidFill>
                  <a:srgbClr val="FFFFFF"/>
                </a:solidFill>
              </a:rPr>
              <a:t>), a glycoprotein that stimulates the erythroid progenitors in bone marrow</a:t>
            </a:r>
            <a:endParaRPr>
              <a:solidFill>
                <a:srgbClr val="FFFFFF"/>
              </a:solidFill>
            </a:endParaRPr>
          </a:p>
          <a:p>
            <a:pPr algn="just">
              <a:spcBef>
                <a:spcPts val="600"/>
              </a:spcBef>
              <a:buSzTx/>
              <a:buNone/>
              <a:defRPr sz="2800">
                <a:solidFill>
                  <a:srgbClr val="FFFFFF"/>
                </a:solidFill>
              </a:defRPr>
            </a:pPr>
            <a:r>
              <a:t>  </a:t>
            </a:r>
          </a:p>
          <a:p>
            <a:pPr algn="just">
              <a:spcBef>
                <a:spcPts val="600"/>
              </a:spcBef>
              <a:buChar char="•"/>
              <a:defRPr sz="2800">
                <a:solidFill>
                  <a:srgbClr val="FFFFFF"/>
                </a:solidFill>
              </a:defRPr>
            </a:pPr>
            <a:r>
              <a:t>The increase in blood O</a:t>
            </a:r>
            <a:r>
              <a:rPr baseline="-25000"/>
              <a:t>2</a:t>
            </a:r>
            <a:r>
              <a:t>-carrying capacity mediated by EPO occurs on the order of </a:t>
            </a:r>
            <a:r>
              <a:rPr>
                <a:solidFill>
                  <a:srgbClr val="FFFF00"/>
                </a:solidFill>
              </a:rPr>
              <a:t>days</a:t>
            </a:r>
            <a:r>
              <a:t>, reflecting the </a:t>
            </a:r>
            <a:r>
              <a:rPr>
                <a:solidFill>
                  <a:srgbClr val="FFFF00"/>
                </a:solidFill>
              </a:rPr>
              <a:t>developmental program of erythropoiesis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Control of erythropoiesis by EPO"/>
          <p:cNvSpPr txBox="1"/>
          <p:nvPr>
            <p:ph type="title" idx="4294967295"/>
          </p:nvPr>
        </p:nvSpPr>
        <p:spPr>
          <a:xfrm>
            <a:off x="457200" y="115887"/>
            <a:ext cx="8229600" cy="792163"/>
          </a:xfrm>
          <a:prstGeom prst="rect">
            <a:avLst/>
          </a:prstGeom>
        </p:spPr>
        <p:txBody>
          <a:bodyPr>
            <a:normAutofit fontScale="100000" lnSpcReduction="0"/>
          </a:bodyPr>
          <a:lstStyle>
            <a:lvl1pPr>
              <a:defRPr sz="4000">
                <a:solidFill>
                  <a:srgbClr val="FFFF00"/>
                </a:solidFill>
              </a:defRPr>
            </a:lvl1pPr>
          </a:lstStyle>
          <a:p>
            <a:pPr/>
            <a:r>
              <a:t>Control of erythropoiesis by EPO</a:t>
            </a:r>
          </a:p>
        </p:txBody>
      </p:sp>
      <p:pic>
        <p:nvPicPr>
          <p:cNvPr id="329" name="http://intranet.tdmu.edu.ua/data/kafedra/internal/normal_phiz/classes_stud/en/stomat/2%20course/2%20Cycle%20Physiology%20of%20blood/01%20physiology%20of%20blood,%20leukocytes,%20blood%20types.files/image079.jpg" descr="http://intranet.tdmu.edu.ua/data/kafedra/internal/normal_phiz/classes_stud/en/stomat/2%20course/2%20Cycle%20Physiology%20of%20blood/01%20physiology%20of%20blood,%20leukocytes,%20blood%20types.files/image079.jpg"/>
          <p:cNvPicPr>
            <a:picLocks noChangeAspect="1"/>
          </p:cNvPicPr>
          <p:nvPr/>
        </p:nvPicPr>
        <p:blipFill>
          <a:blip r:embed="rId2">
            <a:extLst/>
          </a:blip>
          <a:stretch>
            <a:fillRect/>
          </a:stretch>
        </p:blipFill>
        <p:spPr>
          <a:xfrm>
            <a:off x="34925" y="1341437"/>
            <a:ext cx="9061450" cy="4751388"/>
          </a:xfrm>
          <a:prstGeom prst="rect">
            <a:avLst/>
          </a:prstGeom>
          <a:ln w="12700">
            <a:miter lim="400000"/>
          </a:ln>
        </p:spPr>
      </p:pic>
      <p:sp>
        <p:nvSpPr>
          <p:cNvPr id="330" name="Rettangolo"/>
          <p:cNvSpPr/>
          <p:nvPr/>
        </p:nvSpPr>
        <p:spPr>
          <a:xfrm>
            <a:off x="5832475" y="3141662"/>
            <a:ext cx="3276600" cy="935038"/>
          </a:xfrm>
          <a:prstGeom prst="rect">
            <a:avLst/>
          </a:prstGeom>
          <a:ln w="57150">
            <a:solidFill>
              <a:srgbClr val="FF0000"/>
            </a:solidFill>
          </a:ln>
        </p:spPr>
        <p:txBody>
          <a:bodyPr lIns="45719" rIns="45719" anchor="ctr"/>
          <a:lstStyle/>
          <a:p>
            <a:pPr algn="ctr">
              <a:defRPr>
                <a:solidFill>
                  <a:srgbClr val="FFFFFF"/>
                </a:solidFill>
              </a:defRPr>
            </a:pPr>
          </a:p>
        </p:txBody>
      </p:sp>
      <p:sp>
        <p:nvSpPr>
          <p:cNvPr id="331" name="hematic [EPO] increases thousand-fold"/>
          <p:cNvSpPr txBox="1"/>
          <p:nvPr/>
        </p:nvSpPr>
        <p:spPr>
          <a:xfrm>
            <a:off x="2700337" y="1379537"/>
            <a:ext cx="2087563" cy="931272"/>
          </a:xfrm>
          <a:prstGeom prst="rect">
            <a:avLst/>
          </a:prstGeom>
          <a:solidFill>
            <a:srgbClr val="66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sz="1900"/>
            </a:pPr>
            <a:r>
              <a:t>hematic [EPO] increases </a:t>
            </a:r>
            <a:r>
              <a:rPr b="1"/>
              <a:t>thousand-fold</a:t>
            </a:r>
          </a:p>
        </p:txBody>
      </p:sp>
      <p:sp>
        <p:nvSpPr>
          <p:cNvPr id="332" name="Forma"/>
          <p:cNvSpPr/>
          <p:nvPr/>
        </p:nvSpPr>
        <p:spPr>
          <a:xfrm rot="16200000">
            <a:off x="5435600" y="1268412"/>
            <a:ext cx="360363" cy="1512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314"/>
                </a:moveTo>
                <a:lnTo>
                  <a:pt x="13500" y="20314"/>
                </a:lnTo>
                <a:lnTo>
                  <a:pt x="13500" y="1286"/>
                </a:lnTo>
                <a:lnTo>
                  <a:pt x="10800" y="1286"/>
                </a:lnTo>
                <a:lnTo>
                  <a:pt x="16200" y="0"/>
                </a:lnTo>
                <a:lnTo>
                  <a:pt x="21600" y="1286"/>
                </a:lnTo>
                <a:lnTo>
                  <a:pt x="18900" y="1286"/>
                </a:lnTo>
                <a:lnTo>
                  <a:pt x="18900" y="21600"/>
                </a:lnTo>
                <a:lnTo>
                  <a:pt x="0" y="21600"/>
                </a:lnTo>
                <a:lnTo>
                  <a:pt x="0" y="20314"/>
                </a:lnTo>
                <a:close/>
              </a:path>
            </a:pathLst>
          </a:custGeom>
          <a:solidFill>
            <a:srgbClr val="66FFFF"/>
          </a:solidFill>
          <a:ln w="25400">
            <a:solidFill>
              <a:srgbClr val="000000"/>
            </a:solidFill>
          </a:ln>
        </p:spPr>
        <p:txBody>
          <a:bodyPr lIns="45719" rIns="45719"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330"/>
                                        </p:tgtEl>
                                        <p:attrNameLst>
                                          <p:attrName>style.visibility</p:attrName>
                                        </p:attrNameLst>
                                      </p:cBhvr>
                                      <p:to>
                                        <p:strVal val="visible"/>
                                      </p:to>
                                    </p:set>
                                    <p:anim calcmode="lin" valueType="num">
                                      <p:cBhvr>
                                        <p:cTn id="7" dur="500" fill="hold"/>
                                        <p:tgtEl>
                                          <p:spTgt spid="330"/>
                                        </p:tgtEl>
                                        <p:attrNameLst>
                                          <p:attrName>ppt_x</p:attrName>
                                        </p:attrNameLst>
                                      </p:cBhvr>
                                      <p:tavLst>
                                        <p:tav tm="0">
                                          <p:val>
                                            <p:strVal val="1+#ppt_w/2"/>
                                          </p:val>
                                        </p:tav>
                                        <p:tav tm="100000">
                                          <p:val>
                                            <p:strVal val="#ppt_x"/>
                                          </p:val>
                                        </p:tav>
                                      </p:tavLst>
                                    </p:anim>
                                    <p:anim calcmode="lin" valueType="num">
                                      <p:cBhvr>
                                        <p:cTn id="8" dur="500" fill="hold"/>
                                        <p:tgtEl>
                                          <p:spTgt spid="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0"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4" name="http://www.annalsofintensivecare.com/content/figures/2110-5820-1-3-1.jpg" descr="http://www.annalsofintensivecare.com/content/figures/2110-5820-1-3-1.jpg"/>
          <p:cNvPicPr>
            <a:picLocks noChangeAspect="1"/>
          </p:cNvPicPr>
          <p:nvPr/>
        </p:nvPicPr>
        <p:blipFill>
          <a:blip r:embed="rId2">
            <a:extLst/>
          </a:blip>
          <a:stretch>
            <a:fillRect/>
          </a:stretch>
        </p:blipFill>
        <p:spPr>
          <a:xfrm>
            <a:off x="1003300" y="692150"/>
            <a:ext cx="7097713" cy="5027613"/>
          </a:xfrm>
          <a:prstGeom prst="rect">
            <a:avLst/>
          </a:prstGeom>
          <a:ln w="12700">
            <a:miter lim="400000"/>
          </a:ln>
        </p:spPr>
      </p:pic>
      <p:sp>
        <p:nvSpPr>
          <p:cNvPr id="335" name="EPO receptor signal transduction"/>
          <p:cNvSpPr txBox="1"/>
          <p:nvPr>
            <p:ph type="title" idx="4294967295"/>
          </p:nvPr>
        </p:nvSpPr>
        <p:spPr>
          <a:xfrm>
            <a:off x="457200" y="44450"/>
            <a:ext cx="8229600" cy="576263"/>
          </a:xfrm>
          <a:prstGeom prst="rect">
            <a:avLst/>
          </a:prstGeom>
        </p:spPr>
        <p:txBody>
          <a:bodyPr>
            <a:normAutofit fontScale="100000" lnSpcReduction="0"/>
          </a:bodyPr>
          <a:lstStyle>
            <a:lvl1pPr defTabSz="832104">
              <a:defRPr sz="3458">
                <a:solidFill>
                  <a:srgbClr val="FFFF00"/>
                </a:solidFill>
              </a:defRPr>
            </a:lvl1pPr>
          </a:lstStyle>
          <a:p>
            <a:pPr/>
            <a:r>
              <a:t>EPO receptor signal transduction </a:t>
            </a:r>
          </a:p>
        </p:txBody>
      </p:sp>
      <p:sp>
        <p:nvSpPr>
          <p:cNvPr id="336" name="NF-kB drives transcription of genes: ↑ proliferation and maturation,  ↓ apoptosis of erythroid precursors"/>
          <p:cNvSpPr txBox="1"/>
          <p:nvPr/>
        </p:nvSpPr>
        <p:spPr>
          <a:xfrm>
            <a:off x="755650" y="5805487"/>
            <a:ext cx="7561263" cy="892608"/>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NF-kB</a:t>
            </a:r>
            <a:r>
              <a:rPr b="0"/>
              <a:t> drives transcription of genes: </a:t>
            </a:r>
            <a:r>
              <a:rPr sz="2800"/>
              <a:t>↑</a:t>
            </a:r>
            <a:r>
              <a:t> proliferation and maturation,  </a:t>
            </a:r>
            <a:r>
              <a:rPr b="0" sz="2800"/>
              <a:t>↓</a:t>
            </a:r>
            <a:r>
              <a:rPr b="0"/>
              <a:t> </a:t>
            </a:r>
            <a:r>
              <a:t>apoptosis </a:t>
            </a:r>
            <a:r>
              <a:rPr b="0"/>
              <a:t>of erythroid precursors  </a:t>
            </a:r>
          </a:p>
        </p:txBody>
      </p:sp>
      <p:sp>
        <p:nvSpPr>
          <p:cNvPr id="337" name="Erythroid progenitor"/>
          <p:cNvSpPr txBox="1"/>
          <p:nvPr/>
        </p:nvSpPr>
        <p:spPr>
          <a:xfrm>
            <a:off x="5554345" y="1844675"/>
            <a:ext cx="2326628"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Erythroid progenitor</a:t>
            </a:r>
          </a:p>
        </p:txBody>
      </p:sp>
      <p:grpSp>
        <p:nvGrpSpPr>
          <p:cNvPr id="341" name="Raggruppa"/>
          <p:cNvGrpSpPr/>
          <p:nvPr/>
        </p:nvGrpSpPr>
        <p:grpSpPr>
          <a:xfrm>
            <a:off x="7937499" y="4868862"/>
            <a:ext cx="883656" cy="1493697"/>
            <a:chOff x="0" y="0"/>
            <a:chExt cx="883654" cy="1493696"/>
          </a:xfrm>
        </p:grpSpPr>
        <p:sp>
          <p:nvSpPr>
            <p:cNvPr id="338" name="Forma"/>
            <p:cNvSpPr/>
            <p:nvPr/>
          </p:nvSpPr>
          <p:spPr>
            <a:xfrm>
              <a:off x="0" y="0"/>
              <a:ext cx="882650" cy="1493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086"/>
                    <a:pt x="21600" y="9126"/>
                  </a:cubicBezTo>
                  <a:lnTo>
                    <a:pt x="21600" y="11959"/>
                  </a:lnTo>
                  <a:cubicBezTo>
                    <a:pt x="21600" y="16138"/>
                    <a:pt x="14880" y="19784"/>
                    <a:pt x="5288" y="20807"/>
                  </a:cubicBezTo>
                  <a:lnTo>
                    <a:pt x="5288" y="21600"/>
                  </a:lnTo>
                  <a:lnTo>
                    <a:pt x="0" y="19668"/>
                  </a:lnTo>
                  <a:lnTo>
                    <a:pt x="5288" y="17181"/>
                  </a:lnTo>
                  <a:lnTo>
                    <a:pt x="5288" y="17974"/>
                  </a:lnTo>
                  <a:cubicBezTo>
                    <a:pt x="13678" y="17079"/>
                    <a:pt x="19994" y="14154"/>
                    <a:pt x="21338" y="10543"/>
                  </a:cubicBezTo>
                  <a:lnTo>
                    <a:pt x="21338" y="10543"/>
                  </a:lnTo>
                  <a:cubicBezTo>
                    <a:pt x="19688" y="6104"/>
                    <a:pt x="10635" y="2833"/>
                    <a:pt x="0" y="2833"/>
                  </a:cubicBezTo>
                  <a:close/>
                </a:path>
              </a:pathLst>
            </a:custGeom>
            <a:solidFill>
              <a:srgbClr val="003399"/>
            </a:solidFill>
            <a:ln w="25400" cap="flat">
              <a:solidFill>
                <a:srgbClr val="FFFFFF"/>
              </a:solidFill>
              <a:prstDash val="solid"/>
              <a:round/>
            </a:ln>
            <a:effectLst/>
          </p:spPr>
          <p:txBody>
            <a:bodyPr wrap="square" lIns="45719" tIns="45719" rIns="45719" bIns="45719" numCol="1" anchor="ctr">
              <a:noAutofit/>
            </a:bodyPr>
            <a:lstStyle/>
            <a:p>
              <a:pPr algn="ctr"/>
            </a:p>
          </p:txBody>
        </p:sp>
        <p:sp>
          <p:nvSpPr>
            <p:cNvPr id="339" name="Forma"/>
            <p:cNvSpPr/>
            <p:nvPr/>
          </p:nvSpPr>
          <p:spPr>
            <a:xfrm>
              <a:off x="0" y="0"/>
              <a:ext cx="882650" cy="8269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380"/>
                    <a:pt x="21600" y="16483"/>
                  </a:cubicBezTo>
                  <a:lnTo>
                    <a:pt x="21600" y="21600"/>
                  </a:lnTo>
                  <a:cubicBezTo>
                    <a:pt x="21600" y="12497"/>
                    <a:pt x="11929" y="5117"/>
                    <a:pt x="0" y="5117"/>
                  </a:cubicBezTo>
                  <a:close/>
                </a:path>
              </a:pathLst>
            </a:custGeom>
            <a:solidFill>
              <a:srgbClr val="00297A"/>
            </a:solidFill>
            <a:ln w="12700" cap="flat">
              <a:noFill/>
              <a:miter lim="400000"/>
            </a:ln>
            <a:effectLst/>
          </p:spPr>
          <p:txBody>
            <a:bodyPr wrap="square" lIns="45719" tIns="45719" rIns="45719" bIns="45719" numCol="1" anchor="ctr">
              <a:noAutofit/>
            </a:bodyPr>
            <a:lstStyle/>
            <a:p>
              <a:pPr algn="ctr"/>
            </a:p>
          </p:txBody>
        </p:sp>
        <p:sp>
          <p:nvSpPr>
            <p:cNvPr id="340" name="Linea"/>
            <p:cNvSpPr/>
            <p:nvPr/>
          </p:nvSpPr>
          <p:spPr>
            <a:xfrm>
              <a:off x="870954" y="729055"/>
              <a:ext cx="12701" cy="979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67"/>
                    <a:pt x="14378" y="7145"/>
                    <a:pt x="0" y="0"/>
                  </a:cubicBezTo>
                </a:path>
              </a:pathLst>
            </a:custGeom>
            <a:noFill/>
            <a:ln w="25400" cap="flat">
              <a:solidFill>
                <a:srgbClr val="FFFFFF"/>
              </a:solidFill>
              <a:prstDash val="solid"/>
              <a:round/>
            </a:ln>
            <a:effectLst/>
          </p:spPr>
          <p:txBody>
            <a:bodyPr wrap="square" lIns="45719" tIns="45719" rIns="45719" bIns="45719" numCol="1" anchor="ctr">
              <a:noAutofit/>
            </a:bodyPr>
            <a:lstStyle/>
            <a:p>
              <a:pPr algn="ctr"/>
            </a:p>
          </p:txBody>
        </p:sp>
      </p:grpSp>
      <p:sp>
        <p:nvSpPr>
          <p:cNvPr id="342" name="Ovale"/>
          <p:cNvSpPr/>
          <p:nvPr/>
        </p:nvSpPr>
        <p:spPr>
          <a:xfrm>
            <a:off x="5527675" y="1557337"/>
            <a:ext cx="2428875" cy="1008063"/>
          </a:xfrm>
          <a:prstGeom prst="ellipse">
            <a:avLst/>
          </a:prstGeom>
          <a:ln w="38100">
            <a:solidFill>
              <a:srgbClr val="FF000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36"/>
                                        </p:tgtEl>
                                        <p:attrNameLst>
                                          <p:attrName>style.visibility</p:attrName>
                                        </p:attrNameLst>
                                      </p:cBhvr>
                                      <p:to>
                                        <p:strVal val="visible"/>
                                      </p:to>
                                    </p:set>
                                    <p:animEffect filter="wipe(left)" transition="in">
                                      <p:cBhvr>
                                        <p:cTn id="7" dur="500"/>
                                        <p:tgtEl>
                                          <p:spTgt spid="336"/>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341"/>
                                        </p:tgtEl>
                                        <p:attrNameLst>
                                          <p:attrName>style.visibility</p:attrName>
                                        </p:attrNameLst>
                                      </p:cBhvr>
                                      <p:to>
                                        <p:strVal val="visible"/>
                                      </p:to>
                                    </p:set>
                                    <p:animEffect filter="wipe(left)" transition="in">
                                      <p:cBhvr>
                                        <p:cTn id="11"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6" grpId="1"/>
      <p:bldP build="whole" bldLvl="1" animBg="1" rev="0" advAuto="0" spid="341"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Esempi di meccanismi omeostatici"/>
          <p:cNvSpPr txBox="1"/>
          <p:nvPr>
            <p:ph type="body" sz="quarter" idx="4294967295"/>
          </p:nvPr>
        </p:nvSpPr>
        <p:spPr>
          <a:xfrm>
            <a:off x="684212" y="44450"/>
            <a:ext cx="7775576" cy="766763"/>
          </a:xfrm>
          <a:prstGeom prst="rect">
            <a:avLst/>
          </a:prstGeom>
        </p:spPr>
        <p:txBody>
          <a:bodyPr>
            <a:normAutofit fontScale="100000" lnSpcReduction="0"/>
          </a:bodyPr>
          <a:lstStyle>
            <a:lvl1pPr marL="0" indent="0" algn="ctr">
              <a:buSzTx/>
              <a:buNone/>
              <a:defRPr u="sng">
                <a:solidFill>
                  <a:srgbClr val="FFFFFF"/>
                </a:solidFill>
              </a:defRPr>
            </a:lvl1pPr>
          </a:lstStyle>
          <a:p>
            <a:pPr/>
            <a:r>
              <a:t>Esempi di meccanismi omeostatici</a:t>
            </a:r>
          </a:p>
        </p:txBody>
      </p:sp>
      <p:sp>
        <p:nvSpPr>
          <p:cNvPr id="160" name="Controllo della pressione sanguigna…"/>
          <p:cNvSpPr txBox="1"/>
          <p:nvPr/>
        </p:nvSpPr>
        <p:spPr>
          <a:xfrm>
            <a:off x="117157" y="1052512"/>
            <a:ext cx="9089073" cy="48304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buSzPct val="100000"/>
              <a:buChar char="❑"/>
              <a:defRPr sz="3200">
                <a:solidFill>
                  <a:srgbClr val="FFFFFF"/>
                </a:solidFill>
              </a:defRPr>
            </a:pPr>
            <a:r>
              <a:t> Controllo della pressione sanguigna</a:t>
            </a:r>
          </a:p>
          <a:p>
            <a:pPr>
              <a:spcBef>
                <a:spcPts val="1900"/>
              </a:spcBef>
              <a:buSzPct val="100000"/>
              <a:buChar char="❑"/>
              <a:defRPr sz="3200">
                <a:solidFill>
                  <a:srgbClr val="FFFFFF"/>
                </a:solidFill>
              </a:defRPr>
            </a:pPr>
            <a:r>
              <a:t> Termoregolazione</a:t>
            </a:r>
          </a:p>
          <a:p>
            <a:pPr>
              <a:spcBef>
                <a:spcPts val="1900"/>
              </a:spcBef>
              <a:buSzPct val="100000"/>
              <a:buChar char="❑"/>
              <a:defRPr sz="3200">
                <a:solidFill>
                  <a:srgbClr val="FFFFFF"/>
                </a:solidFill>
              </a:defRPr>
            </a:pPr>
            <a:r>
              <a:t> Controllo della glicemia</a:t>
            </a:r>
          </a:p>
          <a:p>
            <a:pPr>
              <a:spcBef>
                <a:spcPts val="1900"/>
              </a:spcBef>
              <a:buSzPct val="100000"/>
              <a:buChar char="❑"/>
              <a:defRPr sz="3200">
                <a:solidFill>
                  <a:srgbClr val="FFFFFF"/>
                </a:solidFill>
              </a:defRPr>
            </a:pPr>
            <a:r>
              <a:t> Mantenimento dell’equilibrio elettrolitico</a:t>
            </a:r>
          </a:p>
          <a:p>
            <a:pPr>
              <a:spcBef>
                <a:spcPts val="1900"/>
              </a:spcBef>
              <a:buSzPct val="100000"/>
              <a:buChar char="❑"/>
              <a:defRPr sz="3200">
                <a:solidFill>
                  <a:srgbClr val="FFFFFF"/>
                </a:solidFill>
              </a:defRPr>
            </a:pPr>
            <a:r>
              <a:t> Controllo dello stato di ossigenazione tissutale</a:t>
            </a:r>
          </a:p>
          <a:p>
            <a:pPr>
              <a:spcBef>
                <a:spcPts val="1900"/>
              </a:spcBef>
              <a:buSzPct val="100000"/>
              <a:buChar char="❑"/>
              <a:defRPr sz="3200">
                <a:solidFill>
                  <a:srgbClr val="FFFFFF"/>
                </a:solidFill>
              </a:defRPr>
            </a:pPr>
            <a:r>
              <a:t> Attivazione della risposta immunitaria</a:t>
            </a:r>
          </a:p>
          <a:p>
            <a:pPr>
              <a:spcBef>
                <a:spcPts val="1900"/>
              </a:spcBef>
              <a:buSzPct val="100000"/>
              <a:buChar char="❑"/>
              <a:defRPr sz="3200">
                <a:solidFill>
                  <a:srgbClr val="FFFFFF"/>
                </a:solidFill>
              </a:defRPr>
            </a:pPr>
            <a:r>
              <a:t> Controllo delle variazioni proliferative tissutali </a:t>
            </a:r>
          </a:p>
        </p:txBody>
      </p:sp>
      <p:sp>
        <p:nvSpPr>
          <p:cNvPr id="161" name="Rettangolo"/>
          <p:cNvSpPr/>
          <p:nvPr/>
        </p:nvSpPr>
        <p:spPr>
          <a:xfrm>
            <a:off x="34925" y="3933825"/>
            <a:ext cx="9037638" cy="649288"/>
          </a:xfrm>
          <a:prstGeom prst="rect">
            <a:avLst/>
          </a:prstGeom>
          <a:ln w="57150">
            <a:solidFill>
              <a:srgbClr val="FFFF0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Fattori coinvolti nella regolazione della produzione…"/>
          <p:cNvSpPr txBox="1"/>
          <p:nvPr>
            <p:ph type="body" idx="4294967295"/>
          </p:nvPr>
        </p:nvSpPr>
        <p:spPr>
          <a:xfrm>
            <a:off x="323850" y="1557337"/>
            <a:ext cx="8578850" cy="4525963"/>
          </a:xfrm>
          <a:prstGeom prst="rect">
            <a:avLst/>
          </a:prstGeom>
        </p:spPr>
        <p:txBody>
          <a:bodyPr>
            <a:normAutofit fontScale="100000" lnSpcReduction="0"/>
          </a:bodyPr>
          <a:lstStyle/>
          <a:p>
            <a:pPr>
              <a:buChar char="➢"/>
              <a:defRPr>
                <a:solidFill>
                  <a:srgbClr val="FFFFFF"/>
                </a:solidFill>
              </a:defRPr>
            </a:pPr>
            <a:r>
              <a:t> Fattori coinvolti nella regolazione della produzione</a:t>
            </a:r>
          </a:p>
          <a:p>
            <a:pPr>
              <a:buChar char="➢"/>
              <a:defRPr>
                <a:solidFill>
                  <a:srgbClr val="FFFFFF"/>
                </a:solidFill>
              </a:defRPr>
            </a:pPr>
          </a:p>
          <a:p>
            <a:pPr>
              <a:buChar char="➢"/>
              <a:defRPr>
                <a:solidFill>
                  <a:srgbClr val="FFFFFF"/>
                </a:solidFill>
              </a:defRPr>
            </a:pPr>
            <a:r>
              <a:t> EPO: dalla fisiologia all’applicazione clinica</a:t>
            </a:r>
          </a:p>
          <a:p>
            <a:pPr>
              <a:buChar char="➢"/>
              <a:defRPr>
                <a:solidFill>
                  <a:srgbClr val="FFFFFF"/>
                </a:solidFill>
              </a:defRPr>
            </a:pPr>
          </a:p>
          <a:p>
            <a:pPr>
              <a:buChar char="➢"/>
              <a:defRPr>
                <a:solidFill>
                  <a:srgbClr val="FFFFFF"/>
                </a:solidFill>
              </a:defRPr>
            </a:pPr>
            <a:r>
              <a:t> Alterazioni ereditarie e malattia</a:t>
            </a:r>
          </a:p>
        </p:txBody>
      </p:sp>
      <p:sp>
        <p:nvSpPr>
          <p:cNvPr id="345" name="Eritropoietina"/>
          <p:cNvSpPr txBox="1"/>
          <p:nvPr>
            <p:ph type="title" idx="4294967295"/>
          </p:nvPr>
        </p:nvSpPr>
        <p:spPr>
          <a:xfrm>
            <a:off x="457200" y="44449"/>
            <a:ext cx="8229600" cy="1143002"/>
          </a:xfrm>
          <a:prstGeom prst="rect">
            <a:avLst/>
          </a:prstGeom>
        </p:spPr>
        <p:txBody>
          <a:bodyPr>
            <a:normAutofit fontScale="100000" lnSpcReduction="0"/>
          </a:bodyPr>
          <a:lstStyle>
            <a:lvl1pPr>
              <a:defRPr>
                <a:solidFill>
                  <a:srgbClr val="FFFF00"/>
                </a:solidFill>
              </a:defRPr>
            </a:lvl1pPr>
          </a:lstStyle>
          <a:p>
            <a:pPr/>
            <a:r>
              <a:t>Eritropoietina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Controllo della produzione di eritropoietina"/>
          <p:cNvSpPr txBox="1"/>
          <p:nvPr>
            <p:ph type="title" idx="4294967295"/>
          </p:nvPr>
        </p:nvSpPr>
        <p:spPr>
          <a:xfrm>
            <a:off x="-1" y="260350"/>
            <a:ext cx="9144002" cy="647700"/>
          </a:xfrm>
          <a:prstGeom prst="rect">
            <a:avLst/>
          </a:prstGeom>
        </p:spPr>
        <p:txBody>
          <a:bodyPr>
            <a:normAutofit fontScale="100000" lnSpcReduction="0"/>
          </a:bodyPr>
          <a:lstStyle/>
          <a:p>
            <a:pPr>
              <a:defRPr sz="3600">
                <a:solidFill>
                  <a:srgbClr val="FFFF00"/>
                </a:solidFill>
              </a:defRPr>
            </a:pPr>
            <a:r>
              <a:t>Controllo della produzione di </a:t>
            </a:r>
            <a:r>
              <a:rPr u="sng"/>
              <a:t>eritropoietina</a:t>
            </a:r>
          </a:p>
        </p:txBody>
      </p:sp>
      <p:sp>
        <p:nvSpPr>
          <p:cNvPr id="348" name="Vari fattori:…"/>
          <p:cNvSpPr txBox="1"/>
          <p:nvPr/>
        </p:nvSpPr>
        <p:spPr>
          <a:xfrm>
            <a:off x="80644" y="1184275"/>
            <a:ext cx="8946199" cy="4895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800">
                <a:solidFill>
                  <a:srgbClr val="FFFFFF"/>
                </a:solidFill>
              </a:defRPr>
            </a:pPr>
            <a:r>
              <a:t>	Vari fattori:</a:t>
            </a:r>
          </a:p>
          <a:p>
            <a:pPr algn="just">
              <a:buSzPct val="100000"/>
              <a:buAutoNum type="arabicPeriod" startAt="1"/>
              <a:defRPr sz="2800">
                <a:solidFill>
                  <a:srgbClr val="FFFFFF"/>
                </a:solidFill>
              </a:defRPr>
            </a:pPr>
          </a:p>
          <a:p>
            <a:pPr algn="just">
              <a:buSzPct val="100000"/>
              <a:buAutoNum type="arabicPeriod" startAt="1"/>
              <a:defRPr b="1" sz="2700">
                <a:solidFill>
                  <a:srgbClr val="FFFFFF"/>
                </a:solidFill>
              </a:defRPr>
            </a:pPr>
            <a:r>
              <a:t> </a:t>
            </a:r>
            <a:r>
              <a:rPr>
                <a:solidFill>
                  <a:srgbClr val="FFFF00"/>
                </a:solidFill>
              </a:rPr>
              <a:t>sensori per O</a:t>
            </a:r>
            <a:r>
              <a:rPr baseline="-25000">
                <a:solidFill>
                  <a:srgbClr val="FFFF00"/>
                </a:solidFill>
              </a:rPr>
              <a:t>2</a:t>
            </a:r>
            <a:r>
              <a:rPr>
                <a:solidFill>
                  <a:srgbClr val="FFFF00"/>
                </a:solidFill>
              </a:rPr>
              <a:t> </a:t>
            </a:r>
            <a:r>
              <a:rPr b="0"/>
              <a:t>a livello delle cellule interstiziali peritubulari del tubulo  prossimale nel rene</a:t>
            </a:r>
          </a:p>
          <a:p>
            <a:pPr algn="just">
              <a:buSzPct val="100000"/>
              <a:buAutoNum type="arabicPeriod" startAt="1"/>
              <a:defRPr sz="2700">
                <a:solidFill>
                  <a:srgbClr val="FFFFFF"/>
                </a:solidFill>
              </a:defRPr>
            </a:pPr>
          </a:p>
          <a:p>
            <a:pPr algn="just">
              <a:buSzPct val="100000"/>
              <a:buAutoNum type="arabicPeriod" startAt="2"/>
              <a:defRPr b="1" sz="2700">
                <a:solidFill>
                  <a:srgbClr val="FFFF00"/>
                </a:solidFill>
              </a:defRPr>
            </a:pPr>
            <a:r>
              <a:t> Hypoxia Inducible Factor</a:t>
            </a:r>
            <a:r>
              <a:rPr b="0">
                <a:solidFill>
                  <a:srgbClr val="FFFFFF"/>
                </a:solidFill>
              </a:rPr>
              <a:t> (fattore di trascrizione eterodimerico, </a:t>
            </a:r>
            <a:r>
              <a:rPr b="0"/>
              <a:t>HIF-2</a:t>
            </a:r>
            <a:r>
              <a:rPr b="0"/>
              <a:t>α</a:t>
            </a:r>
            <a:r>
              <a:rPr b="0">
                <a:solidFill>
                  <a:srgbClr val="FFFFFF"/>
                </a:solidFill>
              </a:rPr>
              <a:t> e  </a:t>
            </a:r>
            <a:r>
              <a:rPr b="0"/>
              <a:t>HIF-</a:t>
            </a:r>
            <a:r>
              <a:rPr b="0"/>
              <a:t>β</a:t>
            </a:r>
            <a:r>
              <a:rPr b="0">
                <a:solidFill>
                  <a:srgbClr val="FFFFFF"/>
                </a:solidFill>
              </a:rPr>
              <a:t>)</a:t>
            </a:r>
            <a:endParaRPr>
              <a:solidFill>
                <a:srgbClr val="FFFFFF"/>
              </a:solidFill>
            </a:endParaRPr>
          </a:p>
          <a:p>
            <a:pPr algn="just">
              <a:buSzPct val="100000"/>
              <a:buAutoNum type="arabicPeriod" startAt="2"/>
              <a:defRPr sz="2700">
                <a:solidFill>
                  <a:srgbClr val="FFFFFF"/>
                </a:solidFill>
              </a:defRPr>
            </a:pPr>
          </a:p>
          <a:p>
            <a:pPr algn="just">
              <a:buSzPct val="100000"/>
              <a:buAutoNum type="arabicPeriod" startAt="3"/>
              <a:defRPr sz="2700">
                <a:solidFill>
                  <a:srgbClr val="FFFFFF"/>
                </a:solidFill>
              </a:defRPr>
            </a:pPr>
            <a:r>
              <a:t> </a:t>
            </a:r>
            <a:r>
              <a:rPr b="1">
                <a:solidFill>
                  <a:srgbClr val="FFFF00"/>
                </a:solidFill>
              </a:rPr>
              <a:t>prolil idrossilasi </a:t>
            </a:r>
            <a:r>
              <a:rPr>
                <a:solidFill>
                  <a:srgbClr val="FFFF00"/>
                </a:solidFill>
              </a:rPr>
              <a:t>(PHD)</a:t>
            </a:r>
            <a:r>
              <a:t>: aggiunge 2 –OH su </a:t>
            </a:r>
            <a:r>
              <a:rPr>
                <a:solidFill>
                  <a:srgbClr val="FFFF00"/>
                </a:solidFill>
              </a:rPr>
              <a:t>HIF-2</a:t>
            </a:r>
            <a:r>
              <a:rPr>
                <a:solidFill>
                  <a:srgbClr val="FFFF00"/>
                </a:solidFill>
              </a:rPr>
              <a:t>α</a:t>
            </a:r>
            <a:endParaRPr>
              <a:solidFill>
                <a:srgbClr val="FFFF00"/>
              </a:solidFill>
            </a:endParaRPr>
          </a:p>
          <a:p>
            <a:pPr algn="just">
              <a:buSzPct val="100000"/>
              <a:buAutoNum type="arabicPeriod" startAt="3"/>
              <a:defRPr sz="2700">
                <a:solidFill>
                  <a:srgbClr val="FFFFFF"/>
                </a:solidFill>
              </a:defRPr>
            </a:pPr>
          </a:p>
          <a:p>
            <a:pPr algn="just">
              <a:buSzPct val="100000"/>
              <a:buAutoNum type="arabicPeriod" startAt="4"/>
              <a:defRPr sz="2700">
                <a:solidFill>
                  <a:srgbClr val="FFFFFF"/>
                </a:solidFill>
              </a:defRPr>
            </a:pPr>
            <a:r>
              <a:t> proteina di</a:t>
            </a:r>
            <a:r>
              <a:rPr b="1"/>
              <a:t> </a:t>
            </a:r>
            <a:r>
              <a:rPr b="1">
                <a:solidFill>
                  <a:srgbClr val="FFFF00"/>
                </a:solidFill>
              </a:rPr>
              <a:t>Von Hippel–Lindau </a:t>
            </a:r>
            <a:r>
              <a:rPr>
                <a:solidFill>
                  <a:srgbClr val="FFFF00"/>
                </a:solidFill>
              </a:rPr>
              <a:t>(pVHL) </a:t>
            </a:r>
            <a:r>
              <a:t>(ubiquitin ligasi) avvia la degradazione di </a:t>
            </a:r>
            <a:r>
              <a:rPr>
                <a:solidFill>
                  <a:srgbClr val="FFFF00"/>
                </a:solidFill>
              </a:rPr>
              <a:t>HIF-2</a:t>
            </a:r>
            <a:r>
              <a:rPr>
                <a:solidFill>
                  <a:srgbClr val="FFFF00"/>
                </a:solidFill>
              </a:rPr>
              <a:t>α</a:t>
            </a:r>
            <a:r>
              <a:rPr>
                <a:solidFill>
                  <a:srgbClr val="FFFF00"/>
                </a:solidFill>
              </a:rPr>
              <a:t> idrossilato</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0" name="image.tif" descr="image.tif"/>
          <p:cNvPicPr>
            <a:picLocks noChangeAspect="1"/>
          </p:cNvPicPr>
          <p:nvPr/>
        </p:nvPicPr>
        <p:blipFill>
          <a:blip r:embed="rId2">
            <a:extLst/>
          </a:blip>
          <a:stretch>
            <a:fillRect/>
          </a:stretch>
        </p:blipFill>
        <p:spPr>
          <a:xfrm>
            <a:off x="104775" y="2203450"/>
            <a:ext cx="9001125" cy="4575175"/>
          </a:xfrm>
          <a:prstGeom prst="rect">
            <a:avLst/>
          </a:prstGeom>
          <a:ln w="12700">
            <a:miter lim="400000"/>
          </a:ln>
        </p:spPr>
      </p:pic>
      <p:pic>
        <p:nvPicPr>
          <p:cNvPr id="351" name="image.png" descr="image.png"/>
          <p:cNvPicPr>
            <a:picLocks noChangeAspect="1"/>
          </p:cNvPicPr>
          <p:nvPr/>
        </p:nvPicPr>
        <p:blipFill>
          <a:blip r:embed="rId3">
            <a:extLst/>
          </a:blip>
          <a:stretch>
            <a:fillRect/>
          </a:stretch>
        </p:blipFill>
        <p:spPr>
          <a:xfrm>
            <a:off x="4852987" y="1484312"/>
            <a:ext cx="3103563" cy="768351"/>
          </a:xfrm>
          <a:prstGeom prst="rect">
            <a:avLst/>
          </a:prstGeom>
          <a:ln w="12700">
            <a:miter lim="400000"/>
          </a:ln>
        </p:spPr>
      </p:pic>
      <p:pic>
        <p:nvPicPr>
          <p:cNvPr id="352" name="image.png" descr="image.png"/>
          <p:cNvPicPr>
            <a:picLocks noChangeAspect="1"/>
          </p:cNvPicPr>
          <p:nvPr/>
        </p:nvPicPr>
        <p:blipFill>
          <a:blip r:embed="rId4">
            <a:extLst/>
          </a:blip>
          <a:stretch>
            <a:fillRect/>
          </a:stretch>
        </p:blipFill>
        <p:spPr>
          <a:xfrm>
            <a:off x="7451725" y="6092825"/>
            <a:ext cx="649288" cy="288925"/>
          </a:xfrm>
          <a:prstGeom prst="rect">
            <a:avLst/>
          </a:prstGeom>
          <a:ln w="12700">
            <a:miter lim="400000"/>
          </a:ln>
        </p:spPr>
      </p:pic>
      <p:pic>
        <p:nvPicPr>
          <p:cNvPr id="353" name="image.png" descr="image.png"/>
          <p:cNvPicPr>
            <a:picLocks noChangeAspect="1"/>
          </p:cNvPicPr>
          <p:nvPr/>
        </p:nvPicPr>
        <p:blipFill>
          <a:blip r:embed="rId5">
            <a:extLst/>
          </a:blip>
          <a:stretch>
            <a:fillRect/>
          </a:stretch>
        </p:blipFill>
        <p:spPr>
          <a:xfrm>
            <a:off x="4565650" y="1844675"/>
            <a:ext cx="317500" cy="950913"/>
          </a:xfrm>
          <a:prstGeom prst="rect">
            <a:avLst/>
          </a:prstGeom>
          <a:ln w="12700">
            <a:miter lim="400000"/>
          </a:ln>
        </p:spPr>
      </p:pic>
      <p:sp>
        <p:nvSpPr>
          <p:cNvPr id="354" name="Simplified molecular dissection of EPO synthesis pathway: role of HIF-α, PHD and VHL"/>
          <p:cNvSpPr txBox="1"/>
          <p:nvPr/>
        </p:nvSpPr>
        <p:spPr>
          <a:xfrm>
            <a:off x="-206693" y="-55563"/>
            <a:ext cx="9541511" cy="10429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300" u="sng">
                <a:solidFill>
                  <a:srgbClr val="FFFF00"/>
                </a:solidFill>
              </a:defRPr>
            </a:pPr>
            <a:r>
              <a:t>Simplified</a:t>
            </a:r>
            <a:r>
              <a:rPr u="none"/>
              <a:t> molecular dissection of EPO synthesis pathway: role of HIF-</a:t>
            </a:r>
            <a:r>
              <a:rPr u="none"/>
              <a:t>α</a:t>
            </a:r>
            <a:r>
              <a:rPr u="none"/>
              <a:t>, PHD and VHL</a:t>
            </a:r>
          </a:p>
        </p:txBody>
      </p:sp>
      <p:sp>
        <p:nvSpPr>
          <p:cNvPr id="355" name="Prolyl hydroxylase"/>
          <p:cNvSpPr txBox="1"/>
          <p:nvPr/>
        </p:nvSpPr>
        <p:spPr>
          <a:xfrm>
            <a:off x="1687512" y="1268412"/>
            <a:ext cx="2362980" cy="375231"/>
          </a:xfrm>
          <a:prstGeom prst="rect">
            <a:avLst/>
          </a:prstGeom>
          <a:solidFill>
            <a:srgbClr val="CCECFF"/>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Prolyl hydroxylase</a:t>
            </a:r>
          </a:p>
        </p:txBody>
      </p:sp>
      <p:sp>
        <p:nvSpPr>
          <p:cNvPr id="356" name="Forma"/>
          <p:cNvSpPr/>
          <p:nvPr/>
        </p:nvSpPr>
        <p:spPr>
          <a:xfrm>
            <a:off x="2700337" y="1773237"/>
            <a:ext cx="358776" cy="719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12"/>
                </a:moveTo>
                <a:lnTo>
                  <a:pt x="5400" y="16212"/>
                </a:lnTo>
                <a:lnTo>
                  <a:pt x="5400" y="0"/>
                </a:lnTo>
                <a:lnTo>
                  <a:pt x="16200" y="0"/>
                </a:lnTo>
                <a:lnTo>
                  <a:pt x="16200" y="16212"/>
                </a:lnTo>
                <a:lnTo>
                  <a:pt x="21600" y="16212"/>
                </a:lnTo>
                <a:lnTo>
                  <a:pt x="10800" y="21600"/>
                </a:lnTo>
                <a:close/>
              </a:path>
            </a:pathLst>
          </a:custGeom>
          <a:solidFill>
            <a:schemeClr val="accent1"/>
          </a:solidFill>
          <a:ln w="25400">
            <a:solidFill>
              <a:srgbClr val="000066"/>
            </a:solidFill>
          </a:ln>
        </p:spPr>
        <p:txBody>
          <a:bodyPr lIns="45719" rIns="45719" anchor="ctr"/>
          <a:lstStyle/>
          <a:p>
            <a:pPr algn="ctr">
              <a:defRPr>
                <a:solidFill>
                  <a:srgbClr val="FFFFFF"/>
                </a:solidFill>
              </a:defRPr>
            </a:pPr>
          </a:p>
        </p:txBody>
      </p:sp>
      <p:sp>
        <p:nvSpPr>
          <p:cNvPr id="357" name="Rettangolo"/>
          <p:cNvSpPr/>
          <p:nvPr/>
        </p:nvSpPr>
        <p:spPr>
          <a:xfrm>
            <a:off x="5435600" y="4868862"/>
            <a:ext cx="3673475" cy="1836738"/>
          </a:xfrm>
          <a:prstGeom prst="rect">
            <a:avLst/>
          </a:prstGeom>
          <a:ln w="38100">
            <a:solidFill>
              <a:srgbClr val="000066"/>
            </a:solidFill>
          </a:ln>
        </p:spPr>
        <p:txBody>
          <a:bodyPr lIns="45719" rIns="45719" anchor="ctr"/>
          <a:lstStyle/>
          <a:p>
            <a:pPr algn="ctr">
              <a:defRPr>
                <a:solidFill>
                  <a:srgbClr val="FFFFFF"/>
                </a:solidFill>
              </a:defRPr>
            </a:pPr>
          </a:p>
        </p:txBody>
      </p:sp>
      <p:sp>
        <p:nvSpPr>
          <p:cNvPr id="358" name="nucleus"/>
          <p:cNvSpPr txBox="1"/>
          <p:nvPr/>
        </p:nvSpPr>
        <p:spPr>
          <a:xfrm>
            <a:off x="6416357" y="4829175"/>
            <a:ext cx="106395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2000"/>
            </a:lvl1pPr>
          </a:lstStyle>
          <a:p>
            <a:pPr/>
            <a:r>
              <a:t>nucleus</a:t>
            </a:r>
          </a:p>
        </p:txBody>
      </p:sp>
      <p:sp>
        <p:nvSpPr>
          <p:cNvPr id="359" name="Rettangolo"/>
          <p:cNvSpPr/>
          <p:nvPr/>
        </p:nvSpPr>
        <p:spPr>
          <a:xfrm>
            <a:off x="900112" y="2203450"/>
            <a:ext cx="1150938" cy="577850"/>
          </a:xfrm>
          <a:prstGeom prst="rect">
            <a:avLst/>
          </a:prstGeom>
          <a:ln w="57150">
            <a:solidFill>
              <a:srgbClr val="00B050"/>
            </a:solidFill>
          </a:ln>
        </p:spPr>
        <p:txBody>
          <a:bodyPr lIns="45719" rIns="45719" anchor="ctr"/>
          <a:lstStyle/>
          <a:p>
            <a:pPr algn="ctr">
              <a:defRPr>
                <a:solidFill>
                  <a:srgbClr val="FFFFFF"/>
                </a:solidFill>
              </a:defRPr>
            </a:pPr>
          </a:p>
        </p:txBody>
      </p:sp>
      <p:sp>
        <p:nvSpPr>
          <p:cNvPr id="360" name="Rettangolo"/>
          <p:cNvSpPr/>
          <p:nvPr/>
        </p:nvSpPr>
        <p:spPr>
          <a:xfrm>
            <a:off x="827087" y="5948362"/>
            <a:ext cx="1152526" cy="576263"/>
          </a:xfrm>
          <a:prstGeom prst="rect">
            <a:avLst/>
          </a:prstGeom>
          <a:ln w="57150">
            <a:solidFill>
              <a:srgbClr val="FF0000"/>
            </a:solidFill>
          </a:ln>
        </p:spPr>
        <p:txBody>
          <a:bodyPr lIns="45719" rIns="45719" anchor="ctr"/>
          <a:lstStyle/>
          <a:p>
            <a:pPr algn="ctr">
              <a:defRPr>
                <a:solidFill>
                  <a:srgbClr val="FFFFFF"/>
                </a:solidFill>
              </a:defRPr>
            </a:pPr>
          </a:p>
        </p:txBody>
      </p:sp>
      <p:sp>
        <p:nvSpPr>
          <p:cNvPr id="361" name="X"/>
          <p:cNvSpPr txBox="1"/>
          <p:nvPr/>
        </p:nvSpPr>
        <p:spPr>
          <a:xfrm>
            <a:off x="2650807" y="5373687"/>
            <a:ext cx="507049" cy="6463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solidFill>
                  <a:srgbClr val="FF0000"/>
                </a:solidFill>
              </a:defRPr>
            </a:lvl1pPr>
          </a:lstStyle>
          <a:p>
            <a:pPr/>
            <a:r>
              <a:t>X</a:t>
            </a:r>
          </a:p>
        </p:txBody>
      </p:sp>
      <p:grpSp>
        <p:nvGrpSpPr>
          <p:cNvPr id="364" name="Raggruppa"/>
          <p:cNvGrpSpPr/>
          <p:nvPr/>
        </p:nvGrpSpPr>
        <p:grpSpPr>
          <a:xfrm>
            <a:off x="2700337" y="4546600"/>
            <a:ext cx="3240089" cy="720725"/>
            <a:chOff x="0" y="0"/>
            <a:chExt cx="3240087" cy="720725"/>
          </a:xfrm>
        </p:grpSpPr>
        <p:sp>
          <p:nvSpPr>
            <p:cNvPr id="362" name="Linea"/>
            <p:cNvSpPr/>
            <p:nvPr/>
          </p:nvSpPr>
          <p:spPr>
            <a:xfrm>
              <a:off x="3238500" y="0"/>
              <a:ext cx="1588" cy="720725"/>
            </a:xfrm>
            <a:prstGeom prst="line">
              <a:avLst/>
            </a:prstGeom>
            <a:noFill/>
            <a:ln w="57150" cap="flat">
              <a:solidFill>
                <a:srgbClr val="92D050"/>
              </a:solidFill>
              <a:prstDash val="solid"/>
              <a:round/>
              <a:tailEnd type="triangle" w="med" len="med"/>
            </a:ln>
            <a:effectLst/>
          </p:spPr>
          <p:txBody>
            <a:bodyPr wrap="square" lIns="45719" tIns="45719" rIns="45719" bIns="45719" numCol="1" anchor="t">
              <a:noAutofit/>
            </a:bodyPr>
            <a:lstStyle/>
            <a:p>
              <a:pPr/>
            </a:p>
          </p:txBody>
        </p:sp>
        <p:sp>
          <p:nvSpPr>
            <p:cNvPr id="363" name="Linea"/>
            <p:cNvSpPr/>
            <p:nvPr/>
          </p:nvSpPr>
          <p:spPr>
            <a:xfrm>
              <a:off x="-1" y="34925"/>
              <a:ext cx="3240089" cy="1"/>
            </a:xfrm>
            <a:prstGeom prst="line">
              <a:avLst/>
            </a:prstGeom>
            <a:noFill/>
            <a:ln w="57150" cap="flat">
              <a:solidFill>
                <a:srgbClr val="92D050"/>
              </a:solidFill>
              <a:prstDash val="solid"/>
              <a:round/>
            </a:ln>
            <a:effectLst/>
          </p:spPr>
          <p:txBody>
            <a:bodyPr wrap="square" lIns="45719" tIns="45719" rIns="45719" bIns="45719" numCol="1" anchor="t">
              <a:noAutofit/>
            </a:bodyPr>
            <a:lstStyle/>
            <a:p>
              <a:pPr/>
            </a:p>
          </p:txBody>
        </p:sp>
      </p:grpSp>
      <p:sp>
        <p:nvSpPr>
          <p:cNvPr id="365" name="within 5 min"/>
          <p:cNvSpPr txBox="1"/>
          <p:nvPr/>
        </p:nvSpPr>
        <p:spPr>
          <a:xfrm>
            <a:off x="6372225" y="2597150"/>
            <a:ext cx="1550988" cy="384756"/>
          </a:xfrm>
          <a:prstGeom prst="rect">
            <a:avLst/>
          </a:prstGeom>
          <a:ln>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sz="2000"/>
            </a:lvl1pPr>
          </a:lstStyle>
          <a:p>
            <a:pPr/>
            <a:r>
              <a:t>within 5 min</a:t>
            </a:r>
          </a:p>
        </p:txBody>
      </p:sp>
      <p:sp>
        <p:nvSpPr>
          <p:cNvPr id="366" name="Linea"/>
          <p:cNvSpPr/>
          <p:nvPr/>
        </p:nvSpPr>
        <p:spPr>
          <a:xfrm flipH="1">
            <a:off x="5292724" y="2420937"/>
            <a:ext cx="215901" cy="473076"/>
          </a:xfrm>
          <a:prstGeom prst="line">
            <a:avLst/>
          </a:prstGeom>
          <a:ln w="57150">
            <a:solidFill>
              <a:srgbClr val="0070C0"/>
            </a:solidFill>
            <a:tailEnd type="triangle"/>
          </a:ln>
        </p:spPr>
        <p:txBody>
          <a:bodyPr lIns="45719" rIns="45719"/>
          <a:lstStyle/>
          <a:p>
            <a:pPr/>
          </a:p>
        </p:txBody>
      </p:sp>
      <p:sp>
        <p:nvSpPr>
          <p:cNvPr id="367" name="Linea"/>
          <p:cNvSpPr/>
          <p:nvPr/>
        </p:nvSpPr>
        <p:spPr>
          <a:xfrm>
            <a:off x="3203575" y="2420937"/>
            <a:ext cx="2305050" cy="1"/>
          </a:xfrm>
          <a:prstGeom prst="line">
            <a:avLst/>
          </a:prstGeom>
          <a:ln w="57150">
            <a:solidFill>
              <a:srgbClr val="0070C0"/>
            </a:solidFill>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el" backwards="0">
                                    <p:tmAbs val="0"/>
                                  </p:iterate>
                                  <p:childTnLst>
                                    <p:set>
                                      <p:cBhvr>
                                        <p:cTn id="6" fill="hold"/>
                                        <p:tgtEl>
                                          <p:spTgt spid="359"/>
                                        </p:tgtEl>
                                        <p:attrNameLst>
                                          <p:attrName>style.visibility</p:attrName>
                                        </p:attrNameLst>
                                      </p:cBhvr>
                                      <p:to>
                                        <p:strVal val="visible"/>
                                      </p:to>
                                    </p:set>
                                    <p:anim calcmode="lin" valueType="num">
                                      <p:cBhvr>
                                        <p:cTn id="7" dur="1000" fill="hold"/>
                                        <p:tgtEl>
                                          <p:spTgt spid="359"/>
                                        </p:tgtEl>
                                        <p:attrNameLst>
                                          <p:attrName>ppt_w</p:attrName>
                                        </p:attrNameLst>
                                      </p:cBhvr>
                                      <p:tavLst>
                                        <p:tav tm="0" fmla="#ppt_w*sin(2.5*pi*$)">
                                          <p:val>
                                            <p:fltVal val="0"/>
                                          </p:val>
                                        </p:tav>
                                        <p:tav tm="100000">
                                          <p:val>
                                            <p:fltVal val="1"/>
                                          </p:val>
                                        </p:tav>
                                      </p:tavLst>
                                    </p:anim>
                                    <p:anim calcmode="lin" valueType="num">
                                      <p:cBhvr>
                                        <p:cTn id="8" dur="1000" fill="hold"/>
                                        <p:tgtEl>
                                          <p:spTgt spid="35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0" presetID="19" grpId="2" fill="hold">
                                  <p:stCondLst>
                                    <p:cond delay="0"/>
                                  </p:stCondLst>
                                  <p:iterate type="el" backwards="0">
                                    <p:tmAbs val="0"/>
                                  </p:iterate>
                                  <p:childTnLst>
                                    <p:set>
                                      <p:cBhvr>
                                        <p:cTn id="12" fill="hold"/>
                                        <p:tgtEl>
                                          <p:spTgt spid="360"/>
                                        </p:tgtEl>
                                        <p:attrNameLst>
                                          <p:attrName>style.visibility</p:attrName>
                                        </p:attrNameLst>
                                      </p:cBhvr>
                                      <p:to>
                                        <p:strVal val="visible"/>
                                      </p:to>
                                    </p:set>
                                    <p:anim calcmode="lin" valueType="num">
                                      <p:cBhvr>
                                        <p:cTn id="13" dur="1000" fill="hold"/>
                                        <p:tgtEl>
                                          <p:spTgt spid="360"/>
                                        </p:tgtEl>
                                        <p:attrNameLst>
                                          <p:attrName>ppt_w</p:attrName>
                                        </p:attrNameLst>
                                      </p:cBhvr>
                                      <p:tavLst>
                                        <p:tav tm="0" fmla="#ppt_w*sin(2.5*pi*$)">
                                          <p:val>
                                            <p:fltVal val="0"/>
                                          </p:val>
                                        </p:tav>
                                        <p:tav tm="100000">
                                          <p:val>
                                            <p:fltVal val="1"/>
                                          </p:val>
                                        </p:tav>
                                      </p:tavLst>
                                    </p:anim>
                                    <p:anim calcmode="lin" valueType="num">
                                      <p:cBhvr>
                                        <p:cTn id="14" dur="1000" fill="hold"/>
                                        <p:tgtEl>
                                          <p:spTgt spid="360"/>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Class="entr" nodeType="afterEffect" presetSubtype="4" presetID="2" grpId="3" fill="hold">
                                  <p:stCondLst>
                                    <p:cond delay="0"/>
                                  </p:stCondLst>
                                  <p:iterate type="el" backwards="0">
                                    <p:tmAbs val="0"/>
                                  </p:iterate>
                                  <p:childTnLst>
                                    <p:set>
                                      <p:cBhvr>
                                        <p:cTn id="17" fill="hold"/>
                                        <p:tgtEl>
                                          <p:spTgt spid="361"/>
                                        </p:tgtEl>
                                        <p:attrNameLst>
                                          <p:attrName>style.visibility</p:attrName>
                                        </p:attrNameLst>
                                      </p:cBhvr>
                                      <p:to>
                                        <p:strVal val="visible"/>
                                      </p:to>
                                    </p:set>
                                    <p:anim calcmode="lin" valueType="num">
                                      <p:cBhvr>
                                        <p:cTn id="18" dur="500" fill="hold"/>
                                        <p:tgtEl>
                                          <p:spTgt spid="361"/>
                                        </p:tgtEl>
                                        <p:attrNameLst>
                                          <p:attrName>ppt_x</p:attrName>
                                        </p:attrNameLst>
                                      </p:cBhvr>
                                      <p:tavLst>
                                        <p:tav tm="0">
                                          <p:val>
                                            <p:strVal val="#ppt_x"/>
                                          </p:val>
                                        </p:tav>
                                        <p:tav tm="100000">
                                          <p:val>
                                            <p:strVal val="#ppt_x"/>
                                          </p:val>
                                        </p:tav>
                                      </p:tavLst>
                                    </p:anim>
                                    <p:anim calcmode="lin" valueType="num">
                                      <p:cBhvr>
                                        <p:cTn id="19" dur="500" fill="hold"/>
                                        <p:tgtEl>
                                          <p:spTgt spid="36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2" grpId="4" fill="hold">
                                  <p:stCondLst>
                                    <p:cond delay="0"/>
                                  </p:stCondLst>
                                  <p:iterate type="el" backwards="0">
                                    <p:tmAbs val="0"/>
                                  </p:iterate>
                                  <p:childTnLst>
                                    <p:set>
                                      <p:cBhvr>
                                        <p:cTn id="23" fill="hold"/>
                                        <p:tgtEl>
                                          <p:spTgt spid="364"/>
                                        </p:tgtEl>
                                        <p:attrNameLst>
                                          <p:attrName>style.visibility</p:attrName>
                                        </p:attrNameLst>
                                      </p:cBhvr>
                                      <p:to>
                                        <p:strVal val="visible"/>
                                      </p:to>
                                    </p:set>
                                    <p:animEffect filter="wipe(left)" transition="in">
                                      <p:cBhvr>
                                        <p:cTn id="24" dur="500"/>
                                        <p:tgtEl>
                                          <p:spTgt spid="364"/>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5" fill="hold">
                                  <p:stCondLst>
                                    <p:cond delay="0"/>
                                  </p:stCondLst>
                                  <p:iterate type="el" backwards="0">
                                    <p:tmAbs val="0"/>
                                  </p:iterate>
                                  <p:childTnLst>
                                    <p:set>
                                      <p:cBhvr>
                                        <p:cTn id="28" fill="hold"/>
                                        <p:tgtEl>
                                          <p:spTgt spid="352"/>
                                        </p:tgtEl>
                                        <p:attrNameLst>
                                          <p:attrName>style.visibility</p:attrName>
                                        </p:attrNameLst>
                                      </p:cBhvr>
                                      <p:to>
                                        <p:strVal val="visible"/>
                                      </p:to>
                                    </p:set>
                                    <p:anim calcmode="lin" valueType="num">
                                      <p:cBhvr>
                                        <p:cTn id="29" dur="500" fill="hold"/>
                                        <p:tgtEl>
                                          <p:spTgt spid="352"/>
                                        </p:tgtEl>
                                        <p:attrNameLst>
                                          <p:attrName>ppt_x</p:attrName>
                                        </p:attrNameLst>
                                      </p:cBhvr>
                                      <p:tavLst>
                                        <p:tav tm="0">
                                          <p:val>
                                            <p:strVal val="#ppt_x"/>
                                          </p:val>
                                        </p:tav>
                                        <p:tav tm="100000">
                                          <p:val>
                                            <p:strVal val="#ppt_x"/>
                                          </p:val>
                                        </p:tav>
                                      </p:tavLst>
                                    </p:anim>
                                    <p:anim calcmode="lin" valueType="num">
                                      <p:cBhvr>
                                        <p:cTn id="30" dur="500" fill="hold"/>
                                        <p:tgtEl>
                                          <p:spTgt spid="3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0" grpId="2"/>
      <p:bldP build="whole" bldLvl="1" animBg="1" rev="0" advAuto="0" spid="364" grpId="4"/>
      <p:bldP build="whole" bldLvl="1" animBg="1" rev="0" advAuto="0" spid="361" grpId="3"/>
      <p:bldP build="whole" bldLvl="1" animBg="1" rev="0" advAuto="0" spid="352" grpId="5"/>
      <p:bldP build="whole" bldLvl="1" animBg="1" rev="0" advAuto="0" spid="359"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Principali tipologie di ipossia"/>
          <p:cNvSpPr txBox="1"/>
          <p:nvPr>
            <p:ph type="title" idx="4294967295"/>
          </p:nvPr>
        </p:nvSpPr>
        <p:spPr>
          <a:xfrm>
            <a:off x="457200" y="-85725"/>
            <a:ext cx="8229600" cy="850900"/>
          </a:xfrm>
          <a:prstGeom prst="rect">
            <a:avLst/>
          </a:prstGeom>
        </p:spPr>
        <p:txBody>
          <a:bodyPr>
            <a:normAutofit fontScale="100000" lnSpcReduction="0"/>
          </a:bodyPr>
          <a:lstStyle>
            <a:lvl1pPr>
              <a:defRPr sz="3800">
                <a:solidFill>
                  <a:srgbClr val="FFFF00"/>
                </a:solidFill>
              </a:defRPr>
            </a:lvl1pPr>
          </a:lstStyle>
          <a:p>
            <a:pPr/>
            <a:r>
              <a:t>Principali tipologie di ipossia</a:t>
            </a:r>
          </a:p>
        </p:txBody>
      </p:sp>
      <p:sp>
        <p:nvSpPr>
          <p:cNvPr id="370" name="Ipossia ipossica: provocata dalla scarsità di ossigeno nell’aria respirabile…"/>
          <p:cNvSpPr txBox="1"/>
          <p:nvPr>
            <p:ph type="body" idx="4294967295"/>
          </p:nvPr>
        </p:nvSpPr>
        <p:spPr>
          <a:xfrm>
            <a:off x="-1" y="765175"/>
            <a:ext cx="9144002" cy="5976938"/>
          </a:xfrm>
          <a:prstGeom prst="rect">
            <a:avLst/>
          </a:prstGeom>
        </p:spPr>
        <p:txBody>
          <a:bodyPr>
            <a:normAutofit fontScale="100000" lnSpcReduction="0"/>
          </a:bodyPr>
          <a:lstStyle/>
          <a:p>
            <a:pPr algn="just">
              <a:spcBef>
                <a:spcPts val="600"/>
              </a:spcBef>
              <a:buChar char="•"/>
              <a:defRPr sz="2600">
                <a:solidFill>
                  <a:srgbClr val="FFFF00"/>
                </a:solidFill>
              </a:defRPr>
            </a:pPr>
            <a:r>
              <a:t>Ipossia ipossica</a:t>
            </a:r>
            <a:r>
              <a:rPr>
                <a:solidFill>
                  <a:srgbClr val="FFFFFF"/>
                </a:solidFill>
              </a:rPr>
              <a:t>: provocata dalla scarsità di ossigeno nell’aria respirabile</a:t>
            </a:r>
            <a:endParaRPr>
              <a:solidFill>
                <a:srgbClr val="FFFFFF"/>
              </a:solidFill>
            </a:endParaRPr>
          </a:p>
          <a:p>
            <a:pPr algn="just">
              <a:buChar char="•"/>
              <a:defRPr sz="1000">
                <a:solidFill>
                  <a:srgbClr val="FFFFFF"/>
                </a:solidFill>
              </a:defRPr>
            </a:pPr>
          </a:p>
          <a:p>
            <a:pPr algn="just">
              <a:spcBef>
                <a:spcPts val="600"/>
              </a:spcBef>
              <a:buChar char="•"/>
              <a:defRPr sz="2600">
                <a:solidFill>
                  <a:srgbClr val="FFFF00"/>
                </a:solidFill>
              </a:defRPr>
            </a:pPr>
            <a:r>
              <a:t>Ipossia anemica</a:t>
            </a:r>
            <a:r>
              <a:rPr>
                <a:solidFill>
                  <a:srgbClr val="FFFFFF"/>
                </a:solidFill>
              </a:rPr>
              <a:t>: si verifica nei casi di alterato trasporto dell’ossigeno ematico dovuti a condizioni anemiche, sia morfofunzionali (anemia falciforme ecc..) che emorragiche.</a:t>
            </a:r>
            <a:endParaRPr>
              <a:solidFill>
                <a:srgbClr val="FFFFFF"/>
              </a:solidFill>
            </a:endParaRPr>
          </a:p>
          <a:p>
            <a:pPr algn="just">
              <a:buChar char="•"/>
              <a:defRPr sz="1000">
                <a:solidFill>
                  <a:srgbClr val="FFFFFF"/>
                </a:solidFill>
              </a:defRPr>
            </a:pPr>
          </a:p>
          <a:p>
            <a:pPr algn="just">
              <a:spcBef>
                <a:spcPts val="600"/>
              </a:spcBef>
              <a:buChar char="•"/>
              <a:defRPr sz="2600">
                <a:solidFill>
                  <a:srgbClr val="FFFF00"/>
                </a:solidFill>
              </a:defRPr>
            </a:pPr>
            <a:r>
              <a:t>Ipossia istotossica</a:t>
            </a:r>
            <a:r>
              <a:rPr>
                <a:solidFill>
                  <a:srgbClr val="FFFFFF"/>
                </a:solidFill>
              </a:rPr>
              <a:t>: alterato scambio di ossigeno tra il sangue ed il tessuto ricevente; per es., </a:t>
            </a:r>
            <a:r>
              <a:rPr u="sng">
                <a:solidFill>
                  <a:srgbClr val="FFFFFF"/>
                </a:solidFill>
              </a:rPr>
              <a:t>avvelenamento</a:t>
            </a:r>
            <a:r>
              <a:rPr>
                <a:solidFill>
                  <a:srgbClr val="FFFFFF"/>
                </a:solidFill>
              </a:rPr>
              <a:t> da cianuro (che impedisce la captazione di ossigeno) o da CO (elevata affinità per l’emoglobina)</a:t>
            </a:r>
            <a:endParaRPr>
              <a:solidFill>
                <a:srgbClr val="FFFFFF"/>
              </a:solidFill>
            </a:endParaRPr>
          </a:p>
          <a:p>
            <a:pPr algn="just">
              <a:buChar char="•"/>
              <a:defRPr sz="1000">
                <a:solidFill>
                  <a:srgbClr val="FFFFFF"/>
                </a:solidFill>
              </a:defRPr>
            </a:pPr>
          </a:p>
          <a:p>
            <a:pPr algn="just">
              <a:spcBef>
                <a:spcPts val="600"/>
              </a:spcBef>
              <a:buChar char="•"/>
              <a:defRPr sz="2600">
                <a:solidFill>
                  <a:srgbClr val="FFFF00"/>
                </a:solidFill>
              </a:defRPr>
            </a:pPr>
            <a:r>
              <a:t>Ipossia ischemica</a:t>
            </a:r>
            <a:r>
              <a:rPr>
                <a:solidFill>
                  <a:srgbClr val="FFFFFF"/>
                </a:solidFill>
              </a:rPr>
              <a:t>: ostruzione parziale o totale di uno o più vasi sanguigni; ridotto apporto di sangue nei tessuti a valle</a:t>
            </a:r>
          </a:p>
        </p:txBody>
      </p:sp>
      <p:sp>
        <p:nvSpPr>
          <p:cNvPr id="371" name="Freccia"/>
          <p:cNvSpPr/>
          <p:nvPr/>
        </p:nvSpPr>
        <p:spPr>
          <a:xfrm>
            <a:off x="3348037" y="1268412"/>
            <a:ext cx="1079501" cy="288926"/>
          </a:xfrm>
          <a:prstGeom prst="leftArrow">
            <a:avLst>
              <a:gd name="adj1" fmla="val 50000"/>
              <a:gd name="adj2" fmla="val 50007"/>
            </a:avLst>
          </a:prstGeom>
          <a:solidFill>
            <a:srgbClr val="FF0000"/>
          </a:solidFill>
          <a:ln w="25400">
            <a:solidFill>
              <a:srgbClr val="FFFFFF"/>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70">
                                            <p:bg/>
                                          </p:spTgt>
                                        </p:tgtEl>
                                        <p:attrNameLst>
                                          <p:attrName>style.visibility</p:attrName>
                                        </p:attrNameLst>
                                      </p:cBhvr>
                                      <p:to>
                                        <p:strVal val="visible"/>
                                      </p:to>
                                    </p:set>
                                    <p:animEffect filter="wipe(left)" transition="in">
                                      <p:cBhvr>
                                        <p:cTn id="7" dur="500"/>
                                        <p:tgtEl>
                                          <p:spTgt spid="370">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370">
                                            <p:txEl>
                                              <p:pRg st="0" end="0"/>
                                            </p:txEl>
                                          </p:spTgt>
                                        </p:tgtEl>
                                        <p:attrNameLst>
                                          <p:attrName>style.visibility</p:attrName>
                                        </p:attrNameLst>
                                      </p:cBhvr>
                                      <p:to>
                                        <p:strVal val="visible"/>
                                      </p:to>
                                    </p:set>
                                    <p:animEffect filter="wipe(left)" transition="in">
                                      <p:cBhvr>
                                        <p:cTn id="10" dur="500"/>
                                        <p:tgtEl>
                                          <p:spTgt spid="370">
                                            <p:txEl>
                                              <p:pRg st="0" end="0"/>
                                            </p:txEl>
                                          </p:spTgt>
                                        </p:tgtEl>
                                      </p:cBhvr>
                                    </p:animEffect>
                                  </p:childTnLst>
                                </p:cTn>
                              </p:par>
                            </p:childTnLst>
                          </p:cTn>
                        </p:par>
                        <p:par>
                          <p:cTn id="11" fill="hold">
                            <p:stCondLst>
                              <p:cond delay="500"/>
                            </p:stCondLst>
                            <p:childTnLst>
                              <p:par>
                                <p:cTn id="12" presetClass="entr" nodeType="afterEffect" presetSubtype="8" presetID="22" grpId="1" fill="hold">
                                  <p:stCondLst>
                                    <p:cond delay="0"/>
                                  </p:stCondLst>
                                  <p:iterate type="el" backwards="0">
                                    <p:tmAbs val="0"/>
                                  </p:iterate>
                                  <p:childTnLst>
                                    <p:set>
                                      <p:cBhvr>
                                        <p:cTn id="13" fill="hold"/>
                                        <p:tgtEl>
                                          <p:spTgt spid="370">
                                            <p:txEl>
                                              <p:pRg st="1" end="1"/>
                                            </p:txEl>
                                          </p:spTgt>
                                        </p:tgtEl>
                                        <p:attrNameLst>
                                          <p:attrName>style.visibility</p:attrName>
                                        </p:attrNameLst>
                                      </p:cBhvr>
                                      <p:to>
                                        <p:strVal val="visible"/>
                                      </p:to>
                                    </p:set>
                                    <p:animEffect filter="wipe(left)" transition="in">
                                      <p:cBhvr>
                                        <p:cTn id="14" dur="500"/>
                                        <p:tgtEl>
                                          <p:spTgt spid="37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2" grpId="1" fill="hold">
                                  <p:stCondLst>
                                    <p:cond delay="0"/>
                                  </p:stCondLst>
                                  <p:iterate type="el" backwards="0">
                                    <p:tmAbs val="0"/>
                                  </p:iterate>
                                  <p:childTnLst>
                                    <p:set>
                                      <p:cBhvr>
                                        <p:cTn id="18" fill="hold"/>
                                        <p:tgtEl>
                                          <p:spTgt spid="370">
                                            <p:txEl>
                                              <p:pRg st="2" end="2"/>
                                            </p:txEl>
                                          </p:spTgt>
                                        </p:tgtEl>
                                        <p:attrNameLst>
                                          <p:attrName>style.visibility</p:attrName>
                                        </p:attrNameLst>
                                      </p:cBhvr>
                                      <p:to>
                                        <p:strVal val="visible"/>
                                      </p:to>
                                    </p:set>
                                    <p:animEffect filter="wipe(left)" transition="in">
                                      <p:cBhvr>
                                        <p:cTn id="19" dur="500"/>
                                        <p:tgtEl>
                                          <p:spTgt spid="370">
                                            <p:txEl>
                                              <p:pRg st="2" end="2"/>
                                            </p:txEl>
                                          </p:spTgt>
                                        </p:tgtEl>
                                      </p:cBhvr>
                                    </p:animEffect>
                                  </p:childTnLst>
                                </p:cTn>
                              </p:par>
                            </p:childTnLst>
                          </p:cTn>
                        </p:par>
                        <p:par>
                          <p:cTn id="20" fill="hold">
                            <p:stCondLst>
                              <p:cond delay="500"/>
                            </p:stCondLst>
                            <p:childTnLst>
                              <p:par>
                                <p:cTn id="21" presetClass="entr" nodeType="afterEffect" presetSubtype="8" presetID="22" grpId="1" fill="hold">
                                  <p:stCondLst>
                                    <p:cond delay="0"/>
                                  </p:stCondLst>
                                  <p:iterate type="el" backwards="0">
                                    <p:tmAbs val="0"/>
                                  </p:iterate>
                                  <p:childTnLst>
                                    <p:set>
                                      <p:cBhvr>
                                        <p:cTn id="22" fill="hold"/>
                                        <p:tgtEl>
                                          <p:spTgt spid="370">
                                            <p:txEl>
                                              <p:pRg st="3" end="3"/>
                                            </p:txEl>
                                          </p:spTgt>
                                        </p:tgtEl>
                                        <p:attrNameLst>
                                          <p:attrName>style.visibility</p:attrName>
                                        </p:attrNameLst>
                                      </p:cBhvr>
                                      <p:to>
                                        <p:strVal val="visible"/>
                                      </p:to>
                                    </p:set>
                                    <p:animEffect filter="wipe(left)" transition="in">
                                      <p:cBhvr>
                                        <p:cTn id="23" dur="500"/>
                                        <p:tgtEl>
                                          <p:spTgt spid="37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1" fill="hold">
                                  <p:stCondLst>
                                    <p:cond delay="0"/>
                                  </p:stCondLst>
                                  <p:iterate type="el" backwards="0">
                                    <p:tmAbs val="0"/>
                                  </p:iterate>
                                  <p:childTnLst>
                                    <p:set>
                                      <p:cBhvr>
                                        <p:cTn id="27" fill="hold"/>
                                        <p:tgtEl>
                                          <p:spTgt spid="370">
                                            <p:txEl>
                                              <p:pRg st="4" end="4"/>
                                            </p:txEl>
                                          </p:spTgt>
                                        </p:tgtEl>
                                        <p:attrNameLst>
                                          <p:attrName>style.visibility</p:attrName>
                                        </p:attrNameLst>
                                      </p:cBhvr>
                                      <p:to>
                                        <p:strVal val="visible"/>
                                      </p:to>
                                    </p:set>
                                    <p:animEffect filter="wipe(left)" transition="in">
                                      <p:cBhvr>
                                        <p:cTn id="28" dur="500"/>
                                        <p:tgtEl>
                                          <p:spTgt spid="370">
                                            <p:txEl>
                                              <p:pRg st="4" end="4"/>
                                            </p:txEl>
                                          </p:spTgt>
                                        </p:tgtEl>
                                      </p:cBhvr>
                                    </p:animEffect>
                                  </p:childTnLst>
                                </p:cTn>
                              </p:par>
                            </p:childTnLst>
                          </p:cTn>
                        </p:par>
                        <p:par>
                          <p:cTn id="29" fill="hold">
                            <p:stCondLst>
                              <p:cond delay="500"/>
                            </p:stCondLst>
                            <p:childTnLst>
                              <p:par>
                                <p:cTn id="30" presetClass="entr" nodeType="afterEffect" presetSubtype="8" presetID="22" grpId="1" fill="hold">
                                  <p:stCondLst>
                                    <p:cond delay="0"/>
                                  </p:stCondLst>
                                  <p:iterate type="el" backwards="0">
                                    <p:tmAbs val="0"/>
                                  </p:iterate>
                                  <p:childTnLst>
                                    <p:set>
                                      <p:cBhvr>
                                        <p:cTn id="31" fill="hold"/>
                                        <p:tgtEl>
                                          <p:spTgt spid="370">
                                            <p:txEl>
                                              <p:pRg st="5" end="5"/>
                                            </p:txEl>
                                          </p:spTgt>
                                        </p:tgtEl>
                                        <p:attrNameLst>
                                          <p:attrName>style.visibility</p:attrName>
                                        </p:attrNameLst>
                                      </p:cBhvr>
                                      <p:to>
                                        <p:strVal val="visible"/>
                                      </p:to>
                                    </p:set>
                                    <p:animEffect filter="wipe(left)" transition="in">
                                      <p:cBhvr>
                                        <p:cTn id="32" dur="500"/>
                                        <p:tgtEl>
                                          <p:spTgt spid="3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1" fill="hold">
                                  <p:stCondLst>
                                    <p:cond delay="0"/>
                                  </p:stCondLst>
                                  <p:iterate type="el" backwards="0">
                                    <p:tmAbs val="0"/>
                                  </p:iterate>
                                  <p:childTnLst>
                                    <p:set>
                                      <p:cBhvr>
                                        <p:cTn id="36" fill="hold"/>
                                        <p:tgtEl>
                                          <p:spTgt spid="370">
                                            <p:txEl>
                                              <p:pRg st="6" end="6"/>
                                            </p:txEl>
                                          </p:spTgt>
                                        </p:tgtEl>
                                        <p:attrNameLst>
                                          <p:attrName>style.visibility</p:attrName>
                                        </p:attrNameLst>
                                      </p:cBhvr>
                                      <p:to>
                                        <p:strVal val="visible"/>
                                      </p:to>
                                    </p:set>
                                    <p:animEffect filter="wipe(left)" transition="in">
                                      <p:cBhvr>
                                        <p:cTn id="37" dur="500"/>
                                        <p:tgtEl>
                                          <p:spTgt spid="3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5" grpId="2" fill="hold">
                                  <p:stCondLst>
                                    <p:cond delay="0"/>
                                  </p:stCondLst>
                                  <p:iterate type="el" backwards="0">
                                    <p:tmAbs val="0"/>
                                  </p:iterate>
                                  <p:childTnLst>
                                    <p:set>
                                      <p:cBhvr>
                                        <p:cTn id="41" fill="hold"/>
                                        <p:tgtEl>
                                          <p:spTgt spid="371"/>
                                        </p:tgtEl>
                                        <p:attrNameLst>
                                          <p:attrName>style.visibility</p:attrName>
                                        </p:attrNameLst>
                                      </p:cBhvr>
                                      <p:to>
                                        <p:strVal val="visible"/>
                                      </p:to>
                                    </p:set>
                                    <p:anim calcmode="lin" valueType="num">
                                      <p:cBhvr>
                                        <p:cTn id="42" dur="300" fill="hold"/>
                                        <p:tgtEl>
                                          <p:spTgt spid="371"/>
                                        </p:tgtEl>
                                        <p:attrNameLst>
                                          <p:attrName>ppt_w</p:attrName>
                                        </p:attrNameLst>
                                      </p:cBhvr>
                                      <p:tavLst>
                                        <p:tav tm="0">
                                          <p:val>
                                            <p:fltVal val="0"/>
                                          </p:val>
                                        </p:tav>
                                        <p:tav tm="100000">
                                          <p:val>
                                            <p:strVal val="#ppt_w"/>
                                          </p:val>
                                        </p:tav>
                                      </p:tavLst>
                                    </p:anim>
                                    <p:anim calcmode="lin" valueType="num">
                                      <p:cBhvr>
                                        <p:cTn id="43" dur="300" fill="hold"/>
                                        <p:tgtEl>
                                          <p:spTgt spid="371"/>
                                        </p:tgtEl>
                                        <p:attrNameLst>
                                          <p:attrName>ppt_h</p:attrName>
                                        </p:attrNameLst>
                                      </p:cBhvr>
                                      <p:tavLst>
                                        <p:tav tm="0">
                                          <p:val>
                                            <p:fltVal val="0"/>
                                          </p:val>
                                        </p:tav>
                                        <p:tav tm="100000">
                                          <p:val>
                                            <p:strVal val="#ppt_h"/>
                                          </p:val>
                                        </p:tav>
                                      </p:tavLst>
                                    </p:anim>
                                    <p:anim calcmode="lin" valueType="num">
                                      <p:cBhvr>
                                        <p:cTn id="44" dur="300" fill="hold"/>
                                        <p:tgtEl>
                                          <p:spTgt spid="371"/>
                                        </p:tgtEl>
                                        <p:attrNameLst>
                                          <p:attrName>ppt_x</p:attrName>
                                        </p:attrNameLst>
                                      </p:cBhvr>
                                      <p:tavLst>
                                        <p:tav tm="0" fmla="#ppt_x+(cos(-2*pi*(1-$))*-#ppt_x-sin(-2*pi*(1-$))*(1-#ppt_y))*(1-$)">
                                          <p:val>
                                            <p:fltVal val="0"/>
                                          </p:val>
                                        </p:tav>
                                        <p:tav tm="100000">
                                          <p:val>
                                            <p:fltVal val="1"/>
                                          </p:val>
                                        </p:tav>
                                      </p:tavLst>
                                    </p:anim>
                                    <p:anim calcmode="lin" valueType="num">
                                      <p:cBhvr>
                                        <p:cTn id="45" dur="300" fill="hold"/>
                                        <p:tgtEl>
                                          <p:spTgt spid="3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 grpId="2"/>
      <p:bldP build="p" bldLvl="1" animBg="1" rev="0" advAuto="0" spid="370"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3E"/>
        </a:solidFill>
      </p:bgPr>
    </p:bg>
    <p:spTree>
      <p:nvGrpSpPr>
        <p:cNvPr id="1" name=""/>
        <p:cNvGrpSpPr/>
        <p:nvPr/>
      </p:nvGrpSpPr>
      <p:grpSpPr>
        <a:xfrm>
          <a:off x="0" y="0"/>
          <a:ext cx="0" cy="0"/>
          <a:chOff x="0" y="0"/>
          <a:chExt cx="0" cy="0"/>
        </a:xfrm>
      </p:grpSpPr>
      <p:pic>
        <p:nvPicPr>
          <p:cNvPr id="373" name="image.jpeg" descr="image.jpeg"/>
          <p:cNvPicPr>
            <a:picLocks noChangeAspect="1"/>
          </p:cNvPicPr>
          <p:nvPr/>
        </p:nvPicPr>
        <p:blipFill>
          <a:blip r:embed="rId2">
            <a:extLst/>
          </a:blip>
          <a:stretch>
            <a:fillRect/>
          </a:stretch>
        </p:blipFill>
        <p:spPr>
          <a:xfrm>
            <a:off x="107950" y="1052512"/>
            <a:ext cx="3816350" cy="2863851"/>
          </a:xfrm>
          <a:prstGeom prst="rect">
            <a:avLst/>
          </a:prstGeom>
          <a:ln w="12700">
            <a:miter lim="400000"/>
          </a:ln>
        </p:spPr>
      </p:pic>
      <p:pic>
        <p:nvPicPr>
          <p:cNvPr id="374" name="image.jpeg" descr="image.jpeg"/>
          <p:cNvPicPr>
            <a:picLocks noChangeAspect="1"/>
          </p:cNvPicPr>
          <p:nvPr/>
        </p:nvPicPr>
        <p:blipFill>
          <a:blip r:embed="rId3">
            <a:extLst/>
          </a:blip>
          <a:stretch>
            <a:fillRect/>
          </a:stretch>
        </p:blipFill>
        <p:spPr>
          <a:xfrm>
            <a:off x="5292725" y="4024312"/>
            <a:ext cx="3816350" cy="2789238"/>
          </a:xfrm>
          <a:prstGeom prst="rect">
            <a:avLst/>
          </a:prstGeom>
          <a:ln w="12700">
            <a:miter lim="400000"/>
          </a:ln>
        </p:spPr>
      </p:pic>
      <p:sp>
        <p:nvSpPr>
          <p:cNvPr id="375" name="pO2 barometrica  160 mmHg"/>
          <p:cNvSpPr txBox="1"/>
          <p:nvPr/>
        </p:nvSpPr>
        <p:spPr>
          <a:xfrm>
            <a:off x="3995737" y="1052512"/>
            <a:ext cx="2844801" cy="85058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400"/>
              </a:spcBef>
              <a:defRPr sz="2400"/>
            </a:pPr>
            <a:r>
              <a:t>pO</a:t>
            </a:r>
            <a:r>
              <a:rPr baseline="-25000"/>
              <a:t>2</a:t>
            </a:r>
            <a:r>
              <a:t> barometrica  160 mmHg</a:t>
            </a:r>
          </a:p>
        </p:txBody>
      </p:sp>
      <p:sp>
        <p:nvSpPr>
          <p:cNvPr id="376" name="pO2 barometrica  65 mmHg"/>
          <p:cNvSpPr txBox="1"/>
          <p:nvPr/>
        </p:nvSpPr>
        <p:spPr>
          <a:xfrm>
            <a:off x="2466975" y="4181475"/>
            <a:ext cx="2765425" cy="850581"/>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400"/>
              </a:spcBef>
              <a:defRPr sz="2400"/>
            </a:pPr>
            <a:r>
              <a:t>pO</a:t>
            </a:r>
            <a:r>
              <a:rPr baseline="-25000"/>
              <a:t>2</a:t>
            </a:r>
            <a:r>
              <a:t> barometrica  65 mmHg</a:t>
            </a:r>
          </a:p>
        </p:txBody>
      </p:sp>
      <p:sp>
        <p:nvSpPr>
          <p:cNvPr id="377" name="pO2 alveolare     102 mmHg"/>
          <p:cNvSpPr txBox="1"/>
          <p:nvPr/>
        </p:nvSpPr>
        <p:spPr>
          <a:xfrm>
            <a:off x="3995737" y="1947862"/>
            <a:ext cx="2844801" cy="85058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400"/>
              </a:spcBef>
              <a:defRPr sz="2400"/>
            </a:pPr>
            <a:r>
              <a:t>pO</a:t>
            </a:r>
            <a:r>
              <a:rPr baseline="-25000"/>
              <a:t>2</a:t>
            </a:r>
            <a:r>
              <a:t> alveolare     102 mmHg</a:t>
            </a:r>
          </a:p>
        </p:txBody>
      </p:sp>
      <p:sp>
        <p:nvSpPr>
          <p:cNvPr id="378" name="pO2 alveolare 40.0 mmHg"/>
          <p:cNvSpPr txBox="1"/>
          <p:nvPr/>
        </p:nvSpPr>
        <p:spPr>
          <a:xfrm>
            <a:off x="2466975" y="5084762"/>
            <a:ext cx="2771775" cy="850582"/>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400"/>
              </a:spcBef>
              <a:defRPr sz="2400"/>
            </a:pPr>
            <a:r>
              <a:t>pO</a:t>
            </a:r>
            <a:r>
              <a:rPr baseline="-25000"/>
              <a:t>2</a:t>
            </a:r>
            <a:r>
              <a:t> alveolare 40.0 mmHg</a:t>
            </a:r>
          </a:p>
        </p:txBody>
      </p:sp>
      <p:sp>
        <p:nvSpPr>
          <p:cNvPr id="379" name="6000 m"/>
          <p:cNvSpPr txBox="1"/>
          <p:nvPr/>
        </p:nvSpPr>
        <p:spPr>
          <a:xfrm>
            <a:off x="5292725" y="6405562"/>
            <a:ext cx="1008063" cy="35066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lvl1pPr>
          </a:lstStyle>
          <a:p>
            <a:pPr/>
            <a:r>
              <a:t>6000 m</a:t>
            </a:r>
          </a:p>
        </p:txBody>
      </p:sp>
      <p:sp>
        <p:nvSpPr>
          <p:cNvPr id="380" name="Controllo dello stato di ossigenazione tessutale: variazioni ambientali della pO2"/>
          <p:cNvSpPr txBox="1"/>
          <p:nvPr>
            <p:ph type="title" idx="4294967295"/>
          </p:nvPr>
        </p:nvSpPr>
        <p:spPr>
          <a:xfrm>
            <a:off x="-1" y="-12700"/>
            <a:ext cx="9144002" cy="920750"/>
          </a:xfrm>
          <a:prstGeom prst="rect">
            <a:avLst/>
          </a:prstGeom>
        </p:spPr>
        <p:txBody>
          <a:bodyPr>
            <a:normAutofit fontScale="100000" lnSpcReduction="0"/>
          </a:bodyPr>
          <a:lstStyle/>
          <a:p>
            <a:pPr defTabSz="740663">
              <a:defRPr sz="2592">
                <a:solidFill>
                  <a:srgbClr val="FFFFFF"/>
                </a:solidFill>
              </a:defRPr>
            </a:pPr>
            <a:r>
              <a:t>Controllo dello stato di </a:t>
            </a:r>
            <a:r>
              <a:rPr>
                <a:solidFill>
                  <a:srgbClr val="FFFF00"/>
                </a:solidFill>
              </a:rPr>
              <a:t>ossigenazione tessutale: variazioni ambientali della pO</a:t>
            </a:r>
            <a:r>
              <a:rPr baseline="-29456">
                <a:solidFill>
                  <a:srgbClr val="FFFF00"/>
                </a:solidFill>
              </a:rPr>
              <a:t>2</a:t>
            </a:r>
          </a:p>
        </p:txBody>
      </p:sp>
      <p:sp>
        <p:nvSpPr>
          <p:cNvPr id="381" name="saturazione Hb  95-98%"/>
          <p:cNvSpPr txBox="1"/>
          <p:nvPr/>
        </p:nvSpPr>
        <p:spPr>
          <a:xfrm>
            <a:off x="3995737" y="2852737"/>
            <a:ext cx="2844801" cy="79267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a:r>
              <a:t>saturazione Hb  95-98%</a:t>
            </a:r>
          </a:p>
        </p:txBody>
      </p:sp>
      <p:sp>
        <p:nvSpPr>
          <p:cNvPr id="382" name="saturazione Hb  65-75%"/>
          <p:cNvSpPr txBox="1"/>
          <p:nvPr/>
        </p:nvSpPr>
        <p:spPr>
          <a:xfrm>
            <a:off x="2466975" y="5981700"/>
            <a:ext cx="2773363" cy="792669"/>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a:r>
              <a:t>saturazione Hb  65-75%</a:t>
            </a:r>
          </a:p>
        </p:txBody>
      </p:sp>
      <p:sp>
        <p:nvSpPr>
          <p:cNvPr id="383" name="Ipossia ipossica"/>
          <p:cNvSpPr txBox="1"/>
          <p:nvPr/>
        </p:nvSpPr>
        <p:spPr>
          <a:xfrm>
            <a:off x="323850" y="5324475"/>
            <a:ext cx="1871663" cy="114328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FF0000"/>
                </a:solidFill>
              </a:defRPr>
            </a:lvl1pPr>
          </a:lstStyle>
          <a:p>
            <a:pPr/>
            <a:r>
              <a:t>Ipossia ipossica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73"/>
                                        </p:tgtEl>
                                        <p:attrNameLst>
                                          <p:attrName>style.visibility</p:attrName>
                                        </p:attrNameLst>
                                      </p:cBhvr>
                                      <p:to>
                                        <p:strVal val="visible"/>
                                      </p:to>
                                    </p:set>
                                    <p:animEffect filter="fade" transition="in">
                                      <p:cBhvr>
                                        <p:cTn id="7" dur="500"/>
                                        <p:tgtEl>
                                          <p:spTgt spid="373"/>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374"/>
                                        </p:tgtEl>
                                        <p:attrNameLst>
                                          <p:attrName>style.visibility</p:attrName>
                                        </p:attrNameLst>
                                      </p:cBhvr>
                                      <p:to>
                                        <p:strVal val="visible"/>
                                      </p:to>
                                    </p:set>
                                    <p:animEffect filter="fade" transition="in">
                                      <p:cBhvr>
                                        <p:cTn id="11" dur="500"/>
                                        <p:tgtEl>
                                          <p:spTgt spid="37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375"/>
                                        </p:tgtEl>
                                        <p:attrNameLst>
                                          <p:attrName>style.visibility</p:attrName>
                                        </p:attrNameLst>
                                      </p:cBhvr>
                                      <p:to>
                                        <p:strVal val="visible"/>
                                      </p:to>
                                    </p:set>
                                    <p:animEffect filter="wipe(left)" transition="in">
                                      <p:cBhvr>
                                        <p:cTn id="16" dur="500"/>
                                        <p:tgtEl>
                                          <p:spTgt spid="375"/>
                                        </p:tgtEl>
                                      </p:cBhvr>
                                    </p:animEffect>
                                  </p:childTnLst>
                                </p:cTn>
                              </p:par>
                            </p:childTnLst>
                          </p:cTn>
                        </p:par>
                        <p:par>
                          <p:cTn id="17" fill="hold">
                            <p:stCondLst>
                              <p:cond delay="500"/>
                            </p:stCondLst>
                            <p:childTnLst>
                              <p:par>
                                <p:cTn id="18" presetClass="entr" nodeType="afterEffect" presetSubtype="4" presetID="2" grpId="4" fill="hold">
                                  <p:stCondLst>
                                    <p:cond delay="0"/>
                                  </p:stCondLst>
                                  <p:iterate type="el" backwards="0">
                                    <p:tmAbs val="0"/>
                                  </p:iterate>
                                  <p:childTnLst>
                                    <p:set>
                                      <p:cBhvr>
                                        <p:cTn id="19" fill="hold"/>
                                        <p:tgtEl>
                                          <p:spTgt spid="379"/>
                                        </p:tgtEl>
                                        <p:attrNameLst>
                                          <p:attrName>style.visibility</p:attrName>
                                        </p:attrNameLst>
                                      </p:cBhvr>
                                      <p:to>
                                        <p:strVal val="visible"/>
                                      </p:to>
                                    </p:set>
                                    <p:anim calcmode="lin" valueType="num">
                                      <p:cBhvr>
                                        <p:cTn id="20" dur="500" fill="hold"/>
                                        <p:tgtEl>
                                          <p:spTgt spid="379"/>
                                        </p:tgtEl>
                                        <p:attrNameLst>
                                          <p:attrName>ppt_x</p:attrName>
                                        </p:attrNameLst>
                                      </p:cBhvr>
                                      <p:tavLst>
                                        <p:tav tm="0">
                                          <p:val>
                                            <p:strVal val="#ppt_x"/>
                                          </p:val>
                                        </p:tav>
                                        <p:tav tm="100000">
                                          <p:val>
                                            <p:strVal val="#ppt_x"/>
                                          </p:val>
                                        </p:tav>
                                      </p:tavLst>
                                    </p:anim>
                                    <p:anim calcmode="lin" valueType="num">
                                      <p:cBhvr>
                                        <p:cTn id="21" dur="500" fill="hold"/>
                                        <p:tgtEl>
                                          <p:spTgt spid="37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Class="entr" nodeType="afterEffect" presetSubtype="8" presetID="22" grpId="5" fill="hold">
                                  <p:stCondLst>
                                    <p:cond delay="0"/>
                                  </p:stCondLst>
                                  <p:iterate type="el" backwards="0">
                                    <p:tmAbs val="0"/>
                                  </p:iterate>
                                  <p:childTnLst>
                                    <p:set>
                                      <p:cBhvr>
                                        <p:cTn id="24" fill="hold"/>
                                        <p:tgtEl>
                                          <p:spTgt spid="377"/>
                                        </p:tgtEl>
                                        <p:attrNameLst>
                                          <p:attrName>style.visibility</p:attrName>
                                        </p:attrNameLst>
                                      </p:cBhvr>
                                      <p:to>
                                        <p:strVal val="visible"/>
                                      </p:to>
                                    </p:set>
                                    <p:animEffect filter="wipe(left)" transition="in">
                                      <p:cBhvr>
                                        <p:cTn id="25" dur="500"/>
                                        <p:tgtEl>
                                          <p:spTgt spid="377"/>
                                        </p:tgtEl>
                                      </p:cBhvr>
                                    </p:animEffect>
                                  </p:childTnLst>
                                </p:cTn>
                              </p:par>
                            </p:childTnLst>
                          </p:cTn>
                        </p:par>
                        <p:par>
                          <p:cTn id="26" fill="hold">
                            <p:stCondLst>
                              <p:cond delay="1500"/>
                            </p:stCondLst>
                            <p:childTnLst>
                              <p:par>
                                <p:cTn id="27" presetClass="entr" nodeType="afterEffect" presetSubtype="8" presetID="22" grpId="6" fill="hold">
                                  <p:stCondLst>
                                    <p:cond delay="0"/>
                                  </p:stCondLst>
                                  <p:iterate type="el" backwards="0">
                                    <p:tmAbs val="0"/>
                                  </p:iterate>
                                  <p:childTnLst>
                                    <p:set>
                                      <p:cBhvr>
                                        <p:cTn id="28" fill="hold"/>
                                        <p:tgtEl>
                                          <p:spTgt spid="376"/>
                                        </p:tgtEl>
                                        <p:attrNameLst>
                                          <p:attrName>style.visibility</p:attrName>
                                        </p:attrNameLst>
                                      </p:cBhvr>
                                      <p:to>
                                        <p:strVal val="visible"/>
                                      </p:to>
                                    </p:set>
                                    <p:animEffect filter="wipe(left)" transition="in">
                                      <p:cBhvr>
                                        <p:cTn id="29" dur="500"/>
                                        <p:tgtEl>
                                          <p:spTgt spid="376"/>
                                        </p:tgtEl>
                                      </p:cBhvr>
                                    </p:animEffect>
                                  </p:childTnLst>
                                </p:cTn>
                              </p:par>
                            </p:childTnLst>
                          </p:cTn>
                        </p:par>
                        <p:par>
                          <p:cTn id="30" fill="hold">
                            <p:stCondLst>
                              <p:cond delay="2000"/>
                            </p:stCondLst>
                            <p:childTnLst>
                              <p:par>
                                <p:cTn id="31" presetClass="entr" nodeType="afterEffect" presetSubtype="8" presetID="22" grpId="7" fill="hold">
                                  <p:stCondLst>
                                    <p:cond delay="0"/>
                                  </p:stCondLst>
                                  <p:iterate type="el" backwards="0">
                                    <p:tmAbs val="0"/>
                                  </p:iterate>
                                  <p:childTnLst>
                                    <p:set>
                                      <p:cBhvr>
                                        <p:cTn id="32" fill="hold"/>
                                        <p:tgtEl>
                                          <p:spTgt spid="378"/>
                                        </p:tgtEl>
                                        <p:attrNameLst>
                                          <p:attrName>style.visibility</p:attrName>
                                        </p:attrNameLst>
                                      </p:cBhvr>
                                      <p:to>
                                        <p:strVal val="visible"/>
                                      </p:to>
                                    </p:set>
                                    <p:animEffect filter="wipe(left)" transition="in">
                                      <p:cBhvr>
                                        <p:cTn id="33" dur="500"/>
                                        <p:tgtEl>
                                          <p:spTgt spid="378"/>
                                        </p:tgtEl>
                                      </p:cBhvr>
                                    </p:animEffect>
                                  </p:childTnLst>
                                </p:cTn>
                              </p:par>
                            </p:childTnLst>
                          </p:cTn>
                        </p:par>
                        <p:par>
                          <p:cTn id="34" fill="hold">
                            <p:stCondLst>
                              <p:cond delay="2500"/>
                            </p:stCondLst>
                            <p:childTnLst>
                              <p:par>
                                <p:cTn id="35" presetClass="entr" nodeType="afterEffect" presetSubtype="8" presetID="22" grpId="8" fill="hold">
                                  <p:stCondLst>
                                    <p:cond delay="0"/>
                                  </p:stCondLst>
                                  <p:iterate type="el" backwards="0">
                                    <p:tmAbs val="0"/>
                                  </p:iterate>
                                  <p:childTnLst>
                                    <p:set>
                                      <p:cBhvr>
                                        <p:cTn id="36" fill="hold"/>
                                        <p:tgtEl>
                                          <p:spTgt spid="381"/>
                                        </p:tgtEl>
                                        <p:attrNameLst>
                                          <p:attrName>style.visibility</p:attrName>
                                        </p:attrNameLst>
                                      </p:cBhvr>
                                      <p:to>
                                        <p:strVal val="visible"/>
                                      </p:to>
                                    </p:set>
                                    <p:animEffect filter="wipe(left)" transition="in">
                                      <p:cBhvr>
                                        <p:cTn id="37" dur="500"/>
                                        <p:tgtEl>
                                          <p:spTgt spid="381"/>
                                        </p:tgtEl>
                                      </p:cBhvr>
                                    </p:animEffect>
                                  </p:childTnLst>
                                </p:cTn>
                              </p:par>
                            </p:childTnLst>
                          </p:cTn>
                        </p:par>
                        <p:par>
                          <p:cTn id="38" fill="hold">
                            <p:stCondLst>
                              <p:cond delay="3000"/>
                            </p:stCondLst>
                            <p:childTnLst>
                              <p:par>
                                <p:cTn id="39" presetClass="entr" nodeType="afterEffect" presetSubtype="8" presetID="22" grpId="9" fill="hold">
                                  <p:stCondLst>
                                    <p:cond delay="0"/>
                                  </p:stCondLst>
                                  <p:iterate type="el" backwards="0">
                                    <p:tmAbs val="0"/>
                                  </p:iterate>
                                  <p:childTnLst>
                                    <p:set>
                                      <p:cBhvr>
                                        <p:cTn id="40" fill="hold"/>
                                        <p:tgtEl>
                                          <p:spTgt spid="382"/>
                                        </p:tgtEl>
                                        <p:attrNameLst>
                                          <p:attrName>style.visibility</p:attrName>
                                        </p:attrNameLst>
                                      </p:cBhvr>
                                      <p:to>
                                        <p:strVal val="visible"/>
                                      </p:to>
                                    </p:set>
                                    <p:animEffect filter="wipe(left)" transition="in">
                                      <p:cBhvr>
                                        <p:cTn id="41" dur="500"/>
                                        <p:tgtEl>
                                          <p:spTgt spid="382"/>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4" presetID="2" grpId="10" fill="hold">
                                  <p:stCondLst>
                                    <p:cond delay="0"/>
                                  </p:stCondLst>
                                  <p:iterate type="el" backwards="0">
                                    <p:tmAbs val="0"/>
                                  </p:iterate>
                                  <p:childTnLst>
                                    <p:set>
                                      <p:cBhvr>
                                        <p:cTn id="45" fill="hold"/>
                                        <p:tgtEl>
                                          <p:spTgt spid="383"/>
                                        </p:tgtEl>
                                        <p:attrNameLst>
                                          <p:attrName>style.visibility</p:attrName>
                                        </p:attrNameLst>
                                      </p:cBhvr>
                                      <p:to>
                                        <p:strVal val="visible"/>
                                      </p:to>
                                    </p:set>
                                    <p:anim calcmode="lin" valueType="num">
                                      <p:cBhvr>
                                        <p:cTn id="46" dur="500" fill="hold"/>
                                        <p:tgtEl>
                                          <p:spTgt spid="383"/>
                                        </p:tgtEl>
                                        <p:attrNameLst>
                                          <p:attrName>ppt_x</p:attrName>
                                        </p:attrNameLst>
                                      </p:cBhvr>
                                      <p:tavLst>
                                        <p:tav tm="0">
                                          <p:val>
                                            <p:strVal val="#ppt_x"/>
                                          </p:val>
                                        </p:tav>
                                        <p:tav tm="100000">
                                          <p:val>
                                            <p:strVal val="#ppt_x"/>
                                          </p:val>
                                        </p:tav>
                                      </p:tavLst>
                                    </p:anim>
                                    <p:anim calcmode="lin" valueType="num">
                                      <p:cBhvr>
                                        <p:cTn id="47"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5" grpId="3"/>
      <p:bldP build="whole" bldLvl="1" animBg="1" rev="0" advAuto="0" spid="376" grpId="6"/>
      <p:bldP build="whole" bldLvl="1" animBg="1" rev="0" advAuto="0" spid="377" grpId="5"/>
      <p:bldP build="whole" bldLvl="1" animBg="1" rev="0" advAuto="0" spid="381" grpId="8"/>
      <p:bldP build="whole" bldLvl="1" animBg="1" rev="0" advAuto="0" spid="382" grpId="9"/>
      <p:bldP build="whole" bldLvl="1" animBg="1" rev="0" advAuto="0" spid="373" grpId="1"/>
      <p:bldP build="whole" bldLvl="1" animBg="1" rev="0" advAuto="0" spid="379" grpId="4"/>
      <p:bldP build="whole" bldLvl="1" animBg="1" rev="0" advAuto="0" spid="383" grpId="10"/>
      <p:bldP build="whole" bldLvl="1" animBg="1" rev="0" advAuto="0" spid="378" grpId="7"/>
      <p:bldP build="whole" bldLvl="1" animBg="1" rev="0" advAuto="0" spid="374" grpId="2"/>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Ipossia ipossica"/>
          <p:cNvSpPr txBox="1"/>
          <p:nvPr>
            <p:ph type="title" idx="4294967295"/>
          </p:nvPr>
        </p:nvSpPr>
        <p:spPr>
          <a:xfrm>
            <a:off x="34925" y="-100013"/>
            <a:ext cx="9109075" cy="720726"/>
          </a:xfrm>
          <a:prstGeom prst="rect">
            <a:avLst/>
          </a:prstGeom>
        </p:spPr>
        <p:txBody>
          <a:bodyPr>
            <a:normAutofit fontScale="100000" lnSpcReduction="0"/>
          </a:bodyPr>
          <a:lstStyle>
            <a:lvl1pPr>
              <a:defRPr sz="3200">
                <a:solidFill>
                  <a:srgbClr val="FFFF00"/>
                </a:solidFill>
              </a:defRPr>
            </a:lvl1pPr>
          </a:lstStyle>
          <a:p>
            <a:pPr/>
            <a:r>
              <a:t>Ipossia ipossica</a:t>
            </a:r>
          </a:p>
        </p:txBody>
      </p:sp>
      <p:sp>
        <p:nvSpPr>
          <p:cNvPr id="386" name="A quote elevate la pressione totale dei gas che compongono l’aria respirabile diminuisce ed è quindi  più difficile far entrare l'aria (e quindi l'ossigeno) nei polmoni (sofferenza)…"/>
          <p:cNvSpPr txBox="1"/>
          <p:nvPr>
            <p:ph type="body" idx="4294967295"/>
          </p:nvPr>
        </p:nvSpPr>
        <p:spPr>
          <a:xfrm>
            <a:off x="107950" y="693737"/>
            <a:ext cx="8893175" cy="5759451"/>
          </a:xfrm>
          <a:prstGeom prst="rect">
            <a:avLst/>
          </a:prstGeom>
        </p:spPr>
        <p:txBody>
          <a:bodyPr>
            <a:normAutofit fontScale="100000" lnSpcReduction="0"/>
          </a:bodyPr>
          <a:lstStyle/>
          <a:p>
            <a:pPr marL="342900" indent="-342900" algn="just">
              <a:spcBef>
                <a:spcPts val="600"/>
              </a:spcBef>
              <a:buChar char="•"/>
              <a:defRPr sz="2500">
                <a:solidFill>
                  <a:srgbClr val="FFFFFF"/>
                </a:solidFill>
              </a:defRPr>
            </a:pPr>
            <a:r>
              <a:t>A quote elevate la </a:t>
            </a:r>
            <a:r>
              <a:rPr>
                <a:solidFill>
                  <a:srgbClr val="FFFF00"/>
                </a:solidFill>
              </a:rPr>
              <a:t>pressione totale dei gas che compongono l’aria respirabile</a:t>
            </a:r>
            <a:r>
              <a:t> </a:t>
            </a:r>
            <a:r>
              <a:rPr u="sng"/>
              <a:t>diminuisce</a:t>
            </a:r>
            <a:r>
              <a:t> ed è quindi  più difficile far entrare l'aria (e quindi l'ossigeno) nei polmoni (sofferenza)</a:t>
            </a:r>
          </a:p>
          <a:p>
            <a:pPr marL="342900" indent="-342900" algn="just">
              <a:spcBef>
                <a:spcPts val="600"/>
              </a:spcBef>
              <a:buChar char="•"/>
              <a:defRPr sz="2500" u="sng">
                <a:solidFill>
                  <a:srgbClr val="FFFF00"/>
                </a:solidFill>
              </a:defRPr>
            </a:pPr>
            <a:r>
              <a:t>Reazione acuta</a:t>
            </a:r>
            <a:r>
              <a:rPr u="none">
                <a:solidFill>
                  <a:srgbClr val="FFFFFF"/>
                </a:solidFill>
              </a:rPr>
              <a:t>: a livello dell’apparato respiratorio  (aumento della ventilazione) e cardio-circolatorio (aumento della frequenza cardiaca)</a:t>
            </a:r>
            <a:endParaRPr>
              <a:solidFill>
                <a:srgbClr val="FFFFFF"/>
              </a:solidFill>
            </a:endParaRPr>
          </a:p>
          <a:p>
            <a:pPr algn="just">
              <a:buChar char="•"/>
              <a:defRPr sz="1000">
                <a:solidFill>
                  <a:srgbClr val="FFFFFF"/>
                </a:solidFill>
              </a:defRPr>
            </a:pPr>
          </a:p>
          <a:p>
            <a:pPr marL="342900" indent="-342900" algn="just">
              <a:spcBef>
                <a:spcPts val="600"/>
              </a:spcBef>
              <a:buChar char="•"/>
              <a:defRPr sz="2500" u="sng">
                <a:solidFill>
                  <a:srgbClr val="FFFF00"/>
                </a:solidFill>
              </a:defRPr>
            </a:pPr>
            <a:r>
              <a:t>Reazione ritardata</a:t>
            </a:r>
            <a:r>
              <a:rPr u="none"/>
              <a:t>: </a:t>
            </a:r>
            <a:r>
              <a:rPr u="none">
                <a:solidFill>
                  <a:srgbClr val="FFFFFF"/>
                </a:solidFill>
              </a:rPr>
              <a:t>l’ipossia ipossica stimola la </a:t>
            </a:r>
            <a:r>
              <a:rPr>
                <a:solidFill>
                  <a:srgbClr val="FFFFFF"/>
                </a:solidFill>
              </a:rPr>
              <a:t>sintesi di EPO</a:t>
            </a:r>
            <a:r>
              <a:rPr u="none">
                <a:solidFill>
                  <a:srgbClr val="FFFFFF"/>
                </a:solidFill>
              </a:rPr>
              <a:t> che contribuisce al </a:t>
            </a:r>
            <a:r>
              <a:rPr u="none"/>
              <a:t>fenomeno di acclimatamento</a:t>
            </a:r>
            <a:r>
              <a:rPr u="none">
                <a:solidFill>
                  <a:srgbClr val="FFFFFF"/>
                </a:solidFill>
              </a:rPr>
              <a:t> ad altitudini elevate (con aumento dei globuli rossi: </a:t>
            </a:r>
            <a:r>
              <a:rPr b="1" u="none"/>
              <a:t>pletora</a:t>
            </a:r>
            <a:r>
              <a:rPr u="none">
                <a:solidFill>
                  <a:srgbClr val="FFFFFF"/>
                </a:solidFill>
              </a:rPr>
              <a:t>)</a:t>
            </a:r>
            <a:endParaRPr>
              <a:solidFill>
                <a:srgbClr val="FFFFFF"/>
              </a:solidFill>
            </a:endParaRPr>
          </a:p>
          <a:p>
            <a:pPr algn="just">
              <a:buChar char="•"/>
              <a:defRPr sz="1000">
                <a:solidFill>
                  <a:srgbClr val="FFFFFF"/>
                </a:solidFill>
              </a:defRPr>
            </a:pPr>
          </a:p>
          <a:p>
            <a:pPr marL="342900" indent="-342900" algn="just">
              <a:spcBef>
                <a:spcPts val="600"/>
              </a:spcBef>
              <a:buChar char="•"/>
              <a:defRPr sz="2500">
                <a:solidFill>
                  <a:srgbClr val="FFFFFF"/>
                </a:solidFill>
              </a:defRPr>
            </a:pPr>
            <a:r>
              <a:t>Le   popolazioni  che </a:t>
            </a:r>
            <a:r>
              <a:rPr b="1" u="sng"/>
              <a:t>da sempre</a:t>
            </a:r>
            <a:r>
              <a:t> vivono a quote elevate   hanno subito una selezione positiva a livello di geni  coinvolti nei meccanismi di risposta all’ipossia</a:t>
            </a:r>
            <a:r>
              <a:rPr sz="2000"/>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86">
                                            <p:txEl>
                                              <p:pRg st="1" end="1"/>
                                            </p:txEl>
                                          </p:spTgt>
                                        </p:tgtEl>
                                        <p:attrNameLst>
                                          <p:attrName>style.visibility</p:attrName>
                                        </p:attrNameLst>
                                      </p:cBhvr>
                                      <p:to>
                                        <p:strVal val="visible"/>
                                      </p:to>
                                    </p:set>
                                    <p:animEffect filter="wipe(left)" transition="in">
                                      <p:cBhvr>
                                        <p:cTn id="7" dur="500"/>
                                        <p:tgtEl>
                                          <p:spTgt spid="386">
                                            <p:txEl>
                                              <p:pRg st="1" end="1"/>
                                            </p:txEl>
                                          </p:spTgt>
                                        </p:tgtEl>
                                      </p:cBhvr>
                                    </p:animEffect>
                                  </p:childTnLst>
                                </p:cTn>
                              </p:par>
                            </p:childTnLst>
                          </p:cTn>
                        </p:par>
                        <p:par>
                          <p:cTn id="8" fill="hold">
                            <p:stCondLst>
                              <p:cond delay="500"/>
                            </p:stCondLst>
                            <p:childTnLst>
                              <p:par>
                                <p:cTn id="9" presetClass="entr" nodeType="afterEffect" presetSubtype="8" presetID="22" grpId="1" fill="hold">
                                  <p:stCondLst>
                                    <p:cond delay="0"/>
                                  </p:stCondLst>
                                  <p:iterate type="el" backwards="0">
                                    <p:tmAbs val="0"/>
                                  </p:iterate>
                                  <p:childTnLst>
                                    <p:set>
                                      <p:cBhvr>
                                        <p:cTn id="10" fill="hold"/>
                                        <p:tgtEl>
                                          <p:spTgt spid="386">
                                            <p:txEl>
                                              <p:pRg st="2" end="2"/>
                                            </p:txEl>
                                          </p:spTgt>
                                        </p:tgtEl>
                                        <p:attrNameLst>
                                          <p:attrName>style.visibility</p:attrName>
                                        </p:attrNameLst>
                                      </p:cBhvr>
                                      <p:to>
                                        <p:strVal val="visible"/>
                                      </p:to>
                                    </p:set>
                                    <p:animEffect filter="wipe(left)" transition="in">
                                      <p:cBhvr>
                                        <p:cTn id="11" dur="500"/>
                                        <p:tgtEl>
                                          <p:spTgt spid="38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1" fill="hold">
                                  <p:stCondLst>
                                    <p:cond delay="0"/>
                                  </p:stCondLst>
                                  <p:iterate type="el" backwards="0">
                                    <p:tmAbs val="0"/>
                                  </p:iterate>
                                  <p:childTnLst>
                                    <p:set>
                                      <p:cBhvr>
                                        <p:cTn id="15" fill="hold"/>
                                        <p:tgtEl>
                                          <p:spTgt spid="386">
                                            <p:txEl>
                                              <p:pRg st="3" end="3"/>
                                            </p:txEl>
                                          </p:spTgt>
                                        </p:tgtEl>
                                        <p:attrNameLst>
                                          <p:attrName>style.visibility</p:attrName>
                                        </p:attrNameLst>
                                      </p:cBhvr>
                                      <p:to>
                                        <p:strVal val="visible"/>
                                      </p:to>
                                    </p:set>
                                    <p:animEffect filter="wipe(left)" transition="in">
                                      <p:cBhvr>
                                        <p:cTn id="16" dur="500"/>
                                        <p:tgtEl>
                                          <p:spTgt spid="386">
                                            <p:txEl>
                                              <p:pRg st="3" end="3"/>
                                            </p:txEl>
                                          </p:spTgt>
                                        </p:tgtEl>
                                      </p:cBhvr>
                                    </p:animEffect>
                                  </p:childTnLst>
                                </p:cTn>
                              </p:par>
                            </p:childTnLst>
                          </p:cTn>
                        </p:par>
                        <p:par>
                          <p:cTn id="17" fill="hold">
                            <p:stCondLst>
                              <p:cond delay="500"/>
                            </p:stCondLst>
                            <p:childTnLst>
                              <p:par>
                                <p:cTn id="18" presetClass="entr" nodeType="afterEffect" presetSubtype="8" presetID="22" grpId="1" fill="hold">
                                  <p:stCondLst>
                                    <p:cond delay="0"/>
                                  </p:stCondLst>
                                  <p:iterate type="el" backwards="0">
                                    <p:tmAbs val="0"/>
                                  </p:iterate>
                                  <p:childTnLst>
                                    <p:set>
                                      <p:cBhvr>
                                        <p:cTn id="19" fill="hold"/>
                                        <p:tgtEl>
                                          <p:spTgt spid="386">
                                            <p:txEl>
                                              <p:pRg st="4" end="4"/>
                                            </p:txEl>
                                          </p:spTgt>
                                        </p:tgtEl>
                                        <p:attrNameLst>
                                          <p:attrName>style.visibility</p:attrName>
                                        </p:attrNameLst>
                                      </p:cBhvr>
                                      <p:to>
                                        <p:strVal val="visible"/>
                                      </p:to>
                                    </p:set>
                                    <p:animEffect filter="wipe(left)" transition="in">
                                      <p:cBhvr>
                                        <p:cTn id="20" dur="500"/>
                                        <p:tgtEl>
                                          <p:spTgt spid="38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386">
                                            <p:txEl>
                                              <p:pRg st="5" end="5"/>
                                            </p:txEl>
                                          </p:spTgt>
                                        </p:tgtEl>
                                        <p:attrNameLst>
                                          <p:attrName>style.visibility</p:attrName>
                                        </p:attrNameLst>
                                      </p:cBhvr>
                                      <p:to>
                                        <p:strVal val="visible"/>
                                      </p:to>
                                    </p:set>
                                    <p:animEffect filter="wipe(left)" transition="in">
                                      <p:cBhvr>
                                        <p:cTn id="25" dur="500"/>
                                        <p:tgtEl>
                                          <p:spTgt spid="38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6"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2E"/>
        </a:solidFill>
      </p:bgPr>
    </p:bg>
    <p:spTree>
      <p:nvGrpSpPr>
        <p:cNvPr id="1" name=""/>
        <p:cNvGrpSpPr/>
        <p:nvPr/>
      </p:nvGrpSpPr>
      <p:grpSpPr>
        <a:xfrm>
          <a:off x="0" y="0"/>
          <a:ext cx="0" cy="0"/>
          <a:chOff x="0" y="0"/>
          <a:chExt cx="0" cy="0"/>
        </a:xfrm>
      </p:grpSpPr>
      <p:pic>
        <p:nvPicPr>
          <p:cNvPr id="388" name="http://static.tantasalute.it/625X0/www/tantasalute/it/img/anemia-aplastica-cause-sintomi-cure.jpg" descr="http://static.tantasalute.it/625X0/www/tantasalute/it/img/anemia-aplastica-cause-sintomi-cure.jpg"/>
          <p:cNvPicPr>
            <a:picLocks noChangeAspect="1"/>
          </p:cNvPicPr>
          <p:nvPr/>
        </p:nvPicPr>
        <p:blipFill>
          <a:blip r:embed="rId2">
            <a:extLst/>
          </a:blip>
          <a:stretch>
            <a:fillRect/>
          </a:stretch>
        </p:blipFill>
        <p:spPr>
          <a:xfrm>
            <a:off x="171450" y="476250"/>
            <a:ext cx="8864600" cy="5905500"/>
          </a:xfrm>
          <a:prstGeom prst="rect">
            <a:avLst/>
          </a:prstGeom>
          <a:ln w="12700">
            <a:miter lim="400000"/>
          </a:ln>
        </p:spPr>
      </p:pic>
      <p:pic>
        <p:nvPicPr>
          <p:cNvPr id="389" name="image.png" descr="image.png"/>
          <p:cNvPicPr>
            <a:picLocks noChangeAspect="1"/>
          </p:cNvPicPr>
          <p:nvPr/>
        </p:nvPicPr>
        <p:blipFill>
          <a:blip r:embed="rId3">
            <a:extLst/>
          </a:blip>
          <a:stretch>
            <a:fillRect/>
          </a:stretch>
        </p:blipFill>
        <p:spPr>
          <a:xfrm>
            <a:off x="971550" y="1420812"/>
            <a:ext cx="7488238" cy="4745038"/>
          </a:xfrm>
          <a:prstGeom prst="rect">
            <a:avLst/>
          </a:prstGeom>
          <a:ln w="12700">
            <a:miter lim="400000"/>
          </a:ln>
        </p:spPr>
      </p:pic>
      <p:sp>
        <p:nvSpPr>
          <p:cNvPr id="390" name="Variazioni dell’ematocrito…"/>
          <p:cNvSpPr txBox="1"/>
          <p:nvPr/>
        </p:nvSpPr>
        <p:spPr>
          <a:xfrm>
            <a:off x="179387" y="115887"/>
            <a:ext cx="8893176" cy="1142359"/>
          </a:xfrm>
          <a:prstGeom prst="rect">
            <a:avLst/>
          </a:prstGeom>
          <a:solidFill>
            <a:srgbClr val="99CC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900"/>
              </a:spcBef>
              <a:defRPr sz="3200"/>
            </a:pPr>
            <a:r>
              <a:t>Variazioni dell’</a:t>
            </a:r>
            <a:r>
              <a:rPr b="1"/>
              <a:t>ematocrito</a:t>
            </a:r>
            <a:endParaRPr b="1"/>
          </a:p>
          <a:p>
            <a:pPr algn="ctr">
              <a:spcBef>
                <a:spcPts val="1500"/>
              </a:spcBef>
              <a:defRPr sz="2600"/>
            </a:pPr>
            <a:r>
              <a:t>(rapporto esistente nel sangue fra plasma e globuli rossi)</a:t>
            </a:r>
          </a:p>
        </p:txBody>
      </p:sp>
      <p:sp>
        <p:nvSpPr>
          <p:cNvPr id="391" name="Rettangolo"/>
          <p:cNvSpPr/>
          <p:nvPr/>
        </p:nvSpPr>
        <p:spPr>
          <a:xfrm>
            <a:off x="6299200" y="1492249"/>
            <a:ext cx="1081088" cy="4600577"/>
          </a:xfrm>
          <a:prstGeom prst="rect">
            <a:avLst/>
          </a:prstGeom>
          <a:ln w="57150">
            <a:solidFill>
              <a:srgbClr val="583DFD"/>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89"/>
                                        </p:tgtEl>
                                        <p:attrNameLst>
                                          <p:attrName>style.visibility</p:attrName>
                                        </p:attrNameLst>
                                      </p:cBhvr>
                                      <p:to>
                                        <p:strVal val="visible"/>
                                      </p:to>
                                    </p:set>
                                    <p:animEffect filter="wipe(left)" transition="in">
                                      <p:cBhvr>
                                        <p:cTn id="7" dur="500"/>
                                        <p:tgtEl>
                                          <p:spTgt spid="38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 grpId="2" fill="hold">
                                  <p:stCondLst>
                                    <p:cond delay="0"/>
                                  </p:stCondLst>
                                  <p:iterate type="el" backwards="0">
                                    <p:tmAbs val="0"/>
                                  </p:iterate>
                                  <p:childTnLst>
                                    <p:set>
                                      <p:cBhvr>
                                        <p:cTn id="11" fill="hold"/>
                                        <p:tgtEl>
                                          <p:spTgt spid="391"/>
                                        </p:tgtEl>
                                        <p:attrNameLst>
                                          <p:attrName>style.visibility</p:attrName>
                                        </p:attrNameLst>
                                      </p:cBhvr>
                                      <p:to>
                                        <p:strVal val="visible"/>
                                      </p:to>
                                    </p:set>
                                    <p:anim calcmode="lin" valueType="num">
                                      <p:cBhvr>
                                        <p:cTn id="12" dur="500" fill="hold"/>
                                        <p:tgtEl>
                                          <p:spTgt spid="391"/>
                                        </p:tgtEl>
                                        <p:attrNameLst>
                                          <p:attrName>ppt_x</p:attrName>
                                        </p:attrNameLst>
                                      </p:cBhvr>
                                      <p:tavLst>
                                        <p:tav tm="0">
                                          <p:val>
                                            <p:strVal val="#ppt_x"/>
                                          </p:val>
                                        </p:tav>
                                        <p:tav tm="100000">
                                          <p:val>
                                            <p:strVal val="#ppt_x"/>
                                          </p:val>
                                        </p:tav>
                                      </p:tavLst>
                                    </p:anim>
                                    <p:anim calcmode="lin" valueType="num">
                                      <p:cBhvr>
                                        <p:cTn id="13" dur="500" fill="hold"/>
                                        <p:tgtEl>
                                          <p:spTgt spid="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1" grpId="2"/>
      <p:bldP build="whole" bldLvl="1" animBg="1" rev="0" advAuto="0" spid="389"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Fattori coinvolti nella regolazione della produzione…"/>
          <p:cNvSpPr txBox="1"/>
          <p:nvPr>
            <p:ph type="body" idx="4294967295"/>
          </p:nvPr>
        </p:nvSpPr>
        <p:spPr>
          <a:xfrm>
            <a:off x="323850" y="1600200"/>
            <a:ext cx="8578850" cy="4525963"/>
          </a:xfrm>
          <a:prstGeom prst="rect">
            <a:avLst/>
          </a:prstGeom>
        </p:spPr>
        <p:txBody>
          <a:bodyPr>
            <a:normAutofit fontScale="100000" lnSpcReduction="0"/>
          </a:bodyPr>
          <a:lstStyle/>
          <a:p>
            <a:pPr>
              <a:buChar char="➢"/>
              <a:defRPr>
                <a:solidFill>
                  <a:srgbClr val="FFFFFF"/>
                </a:solidFill>
              </a:defRPr>
            </a:pPr>
            <a:r>
              <a:t> </a:t>
            </a:r>
            <a:r>
              <a:rPr>
                <a:solidFill>
                  <a:srgbClr val="003399"/>
                </a:solidFill>
              </a:rPr>
              <a:t>Fattori coinvolti nella regolazione della produzione</a:t>
            </a:r>
            <a:endParaRPr>
              <a:solidFill>
                <a:srgbClr val="003399"/>
              </a:solidFill>
            </a:endParaRPr>
          </a:p>
          <a:p>
            <a:pPr>
              <a:buChar char="➢"/>
              <a:defRPr>
                <a:solidFill>
                  <a:srgbClr val="FFFFFF"/>
                </a:solidFill>
              </a:defRPr>
            </a:pPr>
          </a:p>
          <a:p>
            <a:pPr>
              <a:buChar char="➢"/>
              <a:defRPr>
                <a:solidFill>
                  <a:srgbClr val="FFFFFF"/>
                </a:solidFill>
              </a:defRPr>
            </a:pPr>
            <a:r>
              <a:t> EPO: dalla fisiologia all’applicazione clinica</a:t>
            </a:r>
          </a:p>
          <a:p>
            <a:pPr>
              <a:buChar char="➢"/>
              <a:defRPr>
                <a:solidFill>
                  <a:srgbClr val="FFFFFF"/>
                </a:solidFill>
              </a:defRPr>
            </a:pPr>
          </a:p>
          <a:p>
            <a:pPr>
              <a:buChar char="➢"/>
              <a:defRPr>
                <a:solidFill>
                  <a:srgbClr val="FFFFFF"/>
                </a:solidFill>
              </a:defRPr>
            </a:pPr>
            <a:r>
              <a:t> </a:t>
            </a:r>
            <a:r>
              <a:rPr>
                <a:solidFill>
                  <a:srgbClr val="003399"/>
                </a:solidFill>
              </a:rPr>
              <a:t>Alterazioni ereditarie e malattia</a:t>
            </a:r>
          </a:p>
        </p:txBody>
      </p:sp>
      <p:sp>
        <p:nvSpPr>
          <p:cNvPr id="394" name="Eritropoietina"/>
          <p:cNvSpPr txBox="1"/>
          <p:nvPr>
            <p:ph type="title" idx="4294967295"/>
          </p:nvPr>
        </p:nvSpPr>
        <p:spPr>
          <a:xfrm>
            <a:off x="457200" y="44449"/>
            <a:ext cx="8229600" cy="1143002"/>
          </a:xfrm>
          <a:prstGeom prst="rect">
            <a:avLst/>
          </a:prstGeom>
        </p:spPr>
        <p:txBody>
          <a:bodyPr>
            <a:normAutofit fontScale="100000" lnSpcReduction="0"/>
          </a:bodyPr>
          <a:lstStyle>
            <a:lvl1pPr>
              <a:defRPr>
                <a:solidFill>
                  <a:srgbClr val="FFFF00"/>
                </a:solidFill>
              </a:defRPr>
            </a:lvl1pPr>
          </a:lstStyle>
          <a:p>
            <a:pPr/>
            <a:r>
              <a:t>Eritropoietina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La conoscenza dei meccanismi molecolari tramite i quali l’EPO interviene nella regolazione omeostatica dell’ossigenazione tessutale ha permesso di introdurre l’EPO nella pratica clinica…"/>
          <p:cNvSpPr txBox="1"/>
          <p:nvPr>
            <p:ph type="body" idx="4294967295"/>
          </p:nvPr>
        </p:nvSpPr>
        <p:spPr>
          <a:xfrm>
            <a:off x="-1" y="1989137"/>
            <a:ext cx="9144002" cy="3240089"/>
          </a:xfrm>
          <a:prstGeom prst="rect">
            <a:avLst/>
          </a:prstGeom>
        </p:spPr>
        <p:txBody>
          <a:bodyPr>
            <a:normAutofit fontScale="100000" lnSpcReduction="0"/>
          </a:bodyPr>
          <a:lstStyle/>
          <a:p>
            <a:pPr algn="just">
              <a:spcBef>
                <a:spcPts val="600"/>
              </a:spcBef>
              <a:buChar char="•"/>
              <a:defRPr sz="2800">
                <a:solidFill>
                  <a:srgbClr val="FFFFFF"/>
                </a:solidFill>
              </a:defRPr>
            </a:pPr>
            <a:r>
              <a:t>La conoscenza dei meccanismi molecolari tramite i quali l’EPO interviene nella </a:t>
            </a:r>
            <a:r>
              <a:rPr u="sng"/>
              <a:t>regolazione omeostatica</a:t>
            </a:r>
            <a:r>
              <a:t> dell’ossigenazione tessutale ha permesso di </a:t>
            </a:r>
            <a:r>
              <a:rPr u="sng"/>
              <a:t>introdurre l’EPO nella pratica clinica</a:t>
            </a:r>
            <a:endParaRPr u="sng"/>
          </a:p>
          <a:p>
            <a:pPr algn="just">
              <a:buChar char="•"/>
              <a:defRPr sz="1000">
                <a:solidFill>
                  <a:srgbClr val="FFFFFF"/>
                </a:solidFill>
                <a:latin typeface="Comic Sans MS"/>
                <a:ea typeface="Comic Sans MS"/>
                <a:cs typeface="Comic Sans MS"/>
                <a:sym typeface="Comic Sans MS"/>
              </a:defRPr>
            </a:pPr>
          </a:p>
          <a:p>
            <a:pPr algn="just">
              <a:spcBef>
                <a:spcPts val="600"/>
              </a:spcBef>
              <a:buChar char="•"/>
              <a:defRPr sz="2800">
                <a:solidFill>
                  <a:srgbClr val="FFFFFF"/>
                </a:solidFill>
              </a:defRPr>
            </a:pPr>
            <a:r>
              <a:t>Attualmente l’EPO viene utilizzata nella terapia di varie forme di </a:t>
            </a:r>
            <a:r>
              <a:rPr u="sng"/>
              <a:t>anemia</a:t>
            </a:r>
            <a:r>
              <a:t> e di </a:t>
            </a:r>
            <a:r>
              <a:rPr u="sng"/>
              <a:t>gravi patologie renali</a:t>
            </a:r>
          </a:p>
        </p:txBody>
      </p:sp>
      <p:sp>
        <p:nvSpPr>
          <p:cNvPr id="397" name="Anemia: diminuzione della concentrazione di emoglobina nel sangue"/>
          <p:cNvSpPr txBox="1"/>
          <p:nvPr/>
        </p:nvSpPr>
        <p:spPr>
          <a:xfrm>
            <a:off x="3995737" y="5429250"/>
            <a:ext cx="5032376" cy="1299007"/>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45719" rIns="45719">
            <a:spAutoFit/>
          </a:bodyPr>
          <a:lstStyle/>
          <a:p>
            <a:pPr algn="just">
              <a:spcBef>
                <a:spcPts val="1600"/>
              </a:spcBef>
              <a:defRPr b="1" sz="2800"/>
            </a:pPr>
            <a:r>
              <a:t>Anemia</a:t>
            </a:r>
            <a:r>
              <a:rPr b="0"/>
              <a:t>: </a:t>
            </a:r>
            <a:r>
              <a:rPr b="0" u="sng"/>
              <a:t>diminuzione</a:t>
            </a:r>
            <a:r>
              <a:rPr b="0"/>
              <a:t> della concentrazione di emoglobina nel sangue</a:t>
            </a:r>
          </a:p>
        </p:txBody>
      </p:sp>
      <p:sp>
        <p:nvSpPr>
          <p:cNvPr id="398" name="Un esempio di medicina traslazionale: trasferimento di  nuove conoscenze dalla scienza di base a quella biomedica (dal laboratorio al letto del paziente)"/>
          <p:cNvSpPr txBox="1"/>
          <p:nvPr/>
        </p:nvSpPr>
        <p:spPr>
          <a:xfrm>
            <a:off x="9207" y="-26988"/>
            <a:ext cx="9044623" cy="13743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3000">
                <a:solidFill>
                  <a:srgbClr val="FFFFFF"/>
                </a:solidFill>
              </a:defRPr>
            </a:pPr>
            <a:r>
              <a:t>Un esempio di </a:t>
            </a:r>
            <a:r>
              <a:rPr>
                <a:solidFill>
                  <a:srgbClr val="FFFF00"/>
                </a:solidFill>
              </a:rPr>
              <a:t>medicina traslazionale</a:t>
            </a:r>
            <a:r>
              <a:t>: trasferimento di  nuove conoscenze dalla scienza di base a quella biomedica</a:t>
            </a:r>
            <a:r>
              <a:rPr>
                <a:solidFill>
                  <a:srgbClr val="FFFF00"/>
                </a:solidFill>
              </a:rPr>
              <a:t> </a:t>
            </a:r>
            <a:r>
              <a:t>(dal laboratorio al letto del paziente)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96">
                                            <p:bg/>
                                          </p:spTgt>
                                        </p:tgtEl>
                                        <p:attrNameLst>
                                          <p:attrName>style.visibility</p:attrName>
                                        </p:attrNameLst>
                                      </p:cBhvr>
                                      <p:to>
                                        <p:strVal val="visible"/>
                                      </p:to>
                                    </p:set>
                                    <p:animEffect filter="wipe(left)" transition="in">
                                      <p:cBhvr>
                                        <p:cTn id="7" dur="500"/>
                                        <p:tgtEl>
                                          <p:spTgt spid="396">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396">
                                            <p:txEl>
                                              <p:pRg st="0" end="0"/>
                                            </p:txEl>
                                          </p:spTgt>
                                        </p:tgtEl>
                                        <p:attrNameLst>
                                          <p:attrName>style.visibility</p:attrName>
                                        </p:attrNameLst>
                                      </p:cBhvr>
                                      <p:to>
                                        <p:strVal val="visible"/>
                                      </p:to>
                                    </p:set>
                                    <p:animEffect filter="wipe(left)" transition="in">
                                      <p:cBhvr>
                                        <p:cTn id="10" dur="500"/>
                                        <p:tgtEl>
                                          <p:spTgt spid="396">
                                            <p:txEl>
                                              <p:pRg st="0" end="0"/>
                                            </p:txEl>
                                          </p:spTgt>
                                        </p:tgtEl>
                                      </p:cBhvr>
                                    </p:animEffect>
                                  </p:childTnLst>
                                </p:cTn>
                              </p:par>
                            </p:childTnLst>
                          </p:cTn>
                        </p:par>
                        <p:par>
                          <p:cTn id="11" fill="hold">
                            <p:stCondLst>
                              <p:cond delay="500"/>
                            </p:stCondLst>
                            <p:childTnLst>
                              <p:par>
                                <p:cTn id="12" presetClass="entr" nodeType="afterEffect" presetSubtype="8" presetID="22" grpId="1" fill="hold">
                                  <p:stCondLst>
                                    <p:cond delay="0"/>
                                  </p:stCondLst>
                                  <p:iterate type="el" backwards="0">
                                    <p:tmAbs val="0"/>
                                  </p:iterate>
                                  <p:childTnLst>
                                    <p:set>
                                      <p:cBhvr>
                                        <p:cTn id="13" fill="hold"/>
                                        <p:tgtEl>
                                          <p:spTgt spid="396">
                                            <p:txEl>
                                              <p:pRg st="1" end="1"/>
                                            </p:txEl>
                                          </p:spTgt>
                                        </p:tgtEl>
                                        <p:attrNameLst>
                                          <p:attrName>style.visibility</p:attrName>
                                        </p:attrNameLst>
                                      </p:cBhvr>
                                      <p:to>
                                        <p:strVal val="visible"/>
                                      </p:to>
                                    </p:set>
                                    <p:animEffect filter="wipe(left)" transition="in">
                                      <p:cBhvr>
                                        <p:cTn id="14" dur="500"/>
                                        <p:tgtEl>
                                          <p:spTgt spid="39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2" grpId="1" fill="hold">
                                  <p:stCondLst>
                                    <p:cond delay="0"/>
                                  </p:stCondLst>
                                  <p:iterate type="el" backwards="0">
                                    <p:tmAbs val="0"/>
                                  </p:iterate>
                                  <p:childTnLst>
                                    <p:set>
                                      <p:cBhvr>
                                        <p:cTn id="18" fill="hold"/>
                                        <p:tgtEl>
                                          <p:spTgt spid="396">
                                            <p:txEl>
                                              <p:pRg st="2" end="2"/>
                                            </p:txEl>
                                          </p:spTgt>
                                        </p:tgtEl>
                                        <p:attrNameLst>
                                          <p:attrName>style.visibility</p:attrName>
                                        </p:attrNameLst>
                                      </p:cBhvr>
                                      <p:to>
                                        <p:strVal val="visible"/>
                                      </p:to>
                                    </p:set>
                                    <p:animEffect filter="wipe(left)" transition="in">
                                      <p:cBhvr>
                                        <p:cTn id="19" dur="500"/>
                                        <p:tgtEl>
                                          <p:spTgt spid="39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6" presetID="23" grpId="2" fill="hold">
                                  <p:stCondLst>
                                    <p:cond delay="0"/>
                                  </p:stCondLst>
                                  <p:iterate type="el" backwards="0">
                                    <p:tmAbs val="0"/>
                                  </p:iterate>
                                  <p:childTnLst>
                                    <p:set>
                                      <p:cBhvr>
                                        <p:cTn id="23" fill="hold"/>
                                        <p:tgtEl>
                                          <p:spTgt spid="397"/>
                                        </p:tgtEl>
                                        <p:attrNameLst>
                                          <p:attrName>style.visibility</p:attrName>
                                        </p:attrNameLst>
                                      </p:cBhvr>
                                      <p:to>
                                        <p:strVal val="visible"/>
                                      </p:to>
                                    </p:set>
                                    <p:anim calcmode="lin" valueType="num">
                                      <p:cBhvr>
                                        <p:cTn id="24" dur="500" fill="hold"/>
                                        <p:tgtEl>
                                          <p:spTgt spid="397"/>
                                        </p:tgtEl>
                                        <p:attrNameLst>
                                          <p:attrName>ppt_w</p:attrName>
                                        </p:attrNameLst>
                                      </p:cBhvr>
                                      <p:tavLst>
                                        <p:tav tm="0">
                                          <p:val>
                                            <p:fltVal val="0"/>
                                          </p:val>
                                        </p:tav>
                                        <p:tav tm="100000">
                                          <p:val>
                                            <p:strVal val="#ppt_w"/>
                                          </p:val>
                                        </p:tav>
                                      </p:tavLst>
                                    </p:anim>
                                    <p:anim calcmode="lin" valueType="num">
                                      <p:cBhvr>
                                        <p:cTn id="25" dur="500" fill="hold"/>
                                        <p:tgtEl>
                                          <p:spTgt spid="3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7" grpId="2"/>
      <p:bldP build="p" bldLvl="1" animBg="1" rev="0" advAuto="0" spid="396"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Homeostatic control of tissue oxygenation"/>
          <p:cNvSpPr txBox="1"/>
          <p:nvPr>
            <p:ph type="title" idx="4294967295"/>
          </p:nvPr>
        </p:nvSpPr>
        <p:spPr>
          <a:xfrm>
            <a:off x="36512" y="-100013"/>
            <a:ext cx="9144001" cy="720726"/>
          </a:xfrm>
          <a:prstGeom prst="rect">
            <a:avLst/>
          </a:prstGeom>
        </p:spPr>
        <p:txBody>
          <a:bodyPr>
            <a:normAutofit fontScale="100000" lnSpcReduction="0"/>
          </a:bodyPr>
          <a:lstStyle>
            <a:lvl1pPr>
              <a:defRPr sz="3800">
                <a:solidFill>
                  <a:srgbClr val="FFFF00"/>
                </a:solidFill>
              </a:defRPr>
            </a:lvl1pPr>
          </a:lstStyle>
          <a:p>
            <a:pPr/>
            <a:r>
              <a:t>Homeostatic control of tissue oxygenation </a:t>
            </a:r>
          </a:p>
        </p:txBody>
      </p:sp>
      <p:sp>
        <p:nvSpPr>
          <p:cNvPr id="401" name="Defective glomus cells…"/>
          <p:cNvSpPr txBox="1"/>
          <p:nvPr/>
        </p:nvSpPr>
        <p:spPr>
          <a:xfrm>
            <a:off x="63500" y="5622925"/>
            <a:ext cx="3506947" cy="79266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marL="285750" indent="-285750" algn="just">
              <a:buSzPct val="100000"/>
              <a:buChar char="•"/>
              <a:defRPr b="1" sz="2400">
                <a:solidFill>
                  <a:srgbClr val="CCCCCC"/>
                </a:solidFill>
              </a:defRPr>
            </a:pPr>
            <a:r>
              <a:t>Defective</a:t>
            </a:r>
            <a:r>
              <a:rPr b="0"/>
              <a:t> glomus cells</a:t>
            </a:r>
          </a:p>
          <a:p>
            <a:pPr marL="285750" indent="-285750" algn="just">
              <a:buSzPct val="100000"/>
              <a:buChar char="•"/>
              <a:defRPr sz="2400">
                <a:solidFill>
                  <a:srgbClr val="CCCCCC"/>
                </a:solidFill>
              </a:defRPr>
            </a:pPr>
            <a:r>
              <a:t>Brain stem </a:t>
            </a:r>
            <a:r>
              <a:rPr b="1"/>
              <a:t>damage</a:t>
            </a:r>
          </a:p>
        </p:txBody>
      </p:sp>
      <p:sp>
        <p:nvSpPr>
          <p:cNvPr id="402" name="Carotid bodies-brain stem axis"/>
          <p:cNvSpPr txBox="1"/>
          <p:nvPr/>
        </p:nvSpPr>
        <p:spPr>
          <a:xfrm>
            <a:off x="107949" y="2668587"/>
            <a:ext cx="2439989" cy="792670"/>
          </a:xfrm>
          <a:prstGeom prst="rect">
            <a:avLst/>
          </a:prstGeom>
          <a:solidFill>
            <a:srgbClr val="66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solidFill>
                  <a:srgbClr val="99CCFF"/>
                </a:solidFill>
              </a:defRPr>
            </a:pPr>
            <a:r>
              <a:t>Carotid bodies-brain stem </a:t>
            </a:r>
            <a:r>
              <a:rPr b="0"/>
              <a:t>axis</a:t>
            </a:r>
          </a:p>
        </p:txBody>
      </p:sp>
      <p:sp>
        <p:nvSpPr>
          <p:cNvPr id="403" name="Forma"/>
          <p:cNvSpPr/>
          <p:nvPr/>
        </p:nvSpPr>
        <p:spPr>
          <a:xfrm>
            <a:off x="1258887" y="3644900"/>
            <a:ext cx="292101" cy="1831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78"/>
                </a:moveTo>
                <a:lnTo>
                  <a:pt x="5400" y="19878"/>
                </a:lnTo>
                <a:lnTo>
                  <a:pt x="5400" y="0"/>
                </a:lnTo>
                <a:lnTo>
                  <a:pt x="16200" y="0"/>
                </a:lnTo>
                <a:lnTo>
                  <a:pt x="16200" y="19878"/>
                </a:lnTo>
                <a:lnTo>
                  <a:pt x="21600" y="19878"/>
                </a:lnTo>
                <a:lnTo>
                  <a:pt x="10800" y="21600"/>
                </a:lnTo>
                <a:close/>
              </a:path>
            </a:pathLst>
          </a:custGeom>
          <a:solidFill>
            <a:srgbClr val="FF3300"/>
          </a:solidFill>
          <a:ln w="25400">
            <a:solidFill>
              <a:srgbClr val="FF3300"/>
            </a:solidFill>
          </a:ln>
        </p:spPr>
        <p:txBody>
          <a:bodyPr lIns="45719" rIns="45719" anchor="ctr"/>
          <a:lstStyle/>
          <a:p>
            <a:pPr algn="ctr">
              <a:defRPr>
                <a:solidFill>
                  <a:srgbClr val="FFFFFF"/>
                </a:solidFill>
              </a:defRPr>
            </a:pPr>
          </a:p>
        </p:txBody>
      </p:sp>
      <p:sp>
        <p:nvSpPr>
          <p:cNvPr id="404" name="Erythropoietin (EPO)-bone marrow axis"/>
          <p:cNvSpPr txBox="1"/>
          <p:nvPr/>
        </p:nvSpPr>
        <p:spPr>
          <a:xfrm>
            <a:off x="5634037" y="2668587"/>
            <a:ext cx="3402013" cy="792670"/>
          </a:xfrm>
          <a:prstGeom prst="rect">
            <a:avLst/>
          </a:prstGeom>
          <a:solidFill>
            <a:srgbClr val="66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pPr>
            <a:r>
              <a:t>Erythropoietin (EPO)-bone marrow </a:t>
            </a:r>
            <a:r>
              <a:rPr b="0"/>
              <a:t>axis</a:t>
            </a:r>
          </a:p>
        </p:txBody>
      </p:sp>
      <p:grpSp>
        <p:nvGrpSpPr>
          <p:cNvPr id="408" name="Raggruppa"/>
          <p:cNvGrpSpPr/>
          <p:nvPr/>
        </p:nvGrpSpPr>
        <p:grpSpPr>
          <a:xfrm>
            <a:off x="6496715" y="1168732"/>
            <a:ext cx="1516140" cy="1313524"/>
            <a:chOff x="0" y="0"/>
            <a:chExt cx="1516138" cy="1313523"/>
          </a:xfrm>
        </p:grpSpPr>
        <p:sp>
          <p:nvSpPr>
            <p:cNvPr id="405" name="Forma"/>
            <p:cNvSpPr/>
            <p:nvPr/>
          </p:nvSpPr>
          <p:spPr>
            <a:xfrm rot="18319061">
              <a:off x="463587" y="-63651"/>
              <a:ext cx="588964" cy="144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160"/>
                    <a:pt x="21600" y="9292"/>
                  </a:cubicBezTo>
                  <a:lnTo>
                    <a:pt x="21600" y="11499"/>
                  </a:lnTo>
                  <a:cubicBezTo>
                    <a:pt x="21600" y="15736"/>
                    <a:pt x="14937" y="19437"/>
                    <a:pt x="5400" y="20496"/>
                  </a:cubicBezTo>
                  <a:lnTo>
                    <a:pt x="5400" y="21600"/>
                  </a:lnTo>
                  <a:lnTo>
                    <a:pt x="0" y="19688"/>
                  </a:lnTo>
                  <a:lnTo>
                    <a:pt x="5400" y="17186"/>
                  </a:lnTo>
                  <a:lnTo>
                    <a:pt x="5400" y="18289"/>
                  </a:lnTo>
                  <a:cubicBezTo>
                    <a:pt x="14019" y="17332"/>
                    <a:pt x="20390" y="14198"/>
                    <a:pt x="21447" y="10396"/>
                  </a:cubicBezTo>
                  <a:lnTo>
                    <a:pt x="21447" y="10396"/>
                  </a:lnTo>
                  <a:cubicBezTo>
                    <a:pt x="20149" y="5724"/>
                    <a:pt x="10938" y="2207"/>
                    <a:pt x="0" y="2207"/>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p>
          </p:txBody>
        </p:sp>
        <p:sp>
          <p:nvSpPr>
            <p:cNvPr id="406" name="Forma"/>
            <p:cNvSpPr/>
            <p:nvPr/>
          </p:nvSpPr>
          <p:spPr>
            <a:xfrm rot="18319061">
              <a:off x="188694" y="78482"/>
              <a:ext cx="588964" cy="7670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815"/>
                    <a:pt x="21600" y="17455"/>
                  </a:cubicBezTo>
                  <a:lnTo>
                    <a:pt x="21600" y="21600"/>
                  </a:lnTo>
                  <a:cubicBezTo>
                    <a:pt x="21600" y="11960"/>
                    <a:pt x="11929" y="4145"/>
                    <a:pt x="0" y="4145"/>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p>
          </p:txBody>
        </p:sp>
        <p:sp>
          <p:nvSpPr>
            <p:cNvPr id="407" name="Linea"/>
            <p:cNvSpPr/>
            <p:nvPr/>
          </p:nvSpPr>
          <p:spPr>
            <a:xfrm rot="18319061">
              <a:off x="928785" y="387079"/>
              <a:ext cx="12701" cy="73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81"/>
                    <a:pt x="14387" y="7168"/>
                    <a:pt x="0" y="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p>
          </p:txBody>
        </p:sp>
      </p:grpSp>
      <p:grpSp>
        <p:nvGrpSpPr>
          <p:cNvPr id="412" name="Raggruppa"/>
          <p:cNvGrpSpPr/>
          <p:nvPr/>
        </p:nvGrpSpPr>
        <p:grpSpPr>
          <a:xfrm>
            <a:off x="625273" y="1124609"/>
            <a:ext cx="1448093" cy="1426456"/>
            <a:chOff x="0" y="0"/>
            <a:chExt cx="1448092" cy="1426455"/>
          </a:xfrm>
        </p:grpSpPr>
        <p:sp>
          <p:nvSpPr>
            <p:cNvPr id="409"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p>
          </p:txBody>
        </p:sp>
        <p:sp>
          <p:nvSpPr>
            <p:cNvPr id="410"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p>
          </p:txBody>
        </p:sp>
        <p:sp>
          <p:nvSpPr>
            <p:cNvPr id="411"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p>
          </p:txBody>
        </p:sp>
      </p:grpSp>
      <p:grpSp>
        <p:nvGrpSpPr>
          <p:cNvPr id="415" name="Raggruppa"/>
          <p:cNvGrpSpPr/>
          <p:nvPr/>
        </p:nvGrpSpPr>
        <p:grpSpPr>
          <a:xfrm>
            <a:off x="2197100" y="836612"/>
            <a:ext cx="4175125" cy="1008063"/>
            <a:chOff x="0" y="0"/>
            <a:chExt cx="4175125" cy="1008062"/>
          </a:xfrm>
        </p:grpSpPr>
        <p:sp>
          <p:nvSpPr>
            <p:cNvPr id="413"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p>
          </p:txBody>
        </p:sp>
        <p:sp>
          <p:nvSpPr>
            <p:cNvPr id="414"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b="1" sz="2600"/>
              </a:pPr>
              <a:r>
                <a:t>physiologic</a:t>
              </a:r>
              <a:r>
                <a:rPr b="0"/>
                <a:t> mechanisms</a:t>
              </a:r>
            </a:p>
          </p:txBody>
        </p:sp>
      </p:grpSp>
      <p:grpSp>
        <p:nvGrpSpPr>
          <p:cNvPr id="421" name="Raggruppa"/>
          <p:cNvGrpSpPr/>
          <p:nvPr/>
        </p:nvGrpSpPr>
        <p:grpSpPr>
          <a:xfrm>
            <a:off x="2268537" y="3644900"/>
            <a:ext cx="6767513" cy="2910809"/>
            <a:chOff x="0" y="0"/>
            <a:chExt cx="6767512" cy="2910808"/>
          </a:xfrm>
        </p:grpSpPr>
        <p:sp>
          <p:nvSpPr>
            <p:cNvPr id="416" name="Defective EPO production…"/>
            <p:cNvSpPr txBox="1"/>
            <p:nvPr/>
          </p:nvSpPr>
          <p:spPr>
            <a:xfrm>
              <a:off x="2808287" y="1800224"/>
              <a:ext cx="3959226" cy="1110585"/>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285750" indent="-285750">
                <a:buSzPct val="100000"/>
                <a:buChar char="•"/>
                <a:defRPr b="1" sz="2300">
                  <a:solidFill>
                    <a:srgbClr val="FF0000"/>
                  </a:solidFill>
                </a:defRPr>
              </a:pPr>
              <a:r>
                <a:t>Defective</a:t>
              </a:r>
              <a:r>
                <a:rPr b="0">
                  <a:solidFill>
                    <a:srgbClr val="000000"/>
                  </a:solidFill>
                </a:rPr>
                <a:t> EPO production</a:t>
              </a:r>
            </a:p>
            <a:p>
              <a:pPr marL="285750" indent="-285750">
                <a:buSzPct val="100000"/>
                <a:buChar char="•"/>
                <a:defRPr b="1" sz="2300">
                  <a:solidFill>
                    <a:srgbClr val="FF0000"/>
                  </a:solidFill>
                </a:defRPr>
              </a:pPr>
              <a:r>
                <a:t>Altered</a:t>
              </a:r>
              <a:r>
                <a:rPr b="0">
                  <a:solidFill>
                    <a:srgbClr val="D9D9D9"/>
                  </a:solidFill>
                </a:rPr>
                <a:t> </a:t>
              </a:r>
              <a:r>
                <a:rPr b="0">
                  <a:solidFill>
                    <a:srgbClr val="000000"/>
                  </a:solidFill>
                </a:rPr>
                <a:t>EPO synthesis</a:t>
              </a:r>
            </a:p>
            <a:p>
              <a:pPr marL="285750" indent="-285750">
                <a:buSzPct val="100000"/>
                <a:buChar char="•"/>
                <a:defRPr b="1" sz="2300">
                  <a:solidFill>
                    <a:srgbClr val="FF0000"/>
                  </a:solidFill>
                </a:defRPr>
              </a:pPr>
              <a:r>
                <a:t>Defect</a:t>
              </a:r>
              <a:r>
                <a:rPr b="0">
                  <a:solidFill>
                    <a:srgbClr val="D9D9D9"/>
                  </a:solidFill>
                </a:rPr>
                <a:t> </a:t>
              </a:r>
              <a:r>
                <a:rPr b="0">
                  <a:solidFill>
                    <a:srgbClr val="000000"/>
                  </a:solidFill>
                </a:rPr>
                <a:t>of EPO receptor</a:t>
              </a:r>
            </a:p>
          </p:txBody>
        </p:sp>
        <p:sp>
          <p:nvSpPr>
            <p:cNvPr id="417" name="Forma"/>
            <p:cNvSpPr/>
            <p:nvPr/>
          </p:nvSpPr>
          <p:spPr>
            <a:xfrm>
              <a:off x="4751387" y="0"/>
              <a:ext cx="292101" cy="160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632"/>
                  </a:moveTo>
                  <a:lnTo>
                    <a:pt x="5400" y="19632"/>
                  </a:lnTo>
                  <a:lnTo>
                    <a:pt x="5400" y="0"/>
                  </a:lnTo>
                  <a:lnTo>
                    <a:pt x="16200" y="0"/>
                  </a:lnTo>
                  <a:lnTo>
                    <a:pt x="16200" y="19632"/>
                  </a:lnTo>
                  <a:lnTo>
                    <a:pt x="21600" y="19632"/>
                  </a:lnTo>
                  <a:lnTo>
                    <a:pt x="10800" y="21600"/>
                  </a:lnTo>
                  <a:close/>
                </a:path>
              </a:pathLst>
            </a:custGeom>
            <a:solidFill>
              <a:srgbClr val="FF3300"/>
            </a:solidFill>
            <a:ln w="25400" cap="flat">
              <a:solidFill>
                <a:srgbClr val="FF3300"/>
              </a:solidFill>
              <a:prstDash val="solid"/>
              <a:round/>
            </a:ln>
            <a:effectLst/>
          </p:spPr>
          <p:txBody>
            <a:bodyPr wrap="square" lIns="45719" tIns="45719" rIns="45719" bIns="45719" numCol="1" anchor="ctr">
              <a:noAutofit/>
            </a:bodyPr>
            <a:lstStyle/>
            <a:p>
              <a:pPr algn="ctr">
                <a:defRPr>
                  <a:solidFill>
                    <a:srgbClr val="FFFFFF"/>
                  </a:solidFill>
                </a:defRPr>
              </a:pPr>
            </a:p>
          </p:txBody>
        </p:sp>
        <p:grpSp>
          <p:nvGrpSpPr>
            <p:cNvPr id="420" name="Raggruppa"/>
            <p:cNvGrpSpPr/>
            <p:nvPr/>
          </p:nvGrpSpPr>
          <p:grpSpPr>
            <a:xfrm>
              <a:off x="0" y="360362"/>
              <a:ext cx="3887788" cy="1008063"/>
              <a:chOff x="0" y="0"/>
              <a:chExt cx="3887787" cy="1008061"/>
            </a:xfrm>
          </p:grpSpPr>
          <p:sp>
            <p:nvSpPr>
              <p:cNvPr id="418" name="Rettangolo"/>
              <p:cNvSpPr/>
              <p:nvPr/>
            </p:nvSpPr>
            <p:spPr>
              <a:xfrm>
                <a:off x="0" y="0"/>
                <a:ext cx="3887788" cy="1008062"/>
              </a:xfrm>
              <a:prstGeom prst="rect">
                <a:avLst/>
              </a:prstGeom>
              <a:solidFill>
                <a:srgbClr val="FF3300"/>
              </a:solidFill>
              <a:ln w="28575" cap="flat">
                <a:solidFill>
                  <a:srgbClr val="583DF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19" name="pathologic   derangements"/>
              <p:cNvSpPr txBox="1"/>
              <p:nvPr/>
            </p:nvSpPr>
            <p:spPr>
              <a:xfrm>
                <a:off x="117716" y="43549"/>
                <a:ext cx="3580360" cy="868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2600"/>
                </a:lvl1pPr>
              </a:lstStyle>
              <a:p>
                <a:pPr/>
                <a:r>
                  <a:t>pathologic   derangements</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21"/>
                                        </p:tgtEl>
                                        <p:attrNameLst>
                                          <p:attrName>style.visibility</p:attrName>
                                        </p:attrNameLst>
                                      </p:cBhvr>
                                      <p:to>
                                        <p:strVal val="visible"/>
                                      </p:to>
                                    </p:set>
                                    <p:anim calcmode="lin" valueType="num">
                                      <p:cBhvr>
                                        <p:cTn id="7" dur="500" fill="hold"/>
                                        <p:tgtEl>
                                          <p:spTgt spid="421"/>
                                        </p:tgtEl>
                                        <p:attrNameLst>
                                          <p:attrName>ppt_x</p:attrName>
                                        </p:attrNameLst>
                                      </p:cBhvr>
                                      <p:tavLst>
                                        <p:tav tm="0">
                                          <p:val>
                                            <p:strVal val="#ppt_x"/>
                                          </p:val>
                                        </p:tav>
                                        <p:tav tm="100000">
                                          <p:val>
                                            <p:strVal val="#ppt_x"/>
                                          </p:val>
                                        </p:tav>
                                      </p:tavLst>
                                    </p:anim>
                                    <p:anim calcmode="lin" valueType="num">
                                      <p:cBhvr>
                                        <p:cTn id="8"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1"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Controllo dello stato di ossigenazione tissutale"/>
          <p:cNvSpPr txBox="1"/>
          <p:nvPr>
            <p:ph type="title" idx="4294967295"/>
          </p:nvPr>
        </p:nvSpPr>
        <p:spPr>
          <a:xfrm>
            <a:off x="-36513" y="53975"/>
            <a:ext cx="9145588" cy="782638"/>
          </a:xfrm>
          <a:prstGeom prst="rect">
            <a:avLst/>
          </a:prstGeom>
        </p:spPr>
        <p:txBody>
          <a:bodyPr>
            <a:normAutofit fontScale="100000" lnSpcReduction="0"/>
          </a:bodyPr>
          <a:lstStyle>
            <a:lvl1pPr>
              <a:defRPr sz="3400">
                <a:solidFill>
                  <a:srgbClr val="FFFF00"/>
                </a:solidFill>
              </a:defRPr>
            </a:lvl1pPr>
          </a:lstStyle>
          <a:p>
            <a:pPr/>
            <a:r>
              <a:t>Controllo dello stato di ossigenazione tissutale</a:t>
            </a:r>
          </a:p>
        </p:txBody>
      </p:sp>
      <p:sp>
        <p:nvSpPr>
          <p:cNvPr id="164" name="Nei mammiferi: funzionano 2 principali meccanismi omeostatici di controllo grazie a 2 tipi di sensori della pO2  che agiscono a diversi livelli…"/>
          <p:cNvSpPr txBox="1"/>
          <p:nvPr>
            <p:ph type="body" idx="4294967295"/>
          </p:nvPr>
        </p:nvSpPr>
        <p:spPr>
          <a:xfrm>
            <a:off x="34925" y="981075"/>
            <a:ext cx="9001125" cy="5543550"/>
          </a:xfrm>
          <a:prstGeom prst="rect">
            <a:avLst/>
          </a:prstGeom>
        </p:spPr>
        <p:txBody>
          <a:bodyPr>
            <a:normAutofit fontScale="100000" lnSpcReduction="0"/>
          </a:bodyPr>
          <a:lstStyle/>
          <a:p>
            <a:pPr algn="just">
              <a:buChar char="•"/>
              <a:defRPr>
                <a:solidFill>
                  <a:srgbClr val="FFFFFF"/>
                </a:solidFill>
              </a:defRPr>
            </a:pPr>
            <a:r>
              <a:t>Nei mammiferi: funzionano 2 principali meccanismi omeostatici di controllo grazie a </a:t>
            </a:r>
            <a:r>
              <a:rPr>
                <a:solidFill>
                  <a:srgbClr val="FFFF00"/>
                </a:solidFill>
              </a:rPr>
              <a:t>2 tipi di sensori</a:t>
            </a:r>
            <a:r>
              <a:t> della pO</a:t>
            </a:r>
            <a:r>
              <a:rPr baseline="-25000"/>
              <a:t>2 </a:t>
            </a:r>
            <a:r>
              <a:t> che agiscono a diversi livelli</a:t>
            </a:r>
          </a:p>
          <a:p>
            <a:pPr algn="just">
              <a:buChar char="•"/>
              <a:defRPr>
                <a:solidFill>
                  <a:srgbClr val="FFFFFF"/>
                </a:solidFill>
              </a:defRPr>
            </a:pPr>
          </a:p>
          <a:p>
            <a:pPr algn="just">
              <a:buChar char="•"/>
              <a:defRPr>
                <a:solidFill>
                  <a:srgbClr val="FFFFFF"/>
                </a:solidFill>
              </a:defRPr>
            </a:pPr>
            <a:r>
              <a:t>E’ noto il loro funzionamento </a:t>
            </a:r>
            <a:r>
              <a:rPr>
                <a:solidFill>
                  <a:srgbClr val="FFFF00"/>
                </a:solidFill>
              </a:rPr>
              <a:t>fisiologico</a:t>
            </a:r>
            <a:r>
              <a:t> a livello molecolare</a:t>
            </a:r>
          </a:p>
          <a:p>
            <a:pPr algn="just">
              <a:buChar char="•"/>
              <a:defRPr>
                <a:solidFill>
                  <a:srgbClr val="FFFFFF"/>
                </a:solidFill>
              </a:defRPr>
            </a:pPr>
          </a:p>
          <a:p>
            <a:pPr algn="just">
              <a:buChar char="•"/>
              <a:defRPr>
                <a:solidFill>
                  <a:srgbClr val="FFFFFF"/>
                </a:solidFill>
              </a:defRPr>
            </a:pPr>
            <a:r>
              <a:t>Sono noti </a:t>
            </a:r>
            <a:r>
              <a:rPr>
                <a:solidFill>
                  <a:srgbClr val="FFFF00"/>
                </a:solidFill>
              </a:rPr>
              <a:t>difetti</a:t>
            </a:r>
            <a:r>
              <a:t> riconducibili ad alterazioni evidenziabili a livello cellulare/molecolare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Difettosa produzione di EPO: insufficienza renale cronica"/>
          <p:cNvSpPr txBox="1"/>
          <p:nvPr>
            <p:ph type="title" idx="4294967295"/>
          </p:nvPr>
        </p:nvSpPr>
        <p:spPr>
          <a:xfrm>
            <a:off x="1692275" y="-41275"/>
            <a:ext cx="5903913" cy="1022350"/>
          </a:xfrm>
          <a:prstGeom prst="rect">
            <a:avLst/>
          </a:prstGeom>
        </p:spPr>
        <p:txBody>
          <a:bodyPr>
            <a:normAutofit fontScale="100000" lnSpcReduction="0"/>
          </a:bodyPr>
          <a:lstStyle/>
          <a:p>
            <a:pPr>
              <a:defRPr b="1" sz="3200">
                <a:solidFill>
                  <a:srgbClr val="FFFF00"/>
                </a:solidFill>
              </a:defRPr>
            </a:pPr>
            <a:r>
              <a:t>Difettosa produzione di EPO</a:t>
            </a:r>
            <a:r>
              <a:rPr b="0"/>
              <a:t>: insufficienza renale cronica</a:t>
            </a:r>
          </a:p>
        </p:txBody>
      </p:sp>
      <p:sp>
        <p:nvSpPr>
          <p:cNvPr id="424" name="Nelle fasi più avanzate: la ridotta produzione di eritropoietina  causa l’insufficiente maturazione dei globuli rossi nel midollo osseo (alterazione del meccanismo omeostatico di controllo dell’ossigenazione tessutale)…"/>
          <p:cNvSpPr txBox="1"/>
          <p:nvPr>
            <p:ph type="body" idx="4294967295"/>
          </p:nvPr>
        </p:nvSpPr>
        <p:spPr>
          <a:xfrm>
            <a:off x="-1" y="2808287"/>
            <a:ext cx="9144002" cy="3933826"/>
          </a:xfrm>
          <a:prstGeom prst="rect">
            <a:avLst/>
          </a:prstGeom>
        </p:spPr>
        <p:txBody>
          <a:bodyPr>
            <a:normAutofit fontScale="100000" lnSpcReduction="0"/>
          </a:bodyPr>
          <a:lstStyle/>
          <a:p>
            <a:pPr marL="339470" indent="-339470" algn="just" defTabSz="905255">
              <a:lnSpc>
                <a:spcPct val="90000"/>
              </a:lnSpc>
              <a:spcBef>
                <a:spcPts val="600"/>
              </a:spcBef>
              <a:buChar char="•"/>
              <a:defRPr sz="2574">
                <a:solidFill>
                  <a:srgbClr val="FFFFFF"/>
                </a:solidFill>
              </a:defRPr>
            </a:pPr>
            <a:r>
              <a:t>Nelle fasi più avanzate: la </a:t>
            </a:r>
            <a:r>
              <a:rPr u="sng"/>
              <a:t>ridotta produzione di</a:t>
            </a:r>
            <a:r>
              <a:t> </a:t>
            </a:r>
            <a:r>
              <a:rPr u="sng"/>
              <a:t>eritropoietina</a:t>
            </a:r>
            <a:r>
              <a:t>  causa </a:t>
            </a:r>
            <a:r>
              <a:rPr>
                <a:solidFill>
                  <a:srgbClr val="FFFF00"/>
                </a:solidFill>
              </a:rPr>
              <a:t>l’insufficiente maturazione dei globuli rossi</a:t>
            </a:r>
            <a:r>
              <a:t> nel midollo osseo (</a:t>
            </a:r>
            <a:r>
              <a:rPr b="1"/>
              <a:t>alterazione del meccanismo omeostatico</a:t>
            </a:r>
            <a:r>
              <a:t> di controllo dell’ossigenazione tessutale) </a:t>
            </a:r>
          </a:p>
          <a:p>
            <a:pPr marL="339470" indent="-339470" algn="just" defTabSz="905255">
              <a:lnSpc>
                <a:spcPct val="90000"/>
              </a:lnSpc>
              <a:buChar char="•"/>
              <a:defRPr sz="989">
                <a:solidFill>
                  <a:srgbClr val="FFFFFF"/>
                </a:solidFill>
              </a:defRPr>
            </a:pPr>
          </a:p>
          <a:p>
            <a:pPr marL="339470" indent="-339470" algn="just" defTabSz="905255">
              <a:lnSpc>
                <a:spcPct val="90000"/>
              </a:lnSpc>
              <a:spcBef>
                <a:spcPts val="600"/>
              </a:spcBef>
              <a:buChar char="•"/>
              <a:defRPr sz="2574">
                <a:solidFill>
                  <a:srgbClr val="FFFFFF"/>
                </a:solidFill>
              </a:defRPr>
            </a:pPr>
            <a:r>
              <a:t>Subentra l’</a:t>
            </a:r>
            <a:r>
              <a:rPr b="1" u="sng"/>
              <a:t>anemia</a:t>
            </a:r>
            <a:r>
              <a:t> che determina un deficit di ossigenazione di tessuti e organi, incidendo gravemente sulla qualità di vita dei pazienti</a:t>
            </a:r>
          </a:p>
          <a:p>
            <a:pPr marL="339470" indent="-339470" algn="just" defTabSz="905255">
              <a:lnSpc>
                <a:spcPct val="50000"/>
              </a:lnSpc>
              <a:buChar char="•"/>
              <a:defRPr sz="989">
                <a:solidFill>
                  <a:srgbClr val="FFFFFF"/>
                </a:solidFill>
              </a:defRPr>
            </a:pPr>
          </a:p>
          <a:p>
            <a:pPr marL="339470" indent="-339470" algn="just" defTabSz="905255">
              <a:lnSpc>
                <a:spcPct val="90000"/>
              </a:lnSpc>
              <a:buChar char="•"/>
              <a:defRPr sz="989">
                <a:solidFill>
                  <a:srgbClr val="FFFFFF"/>
                </a:solidFill>
              </a:defRPr>
            </a:pPr>
          </a:p>
          <a:p>
            <a:pPr marL="339470" indent="-339470" algn="just" defTabSz="905255">
              <a:lnSpc>
                <a:spcPct val="90000"/>
              </a:lnSpc>
              <a:spcBef>
                <a:spcPts val="600"/>
              </a:spcBef>
              <a:buChar char="•"/>
              <a:defRPr b="1" sz="2574">
                <a:solidFill>
                  <a:srgbClr val="FFFF00"/>
                </a:solidFill>
              </a:defRPr>
            </a:pPr>
            <a:r>
              <a:t>1989: EPO umana ricombinante </a:t>
            </a:r>
            <a:r>
              <a:rPr b="0"/>
              <a:t>in Chinese Hamster Ovary (CHO) cells</a:t>
            </a:r>
          </a:p>
        </p:txBody>
      </p:sp>
      <p:pic>
        <p:nvPicPr>
          <p:cNvPr id="425" name="image.png" descr="image.png"/>
          <p:cNvPicPr>
            <a:picLocks noChangeAspect="1"/>
          </p:cNvPicPr>
          <p:nvPr/>
        </p:nvPicPr>
        <p:blipFill>
          <a:blip r:embed="rId2">
            <a:extLst/>
          </a:blip>
          <a:stretch>
            <a:fillRect/>
          </a:stretch>
        </p:blipFill>
        <p:spPr>
          <a:xfrm>
            <a:off x="914400" y="901700"/>
            <a:ext cx="7251700" cy="20193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24">
                                            <p:bg/>
                                          </p:spTgt>
                                        </p:tgtEl>
                                        <p:attrNameLst>
                                          <p:attrName>style.visibility</p:attrName>
                                        </p:attrNameLst>
                                      </p:cBhvr>
                                      <p:to>
                                        <p:strVal val="visible"/>
                                      </p:to>
                                    </p:set>
                                    <p:animEffect filter="wipe(left)" transition="in">
                                      <p:cBhvr>
                                        <p:cTn id="7" dur="500"/>
                                        <p:tgtEl>
                                          <p:spTgt spid="424">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424">
                                            <p:txEl>
                                              <p:pRg st="0" end="0"/>
                                            </p:txEl>
                                          </p:spTgt>
                                        </p:tgtEl>
                                        <p:attrNameLst>
                                          <p:attrName>style.visibility</p:attrName>
                                        </p:attrNameLst>
                                      </p:cBhvr>
                                      <p:to>
                                        <p:strVal val="visible"/>
                                      </p:to>
                                    </p:set>
                                    <p:animEffect filter="wipe(left)" transition="in">
                                      <p:cBhvr>
                                        <p:cTn id="10" dur="500"/>
                                        <p:tgtEl>
                                          <p:spTgt spid="424">
                                            <p:txEl>
                                              <p:pRg st="0" end="0"/>
                                            </p:txEl>
                                          </p:spTgt>
                                        </p:tgtEl>
                                      </p:cBhvr>
                                    </p:animEffect>
                                  </p:childTnLst>
                                </p:cTn>
                              </p:par>
                            </p:childTnLst>
                          </p:cTn>
                        </p:par>
                        <p:par>
                          <p:cTn id="11" fill="hold">
                            <p:stCondLst>
                              <p:cond delay="500"/>
                            </p:stCondLst>
                            <p:childTnLst>
                              <p:par>
                                <p:cTn id="12" presetClass="entr" nodeType="afterEffect" presetSubtype="8" presetID="22" grpId="1" fill="hold">
                                  <p:stCondLst>
                                    <p:cond delay="0"/>
                                  </p:stCondLst>
                                  <p:iterate type="el" backwards="0">
                                    <p:tmAbs val="0"/>
                                  </p:iterate>
                                  <p:childTnLst>
                                    <p:set>
                                      <p:cBhvr>
                                        <p:cTn id="13" fill="hold"/>
                                        <p:tgtEl>
                                          <p:spTgt spid="424">
                                            <p:txEl>
                                              <p:pRg st="1" end="1"/>
                                            </p:txEl>
                                          </p:spTgt>
                                        </p:tgtEl>
                                        <p:attrNameLst>
                                          <p:attrName>style.visibility</p:attrName>
                                        </p:attrNameLst>
                                      </p:cBhvr>
                                      <p:to>
                                        <p:strVal val="visible"/>
                                      </p:to>
                                    </p:set>
                                    <p:animEffect filter="wipe(left)" transition="in">
                                      <p:cBhvr>
                                        <p:cTn id="14" dur="500"/>
                                        <p:tgtEl>
                                          <p:spTgt spid="42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2" grpId="1" fill="hold">
                                  <p:stCondLst>
                                    <p:cond delay="0"/>
                                  </p:stCondLst>
                                  <p:iterate type="el" backwards="0">
                                    <p:tmAbs val="0"/>
                                  </p:iterate>
                                  <p:childTnLst>
                                    <p:set>
                                      <p:cBhvr>
                                        <p:cTn id="18" fill="hold"/>
                                        <p:tgtEl>
                                          <p:spTgt spid="424">
                                            <p:txEl>
                                              <p:pRg st="2" end="2"/>
                                            </p:txEl>
                                          </p:spTgt>
                                        </p:tgtEl>
                                        <p:attrNameLst>
                                          <p:attrName>style.visibility</p:attrName>
                                        </p:attrNameLst>
                                      </p:cBhvr>
                                      <p:to>
                                        <p:strVal val="visible"/>
                                      </p:to>
                                    </p:set>
                                    <p:animEffect filter="wipe(left)" transition="in">
                                      <p:cBhvr>
                                        <p:cTn id="19" dur="500"/>
                                        <p:tgtEl>
                                          <p:spTgt spid="424">
                                            <p:txEl>
                                              <p:pRg st="2" end="2"/>
                                            </p:txEl>
                                          </p:spTgt>
                                        </p:tgtEl>
                                      </p:cBhvr>
                                    </p:animEffect>
                                  </p:childTnLst>
                                </p:cTn>
                              </p:par>
                            </p:childTnLst>
                          </p:cTn>
                        </p:par>
                        <p:par>
                          <p:cTn id="20" fill="hold">
                            <p:stCondLst>
                              <p:cond delay="500"/>
                            </p:stCondLst>
                            <p:childTnLst>
                              <p:par>
                                <p:cTn id="21" presetClass="entr" nodeType="afterEffect" presetSubtype="8" presetID="22" grpId="1" fill="hold">
                                  <p:stCondLst>
                                    <p:cond delay="0"/>
                                  </p:stCondLst>
                                  <p:iterate type="el" backwards="0">
                                    <p:tmAbs val="0"/>
                                  </p:iterate>
                                  <p:childTnLst>
                                    <p:set>
                                      <p:cBhvr>
                                        <p:cTn id="22" fill="hold"/>
                                        <p:tgtEl>
                                          <p:spTgt spid="424">
                                            <p:txEl>
                                              <p:pRg st="3" end="3"/>
                                            </p:txEl>
                                          </p:spTgt>
                                        </p:tgtEl>
                                        <p:attrNameLst>
                                          <p:attrName>style.visibility</p:attrName>
                                        </p:attrNameLst>
                                      </p:cBhvr>
                                      <p:to>
                                        <p:strVal val="visible"/>
                                      </p:to>
                                    </p:set>
                                    <p:animEffect filter="wipe(left)" transition="in">
                                      <p:cBhvr>
                                        <p:cTn id="23" dur="500"/>
                                        <p:tgtEl>
                                          <p:spTgt spid="424">
                                            <p:txEl>
                                              <p:pRg st="3" end="3"/>
                                            </p:txEl>
                                          </p:spTgt>
                                        </p:tgtEl>
                                      </p:cBhvr>
                                    </p:animEffect>
                                  </p:childTnLst>
                                </p:cTn>
                              </p:par>
                            </p:childTnLst>
                          </p:cTn>
                        </p:par>
                        <p:par>
                          <p:cTn id="24" fill="hold">
                            <p:stCondLst>
                              <p:cond delay="1000"/>
                            </p:stCondLst>
                            <p:childTnLst>
                              <p:par>
                                <p:cTn id="25" presetClass="entr" nodeType="afterEffect" presetSubtype="8" presetID="22" grpId="1" fill="hold">
                                  <p:stCondLst>
                                    <p:cond delay="0"/>
                                  </p:stCondLst>
                                  <p:iterate type="el" backwards="0">
                                    <p:tmAbs val="0"/>
                                  </p:iterate>
                                  <p:childTnLst>
                                    <p:set>
                                      <p:cBhvr>
                                        <p:cTn id="26" fill="hold"/>
                                        <p:tgtEl>
                                          <p:spTgt spid="424">
                                            <p:txEl>
                                              <p:pRg st="4" end="4"/>
                                            </p:txEl>
                                          </p:spTgt>
                                        </p:tgtEl>
                                        <p:attrNameLst>
                                          <p:attrName>style.visibility</p:attrName>
                                        </p:attrNameLst>
                                      </p:cBhvr>
                                      <p:to>
                                        <p:strVal val="visible"/>
                                      </p:to>
                                    </p:set>
                                    <p:animEffect filter="wipe(left)" transition="in">
                                      <p:cBhvr>
                                        <p:cTn id="27" dur="500"/>
                                        <p:tgtEl>
                                          <p:spTgt spid="4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1" fill="hold">
                                  <p:stCondLst>
                                    <p:cond delay="0"/>
                                  </p:stCondLst>
                                  <p:iterate type="el" backwards="0">
                                    <p:tmAbs val="0"/>
                                  </p:iterate>
                                  <p:childTnLst>
                                    <p:set>
                                      <p:cBhvr>
                                        <p:cTn id="31" fill="hold"/>
                                        <p:tgtEl>
                                          <p:spTgt spid="424">
                                            <p:txEl>
                                              <p:pRg st="5" end="5"/>
                                            </p:txEl>
                                          </p:spTgt>
                                        </p:tgtEl>
                                        <p:attrNameLst>
                                          <p:attrName>style.visibility</p:attrName>
                                        </p:attrNameLst>
                                      </p:cBhvr>
                                      <p:to>
                                        <p:strVal val="visible"/>
                                      </p:to>
                                    </p:set>
                                    <p:animEffect filter="wipe(left)" transition="in">
                                      <p:cBhvr>
                                        <p:cTn id="32" dur="500"/>
                                        <p:tgtEl>
                                          <p:spTgt spid="424">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24"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2012 - Biotech breakthrough: first complete synthesis of functional EPO"/>
          <p:cNvSpPr txBox="1"/>
          <p:nvPr>
            <p:ph type="title" idx="4294967295"/>
          </p:nvPr>
        </p:nvSpPr>
        <p:spPr>
          <a:xfrm>
            <a:off x="0" y="0"/>
            <a:ext cx="9036050" cy="1196975"/>
          </a:xfrm>
          <a:prstGeom prst="rect">
            <a:avLst/>
          </a:prstGeom>
        </p:spPr>
        <p:txBody>
          <a:bodyPr>
            <a:normAutofit fontScale="100000" lnSpcReduction="0"/>
          </a:bodyPr>
          <a:lstStyle/>
          <a:p>
            <a:pPr>
              <a:defRPr sz="3600">
                <a:solidFill>
                  <a:srgbClr val="FFFF00"/>
                </a:solidFill>
              </a:defRPr>
            </a:pPr>
            <a:r>
              <a:t>2012 - Biotech breakthrough:</a:t>
            </a:r>
            <a:br/>
            <a:r>
              <a:t>first complete synthesis of functional EPO</a:t>
            </a:r>
          </a:p>
        </p:txBody>
      </p:sp>
      <p:pic>
        <p:nvPicPr>
          <p:cNvPr id="428" name="image.png" descr="image.png"/>
          <p:cNvPicPr>
            <a:picLocks noChangeAspect="1"/>
          </p:cNvPicPr>
          <p:nvPr/>
        </p:nvPicPr>
        <p:blipFill>
          <a:blip r:embed="rId2">
            <a:extLst/>
          </a:blip>
          <a:stretch>
            <a:fillRect/>
          </a:stretch>
        </p:blipFill>
        <p:spPr>
          <a:xfrm>
            <a:off x="107950" y="1268412"/>
            <a:ext cx="8916988" cy="5168901"/>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Fattori coinvolti nella regolazione della produzione…"/>
          <p:cNvSpPr txBox="1"/>
          <p:nvPr>
            <p:ph type="body" idx="4294967295"/>
          </p:nvPr>
        </p:nvSpPr>
        <p:spPr>
          <a:xfrm>
            <a:off x="457200" y="1600200"/>
            <a:ext cx="8229600" cy="4525963"/>
          </a:xfrm>
          <a:prstGeom prst="rect">
            <a:avLst/>
          </a:prstGeom>
        </p:spPr>
        <p:txBody>
          <a:bodyPr>
            <a:normAutofit fontScale="100000" lnSpcReduction="0"/>
          </a:bodyPr>
          <a:lstStyle/>
          <a:p>
            <a:pPr>
              <a:buChar char="➢"/>
              <a:defRPr>
                <a:solidFill>
                  <a:srgbClr val="003399"/>
                </a:solidFill>
              </a:defRPr>
            </a:pPr>
            <a:r>
              <a:t> Fattori coinvolti nella regolazione della produzione</a:t>
            </a:r>
          </a:p>
          <a:p>
            <a:pPr>
              <a:buChar char="➢"/>
              <a:defRPr>
                <a:solidFill>
                  <a:srgbClr val="FFFFFF"/>
                </a:solidFill>
              </a:defRPr>
            </a:pPr>
          </a:p>
          <a:p>
            <a:pPr>
              <a:buChar char="➢"/>
              <a:defRPr>
                <a:solidFill>
                  <a:srgbClr val="FFFFFF"/>
                </a:solidFill>
              </a:defRPr>
            </a:pPr>
            <a:r>
              <a:t> </a:t>
            </a:r>
            <a:r>
              <a:rPr>
                <a:solidFill>
                  <a:srgbClr val="003399"/>
                </a:solidFill>
              </a:rPr>
              <a:t>EPO: dalla fisiologia alla clinica</a:t>
            </a:r>
            <a:endParaRPr>
              <a:solidFill>
                <a:srgbClr val="003399"/>
              </a:solidFill>
            </a:endParaRPr>
          </a:p>
          <a:p>
            <a:pPr>
              <a:buChar char="➢"/>
              <a:defRPr>
                <a:solidFill>
                  <a:srgbClr val="FFFFFF"/>
                </a:solidFill>
              </a:defRPr>
            </a:pPr>
          </a:p>
          <a:p>
            <a:pPr>
              <a:buChar char="➢"/>
              <a:defRPr>
                <a:solidFill>
                  <a:srgbClr val="FFFFFF"/>
                </a:solidFill>
              </a:defRPr>
            </a:pPr>
            <a:r>
              <a:t> Alterazioni ereditarie e malattia</a:t>
            </a:r>
          </a:p>
        </p:txBody>
      </p:sp>
      <p:sp>
        <p:nvSpPr>
          <p:cNvPr id="431" name="Eritropoietina"/>
          <p:cNvSpPr txBox="1"/>
          <p:nvPr>
            <p:ph type="title" idx="4294967295"/>
          </p:nvPr>
        </p:nvSpPr>
        <p:spPr>
          <a:xfrm>
            <a:off x="457200" y="44449"/>
            <a:ext cx="8229600" cy="1143002"/>
          </a:xfrm>
          <a:prstGeom prst="rect">
            <a:avLst/>
          </a:prstGeom>
        </p:spPr>
        <p:txBody>
          <a:bodyPr>
            <a:normAutofit fontScale="100000" lnSpcReduction="0"/>
          </a:bodyPr>
          <a:lstStyle>
            <a:lvl1pPr>
              <a:defRPr>
                <a:solidFill>
                  <a:srgbClr val="FFFF00"/>
                </a:solidFill>
              </a:defRPr>
            </a:lvl1pPr>
          </a:lstStyle>
          <a:p>
            <a:pPr/>
            <a:r>
              <a:t>Eritropoietina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Homeostatic control of tissue oxygenation"/>
          <p:cNvSpPr txBox="1"/>
          <p:nvPr>
            <p:ph type="title" idx="4294967295"/>
          </p:nvPr>
        </p:nvSpPr>
        <p:spPr>
          <a:xfrm>
            <a:off x="36512" y="-100013"/>
            <a:ext cx="9144001" cy="720726"/>
          </a:xfrm>
          <a:prstGeom prst="rect">
            <a:avLst/>
          </a:prstGeom>
        </p:spPr>
        <p:txBody>
          <a:bodyPr>
            <a:normAutofit fontScale="100000" lnSpcReduction="0"/>
          </a:bodyPr>
          <a:lstStyle>
            <a:lvl1pPr>
              <a:defRPr sz="3800">
                <a:solidFill>
                  <a:srgbClr val="FFFF00"/>
                </a:solidFill>
              </a:defRPr>
            </a:lvl1pPr>
          </a:lstStyle>
          <a:p>
            <a:pPr/>
            <a:r>
              <a:t>Homeostatic control of tissue oxygenation </a:t>
            </a:r>
          </a:p>
        </p:txBody>
      </p:sp>
      <p:sp>
        <p:nvSpPr>
          <p:cNvPr id="434" name="Defective glomus cells…"/>
          <p:cNvSpPr txBox="1"/>
          <p:nvPr/>
        </p:nvSpPr>
        <p:spPr>
          <a:xfrm>
            <a:off x="63500" y="5622925"/>
            <a:ext cx="3506947" cy="79266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marL="285750" indent="-285750" algn="just">
              <a:buSzPct val="100000"/>
              <a:buChar char="•"/>
              <a:defRPr b="1" sz="2400">
                <a:solidFill>
                  <a:srgbClr val="CCCCCC"/>
                </a:solidFill>
              </a:defRPr>
            </a:pPr>
            <a:r>
              <a:t>Defective</a:t>
            </a:r>
            <a:r>
              <a:rPr b="0"/>
              <a:t> glomus cells</a:t>
            </a:r>
          </a:p>
          <a:p>
            <a:pPr marL="285750" indent="-285750" algn="just">
              <a:buSzPct val="100000"/>
              <a:buChar char="•"/>
              <a:defRPr sz="2400">
                <a:solidFill>
                  <a:srgbClr val="CCCCCC"/>
                </a:solidFill>
              </a:defRPr>
            </a:pPr>
            <a:r>
              <a:t>Brain stem </a:t>
            </a:r>
            <a:r>
              <a:rPr b="1"/>
              <a:t>damage</a:t>
            </a:r>
          </a:p>
        </p:txBody>
      </p:sp>
      <p:sp>
        <p:nvSpPr>
          <p:cNvPr id="435" name="Defective EPO production…"/>
          <p:cNvSpPr txBox="1"/>
          <p:nvPr/>
        </p:nvSpPr>
        <p:spPr>
          <a:xfrm>
            <a:off x="5076825" y="5445125"/>
            <a:ext cx="3959225" cy="111058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Char char="•"/>
              <a:defRPr b="1" sz="2300">
                <a:solidFill>
                  <a:srgbClr val="CCCCCC"/>
                </a:solidFill>
              </a:defRPr>
            </a:pPr>
            <a:r>
              <a:t>Defective</a:t>
            </a:r>
            <a:r>
              <a:rPr b="0"/>
              <a:t> EPO production</a:t>
            </a:r>
          </a:p>
          <a:p>
            <a:pPr marL="285750" indent="-285750">
              <a:buSzPct val="100000"/>
              <a:buChar char="•"/>
              <a:defRPr b="1" sz="2300">
                <a:solidFill>
                  <a:srgbClr val="FF0000"/>
                </a:solidFill>
              </a:defRPr>
            </a:pPr>
            <a:r>
              <a:t>Altered</a:t>
            </a:r>
            <a:r>
              <a:rPr b="0">
                <a:solidFill>
                  <a:srgbClr val="000000"/>
                </a:solidFill>
              </a:rPr>
              <a:t> EPO synthesis</a:t>
            </a:r>
          </a:p>
          <a:p>
            <a:pPr marL="285750" indent="-285750">
              <a:buSzPct val="100000"/>
              <a:buChar char="•"/>
              <a:defRPr b="1" sz="2300">
                <a:solidFill>
                  <a:srgbClr val="FF0000"/>
                </a:solidFill>
              </a:defRPr>
            </a:pPr>
            <a:r>
              <a:t>Defect</a:t>
            </a:r>
            <a:r>
              <a:rPr b="0">
                <a:solidFill>
                  <a:srgbClr val="000000"/>
                </a:solidFill>
              </a:rPr>
              <a:t> of EPO receptor</a:t>
            </a:r>
          </a:p>
        </p:txBody>
      </p:sp>
      <p:sp>
        <p:nvSpPr>
          <p:cNvPr id="436" name="Carotid bodies-brain stem axis"/>
          <p:cNvSpPr txBox="1"/>
          <p:nvPr/>
        </p:nvSpPr>
        <p:spPr>
          <a:xfrm>
            <a:off x="107949" y="2668587"/>
            <a:ext cx="2439989" cy="792670"/>
          </a:xfrm>
          <a:prstGeom prst="rect">
            <a:avLst/>
          </a:prstGeom>
          <a:solidFill>
            <a:srgbClr val="66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solidFill>
                  <a:srgbClr val="99CCFF"/>
                </a:solidFill>
              </a:defRPr>
            </a:pPr>
            <a:r>
              <a:t>Carotid bodies-brain stem </a:t>
            </a:r>
            <a:r>
              <a:rPr b="0"/>
              <a:t>axis</a:t>
            </a:r>
          </a:p>
        </p:txBody>
      </p:sp>
      <p:sp>
        <p:nvSpPr>
          <p:cNvPr id="437" name="Forma"/>
          <p:cNvSpPr/>
          <p:nvPr/>
        </p:nvSpPr>
        <p:spPr>
          <a:xfrm>
            <a:off x="1258887" y="3644900"/>
            <a:ext cx="292101" cy="1831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78"/>
                </a:moveTo>
                <a:lnTo>
                  <a:pt x="5400" y="19878"/>
                </a:lnTo>
                <a:lnTo>
                  <a:pt x="5400" y="0"/>
                </a:lnTo>
                <a:lnTo>
                  <a:pt x="16200" y="0"/>
                </a:lnTo>
                <a:lnTo>
                  <a:pt x="16200" y="19878"/>
                </a:lnTo>
                <a:lnTo>
                  <a:pt x="21600" y="19878"/>
                </a:lnTo>
                <a:lnTo>
                  <a:pt x="10800" y="21600"/>
                </a:lnTo>
                <a:close/>
              </a:path>
            </a:pathLst>
          </a:custGeom>
          <a:solidFill>
            <a:srgbClr val="FF3300"/>
          </a:solidFill>
          <a:ln w="25400">
            <a:solidFill>
              <a:srgbClr val="FF3300"/>
            </a:solidFill>
          </a:ln>
        </p:spPr>
        <p:txBody>
          <a:bodyPr lIns="45719" rIns="45719" anchor="ctr"/>
          <a:lstStyle/>
          <a:p>
            <a:pPr algn="ctr">
              <a:defRPr>
                <a:solidFill>
                  <a:srgbClr val="FFFFFF"/>
                </a:solidFill>
              </a:defRPr>
            </a:pPr>
          </a:p>
        </p:txBody>
      </p:sp>
      <p:sp>
        <p:nvSpPr>
          <p:cNvPr id="438" name="Erythropoietin (EPO)-bone marrow axis"/>
          <p:cNvSpPr txBox="1"/>
          <p:nvPr/>
        </p:nvSpPr>
        <p:spPr>
          <a:xfrm>
            <a:off x="5634037" y="2668587"/>
            <a:ext cx="3402013" cy="792670"/>
          </a:xfrm>
          <a:prstGeom prst="rect">
            <a:avLst/>
          </a:prstGeom>
          <a:solidFill>
            <a:srgbClr val="66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pPr>
            <a:r>
              <a:t>Erythropoietin (EPO)-bone marrow </a:t>
            </a:r>
            <a:r>
              <a:rPr b="0"/>
              <a:t>axis</a:t>
            </a:r>
          </a:p>
        </p:txBody>
      </p:sp>
      <p:sp>
        <p:nvSpPr>
          <p:cNvPr id="439" name="Forma"/>
          <p:cNvSpPr/>
          <p:nvPr/>
        </p:nvSpPr>
        <p:spPr>
          <a:xfrm>
            <a:off x="7019925" y="3644900"/>
            <a:ext cx="292101" cy="160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632"/>
                </a:moveTo>
                <a:lnTo>
                  <a:pt x="5400" y="19632"/>
                </a:lnTo>
                <a:lnTo>
                  <a:pt x="5400" y="0"/>
                </a:lnTo>
                <a:lnTo>
                  <a:pt x="16200" y="0"/>
                </a:lnTo>
                <a:lnTo>
                  <a:pt x="16200" y="19632"/>
                </a:lnTo>
                <a:lnTo>
                  <a:pt x="21600" y="19632"/>
                </a:lnTo>
                <a:lnTo>
                  <a:pt x="10800" y="21600"/>
                </a:lnTo>
                <a:close/>
              </a:path>
            </a:pathLst>
          </a:custGeom>
          <a:solidFill>
            <a:srgbClr val="FF3300"/>
          </a:solidFill>
          <a:ln w="25400">
            <a:solidFill>
              <a:srgbClr val="FF3300"/>
            </a:solidFill>
          </a:ln>
        </p:spPr>
        <p:txBody>
          <a:bodyPr lIns="45719" rIns="45719" anchor="ctr"/>
          <a:lstStyle/>
          <a:p>
            <a:pPr algn="ctr">
              <a:defRPr>
                <a:solidFill>
                  <a:srgbClr val="FFFFFF"/>
                </a:solidFill>
              </a:defRPr>
            </a:pPr>
          </a:p>
        </p:txBody>
      </p:sp>
      <p:grpSp>
        <p:nvGrpSpPr>
          <p:cNvPr id="443" name="Raggruppa"/>
          <p:cNvGrpSpPr/>
          <p:nvPr/>
        </p:nvGrpSpPr>
        <p:grpSpPr>
          <a:xfrm>
            <a:off x="6496715" y="1168732"/>
            <a:ext cx="1516140" cy="1313524"/>
            <a:chOff x="0" y="0"/>
            <a:chExt cx="1516138" cy="1313523"/>
          </a:xfrm>
        </p:grpSpPr>
        <p:sp>
          <p:nvSpPr>
            <p:cNvPr id="440" name="Forma"/>
            <p:cNvSpPr/>
            <p:nvPr/>
          </p:nvSpPr>
          <p:spPr>
            <a:xfrm rot="18319061">
              <a:off x="463587" y="-63651"/>
              <a:ext cx="588964" cy="144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160"/>
                    <a:pt x="21600" y="9292"/>
                  </a:cubicBezTo>
                  <a:lnTo>
                    <a:pt x="21600" y="11499"/>
                  </a:lnTo>
                  <a:cubicBezTo>
                    <a:pt x="21600" y="15736"/>
                    <a:pt x="14937" y="19437"/>
                    <a:pt x="5400" y="20496"/>
                  </a:cubicBezTo>
                  <a:lnTo>
                    <a:pt x="5400" y="21600"/>
                  </a:lnTo>
                  <a:lnTo>
                    <a:pt x="0" y="19688"/>
                  </a:lnTo>
                  <a:lnTo>
                    <a:pt x="5400" y="17186"/>
                  </a:lnTo>
                  <a:lnTo>
                    <a:pt x="5400" y="18289"/>
                  </a:lnTo>
                  <a:cubicBezTo>
                    <a:pt x="14019" y="17332"/>
                    <a:pt x="20390" y="14198"/>
                    <a:pt x="21447" y="10396"/>
                  </a:cubicBezTo>
                  <a:lnTo>
                    <a:pt x="21447" y="10396"/>
                  </a:lnTo>
                  <a:cubicBezTo>
                    <a:pt x="20149" y="5724"/>
                    <a:pt x="10938" y="2207"/>
                    <a:pt x="0" y="2207"/>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p>
          </p:txBody>
        </p:sp>
        <p:sp>
          <p:nvSpPr>
            <p:cNvPr id="441" name="Forma"/>
            <p:cNvSpPr/>
            <p:nvPr/>
          </p:nvSpPr>
          <p:spPr>
            <a:xfrm rot="18319061">
              <a:off x="188694" y="78482"/>
              <a:ext cx="588964" cy="7670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815"/>
                    <a:pt x="21600" y="17455"/>
                  </a:cubicBezTo>
                  <a:lnTo>
                    <a:pt x="21600" y="21600"/>
                  </a:lnTo>
                  <a:cubicBezTo>
                    <a:pt x="21600" y="11960"/>
                    <a:pt x="11929" y="4145"/>
                    <a:pt x="0" y="4145"/>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p>
          </p:txBody>
        </p:sp>
        <p:sp>
          <p:nvSpPr>
            <p:cNvPr id="442" name="Linea"/>
            <p:cNvSpPr/>
            <p:nvPr/>
          </p:nvSpPr>
          <p:spPr>
            <a:xfrm rot="18319061">
              <a:off x="928785" y="387079"/>
              <a:ext cx="12701" cy="73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81"/>
                    <a:pt x="14387" y="7168"/>
                    <a:pt x="0" y="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p>
          </p:txBody>
        </p:sp>
      </p:grpSp>
      <p:grpSp>
        <p:nvGrpSpPr>
          <p:cNvPr id="447" name="Raggruppa"/>
          <p:cNvGrpSpPr/>
          <p:nvPr/>
        </p:nvGrpSpPr>
        <p:grpSpPr>
          <a:xfrm>
            <a:off x="625273" y="1124609"/>
            <a:ext cx="1448093" cy="1426456"/>
            <a:chOff x="0" y="0"/>
            <a:chExt cx="1448092" cy="1426455"/>
          </a:xfrm>
        </p:grpSpPr>
        <p:sp>
          <p:nvSpPr>
            <p:cNvPr id="444"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p>
          </p:txBody>
        </p:sp>
        <p:sp>
          <p:nvSpPr>
            <p:cNvPr id="445"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p>
          </p:txBody>
        </p:sp>
        <p:sp>
          <p:nvSpPr>
            <p:cNvPr id="446"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p>
          </p:txBody>
        </p:sp>
      </p:grpSp>
      <p:grpSp>
        <p:nvGrpSpPr>
          <p:cNvPr id="450" name="Raggruppa"/>
          <p:cNvGrpSpPr/>
          <p:nvPr/>
        </p:nvGrpSpPr>
        <p:grpSpPr>
          <a:xfrm>
            <a:off x="2197100" y="836612"/>
            <a:ext cx="4175125" cy="1008063"/>
            <a:chOff x="0" y="0"/>
            <a:chExt cx="4175125" cy="1008062"/>
          </a:xfrm>
        </p:grpSpPr>
        <p:sp>
          <p:nvSpPr>
            <p:cNvPr id="448"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p>
          </p:txBody>
        </p:sp>
        <p:sp>
          <p:nvSpPr>
            <p:cNvPr id="449"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b="1" sz="2600"/>
              </a:pPr>
              <a:r>
                <a:t>physiologic</a:t>
              </a:r>
              <a:r>
                <a:rPr b="0"/>
                <a:t> mechanisms</a:t>
              </a:r>
            </a:p>
          </p:txBody>
        </p:sp>
      </p:grpSp>
      <p:grpSp>
        <p:nvGrpSpPr>
          <p:cNvPr id="453" name="Raggruppa"/>
          <p:cNvGrpSpPr/>
          <p:nvPr/>
        </p:nvGrpSpPr>
        <p:grpSpPr>
          <a:xfrm>
            <a:off x="2268537" y="4005262"/>
            <a:ext cx="3887788" cy="1008063"/>
            <a:chOff x="0" y="0"/>
            <a:chExt cx="3887787" cy="1008062"/>
          </a:xfrm>
        </p:grpSpPr>
        <p:sp>
          <p:nvSpPr>
            <p:cNvPr id="451" name="Rettangolo"/>
            <p:cNvSpPr/>
            <p:nvPr/>
          </p:nvSpPr>
          <p:spPr>
            <a:xfrm>
              <a:off x="0" y="0"/>
              <a:ext cx="3887788" cy="1008063"/>
            </a:xfrm>
            <a:prstGeom prst="rect">
              <a:avLst/>
            </a:prstGeom>
            <a:solidFill>
              <a:srgbClr val="FF3300"/>
            </a:solidFill>
            <a:ln w="28575" cap="flat">
              <a:solidFill>
                <a:srgbClr val="583DF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52" name="pathologic   derangements"/>
            <p:cNvSpPr txBox="1"/>
            <p:nvPr/>
          </p:nvSpPr>
          <p:spPr>
            <a:xfrm>
              <a:off x="117716" y="43549"/>
              <a:ext cx="3580360" cy="868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2600"/>
              </a:lvl1pPr>
            </a:lstStyle>
            <a:p>
              <a:pPr/>
              <a:r>
                <a:t>pathologic   derangements</a:t>
              </a:r>
            </a:p>
          </p:txBody>
        </p:sp>
      </p:grpSp>
      <p:sp>
        <p:nvSpPr>
          <p:cNvPr id="454" name="genetic causes"/>
          <p:cNvSpPr txBox="1"/>
          <p:nvPr/>
        </p:nvSpPr>
        <p:spPr>
          <a:xfrm>
            <a:off x="3905250" y="5827712"/>
            <a:ext cx="1243013" cy="780800"/>
          </a:xfrm>
          <a:prstGeom prst="rect">
            <a:avLst/>
          </a:prstGeom>
          <a:solidFill>
            <a:srgbClr val="FFFF00"/>
          </a:solidFill>
          <a:ln w="38100">
            <a:solidFill>
              <a:srgbClr val="583DFD"/>
            </a:solidFill>
          </a:ln>
          <a:extLst>
            <a:ext uri="{C572A759-6A51-4108-AA02-DFA0A04FC94B}">
              <ma14:wrappingTextBoxFlag xmlns:ma14="http://schemas.microsoft.com/office/mac/drawingml/2011/main" val="1"/>
            </a:ext>
          </a:extLst>
        </p:spPr>
        <p:txBody>
          <a:bodyPr lIns="45719" rIns="45719">
            <a:spAutoFit/>
          </a:bodyPr>
          <a:lstStyle/>
          <a:p>
            <a:pPr algn="ctr">
              <a:defRPr b="1" sz="2200"/>
            </a:pPr>
            <a:r>
              <a:t>genetic</a:t>
            </a:r>
            <a:r>
              <a:rPr b="0"/>
              <a:t> causes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6" name="image.tif" descr="image.tif"/>
          <p:cNvPicPr>
            <a:picLocks noChangeAspect="1"/>
          </p:cNvPicPr>
          <p:nvPr/>
        </p:nvPicPr>
        <p:blipFill>
          <a:blip r:embed="rId2">
            <a:extLst/>
          </a:blip>
          <a:stretch>
            <a:fillRect/>
          </a:stretch>
        </p:blipFill>
        <p:spPr>
          <a:xfrm>
            <a:off x="107950" y="1916112"/>
            <a:ext cx="9001125" cy="4575176"/>
          </a:xfrm>
          <a:prstGeom prst="rect">
            <a:avLst/>
          </a:prstGeom>
          <a:ln w="12700">
            <a:miter lim="400000"/>
          </a:ln>
        </p:spPr>
      </p:pic>
      <p:pic>
        <p:nvPicPr>
          <p:cNvPr id="457" name="image.png" descr="image.png"/>
          <p:cNvPicPr>
            <a:picLocks noChangeAspect="1"/>
          </p:cNvPicPr>
          <p:nvPr/>
        </p:nvPicPr>
        <p:blipFill>
          <a:blip r:embed="rId3">
            <a:extLst/>
          </a:blip>
          <a:stretch>
            <a:fillRect/>
          </a:stretch>
        </p:blipFill>
        <p:spPr>
          <a:xfrm>
            <a:off x="7451725" y="5805487"/>
            <a:ext cx="649288" cy="288926"/>
          </a:xfrm>
          <a:prstGeom prst="rect">
            <a:avLst/>
          </a:prstGeom>
          <a:ln w="12700">
            <a:miter lim="400000"/>
          </a:ln>
        </p:spPr>
      </p:pic>
      <p:pic>
        <p:nvPicPr>
          <p:cNvPr id="458" name="image.png" descr="image.png"/>
          <p:cNvPicPr>
            <a:picLocks noChangeAspect="1"/>
          </p:cNvPicPr>
          <p:nvPr/>
        </p:nvPicPr>
        <p:blipFill>
          <a:blip r:embed="rId4">
            <a:extLst/>
          </a:blip>
          <a:stretch>
            <a:fillRect/>
          </a:stretch>
        </p:blipFill>
        <p:spPr>
          <a:xfrm>
            <a:off x="4140200" y="1701800"/>
            <a:ext cx="317500" cy="950913"/>
          </a:xfrm>
          <a:prstGeom prst="rect">
            <a:avLst/>
          </a:prstGeom>
          <a:ln w="12700">
            <a:miter lim="400000"/>
          </a:ln>
        </p:spPr>
      </p:pic>
      <p:sp>
        <p:nvSpPr>
          <p:cNvPr id="459" name="The regulation of HIF-2α by PHD and VHL"/>
          <p:cNvSpPr txBox="1"/>
          <p:nvPr/>
        </p:nvSpPr>
        <p:spPr>
          <a:xfrm>
            <a:off x="9207" y="44449"/>
            <a:ext cx="8215733" cy="116785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800">
                <a:solidFill>
                  <a:srgbClr val="FFFF00"/>
                </a:solidFill>
              </a:defRPr>
            </a:pPr>
            <a:r>
              <a:t>The regulation of HIF-2</a:t>
            </a:r>
            <a:r>
              <a:t>α </a:t>
            </a:r>
            <a:r>
              <a:t>by PHD and VHL</a:t>
            </a:r>
          </a:p>
        </p:txBody>
      </p:sp>
      <p:sp>
        <p:nvSpPr>
          <p:cNvPr id="460" name="Prolyl hydroxylase"/>
          <p:cNvSpPr txBox="1"/>
          <p:nvPr/>
        </p:nvSpPr>
        <p:spPr>
          <a:xfrm>
            <a:off x="1687512" y="981075"/>
            <a:ext cx="2362980" cy="375231"/>
          </a:xfrm>
          <a:prstGeom prst="rect">
            <a:avLst/>
          </a:prstGeom>
          <a:solidFill>
            <a:srgbClr val="CCECFF"/>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Prolyl hydroxylase</a:t>
            </a:r>
          </a:p>
        </p:txBody>
      </p:sp>
      <p:sp>
        <p:nvSpPr>
          <p:cNvPr id="461" name="Forma"/>
          <p:cNvSpPr/>
          <p:nvPr/>
        </p:nvSpPr>
        <p:spPr>
          <a:xfrm>
            <a:off x="2700337" y="1485900"/>
            <a:ext cx="358776" cy="719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12"/>
                </a:moveTo>
                <a:lnTo>
                  <a:pt x="5400" y="16212"/>
                </a:lnTo>
                <a:lnTo>
                  <a:pt x="5400" y="0"/>
                </a:lnTo>
                <a:lnTo>
                  <a:pt x="16200" y="0"/>
                </a:lnTo>
                <a:lnTo>
                  <a:pt x="16200" y="16212"/>
                </a:lnTo>
                <a:lnTo>
                  <a:pt x="21600" y="16212"/>
                </a:lnTo>
                <a:lnTo>
                  <a:pt x="10800" y="21600"/>
                </a:lnTo>
                <a:close/>
              </a:path>
            </a:pathLst>
          </a:custGeom>
          <a:solidFill>
            <a:schemeClr val="accent1"/>
          </a:solidFill>
          <a:ln w="25400">
            <a:solidFill>
              <a:srgbClr val="000066"/>
            </a:solidFill>
          </a:ln>
        </p:spPr>
        <p:txBody>
          <a:bodyPr lIns="45719" rIns="45719" anchor="ctr"/>
          <a:lstStyle/>
          <a:p>
            <a:pPr algn="ctr">
              <a:defRPr>
                <a:solidFill>
                  <a:srgbClr val="FFFFFF"/>
                </a:solidFill>
              </a:defRPr>
            </a:pPr>
          </a:p>
        </p:txBody>
      </p:sp>
      <p:sp>
        <p:nvSpPr>
          <p:cNvPr id="462" name="Rettangolo"/>
          <p:cNvSpPr/>
          <p:nvPr/>
        </p:nvSpPr>
        <p:spPr>
          <a:xfrm>
            <a:off x="5435600" y="4941887"/>
            <a:ext cx="3673475" cy="1836738"/>
          </a:xfrm>
          <a:prstGeom prst="rect">
            <a:avLst/>
          </a:prstGeom>
          <a:ln w="38100">
            <a:solidFill>
              <a:srgbClr val="000066"/>
            </a:solidFill>
          </a:ln>
        </p:spPr>
        <p:txBody>
          <a:bodyPr lIns="45719" rIns="45719" anchor="ctr"/>
          <a:lstStyle/>
          <a:p>
            <a:pPr algn="ctr">
              <a:defRPr>
                <a:solidFill>
                  <a:srgbClr val="FFFFFF"/>
                </a:solidFill>
              </a:defRPr>
            </a:pPr>
          </a:p>
        </p:txBody>
      </p:sp>
      <p:sp>
        <p:nvSpPr>
          <p:cNvPr id="463" name="nucleus"/>
          <p:cNvSpPr txBox="1"/>
          <p:nvPr/>
        </p:nvSpPr>
        <p:spPr>
          <a:xfrm>
            <a:off x="6416357" y="4829175"/>
            <a:ext cx="106395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2000"/>
            </a:lvl1pPr>
          </a:lstStyle>
          <a:p>
            <a:pPr/>
            <a:r>
              <a:t>nucleus</a:t>
            </a:r>
          </a:p>
        </p:txBody>
      </p:sp>
      <p:sp>
        <p:nvSpPr>
          <p:cNvPr id="464" name="Von Hippel-Lindau factor"/>
          <p:cNvSpPr txBox="1"/>
          <p:nvPr/>
        </p:nvSpPr>
        <p:spPr>
          <a:xfrm>
            <a:off x="4500562" y="1444625"/>
            <a:ext cx="3105012" cy="375231"/>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Von Hippel-Lindau factor</a:t>
            </a:r>
          </a:p>
        </p:txBody>
      </p:sp>
      <p:sp>
        <p:nvSpPr>
          <p:cNvPr id="465" name="Linea"/>
          <p:cNvSpPr/>
          <p:nvPr/>
        </p:nvSpPr>
        <p:spPr>
          <a:xfrm flipH="1">
            <a:off x="5292725" y="2133600"/>
            <a:ext cx="215901" cy="471488"/>
          </a:xfrm>
          <a:prstGeom prst="line">
            <a:avLst/>
          </a:prstGeom>
          <a:ln w="57150">
            <a:solidFill>
              <a:srgbClr val="0070C0"/>
            </a:solidFill>
            <a:tailEnd type="triangle"/>
          </a:ln>
        </p:spPr>
        <p:txBody>
          <a:bodyPr lIns="45719" rIns="45719"/>
          <a:lstStyle/>
          <a:p>
            <a:pPr/>
          </a:p>
        </p:txBody>
      </p:sp>
      <p:sp>
        <p:nvSpPr>
          <p:cNvPr id="466" name="Linea"/>
          <p:cNvSpPr/>
          <p:nvPr/>
        </p:nvSpPr>
        <p:spPr>
          <a:xfrm>
            <a:off x="3203575" y="2133600"/>
            <a:ext cx="2305050" cy="0"/>
          </a:xfrm>
          <a:prstGeom prst="line">
            <a:avLst/>
          </a:prstGeom>
          <a:ln w="57150">
            <a:solidFill>
              <a:srgbClr val="0070C0"/>
            </a:solidFill>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8" grpId="1" fill="hold">
                                  <p:stCondLst>
                                    <p:cond delay="0"/>
                                  </p:stCondLst>
                                  <p:childTnLst>
                                    <p:animRot by="21600000">
                                      <p:cBhvr>
                                        <p:cTn id="6" dur="300" fill="hold"/>
                                        <p:tgtEl>
                                          <p:spTgt spid="46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4"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Defects in the control of EPO synthesis: Familial erythrocytosis type II"/>
          <p:cNvSpPr txBox="1"/>
          <p:nvPr>
            <p:ph type="title" idx="4294967295"/>
          </p:nvPr>
        </p:nvSpPr>
        <p:spPr>
          <a:xfrm>
            <a:off x="0" y="-100013"/>
            <a:ext cx="9070975" cy="1139826"/>
          </a:xfrm>
          <a:prstGeom prst="rect">
            <a:avLst/>
          </a:prstGeom>
        </p:spPr>
        <p:txBody>
          <a:bodyPr>
            <a:normAutofit fontScale="100000" lnSpcReduction="0"/>
          </a:bodyPr>
          <a:lstStyle/>
          <a:p>
            <a:pPr>
              <a:defRPr sz="3400">
                <a:solidFill>
                  <a:srgbClr val="FFFF00"/>
                </a:solidFill>
              </a:defRPr>
            </a:pPr>
            <a:r>
              <a:t>Defects in the control of EPO </a:t>
            </a:r>
            <a:r>
              <a:rPr b="1" u="sng"/>
              <a:t>synthesis</a:t>
            </a:r>
            <a:r>
              <a:t>: Familial erythrocytosis type II</a:t>
            </a:r>
          </a:p>
        </p:txBody>
      </p:sp>
      <p:sp>
        <p:nvSpPr>
          <p:cNvPr id="469" name="A missense mutation of the VHL gene…"/>
          <p:cNvSpPr txBox="1"/>
          <p:nvPr>
            <p:ph type="body" idx="4294967295"/>
          </p:nvPr>
        </p:nvSpPr>
        <p:spPr>
          <a:xfrm>
            <a:off x="-36513" y="1054100"/>
            <a:ext cx="9180513" cy="5614988"/>
          </a:xfrm>
          <a:prstGeom prst="rect">
            <a:avLst/>
          </a:prstGeom>
        </p:spPr>
        <p:txBody>
          <a:bodyPr>
            <a:normAutofit fontScale="100000" lnSpcReduction="0"/>
          </a:bodyPr>
          <a:lstStyle/>
          <a:p>
            <a:pPr algn="just">
              <a:spcBef>
                <a:spcPts val="600"/>
              </a:spcBef>
              <a:buChar char="•"/>
              <a:defRPr sz="2800">
                <a:solidFill>
                  <a:srgbClr val="FFFFFF"/>
                </a:solidFill>
              </a:defRPr>
            </a:pPr>
            <a:r>
              <a:t>A </a:t>
            </a:r>
            <a:r>
              <a:rPr b="1"/>
              <a:t>missense mutation</a:t>
            </a:r>
            <a:r>
              <a:t> of the </a:t>
            </a:r>
            <a:r>
              <a:rPr b="1">
                <a:solidFill>
                  <a:srgbClr val="FFFF00"/>
                </a:solidFill>
              </a:rPr>
              <a:t>VHL gene</a:t>
            </a:r>
            <a:endParaRPr b="1">
              <a:solidFill>
                <a:srgbClr val="FFFF00"/>
              </a:solidFill>
            </a:endParaRPr>
          </a:p>
          <a:p>
            <a:pPr algn="just">
              <a:buChar char="•"/>
              <a:defRPr sz="1000">
                <a:solidFill>
                  <a:srgbClr val="FFFFFF"/>
                </a:solidFill>
              </a:defRPr>
            </a:pPr>
          </a:p>
          <a:p>
            <a:pPr algn="just">
              <a:spcBef>
                <a:spcPts val="600"/>
              </a:spcBef>
              <a:buChar char="•"/>
              <a:defRPr sz="2800">
                <a:solidFill>
                  <a:srgbClr val="FFFFFF"/>
                </a:solidFill>
              </a:defRPr>
            </a:pPr>
            <a:r>
              <a:t>The reduced </a:t>
            </a:r>
            <a:r>
              <a:rPr u="sng"/>
              <a:t>interaction</a:t>
            </a:r>
            <a:r>
              <a:t> of VHL with hydroxylated HIF-2</a:t>
            </a:r>
            <a:r>
              <a:t>α</a:t>
            </a:r>
            <a:r>
              <a:t> (</a:t>
            </a:r>
            <a:r>
              <a:rPr b="1"/>
              <a:t>loss of function</a:t>
            </a:r>
            <a:r>
              <a:t>) hampers HIF-2</a:t>
            </a:r>
            <a:r>
              <a:t>α</a:t>
            </a:r>
            <a:r>
              <a:t> </a:t>
            </a:r>
            <a:r>
              <a:rPr u="sng"/>
              <a:t>ubiquitination</a:t>
            </a:r>
            <a:r>
              <a:t> and proteasomal </a:t>
            </a:r>
            <a:r>
              <a:rPr u="sng"/>
              <a:t>degradation</a:t>
            </a:r>
            <a:r>
              <a:t> (</a:t>
            </a:r>
            <a:r>
              <a:rPr>
                <a:solidFill>
                  <a:srgbClr val="FFFF00"/>
                </a:solidFill>
              </a:rPr>
              <a:t>loss of homeostatic control</a:t>
            </a:r>
            <a:r>
              <a:t>)</a:t>
            </a:r>
          </a:p>
          <a:p>
            <a:pPr algn="just">
              <a:buChar char="•"/>
              <a:defRPr sz="1000">
                <a:solidFill>
                  <a:srgbClr val="FFFFFF"/>
                </a:solidFill>
              </a:defRPr>
            </a:pPr>
          </a:p>
          <a:p>
            <a:pPr algn="just">
              <a:spcBef>
                <a:spcPts val="600"/>
              </a:spcBef>
              <a:buChar char="•"/>
              <a:defRPr sz="2800" u="sng">
                <a:solidFill>
                  <a:srgbClr val="FFFFFF"/>
                </a:solidFill>
              </a:defRPr>
            </a:pPr>
            <a:r>
              <a:t>Enhanced</a:t>
            </a:r>
            <a:r>
              <a:rPr u="none"/>
              <a:t> activity of the HIF-2</a:t>
            </a:r>
            <a:r>
              <a:rPr u="none"/>
              <a:t>α</a:t>
            </a:r>
            <a:r>
              <a:rPr u="none"/>
              <a:t>/HIF-</a:t>
            </a:r>
            <a:r>
              <a:rPr u="none"/>
              <a:t>β </a:t>
            </a:r>
            <a:r>
              <a:rPr u="none"/>
              <a:t>complex</a:t>
            </a:r>
            <a:endParaRPr sz="1000"/>
          </a:p>
          <a:p>
            <a:pPr algn="just">
              <a:buChar char="•"/>
              <a:defRPr sz="1000" u="sng">
                <a:solidFill>
                  <a:srgbClr val="FFFFFF"/>
                </a:solidFill>
              </a:defRPr>
            </a:pPr>
          </a:p>
          <a:p>
            <a:pPr algn="just">
              <a:spcBef>
                <a:spcPts val="800"/>
              </a:spcBef>
              <a:buChar char="•"/>
              <a:defRPr sz="2800" u="sng">
                <a:solidFill>
                  <a:srgbClr val="FFFFFF"/>
                </a:solidFill>
              </a:defRPr>
            </a:pPr>
            <a:r>
              <a:t>Excessive</a:t>
            </a:r>
            <a:r>
              <a:rPr u="none"/>
              <a:t> EPO synthesis and red blood cell production </a:t>
            </a:r>
            <a:r>
              <a:rPr b="1" sz="3600" u="none"/>
              <a:t>→</a:t>
            </a:r>
            <a:r>
              <a:rPr u="none"/>
              <a:t> </a:t>
            </a:r>
            <a:r>
              <a:rPr u="none">
                <a:solidFill>
                  <a:srgbClr val="FF0000"/>
                </a:solidFill>
              </a:rPr>
              <a:t>erythrocytosis</a:t>
            </a:r>
            <a:r>
              <a:rPr u="none"/>
              <a:t> (</a:t>
            </a:r>
            <a:r>
              <a:t>polycythemia</a:t>
            </a:r>
            <a:r>
              <a:rPr u="none"/>
              <a:t>)</a:t>
            </a:r>
          </a:p>
          <a:p>
            <a:pPr algn="just">
              <a:buChar char="•"/>
              <a:defRPr sz="1000">
                <a:solidFill>
                  <a:srgbClr val="FFFFFF"/>
                </a:solidFill>
              </a:defRPr>
            </a:pPr>
          </a:p>
          <a:p>
            <a:pPr algn="just">
              <a:spcBef>
                <a:spcPts val="600"/>
              </a:spcBef>
              <a:buChar char="•"/>
              <a:defRPr sz="2800">
                <a:solidFill>
                  <a:srgbClr val="FFFFFF"/>
                </a:solidFill>
              </a:defRPr>
            </a:pPr>
            <a:r>
              <a:t>Venous thrombosis, altered cerebral and pulmonary circulation, premature mortality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69">
                                            <p:bg/>
                                          </p:spTgt>
                                        </p:tgtEl>
                                        <p:attrNameLst>
                                          <p:attrName>style.visibility</p:attrName>
                                        </p:attrNameLst>
                                      </p:cBhvr>
                                      <p:to>
                                        <p:strVal val="visible"/>
                                      </p:to>
                                    </p:set>
                                    <p:animEffect filter="wipe(left)" transition="in">
                                      <p:cBhvr>
                                        <p:cTn id="7" dur="500"/>
                                        <p:tgtEl>
                                          <p:spTgt spid="469">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469">
                                            <p:txEl>
                                              <p:pRg st="0" end="0"/>
                                            </p:txEl>
                                          </p:spTgt>
                                        </p:tgtEl>
                                        <p:attrNameLst>
                                          <p:attrName>style.visibility</p:attrName>
                                        </p:attrNameLst>
                                      </p:cBhvr>
                                      <p:to>
                                        <p:strVal val="visible"/>
                                      </p:to>
                                    </p:set>
                                    <p:animEffect filter="wipe(left)" transition="in">
                                      <p:cBhvr>
                                        <p:cTn id="10" dur="500"/>
                                        <p:tgtEl>
                                          <p:spTgt spid="469">
                                            <p:txEl>
                                              <p:pRg st="0" end="0"/>
                                            </p:txEl>
                                          </p:spTgt>
                                        </p:tgtEl>
                                      </p:cBhvr>
                                    </p:animEffect>
                                  </p:childTnLst>
                                </p:cTn>
                              </p:par>
                            </p:childTnLst>
                          </p:cTn>
                        </p:par>
                        <p:par>
                          <p:cTn id="11" fill="hold">
                            <p:stCondLst>
                              <p:cond delay="500"/>
                            </p:stCondLst>
                            <p:childTnLst>
                              <p:par>
                                <p:cTn id="12" presetClass="entr" nodeType="afterEffect" presetSubtype="8" presetID="22" grpId="1" fill="hold">
                                  <p:stCondLst>
                                    <p:cond delay="0"/>
                                  </p:stCondLst>
                                  <p:iterate type="el" backwards="0">
                                    <p:tmAbs val="0"/>
                                  </p:iterate>
                                  <p:childTnLst>
                                    <p:set>
                                      <p:cBhvr>
                                        <p:cTn id="13" fill="hold"/>
                                        <p:tgtEl>
                                          <p:spTgt spid="469">
                                            <p:txEl>
                                              <p:pRg st="1" end="1"/>
                                            </p:txEl>
                                          </p:spTgt>
                                        </p:tgtEl>
                                        <p:attrNameLst>
                                          <p:attrName>style.visibility</p:attrName>
                                        </p:attrNameLst>
                                      </p:cBhvr>
                                      <p:to>
                                        <p:strVal val="visible"/>
                                      </p:to>
                                    </p:set>
                                    <p:animEffect filter="wipe(left)" transition="in">
                                      <p:cBhvr>
                                        <p:cTn id="14" dur="500"/>
                                        <p:tgtEl>
                                          <p:spTgt spid="46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2" grpId="1" fill="hold">
                                  <p:stCondLst>
                                    <p:cond delay="0"/>
                                  </p:stCondLst>
                                  <p:iterate type="el" backwards="0">
                                    <p:tmAbs val="0"/>
                                  </p:iterate>
                                  <p:childTnLst>
                                    <p:set>
                                      <p:cBhvr>
                                        <p:cTn id="18" fill="hold"/>
                                        <p:tgtEl>
                                          <p:spTgt spid="469">
                                            <p:txEl>
                                              <p:pRg st="2" end="2"/>
                                            </p:txEl>
                                          </p:spTgt>
                                        </p:tgtEl>
                                        <p:attrNameLst>
                                          <p:attrName>style.visibility</p:attrName>
                                        </p:attrNameLst>
                                      </p:cBhvr>
                                      <p:to>
                                        <p:strVal val="visible"/>
                                      </p:to>
                                    </p:set>
                                    <p:animEffect filter="wipe(left)" transition="in">
                                      <p:cBhvr>
                                        <p:cTn id="19" dur="500"/>
                                        <p:tgtEl>
                                          <p:spTgt spid="469">
                                            <p:txEl>
                                              <p:pRg st="2" end="2"/>
                                            </p:txEl>
                                          </p:spTgt>
                                        </p:tgtEl>
                                      </p:cBhvr>
                                    </p:animEffect>
                                  </p:childTnLst>
                                </p:cTn>
                              </p:par>
                            </p:childTnLst>
                          </p:cTn>
                        </p:par>
                        <p:par>
                          <p:cTn id="20" fill="hold">
                            <p:stCondLst>
                              <p:cond delay="500"/>
                            </p:stCondLst>
                            <p:childTnLst>
                              <p:par>
                                <p:cTn id="21" presetClass="entr" nodeType="afterEffect" presetSubtype="8" presetID="22" grpId="1" fill="hold">
                                  <p:stCondLst>
                                    <p:cond delay="0"/>
                                  </p:stCondLst>
                                  <p:iterate type="el" backwards="0">
                                    <p:tmAbs val="0"/>
                                  </p:iterate>
                                  <p:childTnLst>
                                    <p:set>
                                      <p:cBhvr>
                                        <p:cTn id="22" fill="hold"/>
                                        <p:tgtEl>
                                          <p:spTgt spid="469">
                                            <p:txEl>
                                              <p:pRg st="3" end="3"/>
                                            </p:txEl>
                                          </p:spTgt>
                                        </p:tgtEl>
                                        <p:attrNameLst>
                                          <p:attrName>style.visibility</p:attrName>
                                        </p:attrNameLst>
                                      </p:cBhvr>
                                      <p:to>
                                        <p:strVal val="visible"/>
                                      </p:to>
                                    </p:set>
                                    <p:animEffect filter="wipe(left)" transition="in">
                                      <p:cBhvr>
                                        <p:cTn id="23" dur="500"/>
                                        <p:tgtEl>
                                          <p:spTgt spid="46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1" fill="hold">
                                  <p:stCondLst>
                                    <p:cond delay="0"/>
                                  </p:stCondLst>
                                  <p:iterate type="el" backwards="0">
                                    <p:tmAbs val="0"/>
                                  </p:iterate>
                                  <p:childTnLst>
                                    <p:set>
                                      <p:cBhvr>
                                        <p:cTn id="27" fill="hold"/>
                                        <p:tgtEl>
                                          <p:spTgt spid="469">
                                            <p:txEl>
                                              <p:pRg st="4" end="4"/>
                                            </p:txEl>
                                          </p:spTgt>
                                        </p:tgtEl>
                                        <p:attrNameLst>
                                          <p:attrName>style.visibility</p:attrName>
                                        </p:attrNameLst>
                                      </p:cBhvr>
                                      <p:to>
                                        <p:strVal val="visible"/>
                                      </p:to>
                                    </p:set>
                                    <p:animEffect filter="wipe(left)" transition="in">
                                      <p:cBhvr>
                                        <p:cTn id="28" dur="500"/>
                                        <p:tgtEl>
                                          <p:spTgt spid="469">
                                            <p:txEl>
                                              <p:pRg st="4" end="4"/>
                                            </p:txEl>
                                          </p:spTgt>
                                        </p:tgtEl>
                                      </p:cBhvr>
                                    </p:animEffect>
                                  </p:childTnLst>
                                </p:cTn>
                              </p:par>
                            </p:childTnLst>
                          </p:cTn>
                        </p:par>
                        <p:par>
                          <p:cTn id="29" fill="hold">
                            <p:stCondLst>
                              <p:cond delay="500"/>
                            </p:stCondLst>
                            <p:childTnLst>
                              <p:par>
                                <p:cTn id="30" presetClass="entr" nodeType="afterEffect" presetSubtype="8" presetID="22" grpId="1" fill="hold">
                                  <p:stCondLst>
                                    <p:cond delay="0"/>
                                  </p:stCondLst>
                                  <p:iterate type="el" backwards="0">
                                    <p:tmAbs val="0"/>
                                  </p:iterate>
                                  <p:childTnLst>
                                    <p:set>
                                      <p:cBhvr>
                                        <p:cTn id="31" fill="hold"/>
                                        <p:tgtEl>
                                          <p:spTgt spid="469">
                                            <p:txEl>
                                              <p:pRg st="5" end="5"/>
                                            </p:txEl>
                                          </p:spTgt>
                                        </p:tgtEl>
                                        <p:attrNameLst>
                                          <p:attrName>style.visibility</p:attrName>
                                        </p:attrNameLst>
                                      </p:cBhvr>
                                      <p:to>
                                        <p:strVal val="visible"/>
                                      </p:to>
                                    </p:set>
                                    <p:animEffect filter="wipe(left)" transition="in">
                                      <p:cBhvr>
                                        <p:cTn id="32" dur="500"/>
                                        <p:tgtEl>
                                          <p:spTgt spid="4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1" fill="hold">
                                  <p:stCondLst>
                                    <p:cond delay="0"/>
                                  </p:stCondLst>
                                  <p:iterate type="el" backwards="0">
                                    <p:tmAbs val="0"/>
                                  </p:iterate>
                                  <p:childTnLst>
                                    <p:set>
                                      <p:cBhvr>
                                        <p:cTn id="36" fill="hold"/>
                                        <p:tgtEl>
                                          <p:spTgt spid="469">
                                            <p:txEl>
                                              <p:pRg st="6" end="6"/>
                                            </p:txEl>
                                          </p:spTgt>
                                        </p:tgtEl>
                                        <p:attrNameLst>
                                          <p:attrName>style.visibility</p:attrName>
                                        </p:attrNameLst>
                                      </p:cBhvr>
                                      <p:to>
                                        <p:strVal val="visible"/>
                                      </p:to>
                                    </p:set>
                                    <p:animEffect filter="wipe(left)" transition="in">
                                      <p:cBhvr>
                                        <p:cTn id="37" dur="500"/>
                                        <p:tgtEl>
                                          <p:spTgt spid="469">
                                            <p:txEl>
                                              <p:pRg st="6" end="6"/>
                                            </p:txEl>
                                          </p:spTgt>
                                        </p:tgtEl>
                                      </p:cBhvr>
                                    </p:animEffect>
                                  </p:childTnLst>
                                </p:cTn>
                              </p:par>
                            </p:childTnLst>
                          </p:cTn>
                        </p:par>
                        <p:par>
                          <p:cTn id="38" fill="hold">
                            <p:stCondLst>
                              <p:cond delay="500"/>
                            </p:stCondLst>
                            <p:childTnLst>
                              <p:par>
                                <p:cTn id="39" presetClass="entr" nodeType="afterEffect" presetSubtype="8" presetID="22" grpId="1" fill="hold">
                                  <p:stCondLst>
                                    <p:cond delay="0"/>
                                  </p:stCondLst>
                                  <p:iterate type="el" backwards="0">
                                    <p:tmAbs val="0"/>
                                  </p:iterate>
                                  <p:childTnLst>
                                    <p:set>
                                      <p:cBhvr>
                                        <p:cTn id="40" fill="hold"/>
                                        <p:tgtEl>
                                          <p:spTgt spid="469">
                                            <p:txEl>
                                              <p:pRg st="7" end="7"/>
                                            </p:txEl>
                                          </p:spTgt>
                                        </p:tgtEl>
                                        <p:attrNameLst>
                                          <p:attrName>style.visibility</p:attrName>
                                        </p:attrNameLst>
                                      </p:cBhvr>
                                      <p:to>
                                        <p:strVal val="visible"/>
                                      </p:to>
                                    </p:set>
                                    <p:animEffect filter="wipe(left)" transition="in">
                                      <p:cBhvr>
                                        <p:cTn id="41" dur="500"/>
                                        <p:tgtEl>
                                          <p:spTgt spid="469">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8" presetID="22" grpId="1" fill="hold">
                                  <p:stCondLst>
                                    <p:cond delay="0"/>
                                  </p:stCondLst>
                                  <p:iterate type="el" backwards="0">
                                    <p:tmAbs val="0"/>
                                  </p:iterate>
                                  <p:childTnLst>
                                    <p:set>
                                      <p:cBhvr>
                                        <p:cTn id="45" fill="hold"/>
                                        <p:tgtEl>
                                          <p:spTgt spid="469">
                                            <p:txEl>
                                              <p:pRg st="8" end="8"/>
                                            </p:txEl>
                                          </p:spTgt>
                                        </p:tgtEl>
                                        <p:attrNameLst>
                                          <p:attrName>style.visibility</p:attrName>
                                        </p:attrNameLst>
                                      </p:cBhvr>
                                      <p:to>
                                        <p:strVal val="visible"/>
                                      </p:to>
                                    </p:set>
                                    <p:animEffect filter="wipe(left)" transition="in">
                                      <p:cBhvr>
                                        <p:cTn id="46" dur="500"/>
                                        <p:tgtEl>
                                          <p:spTgt spid="469">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69"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2E"/>
        </a:solidFill>
      </p:bgPr>
    </p:bg>
    <p:spTree>
      <p:nvGrpSpPr>
        <p:cNvPr id="1" name=""/>
        <p:cNvGrpSpPr/>
        <p:nvPr/>
      </p:nvGrpSpPr>
      <p:grpSpPr>
        <a:xfrm>
          <a:off x="0" y="0"/>
          <a:ext cx="0" cy="0"/>
          <a:chOff x="0" y="0"/>
          <a:chExt cx="0" cy="0"/>
        </a:xfrm>
      </p:grpSpPr>
      <p:pic>
        <p:nvPicPr>
          <p:cNvPr id="471" name="http://static.tantasalute.it/625X0/www/tantasalute/it/img/anemia-aplastica-cause-sintomi-cure.jpg" descr="http://static.tantasalute.it/625X0/www/tantasalute/it/img/anemia-aplastica-cause-sintomi-cure.jpg"/>
          <p:cNvPicPr>
            <a:picLocks noChangeAspect="1"/>
          </p:cNvPicPr>
          <p:nvPr/>
        </p:nvPicPr>
        <p:blipFill>
          <a:blip r:embed="rId2">
            <a:extLst/>
          </a:blip>
          <a:stretch>
            <a:fillRect/>
          </a:stretch>
        </p:blipFill>
        <p:spPr>
          <a:xfrm>
            <a:off x="171450" y="476250"/>
            <a:ext cx="8864600" cy="5905500"/>
          </a:xfrm>
          <a:prstGeom prst="rect">
            <a:avLst/>
          </a:prstGeom>
          <a:ln w="12700">
            <a:miter lim="400000"/>
          </a:ln>
        </p:spPr>
      </p:pic>
      <p:pic>
        <p:nvPicPr>
          <p:cNvPr id="472" name="image.png" descr="image.png"/>
          <p:cNvPicPr>
            <a:picLocks noChangeAspect="1"/>
          </p:cNvPicPr>
          <p:nvPr/>
        </p:nvPicPr>
        <p:blipFill>
          <a:blip r:embed="rId3">
            <a:extLst/>
          </a:blip>
          <a:stretch>
            <a:fillRect/>
          </a:stretch>
        </p:blipFill>
        <p:spPr>
          <a:xfrm>
            <a:off x="827087" y="1420812"/>
            <a:ext cx="7488238" cy="4745038"/>
          </a:xfrm>
          <a:prstGeom prst="rect">
            <a:avLst/>
          </a:prstGeom>
          <a:ln w="12700">
            <a:miter lim="400000"/>
          </a:ln>
        </p:spPr>
      </p:pic>
      <p:sp>
        <p:nvSpPr>
          <p:cNvPr id="473" name="ematocrito"/>
          <p:cNvSpPr txBox="1"/>
          <p:nvPr/>
        </p:nvSpPr>
        <p:spPr>
          <a:xfrm>
            <a:off x="3059112" y="544512"/>
            <a:ext cx="2879726" cy="548046"/>
          </a:xfrm>
          <a:prstGeom prst="rect">
            <a:avLst/>
          </a:prstGeom>
          <a:solidFill>
            <a:srgbClr val="99CCFF"/>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sz="3200"/>
            </a:lvl1pPr>
          </a:lstStyle>
          <a:p>
            <a:pPr/>
            <a:r>
              <a:t>ematocrito</a:t>
            </a:r>
          </a:p>
        </p:txBody>
      </p:sp>
      <p:sp>
        <p:nvSpPr>
          <p:cNvPr id="474" name="Rettangolo"/>
          <p:cNvSpPr/>
          <p:nvPr/>
        </p:nvSpPr>
        <p:spPr>
          <a:xfrm>
            <a:off x="4859337" y="1492249"/>
            <a:ext cx="1081088" cy="4600577"/>
          </a:xfrm>
          <a:prstGeom prst="rect">
            <a:avLst/>
          </a:prstGeom>
          <a:ln w="57150">
            <a:solidFill>
              <a:srgbClr val="583DFD"/>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74"/>
                                        </p:tgtEl>
                                        <p:attrNameLst>
                                          <p:attrName>style.visibility</p:attrName>
                                        </p:attrNameLst>
                                      </p:cBhvr>
                                      <p:to>
                                        <p:strVal val="visible"/>
                                      </p:to>
                                    </p:set>
                                    <p:anim calcmode="lin" valueType="num">
                                      <p:cBhvr>
                                        <p:cTn id="7" dur="500" fill="hold"/>
                                        <p:tgtEl>
                                          <p:spTgt spid="474"/>
                                        </p:tgtEl>
                                        <p:attrNameLst>
                                          <p:attrName>ppt_x</p:attrName>
                                        </p:attrNameLst>
                                      </p:cBhvr>
                                      <p:tavLst>
                                        <p:tav tm="0">
                                          <p:val>
                                            <p:strVal val="#ppt_x"/>
                                          </p:val>
                                        </p:tav>
                                        <p:tav tm="100000">
                                          <p:val>
                                            <p:strVal val="#ppt_x"/>
                                          </p:val>
                                        </p:tav>
                                      </p:tavLst>
                                    </p:anim>
                                    <p:anim calcmode="lin" valueType="num">
                                      <p:cBhvr>
                                        <p:cTn id="8" dur="500" fill="hold"/>
                                        <p:tgtEl>
                                          <p:spTgt spid="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4"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EPO-R signaling is tightly regulated by a number of proteins involved in either activation or inactivation pathways…"/>
          <p:cNvSpPr txBox="1"/>
          <p:nvPr/>
        </p:nvSpPr>
        <p:spPr>
          <a:xfrm>
            <a:off x="80644" y="1085850"/>
            <a:ext cx="8946199" cy="54409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spcBef>
                <a:spcPts val="600"/>
              </a:spcBef>
              <a:buSzPct val="100000"/>
              <a:buChar char="•"/>
              <a:defRPr sz="2500">
                <a:solidFill>
                  <a:srgbClr val="FFFFFF"/>
                </a:solidFill>
              </a:defRPr>
            </a:pPr>
            <a:r>
              <a:t>EPO-R signaling is tightly regulated by a number of proteins involved in either activation or inactivation pathways </a:t>
            </a:r>
          </a:p>
          <a:p>
            <a:pPr marL="342900" indent="-342900" algn="just">
              <a:spcBef>
                <a:spcPts val="700"/>
              </a:spcBef>
              <a:buSzPct val="100000"/>
              <a:buChar char="•"/>
              <a:defRPr sz="1000">
                <a:solidFill>
                  <a:srgbClr val="FFFFFF"/>
                </a:solidFill>
              </a:defRPr>
            </a:pPr>
          </a:p>
          <a:p>
            <a:pPr marL="342900" indent="-342900" algn="just">
              <a:spcBef>
                <a:spcPts val="600"/>
              </a:spcBef>
              <a:buSzPct val="100000"/>
              <a:buChar char="•"/>
              <a:defRPr sz="2500">
                <a:solidFill>
                  <a:srgbClr val="FFFFFF"/>
                </a:solidFill>
              </a:defRPr>
            </a:pPr>
            <a:r>
              <a:t>A variety of mutations that result in a truncated and </a:t>
            </a:r>
            <a:r>
              <a:rPr b="1"/>
              <a:t>constitutively active EPO-R</a:t>
            </a:r>
            <a:r>
              <a:t> have been reported as the cause of </a:t>
            </a:r>
            <a:r>
              <a:rPr>
                <a:solidFill>
                  <a:srgbClr val="FFFF00"/>
                </a:solidFill>
              </a:rPr>
              <a:t>type I familial </a:t>
            </a:r>
            <a:r>
              <a:rPr>
                <a:solidFill>
                  <a:srgbClr val="FFFF00"/>
                </a:solidFill>
              </a:rPr>
              <a:t>erythrocytosis</a:t>
            </a:r>
            <a:endParaRPr>
              <a:solidFill>
                <a:srgbClr val="FFFF00"/>
              </a:solidFill>
            </a:endParaRPr>
          </a:p>
          <a:p>
            <a:pPr marL="342900" indent="-342900" algn="just">
              <a:spcBef>
                <a:spcPts val="700"/>
              </a:spcBef>
              <a:buSzPct val="100000"/>
              <a:buChar char="•"/>
              <a:defRPr sz="1000">
                <a:solidFill>
                  <a:srgbClr val="FFFFFF"/>
                </a:solidFill>
              </a:defRPr>
            </a:pPr>
          </a:p>
          <a:p>
            <a:pPr marL="342900" indent="-342900" algn="just">
              <a:spcBef>
                <a:spcPts val="600"/>
              </a:spcBef>
              <a:buSzPct val="100000"/>
              <a:buChar char="•"/>
              <a:defRPr sz="2500">
                <a:solidFill>
                  <a:srgbClr val="FFFFFF"/>
                </a:solidFill>
              </a:defRPr>
            </a:pPr>
            <a:r>
              <a:t>Consitutive activation (phosphorylation) of mutant EPO-R is accounted for by the </a:t>
            </a:r>
            <a:r>
              <a:rPr>
                <a:solidFill>
                  <a:srgbClr val="FFFF00"/>
                </a:solidFill>
              </a:rPr>
              <a:t>loss of a domain in the cytoplasmic tail</a:t>
            </a:r>
            <a:r>
              <a:t> of the receptor that normally houses a </a:t>
            </a:r>
            <a:r>
              <a:rPr>
                <a:solidFill>
                  <a:srgbClr val="FFFF00"/>
                </a:solidFill>
              </a:rPr>
              <a:t>phosphatase</a:t>
            </a:r>
            <a:r>
              <a:t> that </a:t>
            </a:r>
            <a:r>
              <a:rPr b="1">
                <a:solidFill>
                  <a:srgbClr val="FFFF00"/>
                </a:solidFill>
              </a:rPr>
              <a:t>stops</a:t>
            </a:r>
            <a:r>
              <a:t> the EPO-R activatory signal (</a:t>
            </a:r>
            <a:r>
              <a:rPr>
                <a:solidFill>
                  <a:srgbClr val="FFFF00"/>
                </a:solidFill>
              </a:rPr>
              <a:t>loss of homeostatic control</a:t>
            </a:r>
            <a:r>
              <a:t>)</a:t>
            </a:r>
          </a:p>
          <a:p>
            <a:pPr marL="342900" indent="-342900" algn="just">
              <a:spcBef>
                <a:spcPts val="700"/>
              </a:spcBef>
              <a:buSzPct val="100000"/>
              <a:buChar char="•"/>
              <a:defRPr sz="1000">
                <a:solidFill>
                  <a:srgbClr val="FFFFFF"/>
                </a:solidFill>
              </a:defRPr>
            </a:pPr>
          </a:p>
          <a:p>
            <a:pPr marL="342900" indent="-342900" algn="just">
              <a:spcBef>
                <a:spcPts val="600"/>
              </a:spcBef>
              <a:buSzPct val="100000"/>
              <a:buChar char="•"/>
              <a:defRPr sz="2500">
                <a:solidFill>
                  <a:srgbClr val="FFFFFF"/>
                </a:solidFill>
              </a:defRPr>
            </a:pPr>
            <a:r>
              <a:t>Pathways stimulated by the erythropoietin receptor are continuously activated causing </a:t>
            </a:r>
            <a:r>
              <a:rPr>
                <a:solidFill>
                  <a:srgbClr val="FFFF00"/>
                </a:solidFill>
              </a:rPr>
              <a:t>polycythemia</a:t>
            </a:r>
          </a:p>
        </p:txBody>
      </p:sp>
      <p:sp>
        <p:nvSpPr>
          <p:cNvPr id="477" name="Altered EPO/EPO-R signaling pathway:  Familial erythrocytosis type I"/>
          <p:cNvSpPr txBox="1"/>
          <p:nvPr/>
        </p:nvSpPr>
        <p:spPr>
          <a:xfrm>
            <a:off x="153670" y="-32723"/>
            <a:ext cx="8782685" cy="10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sz="3200">
                <a:solidFill>
                  <a:srgbClr val="FFFF00"/>
                </a:solidFill>
              </a:defRPr>
            </a:pPr>
            <a:r>
              <a:t>Altered </a:t>
            </a:r>
            <a:r>
              <a:rPr b="1" u="sng"/>
              <a:t>EPO/EPO-R signaling pathway</a:t>
            </a:r>
            <a:r>
              <a:t>:  Familial erythrocytosis type 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76">
                                            <p:bg/>
                                          </p:spTgt>
                                        </p:tgtEl>
                                        <p:attrNameLst>
                                          <p:attrName>style.visibility</p:attrName>
                                        </p:attrNameLst>
                                      </p:cBhvr>
                                      <p:to>
                                        <p:strVal val="visible"/>
                                      </p:to>
                                    </p:set>
                                    <p:animEffect filter="wipe(left)" transition="in">
                                      <p:cBhvr>
                                        <p:cTn id="7" dur="500"/>
                                        <p:tgtEl>
                                          <p:spTgt spid="476">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476">
                                            <p:txEl>
                                              <p:pRg st="0" end="0"/>
                                            </p:txEl>
                                          </p:spTgt>
                                        </p:tgtEl>
                                        <p:attrNameLst>
                                          <p:attrName>style.visibility</p:attrName>
                                        </p:attrNameLst>
                                      </p:cBhvr>
                                      <p:to>
                                        <p:strVal val="visible"/>
                                      </p:to>
                                    </p:set>
                                    <p:animEffect filter="wipe(left)" transition="in">
                                      <p:cBhvr>
                                        <p:cTn id="10" dur="500"/>
                                        <p:tgtEl>
                                          <p:spTgt spid="476">
                                            <p:txEl>
                                              <p:pRg st="0" end="0"/>
                                            </p:txEl>
                                          </p:spTgt>
                                        </p:tgtEl>
                                      </p:cBhvr>
                                    </p:animEffect>
                                  </p:childTnLst>
                                </p:cTn>
                              </p:par>
                            </p:childTnLst>
                          </p:cTn>
                        </p:par>
                        <p:par>
                          <p:cTn id="11" fill="hold">
                            <p:stCondLst>
                              <p:cond delay="500"/>
                            </p:stCondLst>
                            <p:childTnLst>
                              <p:par>
                                <p:cTn id="12" presetClass="entr" nodeType="afterEffect" presetSubtype="8" presetID="22" grpId="1" fill="hold">
                                  <p:stCondLst>
                                    <p:cond delay="0"/>
                                  </p:stCondLst>
                                  <p:iterate type="el" backwards="0">
                                    <p:tmAbs val="0"/>
                                  </p:iterate>
                                  <p:childTnLst>
                                    <p:set>
                                      <p:cBhvr>
                                        <p:cTn id="13" fill="hold"/>
                                        <p:tgtEl>
                                          <p:spTgt spid="476">
                                            <p:txEl>
                                              <p:pRg st="1" end="1"/>
                                            </p:txEl>
                                          </p:spTgt>
                                        </p:tgtEl>
                                        <p:attrNameLst>
                                          <p:attrName>style.visibility</p:attrName>
                                        </p:attrNameLst>
                                      </p:cBhvr>
                                      <p:to>
                                        <p:strVal val="visible"/>
                                      </p:to>
                                    </p:set>
                                    <p:animEffect filter="wipe(left)" transition="in">
                                      <p:cBhvr>
                                        <p:cTn id="14" dur="500"/>
                                        <p:tgtEl>
                                          <p:spTgt spid="476">
                                            <p:txEl>
                                              <p:pRg st="1" end="1"/>
                                            </p:txEl>
                                          </p:spTgt>
                                        </p:tgtEl>
                                      </p:cBhvr>
                                    </p:animEffect>
                                  </p:childTnLst>
                                </p:cTn>
                              </p:par>
                            </p:childTnLst>
                          </p:cTn>
                        </p:par>
                        <p:par>
                          <p:cTn id="15" fill="hold">
                            <p:stCondLst>
                              <p:cond delay="1000"/>
                            </p:stCondLst>
                            <p:childTnLst>
                              <p:par>
                                <p:cTn id="16" presetClass="entr" nodeType="afterEffect" presetSubtype="8" presetID="22" grpId="1" fill="hold">
                                  <p:stCondLst>
                                    <p:cond delay="0"/>
                                  </p:stCondLst>
                                  <p:iterate type="el" backwards="0">
                                    <p:tmAbs val="0"/>
                                  </p:iterate>
                                  <p:childTnLst>
                                    <p:set>
                                      <p:cBhvr>
                                        <p:cTn id="17" fill="hold"/>
                                        <p:tgtEl>
                                          <p:spTgt spid="476">
                                            <p:txEl>
                                              <p:pRg st="2" end="2"/>
                                            </p:txEl>
                                          </p:spTgt>
                                        </p:tgtEl>
                                        <p:attrNameLst>
                                          <p:attrName>style.visibility</p:attrName>
                                        </p:attrNameLst>
                                      </p:cBhvr>
                                      <p:to>
                                        <p:strVal val="visible"/>
                                      </p:to>
                                    </p:set>
                                    <p:animEffect filter="wipe(left)" transition="in">
                                      <p:cBhvr>
                                        <p:cTn id="18" dur="500"/>
                                        <p:tgtEl>
                                          <p:spTgt spid="476">
                                            <p:txEl>
                                              <p:pRg st="2" end="2"/>
                                            </p:txEl>
                                          </p:spTgt>
                                        </p:tgtEl>
                                      </p:cBhvr>
                                    </p:animEffect>
                                  </p:childTnLst>
                                </p:cTn>
                              </p:par>
                            </p:childTnLst>
                          </p:cTn>
                        </p:par>
                        <p:par>
                          <p:cTn id="19" fill="hold">
                            <p:stCondLst>
                              <p:cond delay="1500"/>
                            </p:stCondLst>
                            <p:childTnLst>
                              <p:par>
                                <p:cTn id="20" presetClass="entr" nodeType="afterEffect" presetSubtype="8" presetID="22" grpId="1" fill="hold">
                                  <p:stCondLst>
                                    <p:cond delay="0"/>
                                  </p:stCondLst>
                                  <p:iterate type="el" backwards="0">
                                    <p:tmAbs val="0"/>
                                  </p:iterate>
                                  <p:childTnLst>
                                    <p:set>
                                      <p:cBhvr>
                                        <p:cTn id="21" fill="hold"/>
                                        <p:tgtEl>
                                          <p:spTgt spid="476">
                                            <p:txEl>
                                              <p:pRg st="3" end="3"/>
                                            </p:txEl>
                                          </p:spTgt>
                                        </p:tgtEl>
                                        <p:attrNameLst>
                                          <p:attrName>style.visibility</p:attrName>
                                        </p:attrNameLst>
                                      </p:cBhvr>
                                      <p:to>
                                        <p:strVal val="visible"/>
                                      </p:to>
                                    </p:set>
                                    <p:animEffect filter="wipe(left)" transition="in">
                                      <p:cBhvr>
                                        <p:cTn id="22" dur="500"/>
                                        <p:tgtEl>
                                          <p:spTgt spid="4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476">
                                            <p:txEl>
                                              <p:pRg st="4" end="4"/>
                                            </p:txEl>
                                          </p:spTgt>
                                        </p:tgtEl>
                                        <p:attrNameLst>
                                          <p:attrName>style.visibility</p:attrName>
                                        </p:attrNameLst>
                                      </p:cBhvr>
                                      <p:to>
                                        <p:strVal val="visible"/>
                                      </p:to>
                                    </p:set>
                                    <p:animEffect filter="wipe(left)" transition="in">
                                      <p:cBhvr>
                                        <p:cTn id="27" dur="500"/>
                                        <p:tgtEl>
                                          <p:spTgt spid="476">
                                            <p:txEl>
                                              <p:pRg st="4" end="4"/>
                                            </p:txEl>
                                          </p:spTgt>
                                        </p:tgtEl>
                                      </p:cBhvr>
                                    </p:animEffect>
                                  </p:childTnLst>
                                </p:cTn>
                              </p:par>
                            </p:childTnLst>
                          </p:cTn>
                        </p:par>
                        <p:par>
                          <p:cTn id="28" fill="hold">
                            <p:stCondLst>
                              <p:cond delay="500"/>
                            </p:stCondLst>
                            <p:childTnLst>
                              <p:par>
                                <p:cTn id="29" presetClass="entr" nodeType="afterEffect" presetSubtype="8" presetID="22" grpId="1" fill="hold">
                                  <p:stCondLst>
                                    <p:cond delay="0"/>
                                  </p:stCondLst>
                                  <p:iterate type="el" backwards="0">
                                    <p:tmAbs val="0"/>
                                  </p:iterate>
                                  <p:childTnLst>
                                    <p:set>
                                      <p:cBhvr>
                                        <p:cTn id="30" fill="hold"/>
                                        <p:tgtEl>
                                          <p:spTgt spid="476">
                                            <p:txEl>
                                              <p:pRg st="5" end="5"/>
                                            </p:txEl>
                                          </p:spTgt>
                                        </p:tgtEl>
                                        <p:attrNameLst>
                                          <p:attrName>style.visibility</p:attrName>
                                        </p:attrNameLst>
                                      </p:cBhvr>
                                      <p:to>
                                        <p:strVal val="visible"/>
                                      </p:to>
                                    </p:set>
                                    <p:animEffect filter="wipe(left)" transition="in">
                                      <p:cBhvr>
                                        <p:cTn id="31" dur="500"/>
                                        <p:tgtEl>
                                          <p:spTgt spid="476">
                                            <p:txEl>
                                              <p:pRg st="5" end="5"/>
                                            </p:txEl>
                                          </p:spTgt>
                                        </p:tgtEl>
                                      </p:cBhvr>
                                    </p:animEffect>
                                  </p:childTnLst>
                                </p:cTn>
                              </p:par>
                            </p:childTnLst>
                          </p:cTn>
                        </p:par>
                        <p:par>
                          <p:cTn id="32" fill="hold">
                            <p:stCondLst>
                              <p:cond delay="1000"/>
                            </p:stCondLst>
                            <p:childTnLst>
                              <p:par>
                                <p:cTn id="33" presetClass="entr" nodeType="afterEffect" presetSubtype="8" presetID="22" grpId="1" fill="hold">
                                  <p:stCondLst>
                                    <p:cond delay="0"/>
                                  </p:stCondLst>
                                  <p:iterate type="el" backwards="0">
                                    <p:tmAbs val="0"/>
                                  </p:iterate>
                                  <p:childTnLst>
                                    <p:set>
                                      <p:cBhvr>
                                        <p:cTn id="34" fill="hold"/>
                                        <p:tgtEl>
                                          <p:spTgt spid="476">
                                            <p:txEl>
                                              <p:pRg st="6" end="6"/>
                                            </p:txEl>
                                          </p:spTgt>
                                        </p:tgtEl>
                                        <p:attrNameLst>
                                          <p:attrName>style.visibility</p:attrName>
                                        </p:attrNameLst>
                                      </p:cBhvr>
                                      <p:to>
                                        <p:strVal val="visible"/>
                                      </p:to>
                                    </p:set>
                                    <p:animEffect filter="wipe(left)" transition="in">
                                      <p:cBhvr>
                                        <p:cTn id="35" dur="500"/>
                                        <p:tgtEl>
                                          <p:spTgt spid="476">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76"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9" name="image.png" descr="image.png"/>
          <p:cNvPicPr>
            <a:picLocks noChangeAspect="1"/>
          </p:cNvPicPr>
          <p:nvPr/>
        </p:nvPicPr>
        <p:blipFill>
          <a:blip r:embed="rId2">
            <a:extLst/>
          </a:blip>
          <a:stretch>
            <a:fillRect/>
          </a:stretch>
        </p:blipFill>
        <p:spPr>
          <a:xfrm>
            <a:off x="755650" y="92075"/>
            <a:ext cx="7632700" cy="6650038"/>
          </a:xfrm>
          <a:prstGeom prst="rect">
            <a:avLst/>
          </a:prstGeom>
          <a:ln w="12700">
            <a:miter lim="400000"/>
          </a:ln>
        </p:spPr>
      </p:pic>
      <p:sp>
        <p:nvSpPr>
          <p:cNvPr id="480" name="In familial erythrocytosis I truncation of a cytoplasmic portion of EPO-R results in the loss of phosphatase SHP-1 binding sites"/>
          <p:cNvSpPr txBox="1"/>
          <p:nvPr/>
        </p:nvSpPr>
        <p:spPr>
          <a:xfrm>
            <a:off x="5761037" y="1484312"/>
            <a:ext cx="3348038" cy="155315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lgn="just">
              <a:defRPr sz="2000"/>
            </a:pPr>
            <a:r>
              <a:t>In </a:t>
            </a:r>
            <a:r>
              <a:rPr b="1"/>
              <a:t>familial erythrocytosis I </a:t>
            </a:r>
            <a:r>
              <a:t>truncation of a cytoplasmic portion of EPO-R results in the loss of phosphatase SHP-1 binding sites</a:t>
            </a:r>
          </a:p>
        </p:txBody>
      </p:sp>
      <p:sp>
        <p:nvSpPr>
          <p:cNvPr id="481" name="Ovale"/>
          <p:cNvSpPr/>
          <p:nvPr/>
        </p:nvSpPr>
        <p:spPr>
          <a:xfrm>
            <a:off x="5364162" y="3140075"/>
            <a:ext cx="2952751" cy="3457575"/>
          </a:xfrm>
          <a:prstGeom prst="ellipse">
            <a:avLst/>
          </a:prstGeom>
          <a:ln w="38100">
            <a:solidFill>
              <a:srgbClr val="FF0000"/>
            </a:solidFill>
          </a:ln>
        </p:spPr>
        <p:txBody>
          <a:bodyPr lIns="45719" rIns="45719" anchor="ctr"/>
          <a:lstStyle/>
          <a:p>
            <a:pPr algn="ctr">
              <a:defRPr>
                <a:solidFill>
                  <a:srgbClr val="FFFFFF"/>
                </a:solidFill>
              </a:defRPr>
            </a:pPr>
          </a:p>
        </p:txBody>
      </p:sp>
      <p:grpSp>
        <p:nvGrpSpPr>
          <p:cNvPr id="484" name="Raggruppa"/>
          <p:cNvGrpSpPr/>
          <p:nvPr/>
        </p:nvGrpSpPr>
        <p:grpSpPr>
          <a:xfrm>
            <a:off x="6227762" y="5300662"/>
            <a:ext cx="1081088" cy="1079501"/>
            <a:chOff x="0" y="0"/>
            <a:chExt cx="1081087" cy="1079499"/>
          </a:xfrm>
        </p:grpSpPr>
        <p:sp>
          <p:nvSpPr>
            <p:cNvPr id="482" name="Cerchio"/>
            <p:cNvSpPr/>
            <p:nvPr/>
          </p:nvSpPr>
          <p:spPr>
            <a:xfrm>
              <a:off x="0" y="0"/>
              <a:ext cx="1081088" cy="1079500"/>
            </a:xfrm>
            <a:prstGeom prst="ellipse">
              <a:avLst/>
            </a:prstGeom>
            <a:noFill/>
            <a:ln w="57150" cap="flat">
              <a:solidFill>
                <a:srgbClr val="FF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83" name="X"/>
            <p:cNvSpPr txBox="1"/>
            <p:nvPr/>
          </p:nvSpPr>
          <p:spPr>
            <a:xfrm>
              <a:off x="233321" y="0"/>
              <a:ext cx="663213" cy="10292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6600">
                  <a:solidFill>
                    <a:srgbClr val="FF0000"/>
                  </a:solidFill>
                </a:defRPr>
              </a:lvl1pPr>
            </a:lstStyle>
            <a:p>
              <a:pPr/>
              <a:r>
                <a:t>X</a:t>
              </a:r>
            </a:p>
          </p:txBody>
        </p:sp>
      </p:grpSp>
      <p:sp>
        <p:nvSpPr>
          <p:cNvPr id="485" name="phosphatase"/>
          <p:cNvSpPr txBox="1"/>
          <p:nvPr/>
        </p:nvSpPr>
        <p:spPr>
          <a:xfrm>
            <a:off x="3893109" y="5445125"/>
            <a:ext cx="1422870" cy="360187"/>
          </a:xfrm>
          <a:prstGeom prst="rect">
            <a:avLst/>
          </a:prstGeom>
          <a:solidFill>
            <a:srgbClr val="29EED7"/>
          </a:solidFill>
          <a:ln>
            <a:solidFill>
              <a:srgbClr val="000000"/>
            </a:solidFill>
          </a:ln>
          <a:extLst>
            <a:ext uri="{C572A759-6A51-4108-AA02-DFA0A04FC94B}">
              <ma14:wrappingTextBoxFlag xmlns:ma14="http://schemas.microsoft.com/office/mac/drawingml/2011/main" val="1"/>
            </a:ext>
          </a:extLst>
        </p:spPr>
        <p:txBody>
          <a:bodyPr wrap="none" lIns="45719" rIns="45719">
            <a:spAutoFit/>
          </a:bodyPr>
          <a:lstStyle>
            <a:lvl1pPr algn="ctr"/>
          </a:lstStyle>
          <a:p>
            <a:pPr/>
            <a:r>
              <a:t>phosphatase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84"/>
                                        </p:tgtEl>
                                        <p:attrNameLst>
                                          <p:attrName>style.visibility</p:attrName>
                                        </p:attrNameLst>
                                      </p:cBhvr>
                                      <p:to>
                                        <p:strVal val="visible"/>
                                      </p:to>
                                    </p:set>
                                    <p:anim calcmode="lin" valueType="num">
                                      <p:cBhvr>
                                        <p:cTn id="7" dur="500" fill="hold"/>
                                        <p:tgtEl>
                                          <p:spTgt spid="484"/>
                                        </p:tgtEl>
                                        <p:attrNameLst>
                                          <p:attrName>ppt_x</p:attrName>
                                        </p:attrNameLst>
                                      </p:cBhvr>
                                      <p:tavLst>
                                        <p:tav tm="0">
                                          <p:val>
                                            <p:strVal val="#ppt_x"/>
                                          </p:val>
                                        </p:tav>
                                        <p:tav tm="100000">
                                          <p:val>
                                            <p:strVal val="#ppt_x"/>
                                          </p:val>
                                        </p:tav>
                                      </p:tavLst>
                                    </p:anim>
                                    <p:anim calcmode="lin" valueType="num">
                                      <p:cBhvr>
                                        <p:cTn id="8" dur="500" fill="hold"/>
                                        <p:tgtEl>
                                          <p:spTgt spid="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480"/>
                                        </p:tgtEl>
                                        <p:attrNameLst>
                                          <p:attrName>style.visibility</p:attrName>
                                        </p:attrNameLst>
                                      </p:cBhvr>
                                      <p:to>
                                        <p:strVal val="visible"/>
                                      </p:to>
                                    </p:set>
                                    <p:anim calcmode="lin" valueType="num">
                                      <p:cBhvr>
                                        <p:cTn id="13" dur="500" fill="hold"/>
                                        <p:tgtEl>
                                          <p:spTgt spid="480"/>
                                        </p:tgtEl>
                                        <p:attrNameLst>
                                          <p:attrName>ppt_w</p:attrName>
                                        </p:attrNameLst>
                                      </p:cBhvr>
                                      <p:tavLst>
                                        <p:tav tm="0">
                                          <p:val>
                                            <p:fltVal val="0"/>
                                          </p:val>
                                        </p:tav>
                                        <p:tav tm="100000">
                                          <p:val>
                                            <p:strVal val="#ppt_w"/>
                                          </p:val>
                                        </p:tav>
                                      </p:tavLst>
                                    </p:anim>
                                    <p:anim calcmode="lin" valueType="num">
                                      <p:cBhvr>
                                        <p:cTn id="14" dur="500" fill="hold"/>
                                        <p:tgtEl>
                                          <p:spTgt spid="4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0" grpId="2"/>
      <p:bldP build="whole" bldLvl="1" animBg="1" rev="0" advAuto="0" spid="484"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Fattori coinvolti nella regolazione della produzione…"/>
          <p:cNvSpPr txBox="1"/>
          <p:nvPr>
            <p:ph type="body" idx="4294967295"/>
          </p:nvPr>
        </p:nvSpPr>
        <p:spPr>
          <a:xfrm>
            <a:off x="457200" y="1125537"/>
            <a:ext cx="8229600" cy="4670426"/>
          </a:xfrm>
          <a:prstGeom prst="rect">
            <a:avLst/>
          </a:prstGeom>
        </p:spPr>
        <p:txBody>
          <a:bodyPr>
            <a:normAutofit fontScale="100000" lnSpcReduction="0"/>
          </a:bodyPr>
          <a:lstStyle/>
          <a:p>
            <a:pPr>
              <a:buChar char="➢"/>
              <a:defRPr>
                <a:solidFill>
                  <a:srgbClr val="FFFFFF"/>
                </a:solidFill>
              </a:defRPr>
            </a:pPr>
            <a:r>
              <a:t> Fattori coinvolti nella regolazione della produzione</a:t>
            </a:r>
          </a:p>
          <a:p>
            <a:pPr>
              <a:buChar char="➢"/>
              <a:defRPr>
                <a:solidFill>
                  <a:srgbClr val="FFFFFF"/>
                </a:solidFill>
              </a:defRPr>
            </a:pPr>
          </a:p>
          <a:p>
            <a:pPr>
              <a:buChar char="➢"/>
              <a:defRPr>
                <a:solidFill>
                  <a:srgbClr val="FFFFFF"/>
                </a:solidFill>
              </a:defRPr>
            </a:pPr>
            <a:r>
              <a:t> EPO: dalla fisiologia alla clinica</a:t>
            </a:r>
          </a:p>
          <a:p>
            <a:pPr>
              <a:buChar char="➢"/>
              <a:defRPr>
                <a:solidFill>
                  <a:srgbClr val="FFFFFF"/>
                </a:solidFill>
              </a:defRPr>
            </a:pPr>
          </a:p>
          <a:p>
            <a:pPr>
              <a:buChar char="➢"/>
              <a:defRPr>
                <a:solidFill>
                  <a:srgbClr val="FFFFFF"/>
                </a:solidFill>
              </a:defRPr>
            </a:pPr>
            <a:r>
              <a:t> Alterazioni ereditarie e malattia</a:t>
            </a:r>
          </a:p>
          <a:p>
            <a:pPr>
              <a:buChar char="➢"/>
              <a:defRPr>
                <a:solidFill>
                  <a:srgbClr val="FFFFFF"/>
                </a:solidFill>
              </a:defRPr>
            </a:pPr>
          </a:p>
          <a:p>
            <a:pPr>
              <a:buChar char="➢"/>
              <a:defRPr>
                <a:solidFill>
                  <a:srgbClr val="FFFFFF"/>
                </a:solidFill>
              </a:defRPr>
            </a:pPr>
            <a:r>
              <a:t> Dalla fisiologia...... all’ «imbroglio»</a:t>
            </a:r>
          </a:p>
        </p:txBody>
      </p:sp>
      <p:sp>
        <p:nvSpPr>
          <p:cNvPr id="488" name="Eritropoietina"/>
          <p:cNvSpPr txBox="1"/>
          <p:nvPr>
            <p:ph type="title" idx="4294967295"/>
          </p:nvPr>
        </p:nvSpPr>
        <p:spPr>
          <a:xfrm>
            <a:off x="457200" y="-171451"/>
            <a:ext cx="8229600" cy="1143002"/>
          </a:xfrm>
          <a:prstGeom prst="rect">
            <a:avLst/>
          </a:prstGeom>
        </p:spPr>
        <p:txBody>
          <a:bodyPr>
            <a:normAutofit fontScale="100000" lnSpcReduction="0"/>
          </a:bodyPr>
          <a:lstStyle>
            <a:lvl1pPr>
              <a:defRPr>
                <a:solidFill>
                  <a:srgbClr val="FFFF00"/>
                </a:solidFill>
              </a:defRPr>
            </a:lvl1pPr>
          </a:lstStyle>
          <a:p>
            <a:pPr/>
            <a:r>
              <a:t>Eritropoietina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87"/>
                                        </p:tgtEl>
                                        <p:attrNameLst>
                                          <p:attrName>style.visibility</p:attrName>
                                        </p:attrNameLst>
                                      </p:cBhvr>
                                      <p:to>
                                        <p:strVal val="visible"/>
                                      </p:to>
                                    </p:set>
                                    <p:animEffect filter="wipe(left)" transition="in">
                                      <p:cBhvr>
                                        <p:cTn id="7" dur="5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Homeostatic control of tissue oxygenation"/>
          <p:cNvSpPr txBox="1"/>
          <p:nvPr>
            <p:ph type="title" idx="4294967295"/>
          </p:nvPr>
        </p:nvSpPr>
        <p:spPr>
          <a:xfrm>
            <a:off x="36512" y="-100013"/>
            <a:ext cx="9144001" cy="720726"/>
          </a:xfrm>
          <a:prstGeom prst="rect">
            <a:avLst/>
          </a:prstGeom>
        </p:spPr>
        <p:txBody>
          <a:bodyPr>
            <a:normAutofit fontScale="100000" lnSpcReduction="0"/>
          </a:bodyPr>
          <a:lstStyle>
            <a:lvl1pPr>
              <a:defRPr sz="3800">
                <a:solidFill>
                  <a:srgbClr val="FFFF00"/>
                </a:solidFill>
              </a:defRPr>
            </a:lvl1pPr>
          </a:lstStyle>
          <a:p>
            <a:pPr/>
            <a:r>
              <a:t>Homeostatic control of tissue oxygenation </a:t>
            </a:r>
          </a:p>
        </p:txBody>
      </p:sp>
      <p:sp>
        <p:nvSpPr>
          <p:cNvPr id="167" name="Carotid bodies-brain stem axis"/>
          <p:cNvSpPr txBox="1"/>
          <p:nvPr/>
        </p:nvSpPr>
        <p:spPr>
          <a:xfrm>
            <a:off x="34924" y="2597150"/>
            <a:ext cx="2439989" cy="792669"/>
          </a:xfrm>
          <a:prstGeom prst="rect">
            <a:avLst/>
          </a:prstGeom>
          <a:solidFill>
            <a:srgbClr val="66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pPr>
            <a:r>
              <a:t>Carotid bodies-brain stem </a:t>
            </a:r>
            <a:r>
              <a:rPr b="0"/>
              <a:t>axis</a:t>
            </a:r>
          </a:p>
        </p:txBody>
      </p:sp>
      <p:sp>
        <p:nvSpPr>
          <p:cNvPr id="168" name="Erythropoietin (EPO)-bone marrow axis"/>
          <p:cNvSpPr txBox="1"/>
          <p:nvPr/>
        </p:nvSpPr>
        <p:spPr>
          <a:xfrm>
            <a:off x="5707062" y="2597150"/>
            <a:ext cx="3402013" cy="792669"/>
          </a:xfrm>
          <a:prstGeom prst="rect">
            <a:avLst/>
          </a:prstGeom>
          <a:solidFill>
            <a:srgbClr val="66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pPr>
            <a:r>
              <a:t>Erythropoietin (EPO)-bone marrow </a:t>
            </a:r>
            <a:r>
              <a:rPr b="0"/>
              <a:t>axis</a:t>
            </a:r>
          </a:p>
        </p:txBody>
      </p:sp>
      <p:grpSp>
        <p:nvGrpSpPr>
          <p:cNvPr id="172" name="Raggruppa"/>
          <p:cNvGrpSpPr/>
          <p:nvPr/>
        </p:nvGrpSpPr>
        <p:grpSpPr>
          <a:xfrm>
            <a:off x="6496715" y="1097294"/>
            <a:ext cx="1516140" cy="1313524"/>
            <a:chOff x="0" y="0"/>
            <a:chExt cx="1516138" cy="1313523"/>
          </a:xfrm>
        </p:grpSpPr>
        <p:sp>
          <p:nvSpPr>
            <p:cNvPr id="169" name="Forma"/>
            <p:cNvSpPr/>
            <p:nvPr/>
          </p:nvSpPr>
          <p:spPr>
            <a:xfrm rot="18319061">
              <a:off x="463587" y="-63651"/>
              <a:ext cx="588964" cy="144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160"/>
                    <a:pt x="21600" y="9292"/>
                  </a:cubicBezTo>
                  <a:lnTo>
                    <a:pt x="21600" y="11499"/>
                  </a:lnTo>
                  <a:cubicBezTo>
                    <a:pt x="21600" y="15736"/>
                    <a:pt x="14937" y="19437"/>
                    <a:pt x="5400" y="20496"/>
                  </a:cubicBezTo>
                  <a:lnTo>
                    <a:pt x="5400" y="21600"/>
                  </a:lnTo>
                  <a:lnTo>
                    <a:pt x="0" y="19688"/>
                  </a:lnTo>
                  <a:lnTo>
                    <a:pt x="5400" y="17186"/>
                  </a:lnTo>
                  <a:lnTo>
                    <a:pt x="5400" y="18289"/>
                  </a:lnTo>
                  <a:cubicBezTo>
                    <a:pt x="14019" y="17332"/>
                    <a:pt x="20390" y="14198"/>
                    <a:pt x="21447" y="10396"/>
                  </a:cubicBezTo>
                  <a:lnTo>
                    <a:pt x="21447" y="10396"/>
                  </a:lnTo>
                  <a:cubicBezTo>
                    <a:pt x="20149" y="5724"/>
                    <a:pt x="10938" y="2207"/>
                    <a:pt x="0" y="2207"/>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p>
          </p:txBody>
        </p:sp>
        <p:sp>
          <p:nvSpPr>
            <p:cNvPr id="170" name="Forma"/>
            <p:cNvSpPr/>
            <p:nvPr/>
          </p:nvSpPr>
          <p:spPr>
            <a:xfrm rot="18319061">
              <a:off x="188694" y="78482"/>
              <a:ext cx="588964" cy="7670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815"/>
                    <a:pt x="21600" y="17455"/>
                  </a:cubicBezTo>
                  <a:lnTo>
                    <a:pt x="21600" y="21600"/>
                  </a:lnTo>
                  <a:cubicBezTo>
                    <a:pt x="21600" y="11960"/>
                    <a:pt x="11929" y="4145"/>
                    <a:pt x="0" y="4145"/>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p>
          </p:txBody>
        </p:sp>
        <p:sp>
          <p:nvSpPr>
            <p:cNvPr id="171" name="Linea"/>
            <p:cNvSpPr/>
            <p:nvPr/>
          </p:nvSpPr>
          <p:spPr>
            <a:xfrm rot="18319061">
              <a:off x="928785" y="387079"/>
              <a:ext cx="12701" cy="73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81"/>
                    <a:pt x="14387" y="7168"/>
                    <a:pt x="0" y="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p>
          </p:txBody>
        </p:sp>
      </p:grpSp>
      <p:grpSp>
        <p:nvGrpSpPr>
          <p:cNvPr id="176" name="Raggruppa"/>
          <p:cNvGrpSpPr/>
          <p:nvPr/>
        </p:nvGrpSpPr>
        <p:grpSpPr>
          <a:xfrm>
            <a:off x="625273" y="1053171"/>
            <a:ext cx="1448093" cy="1426457"/>
            <a:chOff x="0" y="0"/>
            <a:chExt cx="1448092" cy="1426455"/>
          </a:xfrm>
        </p:grpSpPr>
        <p:sp>
          <p:nvSpPr>
            <p:cNvPr id="173"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p>
          </p:txBody>
        </p:sp>
        <p:sp>
          <p:nvSpPr>
            <p:cNvPr id="174"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p>
          </p:txBody>
        </p:sp>
        <p:sp>
          <p:nvSpPr>
            <p:cNvPr id="175"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p>
          </p:txBody>
        </p:sp>
      </p:grpSp>
      <p:grpSp>
        <p:nvGrpSpPr>
          <p:cNvPr id="179" name="Raggruppa"/>
          <p:cNvGrpSpPr/>
          <p:nvPr/>
        </p:nvGrpSpPr>
        <p:grpSpPr>
          <a:xfrm>
            <a:off x="2197100" y="765175"/>
            <a:ext cx="4175125" cy="1008063"/>
            <a:chOff x="0" y="0"/>
            <a:chExt cx="4175125" cy="1008062"/>
          </a:xfrm>
        </p:grpSpPr>
        <p:sp>
          <p:nvSpPr>
            <p:cNvPr id="177"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p>
          </p:txBody>
        </p:sp>
        <p:sp>
          <p:nvSpPr>
            <p:cNvPr id="178"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b="1" sz="2600"/>
              </a:pPr>
              <a:r>
                <a:t>physiologic</a:t>
              </a:r>
              <a:r>
                <a:rPr b="0"/>
                <a:t> mechanisms</a:t>
              </a:r>
            </a:p>
          </p:txBody>
        </p:sp>
      </p:grpSp>
      <p:sp>
        <p:nvSpPr>
          <p:cNvPr id="180" name="acute response"/>
          <p:cNvSpPr txBox="1"/>
          <p:nvPr/>
        </p:nvSpPr>
        <p:spPr>
          <a:xfrm>
            <a:off x="2411412" y="2597150"/>
            <a:ext cx="1585913" cy="830769"/>
          </a:xfrm>
          <a:prstGeom prst="rect">
            <a:avLst/>
          </a:prstGeom>
          <a:solidFill>
            <a:srgbClr val="FFFF00"/>
          </a:solidFill>
          <a:ln w="38100">
            <a:solidFill>
              <a:srgbClr val="FFFFFF"/>
            </a:solidFill>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acute response</a:t>
            </a:r>
          </a:p>
        </p:txBody>
      </p:sp>
      <p:sp>
        <p:nvSpPr>
          <p:cNvPr id="181" name="delayed response"/>
          <p:cNvSpPr txBox="1"/>
          <p:nvPr/>
        </p:nvSpPr>
        <p:spPr>
          <a:xfrm>
            <a:off x="4244975" y="2598737"/>
            <a:ext cx="1550988" cy="830770"/>
          </a:xfrm>
          <a:prstGeom prst="rect">
            <a:avLst/>
          </a:prstGeom>
          <a:solidFill>
            <a:srgbClr val="FFFF00"/>
          </a:solidFill>
          <a:ln w="38100">
            <a:solidFill>
              <a:srgbClr val="FFFFFF"/>
            </a:solidFill>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delayed response</a:t>
            </a:r>
          </a:p>
        </p:txBody>
      </p:sp>
      <p:grpSp>
        <p:nvGrpSpPr>
          <p:cNvPr id="184" name="Raggruppa"/>
          <p:cNvGrpSpPr/>
          <p:nvPr/>
        </p:nvGrpSpPr>
        <p:grpSpPr>
          <a:xfrm>
            <a:off x="436562" y="3602037"/>
            <a:ext cx="3271838" cy="3067051"/>
            <a:chOff x="0" y="0"/>
            <a:chExt cx="3271837" cy="3067050"/>
          </a:xfrm>
        </p:grpSpPr>
        <p:pic>
          <p:nvPicPr>
            <p:cNvPr id="182" name="image.png" descr="image.png"/>
            <p:cNvPicPr>
              <a:picLocks noChangeAspect="1"/>
            </p:cNvPicPr>
            <p:nvPr/>
          </p:nvPicPr>
          <p:blipFill>
            <a:blip r:embed="rId2">
              <a:extLst/>
            </a:blip>
            <a:stretch>
              <a:fillRect/>
            </a:stretch>
          </p:blipFill>
          <p:spPr>
            <a:xfrm>
              <a:off x="0" y="0"/>
              <a:ext cx="3271838" cy="3067050"/>
            </a:xfrm>
            <a:prstGeom prst="rect">
              <a:avLst/>
            </a:prstGeom>
            <a:ln w="12700" cap="flat">
              <a:noFill/>
              <a:miter lim="400000"/>
            </a:ln>
            <a:effectLst/>
          </p:spPr>
        </p:pic>
        <p:sp>
          <p:nvSpPr>
            <p:cNvPr id="183" name="Ovale"/>
            <p:cNvSpPr/>
            <p:nvPr/>
          </p:nvSpPr>
          <p:spPr>
            <a:xfrm>
              <a:off x="966787" y="1006474"/>
              <a:ext cx="504825" cy="466726"/>
            </a:xfrm>
            <a:prstGeom prst="ellipse">
              <a:avLst/>
            </a:prstGeom>
            <a:noFill/>
            <a:ln w="57150" cap="flat">
              <a:solidFill>
                <a:srgbClr val="000066"/>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nvGrpSpPr>
          <p:cNvPr id="189" name="Raggruppa"/>
          <p:cNvGrpSpPr/>
          <p:nvPr/>
        </p:nvGrpSpPr>
        <p:grpSpPr>
          <a:xfrm>
            <a:off x="4711699" y="3563937"/>
            <a:ext cx="4330262" cy="3105151"/>
            <a:chOff x="0" y="0"/>
            <a:chExt cx="4330260" cy="3105149"/>
          </a:xfrm>
        </p:grpSpPr>
        <p:grpSp>
          <p:nvGrpSpPr>
            <p:cNvPr id="187" name="Raggruppa"/>
            <p:cNvGrpSpPr/>
            <p:nvPr/>
          </p:nvGrpSpPr>
          <p:grpSpPr>
            <a:xfrm>
              <a:off x="0" y="38311"/>
              <a:ext cx="3676425" cy="3066839"/>
              <a:chOff x="0" y="0"/>
              <a:chExt cx="3676424" cy="3066838"/>
            </a:xfrm>
          </p:grpSpPr>
          <p:pic>
            <p:nvPicPr>
              <p:cNvPr id="185" name="image.png" descr="image.png"/>
              <p:cNvPicPr>
                <a:picLocks noChangeAspect="1"/>
              </p:cNvPicPr>
              <p:nvPr/>
            </p:nvPicPr>
            <p:blipFill>
              <a:blip r:embed="rId3">
                <a:extLst/>
              </a:blip>
              <a:stretch>
                <a:fillRect/>
              </a:stretch>
            </p:blipFill>
            <p:spPr>
              <a:xfrm>
                <a:off x="0" y="0"/>
                <a:ext cx="3676425" cy="3066839"/>
              </a:xfrm>
              <a:prstGeom prst="rect">
                <a:avLst/>
              </a:prstGeom>
              <a:ln w="12700" cap="flat">
                <a:noFill/>
                <a:miter lim="400000"/>
              </a:ln>
              <a:effectLst/>
            </p:spPr>
          </p:pic>
          <p:pic>
            <p:nvPicPr>
              <p:cNvPr id="186" name="image.png" descr="image.png"/>
              <p:cNvPicPr>
                <a:picLocks noChangeAspect="1"/>
              </p:cNvPicPr>
              <p:nvPr/>
            </p:nvPicPr>
            <p:blipFill>
              <a:blip r:embed="rId4">
                <a:extLst/>
              </a:blip>
              <a:stretch>
                <a:fillRect/>
              </a:stretch>
            </p:blipFill>
            <p:spPr>
              <a:xfrm>
                <a:off x="1822071" y="146341"/>
                <a:ext cx="542425" cy="520954"/>
              </a:xfrm>
              <a:prstGeom prst="rect">
                <a:avLst/>
              </a:prstGeom>
              <a:ln w="12700" cap="flat">
                <a:noFill/>
                <a:miter lim="400000"/>
              </a:ln>
              <a:effectLst/>
            </p:spPr>
          </p:pic>
        </p:grpSp>
        <p:sp>
          <p:nvSpPr>
            <p:cNvPr id="188" name="EPO-secreting cells"/>
            <p:cNvSpPr txBox="1"/>
            <p:nvPr/>
          </p:nvSpPr>
          <p:spPr>
            <a:xfrm>
              <a:off x="2209313" y="0"/>
              <a:ext cx="2120948" cy="360187"/>
            </a:xfrm>
            <a:prstGeom prst="rect">
              <a:avLst/>
            </a:prstGeom>
            <a:solidFill>
              <a:srgbClr val="FFFFFF"/>
            </a:solidFill>
            <a:ln w="9525" cap="flat">
              <a:solidFill>
                <a:srgbClr val="000000"/>
              </a:solidFill>
              <a:prstDash val="solid"/>
              <a:round/>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lstStyle>
            <a:p>
              <a:pPr/>
              <a:r>
                <a:t>EPO-secreting cells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6"/>
                                        </p:tgtEl>
                                        <p:attrNameLst>
                                          <p:attrName>style.visibility</p:attrName>
                                        </p:attrNameLst>
                                      </p:cBhvr>
                                      <p:to>
                                        <p:strVal val="visible"/>
                                      </p:to>
                                    </p:set>
                                    <p:animEffect filter="fade" transition="in">
                                      <p:cBhvr>
                                        <p:cTn id="7" dur="500"/>
                                        <p:tgtEl>
                                          <p:spTgt spid="176"/>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167"/>
                                        </p:tgtEl>
                                        <p:attrNameLst>
                                          <p:attrName>style.visibility</p:attrName>
                                        </p:attrNameLst>
                                      </p:cBhvr>
                                      <p:to>
                                        <p:strVal val="visible"/>
                                      </p:to>
                                    </p:set>
                                    <p:animEffect filter="fade" transition="in">
                                      <p:cBhvr>
                                        <p:cTn id="11" dur="500"/>
                                        <p:tgtEl>
                                          <p:spTgt spid="167"/>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3" fill="hold">
                                  <p:stCondLst>
                                    <p:cond delay="0"/>
                                  </p:stCondLst>
                                  <p:iterate type="el" backwards="0">
                                    <p:tmAbs val="0"/>
                                  </p:iterate>
                                  <p:childTnLst>
                                    <p:set>
                                      <p:cBhvr>
                                        <p:cTn id="15" fill="hold"/>
                                        <p:tgtEl>
                                          <p:spTgt spid="172"/>
                                        </p:tgtEl>
                                        <p:attrNameLst>
                                          <p:attrName>style.visibility</p:attrName>
                                        </p:attrNameLst>
                                      </p:cBhvr>
                                      <p:to>
                                        <p:strVal val="visible"/>
                                      </p:to>
                                    </p:set>
                                    <p:animEffect filter="fade" transition="in">
                                      <p:cBhvr>
                                        <p:cTn id="16" dur="500"/>
                                        <p:tgtEl>
                                          <p:spTgt spid="172"/>
                                        </p:tgtEl>
                                      </p:cBhvr>
                                    </p:animEffect>
                                  </p:childTnLst>
                                </p:cTn>
                              </p:par>
                            </p:childTnLst>
                          </p:cTn>
                        </p:par>
                        <p:par>
                          <p:cTn id="17" fill="hold">
                            <p:stCondLst>
                              <p:cond delay="500"/>
                            </p:stCondLst>
                            <p:childTnLst>
                              <p:par>
                                <p:cTn id="18" presetClass="entr" nodeType="afterEffect" presetID="10" grpId="4" fill="hold">
                                  <p:stCondLst>
                                    <p:cond delay="0"/>
                                  </p:stCondLst>
                                  <p:iterate type="el" backwards="0">
                                    <p:tmAbs val="0"/>
                                  </p:iterate>
                                  <p:childTnLst>
                                    <p:set>
                                      <p:cBhvr>
                                        <p:cTn id="19" fill="hold"/>
                                        <p:tgtEl>
                                          <p:spTgt spid="168"/>
                                        </p:tgtEl>
                                        <p:attrNameLst>
                                          <p:attrName>style.visibility</p:attrName>
                                        </p:attrNameLst>
                                      </p:cBhvr>
                                      <p:to>
                                        <p:strVal val="visible"/>
                                      </p:to>
                                    </p:set>
                                    <p:animEffect filter="fade" transition="in">
                                      <p:cBhvr>
                                        <p:cTn id="20" dur="500"/>
                                        <p:tgtEl>
                                          <p:spTgt spid="168"/>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5" fill="hold">
                                  <p:stCondLst>
                                    <p:cond delay="0"/>
                                  </p:stCondLst>
                                  <p:iterate type="el" backwards="0">
                                    <p:tmAbs val="0"/>
                                  </p:iterate>
                                  <p:childTnLst>
                                    <p:set>
                                      <p:cBhvr>
                                        <p:cTn id="24" fill="hold"/>
                                        <p:tgtEl>
                                          <p:spTgt spid="180"/>
                                        </p:tgtEl>
                                        <p:attrNameLst>
                                          <p:attrName>style.visibility</p:attrName>
                                        </p:attrNameLst>
                                      </p:cBhvr>
                                      <p:to>
                                        <p:strVal val="visible"/>
                                      </p:to>
                                    </p:set>
                                    <p:animEffect filter="fade" transition="in">
                                      <p:cBhvr>
                                        <p:cTn id="25" dur="500"/>
                                        <p:tgtEl>
                                          <p:spTgt spid="180"/>
                                        </p:tgtEl>
                                      </p:cBhvr>
                                    </p:animEffect>
                                  </p:childTnLst>
                                </p:cTn>
                              </p:par>
                            </p:childTnLst>
                          </p:cTn>
                        </p:par>
                        <p:par>
                          <p:cTn id="26" fill="hold">
                            <p:stCondLst>
                              <p:cond delay="500"/>
                            </p:stCondLst>
                            <p:childTnLst>
                              <p:par>
                                <p:cTn id="27" presetClass="entr" nodeType="afterEffect" presetID="10" grpId="6" fill="hold">
                                  <p:stCondLst>
                                    <p:cond delay="0"/>
                                  </p:stCondLst>
                                  <p:iterate type="el" backwards="0">
                                    <p:tmAbs val="0"/>
                                  </p:iterate>
                                  <p:childTnLst>
                                    <p:set>
                                      <p:cBhvr>
                                        <p:cTn id="28" fill="hold"/>
                                        <p:tgtEl>
                                          <p:spTgt spid="181"/>
                                        </p:tgtEl>
                                        <p:attrNameLst>
                                          <p:attrName>style.visibility</p:attrName>
                                        </p:attrNameLst>
                                      </p:cBhvr>
                                      <p:to>
                                        <p:strVal val="visible"/>
                                      </p:to>
                                    </p:set>
                                    <p:animEffect filter="fade" transition="in">
                                      <p:cBhvr>
                                        <p:cTn id="29" dur="500"/>
                                        <p:tgtEl>
                                          <p:spTgt spid="181"/>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7" fill="hold">
                                  <p:stCondLst>
                                    <p:cond delay="0"/>
                                  </p:stCondLst>
                                  <p:iterate type="el" backwards="0">
                                    <p:tmAbs val="0"/>
                                  </p:iterate>
                                  <p:childTnLst>
                                    <p:set>
                                      <p:cBhvr>
                                        <p:cTn id="33" fill="hold"/>
                                        <p:tgtEl>
                                          <p:spTgt spid="18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8" fill="hold">
                                  <p:stCondLst>
                                    <p:cond delay="0"/>
                                  </p:stCondLst>
                                  <p:iterate type="el" backwards="0">
                                    <p:tmAbs val="0"/>
                                  </p:iterate>
                                  <p:childTnLst>
                                    <p:set>
                                      <p:cBhvr>
                                        <p:cTn id="37" fill="hold"/>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7"/>
      <p:bldP build="whole" bldLvl="1" animBg="1" rev="0" advAuto="0" spid="180" grpId="5"/>
      <p:bldP build="whole" bldLvl="1" animBg="1" rev="0" advAuto="0" spid="176" grpId="1"/>
      <p:bldP build="whole" bldLvl="1" animBg="1" rev="0" advAuto="0" spid="168" grpId="4"/>
      <p:bldP build="whole" bldLvl="1" animBg="1" rev="0" advAuto="0" spid="167" grpId="2"/>
      <p:bldP build="whole" bldLvl="1" animBg="1" rev="0" advAuto="0" spid="172" grpId="3"/>
      <p:bldP build="whole" bldLvl="1" animBg="1" rev="0" advAuto="0" spid="189" grpId="8"/>
      <p:bldP build="whole" bldLvl="1" animBg="1" rev="0" advAuto="0" spid="181" grpId="6"/>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0001D"/>
            </a:gs>
            <a:gs pos="50000">
              <a:srgbClr val="00003E"/>
            </a:gs>
            <a:gs pos="100000">
              <a:srgbClr val="00001D"/>
            </a:gs>
          </a:gsLst>
          <a:lin ang="16200000" scaled="0"/>
        </a:gradFill>
      </p:bgPr>
    </p:bg>
    <p:spTree>
      <p:nvGrpSpPr>
        <p:cNvPr id="1" name=""/>
        <p:cNvGrpSpPr/>
        <p:nvPr/>
      </p:nvGrpSpPr>
      <p:grpSpPr>
        <a:xfrm>
          <a:off x="0" y="0"/>
          <a:ext cx="0" cy="0"/>
          <a:chOff x="0" y="0"/>
          <a:chExt cx="0" cy="0"/>
        </a:xfrm>
      </p:grpSpPr>
      <p:sp>
        <p:nvSpPr>
          <p:cNvPr id="490" name="L'uso dell'EPO nelle discipline sportive di resistenza è finalizzato ad aumentare la massa dei globuli rossi e, quindi, il trasporto di ossigeno nel sangue e l’efficienza del lavoro muscolare…"/>
          <p:cNvSpPr txBox="1"/>
          <p:nvPr>
            <p:ph type="body" idx="4294967295"/>
          </p:nvPr>
        </p:nvSpPr>
        <p:spPr>
          <a:xfrm>
            <a:off x="219075" y="3141662"/>
            <a:ext cx="8785225" cy="3529013"/>
          </a:xfrm>
          <a:prstGeom prst="rect">
            <a:avLst/>
          </a:prstGeom>
        </p:spPr>
        <p:txBody>
          <a:bodyPr>
            <a:normAutofit fontScale="100000" lnSpcReduction="0"/>
          </a:bodyPr>
          <a:lstStyle/>
          <a:p>
            <a:pPr marL="339470" indent="-339470" algn="just" defTabSz="905255">
              <a:spcBef>
                <a:spcPts val="600"/>
              </a:spcBef>
              <a:buChar char="•"/>
              <a:defRPr sz="2574">
                <a:solidFill>
                  <a:srgbClr val="FFFFFF"/>
                </a:solidFill>
              </a:defRPr>
            </a:pPr>
            <a:r>
              <a:t>L'uso dell'EPO nelle </a:t>
            </a:r>
            <a:r>
              <a:rPr u="sng"/>
              <a:t>discipline sportive di resistenza</a:t>
            </a:r>
            <a:r>
              <a:t> è finalizzato ad </a:t>
            </a:r>
            <a:r>
              <a:rPr u="sng"/>
              <a:t>aumentare</a:t>
            </a:r>
            <a:r>
              <a:t> la massa dei globuli rossi e, quindi, il </a:t>
            </a:r>
            <a:r>
              <a:rPr u="sng"/>
              <a:t>trasporto di ossigeno</a:t>
            </a:r>
            <a:r>
              <a:t> nel sangue e l’</a:t>
            </a:r>
            <a:r>
              <a:rPr u="sng"/>
              <a:t>efficienza del lavoro muscolare</a:t>
            </a:r>
            <a:endParaRPr u="sng"/>
          </a:p>
          <a:p>
            <a:pPr marL="339470" indent="-339470" algn="just" defTabSz="905255">
              <a:buChar char="•"/>
              <a:defRPr sz="989">
                <a:solidFill>
                  <a:srgbClr val="FFFFFF"/>
                </a:solidFill>
                <a:latin typeface="Comic Sans MS"/>
                <a:ea typeface="Comic Sans MS"/>
                <a:cs typeface="Comic Sans MS"/>
                <a:sym typeface="Comic Sans MS"/>
              </a:defRPr>
            </a:pPr>
          </a:p>
          <a:p>
            <a:pPr marL="339470" indent="-339470" algn="just" defTabSz="905255">
              <a:spcBef>
                <a:spcPts val="600"/>
              </a:spcBef>
              <a:buChar char="•"/>
              <a:defRPr sz="2574">
                <a:solidFill>
                  <a:srgbClr val="FFFFFF"/>
                </a:solidFill>
              </a:defRPr>
            </a:pPr>
            <a:r>
              <a:t>L’aumento della massa globulare in circolo (policitemia) correla con l’aumento della </a:t>
            </a:r>
            <a:r>
              <a:rPr b="1">
                <a:solidFill>
                  <a:srgbClr val="FFFF00"/>
                </a:solidFill>
              </a:rPr>
              <a:t>trombofilia</a:t>
            </a:r>
            <a:r>
              <a:rPr>
                <a:solidFill>
                  <a:srgbClr val="FFFF00"/>
                </a:solidFill>
              </a:rPr>
              <a:t> </a:t>
            </a:r>
            <a:r>
              <a:t>(tendenza alla formazione di aggregati di GR, </a:t>
            </a:r>
            <a:r>
              <a:rPr>
                <a:solidFill>
                  <a:srgbClr val="FFFF00"/>
                </a:solidFill>
              </a:rPr>
              <a:t>trombi</a:t>
            </a:r>
            <a:r>
              <a:t>), ed il conseguente rischio di </a:t>
            </a:r>
            <a:r>
              <a:rPr>
                <a:solidFill>
                  <a:srgbClr val="FFFF00"/>
                </a:solidFill>
              </a:rPr>
              <a:t>infarto</a:t>
            </a:r>
            <a:r>
              <a:t> e </a:t>
            </a:r>
            <a:r>
              <a:rPr>
                <a:solidFill>
                  <a:srgbClr val="FFFF00"/>
                </a:solidFill>
              </a:rPr>
              <a:t>ictus</a:t>
            </a:r>
          </a:p>
        </p:txBody>
      </p:sp>
      <p:sp>
        <p:nvSpPr>
          <p:cNvPr id="491" name="Manipolazione dei meccanismi di  controllo dell’ossigenazione tessutale"/>
          <p:cNvSpPr txBox="1"/>
          <p:nvPr>
            <p:ph type="title" idx="4294967295"/>
          </p:nvPr>
        </p:nvSpPr>
        <p:spPr>
          <a:xfrm>
            <a:off x="-107950" y="204787"/>
            <a:ext cx="7056438" cy="920751"/>
          </a:xfrm>
          <a:prstGeom prst="rect">
            <a:avLst/>
          </a:prstGeom>
        </p:spPr>
        <p:txBody>
          <a:bodyPr>
            <a:normAutofit fontScale="100000" lnSpcReduction="0"/>
          </a:bodyPr>
          <a:lstStyle/>
          <a:p>
            <a:pPr defTabSz="832104">
              <a:defRPr sz="2912">
                <a:solidFill>
                  <a:srgbClr val="FFFFFF"/>
                </a:solidFill>
              </a:defRPr>
            </a:pPr>
            <a:r>
              <a:t>Manipolazione dei meccanismi di  controllo dell’</a:t>
            </a:r>
            <a:r>
              <a:rPr>
                <a:solidFill>
                  <a:srgbClr val="FFFF00"/>
                </a:solidFill>
              </a:rPr>
              <a:t>ossigenazione tessutale</a:t>
            </a:r>
          </a:p>
        </p:txBody>
      </p:sp>
      <p:sp>
        <p:nvSpPr>
          <p:cNvPr id="492" name="La conoscenza dei meccanismi molecolari tramite i quali l’EPO regola l’ossigenazione tessutale ha permesso di introdurre l’EPO nella pratica del doping"/>
          <p:cNvSpPr txBox="1"/>
          <p:nvPr/>
        </p:nvSpPr>
        <p:spPr>
          <a:xfrm>
            <a:off x="120332" y="1628775"/>
            <a:ext cx="8946198" cy="12617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just">
              <a:buSzPct val="100000"/>
              <a:buChar char="•"/>
              <a:defRPr sz="2600">
                <a:solidFill>
                  <a:srgbClr val="FFFFFF"/>
                </a:solidFill>
              </a:defRPr>
            </a:pPr>
            <a:r>
              <a:t>La conoscenza dei meccanismi molecolari tramite i quali l’EPO regola l’ossigenazione tessutale ha permesso di introdurre l’EPO nella pratica del </a:t>
            </a:r>
            <a:r>
              <a:rPr b="1">
                <a:solidFill>
                  <a:srgbClr val="FF0000"/>
                </a:solidFill>
              </a:rPr>
              <a:t>doping</a:t>
            </a:r>
          </a:p>
        </p:txBody>
      </p:sp>
      <p:pic>
        <p:nvPicPr>
          <p:cNvPr id="493" name="Risultati immagini per extreme bike" descr="Risultati immagini per extreme bike"/>
          <p:cNvPicPr>
            <a:picLocks noChangeAspect="1"/>
          </p:cNvPicPr>
          <p:nvPr/>
        </p:nvPicPr>
        <p:blipFill>
          <a:blip r:embed="rId2">
            <a:extLst/>
          </a:blip>
          <a:stretch>
            <a:fillRect/>
          </a:stretch>
        </p:blipFill>
        <p:spPr>
          <a:xfrm>
            <a:off x="6861175" y="44450"/>
            <a:ext cx="2247900" cy="143986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2" presetID="18" grpId="1" fill="hold">
                                  <p:stCondLst>
                                    <p:cond delay="0"/>
                                  </p:stCondLst>
                                  <p:iterate type="el" backwards="0">
                                    <p:tmAbs val="0"/>
                                  </p:iterate>
                                  <p:childTnLst>
                                    <p:set>
                                      <p:cBhvr>
                                        <p:cTn id="6" fill="hold"/>
                                        <p:tgtEl>
                                          <p:spTgt spid="490"/>
                                        </p:tgtEl>
                                        <p:attrNameLst>
                                          <p:attrName>style.visibility</p:attrName>
                                        </p:attrNameLst>
                                      </p:cBhvr>
                                      <p:to>
                                        <p:strVal val="visible"/>
                                      </p:to>
                                    </p:set>
                                    <p:animEffect filter="strips(downLeft)" transition="in">
                                      <p:cBhvr>
                                        <p:cTn id="7" dur="500"/>
                                        <p:tgtEl>
                                          <p:spTgt spid="4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0"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Molecular mechanism of oxygen sensing (1)"/>
          <p:cNvSpPr txBox="1"/>
          <p:nvPr>
            <p:ph type="title" idx="4294967295"/>
          </p:nvPr>
        </p:nvSpPr>
        <p:spPr>
          <a:xfrm>
            <a:off x="34925" y="115887"/>
            <a:ext cx="9145588" cy="719138"/>
          </a:xfrm>
          <a:prstGeom prst="rect">
            <a:avLst/>
          </a:prstGeom>
        </p:spPr>
        <p:txBody>
          <a:bodyPr>
            <a:normAutofit fontScale="100000" lnSpcReduction="0"/>
          </a:bodyPr>
          <a:lstStyle>
            <a:lvl1pPr>
              <a:defRPr sz="3600">
                <a:solidFill>
                  <a:srgbClr val="FFFF00"/>
                </a:solidFill>
              </a:defRPr>
            </a:lvl1pPr>
          </a:lstStyle>
          <a:p>
            <a:pPr/>
            <a:r>
              <a:t>Molecular mechanism of oxygen sensing (1)</a:t>
            </a:r>
          </a:p>
        </p:txBody>
      </p:sp>
      <p:sp>
        <p:nvSpPr>
          <p:cNvPr id="192" name="The carotid body, located at the bifurcation of the internal and external carotid arteries, contains highly specialized chemosensory neurons (glomus cells)…"/>
          <p:cNvSpPr txBox="1"/>
          <p:nvPr>
            <p:ph type="body" idx="4294967295"/>
          </p:nvPr>
        </p:nvSpPr>
        <p:spPr>
          <a:xfrm>
            <a:off x="-71438" y="1268412"/>
            <a:ext cx="9251951" cy="4897438"/>
          </a:xfrm>
          <a:prstGeom prst="rect">
            <a:avLst/>
          </a:prstGeom>
        </p:spPr>
        <p:txBody>
          <a:bodyPr>
            <a:normAutofit fontScale="100000" lnSpcReduction="0"/>
          </a:bodyPr>
          <a:lstStyle/>
          <a:p>
            <a:pPr marL="339470" indent="-339470" algn="just" defTabSz="905255">
              <a:spcBef>
                <a:spcPts val="600"/>
              </a:spcBef>
              <a:buChar char="•"/>
              <a:defRPr sz="2574">
                <a:solidFill>
                  <a:srgbClr val="FFFFFF"/>
                </a:solidFill>
              </a:defRPr>
            </a:pPr>
            <a:r>
              <a:t>The </a:t>
            </a:r>
            <a:r>
              <a:rPr b="1">
                <a:solidFill>
                  <a:srgbClr val="FFFF00"/>
                </a:solidFill>
              </a:rPr>
              <a:t>carotid body</a:t>
            </a:r>
            <a:r>
              <a:t>, located at the bifurcation of the internal and external carotid arteries, contains highly specialized </a:t>
            </a:r>
            <a:r>
              <a:rPr u="sng"/>
              <a:t>chemosensory neurons</a:t>
            </a:r>
            <a:r>
              <a:t> (</a:t>
            </a:r>
            <a:r>
              <a:rPr>
                <a:solidFill>
                  <a:srgbClr val="FFFF00"/>
                </a:solidFill>
              </a:rPr>
              <a:t>glomus cells</a:t>
            </a:r>
            <a:r>
              <a:t>)</a:t>
            </a:r>
            <a:endParaRPr u="sng"/>
          </a:p>
          <a:p>
            <a:pPr marL="339470" indent="-339470" algn="just" defTabSz="905255">
              <a:buChar char="•"/>
              <a:defRPr sz="1782">
                <a:solidFill>
                  <a:srgbClr val="FFFFFF"/>
                </a:solidFill>
              </a:defRPr>
            </a:pPr>
          </a:p>
          <a:p>
            <a:pPr marL="339470" indent="-339470" algn="just" defTabSz="905255">
              <a:spcBef>
                <a:spcPts val="600"/>
              </a:spcBef>
              <a:buChar char="•"/>
              <a:defRPr sz="2574">
                <a:solidFill>
                  <a:srgbClr val="FFFFFF"/>
                </a:solidFill>
              </a:defRPr>
            </a:pPr>
            <a:r>
              <a:t>These cells </a:t>
            </a:r>
            <a:r>
              <a:rPr u="sng"/>
              <a:t>depolarize</a:t>
            </a:r>
            <a:r>
              <a:t> in response to </a:t>
            </a:r>
            <a:r>
              <a:rPr u="sng"/>
              <a:t>hypoxemia</a:t>
            </a:r>
            <a:r>
              <a:t> (reduction in arterial blood pO</a:t>
            </a:r>
            <a:r>
              <a:rPr baseline="-25191"/>
              <a:t>2</a:t>
            </a:r>
            <a:r>
              <a:t>), resulting in stimulation of the brain stem centers (in the encephalic trunk) that control the </a:t>
            </a:r>
            <a:r>
              <a:rPr u="sng"/>
              <a:t>respiratory</a:t>
            </a:r>
            <a:r>
              <a:t> and </a:t>
            </a:r>
            <a:r>
              <a:rPr u="sng"/>
              <a:t>cardiovascular</a:t>
            </a:r>
            <a:r>
              <a:t> systems</a:t>
            </a:r>
          </a:p>
          <a:p>
            <a:pPr marL="339470" indent="-339470" algn="just" defTabSz="905255">
              <a:buChar char="•"/>
              <a:defRPr sz="1782">
                <a:solidFill>
                  <a:srgbClr val="FFFFFF"/>
                </a:solidFill>
              </a:defRPr>
            </a:pPr>
          </a:p>
          <a:p>
            <a:pPr marL="339470" indent="-339470" algn="just" defTabSz="905255">
              <a:spcBef>
                <a:spcPts val="600"/>
              </a:spcBef>
              <a:buChar char="•"/>
              <a:defRPr b="1" sz="2574" u="sng">
                <a:solidFill>
                  <a:srgbClr val="FFFF00"/>
                </a:solidFill>
              </a:defRPr>
            </a:pPr>
            <a:r>
              <a:t>Rapid</a:t>
            </a:r>
            <a:r>
              <a:rPr b="0" u="none">
                <a:solidFill>
                  <a:srgbClr val="FFFFFF"/>
                </a:solidFill>
              </a:rPr>
              <a:t> changes in </a:t>
            </a:r>
            <a:r>
              <a:rPr b="0" u="none"/>
              <a:t>ventilation</a:t>
            </a:r>
            <a:r>
              <a:rPr b="0" u="none">
                <a:solidFill>
                  <a:srgbClr val="FFFFFF"/>
                </a:solidFill>
              </a:rPr>
              <a:t>, </a:t>
            </a:r>
            <a:r>
              <a:rPr b="0" u="none"/>
              <a:t>heart rate</a:t>
            </a:r>
            <a:r>
              <a:rPr b="0" u="none">
                <a:solidFill>
                  <a:srgbClr val="FFFFFF"/>
                </a:solidFill>
              </a:rPr>
              <a:t> and </a:t>
            </a:r>
            <a:r>
              <a:rPr b="0" u="none"/>
              <a:t>blood pressure</a:t>
            </a:r>
            <a:r>
              <a:rPr b="0" u="none">
                <a:solidFill>
                  <a:srgbClr val="FFFFFF"/>
                </a:solidFill>
              </a:rPr>
              <a:t>   increase O</a:t>
            </a:r>
            <a:r>
              <a:rPr b="0" baseline="-25191" u="none">
                <a:solidFill>
                  <a:srgbClr val="FFFFFF"/>
                </a:solidFill>
              </a:rPr>
              <a:t>2</a:t>
            </a:r>
            <a:r>
              <a:rPr b="0" u="none">
                <a:solidFill>
                  <a:srgbClr val="FFFFFF"/>
                </a:solidFill>
              </a:rPr>
              <a:t> uptake in the lungs and O</a:t>
            </a:r>
            <a:r>
              <a:rPr b="0" baseline="-25191" u="none">
                <a:solidFill>
                  <a:srgbClr val="FFFFFF"/>
                </a:solidFill>
              </a:rPr>
              <a:t>2</a:t>
            </a:r>
            <a:r>
              <a:rPr b="0" u="none">
                <a:solidFill>
                  <a:srgbClr val="FFFFFF"/>
                </a:solidFill>
              </a:rPr>
              <a:t> delivery to the tissues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2">
                                            <p:txEl>
                                              <p:pRg st="2" end="2"/>
                                            </p:txEl>
                                          </p:spTgt>
                                        </p:tgtEl>
                                        <p:attrNameLst>
                                          <p:attrName>style.visibility</p:attrName>
                                        </p:attrNameLst>
                                      </p:cBhvr>
                                      <p:to>
                                        <p:strVal val="visible"/>
                                      </p:to>
                                    </p:set>
                                    <p:animEffect filter="wipe(left)" transition="in">
                                      <p:cBhvr>
                                        <p:cTn id="7" dur="500"/>
                                        <p:tgtEl>
                                          <p:spTgt spid="192">
                                            <p:txEl>
                                              <p:pRg st="2" end="2"/>
                                            </p:txEl>
                                          </p:spTgt>
                                        </p:tgtEl>
                                      </p:cBhvr>
                                    </p:animEffect>
                                  </p:childTnLst>
                                </p:cTn>
                              </p:par>
                            </p:childTnLst>
                          </p:cTn>
                        </p:par>
                        <p:par>
                          <p:cTn id="8" fill="hold">
                            <p:stCondLst>
                              <p:cond delay="500"/>
                            </p:stCondLst>
                            <p:childTnLst>
                              <p:par>
                                <p:cTn id="9" presetClass="entr" nodeType="afterEffect" presetSubtype="8" presetID="22" grpId="1" fill="hold">
                                  <p:stCondLst>
                                    <p:cond delay="0"/>
                                  </p:stCondLst>
                                  <p:iterate type="el" backwards="0">
                                    <p:tmAbs val="0"/>
                                  </p:iterate>
                                  <p:childTnLst>
                                    <p:set>
                                      <p:cBhvr>
                                        <p:cTn id="10" fill="hold"/>
                                        <p:tgtEl>
                                          <p:spTgt spid="192">
                                            <p:txEl>
                                              <p:pRg st="3" end="3"/>
                                            </p:txEl>
                                          </p:spTgt>
                                        </p:tgtEl>
                                        <p:attrNameLst>
                                          <p:attrName>style.visibility</p:attrName>
                                        </p:attrNameLst>
                                      </p:cBhvr>
                                      <p:to>
                                        <p:strVal val="visible"/>
                                      </p:to>
                                    </p:set>
                                    <p:animEffect filter="wipe(left)" transition="in">
                                      <p:cBhvr>
                                        <p:cTn id="11" dur="500"/>
                                        <p:tgtEl>
                                          <p:spTgt spid="19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1" fill="hold">
                                  <p:stCondLst>
                                    <p:cond delay="0"/>
                                  </p:stCondLst>
                                  <p:iterate type="el" backwards="0">
                                    <p:tmAbs val="0"/>
                                  </p:iterate>
                                  <p:childTnLst>
                                    <p:set>
                                      <p:cBhvr>
                                        <p:cTn id="15" fill="hold"/>
                                        <p:tgtEl>
                                          <p:spTgt spid="192">
                                            <p:txEl>
                                              <p:pRg st="4" end="4"/>
                                            </p:txEl>
                                          </p:spTgt>
                                        </p:tgtEl>
                                        <p:attrNameLst>
                                          <p:attrName>style.visibility</p:attrName>
                                        </p:attrNameLst>
                                      </p:cBhvr>
                                      <p:to>
                                        <p:strVal val="visible"/>
                                      </p:to>
                                    </p:set>
                                    <p:animEffect filter="wipe(left)" transition="in">
                                      <p:cBhvr>
                                        <p:cTn id="16" dur="500"/>
                                        <p:tgtEl>
                                          <p:spTgt spid="19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2"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image.png" descr="image.png"/>
          <p:cNvPicPr>
            <a:picLocks noChangeAspect="1"/>
          </p:cNvPicPr>
          <p:nvPr/>
        </p:nvPicPr>
        <p:blipFill>
          <a:blip r:embed="rId2">
            <a:extLst/>
          </a:blip>
          <a:stretch>
            <a:fillRect/>
          </a:stretch>
        </p:blipFill>
        <p:spPr>
          <a:xfrm>
            <a:off x="3251200" y="2852737"/>
            <a:ext cx="5857875" cy="3960813"/>
          </a:xfrm>
          <a:prstGeom prst="rect">
            <a:avLst/>
          </a:prstGeom>
          <a:ln w="12700">
            <a:miter lim="400000"/>
          </a:ln>
        </p:spPr>
      </p:pic>
      <p:pic>
        <p:nvPicPr>
          <p:cNvPr id="195" name="image.png" descr="image.png"/>
          <p:cNvPicPr>
            <a:picLocks noChangeAspect="1"/>
          </p:cNvPicPr>
          <p:nvPr/>
        </p:nvPicPr>
        <p:blipFill>
          <a:blip r:embed="rId3">
            <a:extLst/>
          </a:blip>
          <a:stretch>
            <a:fillRect/>
          </a:stretch>
        </p:blipFill>
        <p:spPr>
          <a:xfrm>
            <a:off x="34925" y="44450"/>
            <a:ext cx="5108575" cy="3597275"/>
          </a:xfrm>
          <a:prstGeom prst="rect">
            <a:avLst/>
          </a:prstGeom>
          <a:ln w="12700">
            <a:miter lim="400000"/>
          </a:ln>
        </p:spPr>
      </p:pic>
      <p:sp>
        <p:nvSpPr>
          <p:cNvPr id="196" name="stimulation of:…"/>
          <p:cNvSpPr txBox="1"/>
          <p:nvPr/>
        </p:nvSpPr>
        <p:spPr>
          <a:xfrm>
            <a:off x="106362" y="3860800"/>
            <a:ext cx="3025776" cy="1703479"/>
          </a:xfrm>
          <a:prstGeom prst="rect">
            <a:avLst/>
          </a:prstGeom>
          <a:ln>
            <a:solidFill>
              <a:srgbClr val="FFFFFF"/>
            </a:solidFill>
          </a:ln>
          <a:extLst>
            <a:ext uri="{C572A759-6A51-4108-AA02-DFA0A04FC94B}">
              <ma14:wrappingTextBoxFlag xmlns:ma14="http://schemas.microsoft.com/office/mac/drawingml/2011/main" val="1"/>
            </a:ext>
          </a:extLst>
        </p:spPr>
        <p:txBody>
          <a:bodyPr lIns="45719" rIns="45719">
            <a:spAutoFit/>
          </a:bodyPr>
          <a:lstStyle/>
          <a:p>
            <a:pPr>
              <a:defRPr sz="2500">
                <a:solidFill>
                  <a:srgbClr val="FFFFFF"/>
                </a:solidFill>
              </a:defRPr>
            </a:pPr>
            <a:r>
              <a:t>stimulation of:</a:t>
            </a:r>
          </a:p>
          <a:p>
            <a:pPr>
              <a:defRPr sz="1000">
                <a:solidFill>
                  <a:srgbClr val="FFFFFF"/>
                </a:solidFill>
              </a:defRPr>
            </a:pPr>
          </a:p>
          <a:p>
            <a:pPr>
              <a:buSzPct val="100000"/>
              <a:buChar char="•"/>
              <a:defRPr sz="2500">
                <a:solidFill>
                  <a:srgbClr val="FFFFFF"/>
                </a:solidFill>
              </a:defRPr>
            </a:pPr>
            <a:r>
              <a:t>breathing rate</a:t>
            </a:r>
          </a:p>
          <a:p>
            <a:pPr>
              <a:buSzPct val="100000"/>
              <a:buChar char="•"/>
              <a:defRPr sz="2500">
                <a:solidFill>
                  <a:srgbClr val="FFFFFF"/>
                </a:solidFill>
              </a:defRPr>
            </a:pPr>
            <a:r>
              <a:t>ventilation</a:t>
            </a:r>
          </a:p>
          <a:p>
            <a:pPr>
              <a:buSzPct val="100000"/>
              <a:buChar char="•"/>
              <a:defRPr sz="2500">
                <a:solidFill>
                  <a:srgbClr val="FFFFFF"/>
                </a:solidFill>
              </a:defRPr>
            </a:pPr>
            <a:r>
              <a:t>heart rate</a:t>
            </a:r>
          </a:p>
        </p:txBody>
      </p:sp>
      <p:sp>
        <p:nvSpPr>
          <p:cNvPr id="197" name="Forma"/>
          <p:cNvSpPr/>
          <p:nvPr/>
        </p:nvSpPr>
        <p:spPr>
          <a:xfrm rot="10800000">
            <a:off x="1476375" y="2528887"/>
            <a:ext cx="431800" cy="1260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750"/>
                </a:moveTo>
                <a:lnTo>
                  <a:pt x="13749" y="19750"/>
                </a:lnTo>
                <a:lnTo>
                  <a:pt x="13749" y="1850"/>
                </a:lnTo>
                <a:lnTo>
                  <a:pt x="11297" y="1850"/>
                </a:lnTo>
                <a:lnTo>
                  <a:pt x="16449" y="0"/>
                </a:lnTo>
                <a:lnTo>
                  <a:pt x="21600" y="1850"/>
                </a:lnTo>
                <a:lnTo>
                  <a:pt x="19149" y="1850"/>
                </a:lnTo>
                <a:lnTo>
                  <a:pt x="19149" y="21600"/>
                </a:lnTo>
                <a:lnTo>
                  <a:pt x="0" y="21600"/>
                </a:lnTo>
                <a:lnTo>
                  <a:pt x="0" y="19750"/>
                </a:lnTo>
                <a:close/>
              </a:path>
            </a:pathLst>
          </a:custGeom>
          <a:solidFill>
            <a:srgbClr val="FF0000"/>
          </a:solidFill>
          <a:ln w="25400">
            <a:solidFill>
              <a:srgbClr val="FF0000"/>
            </a:solidFill>
          </a:ln>
        </p:spPr>
        <p:txBody>
          <a:bodyPr lIns="45719" rIns="45719" anchor="ctr"/>
          <a:lstStyle/>
          <a:p>
            <a:pPr/>
          </a:p>
        </p:txBody>
      </p:sp>
      <p:sp>
        <p:nvSpPr>
          <p:cNvPr id="198" name="Ovale"/>
          <p:cNvSpPr/>
          <p:nvPr/>
        </p:nvSpPr>
        <p:spPr>
          <a:xfrm>
            <a:off x="5076825" y="2924175"/>
            <a:ext cx="719138" cy="576263"/>
          </a:xfrm>
          <a:prstGeom prst="ellipse">
            <a:avLst/>
          </a:prstGeom>
          <a:ln w="25400">
            <a:solidFill>
              <a:srgbClr val="FF0000"/>
            </a:solidFill>
          </a:ln>
        </p:spPr>
        <p:txBody>
          <a:bodyPr lIns="45719" rIns="45719" anchor="ctr"/>
          <a:lstStyle/>
          <a:p>
            <a:pPr algn="ctr">
              <a:defRPr>
                <a:solidFill>
                  <a:srgbClr val="FFFFFF"/>
                </a:solidFill>
              </a:defRPr>
            </a:pPr>
          </a:p>
        </p:txBody>
      </p:sp>
      <p:sp>
        <p:nvSpPr>
          <p:cNvPr id="199" name="Forma"/>
          <p:cNvSpPr/>
          <p:nvPr/>
        </p:nvSpPr>
        <p:spPr>
          <a:xfrm rot="16200000">
            <a:off x="5076031" y="2348706"/>
            <a:ext cx="504826" cy="792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78"/>
                </a:moveTo>
                <a:lnTo>
                  <a:pt x="18227" y="19878"/>
                </a:lnTo>
                <a:lnTo>
                  <a:pt x="18227" y="6883"/>
                </a:lnTo>
                <a:lnTo>
                  <a:pt x="17556" y="6883"/>
                </a:lnTo>
                <a:lnTo>
                  <a:pt x="19578" y="0"/>
                </a:lnTo>
                <a:lnTo>
                  <a:pt x="21600" y="6883"/>
                </a:lnTo>
                <a:lnTo>
                  <a:pt x="20929" y="6883"/>
                </a:lnTo>
                <a:lnTo>
                  <a:pt x="20929" y="21600"/>
                </a:lnTo>
                <a:lnTo>
                  <a:pt x="0" y="21600"/>
                </a:lnTo>
                <a:lnTo>
                  <a:pt x="0" y="19878"/>
                </a:lnTo>
                <a:close/>
              </a:path>
            </a:pathLst>
          </a:custGeom>
          <a:solidFill>
            <a:srgbClr val="FF0000"/>
          </a:solidFill>
          <a:ln w="25400">
            <a:solidFill>
              <a:srgbClr val="FF0000"/>
            </a:solidFill>
          </a:ln>
        </p:spPr>
        <p:txBody>
          <a:bodyPr lIns="45719" rIns="45719" anchor="ctr"/>
          <a:lstStyle/>
          <a:p>
            <a:pPr/>
          </a:p>
        </p:txBody>
      </p:sp>
      <p:sp>
        <p:nvSpPr>
          <p:cNvPr id="200" name="Rettangolo"/>
          <p:cNvSpPr/>
          <p:nvPr/>
        </p:nvSpPr>
        <p:spPr>
          <a:xfrm>
            <a:off x="7451725" y="4833937"/>
            <a:ext cx="1512888" cy="395288"/>
          </a:xfrm>
          <a:prstGeom prst="rect">
            <a:avLst/>
          </a:prstGeom>
          <a:ln w="76200">
            <a:solidFill>
              <a:srgbClr val="FF0000"/>
            </a:solidFill>
          </a:ln>
        </p:spPr>
        <p:txBody>
          <a:bodyPr lIns="45719" rIns="45719" anchor="ctr"/>
          <a:lstStyle/>
          <a:p>
            <a:pPr algn="ctr">
              <a:defRPr>
                <a:solidFill>
                  <a:srgbClr val="FFFFFF"/>
                </a:solidFill>
              </a:defRPr>
            </a:pPr>
          </a:p>
        </p:txBody>
      </p:sp>
      <p:sp>
        <p:nvSpPr>
          <p:cNvPr id="201" name="3"/>
          <p:cNvSpPr txBox="1"/>
          <p:nvPr/>
        </p:nvSpPr>
        <p:spPr>
          <a:xfrm>
            <a:off x="1745932" y="3068637"/>
            <a:ext cx="332424"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lvl1pPr>
          </a:lstStyle>
          <a:p>
            <a:pPr/>
            <a:r>
              <a:t>3</a:t>
            </a:r>
          </a:p>
        </p:txBody>
      </p:sp>
      <p:sp>
        <p:nvSpPr>
          <p:cNvPr id="202" name="1"/>
          <p:cNvSpPr txBox="1"/>
          <p:nvPr/>
        </p:nvSpPr>
        <p:spPr>
          <a:xfrm>
            <a:off x="8002269" y="4295775"/>
            <a:ext cx="195899"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lvl1pPr>
          </a:lstStyle>
          <a:p>
            <a:pPr/>
            <a:r>
              <a:t>1</a:t>
            </a:r>
          </a:p>
        </p:txBody>
      </p:sp>
      <p:sp>
        <p:nvSpPr>
          <p:cNvPr id="203" name="2"/>
          <p:cNvSpPr txBox="1"/>
          <p:nvPr/>
        </p:nvSpPr>
        <p:spPr>
          <a:xfrm>
            <a:off x="3419475" y="2133600"/>
            <a:ext cx="360363" cy="619408"/>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FF0000"/>
                </a:solidFill>
              </a:defRPr>
            </a:lvl1pPr>
          </a:lstStyle>
          <a:p>
            <a:pPr/>
            <a:r>
              <a:t>2</a:t>
            </a:r>
          </a:p>
        </p:txBody>
      </p:sp>
      <p:sp>
        <p:nvSpPr>
          <p:cNvPr id="204" name="sensor…"/>
          <p:cNvSpPr txBox="1"/>
          <p:nvPr/>
        </p:nvSpPr>
        <p:spPr>
          <a:xfrm>
            <a:off x="5940425" y="44450"/>
            <a:ext cx="3095625" cy="1922969"/>
          </a:xfrm>
          <a:prstGeom prst="rect">
            <a:avLst/>
          </a:prstGeom>
          <a:solidFill>
            <a:srgbClr val="CCECFF"/>
          </a:solidFill>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AutoNum type="arabicPeriod" startAt="1"/>
              <a:defRPr sz="2400"/>
            </a:pPr>
            <a:r>
              <a:t>sensor</a:t>
            </a:r>
          </a:p>
          <a:p>
            <a:pPr marL="342900" indent="-342900">
              <a:buSzPct val="100000"/>
              <a:buAutoNum type="arabicPeriod" startAt="1"/>
              <a:defRPr sz="1000"/>
            </a:pPr>
          </a:p>
          <a:p>
            <a:pPr marL="342900" indent="-342900">
              <a:buSzPct val="100000"/>
              <a:buAutoNum type="arabicPeriod" startAt="2"/>
              <a:defRPr sz="2400"/>
            </a:pPr>
            <a:r>
              <a:t>integrating center</a:t>
            </a:r>
          </a:p>
          <a:p>
            <a:pPr marL="342900" indent="-342900">
              <a:buSzPct val="100000"/>
              <a:buAutoNum type="arabicPeriod" startAt="2"/>
              <a:defRPr sz="1000"/>
            </a:pPr>
          </a:p>
          <a:p>
            <a:pPr marL="342900" indent="-342900">
              <a:buSzPct val="100000"/>
              <a:buAutoNum type="arabicPeriod" startAt="3"/>
              <a:defRPr sz="2400"/>
            </a:pPr>
            <a:r>
              <a:t>efferent path </a:t>
            </a:r>
          </a:p>
          <a:p>
            <a:pPr marL="342900" indent="-342900">
              <a:buSzPct val="100000"/>
              <a:buAutoNum type="arabicPeriod" startAt="3"/>
              <a:defRPr sz="1000"/>
            </a:pPr>
          </a:p>
          <a:p>
            <a:pPr marL="342900" indent="-342900">
              <a:buSzPct val="100000"/>
              <a:buAutoNum type="arabicPeriod" startAt="4"/>
              <a:defRPr sz="2400"/>
            </a:pPr>
            <a:r>
              <a:t>systemic response</a:t>
            </a:r>
          </a:p>
        </p:txBody>
      </p:sp>
      <p:grpSp>
        <p:nvGrpSpPr>
          <p:cNvPr id="208" name="Raggruppa"/>
          <p:cNvGrpSpPr/>
          <p:nvPr/>
        </p:nvGrpSpPr>
        <p:grpSpPr>
          <a:xfrm>
            <a:off x="45719" y="5661024"/>
            <a:ext cx="3242312" cy="1041905"/>
            <a:chOff x="0" y="0"/>
            <a:chExt cx="3242310" cy="1041903"/>
          </a:xfrm>
        </p:grpSpPr>
        <p:sp>
          <p:nvSpPr>
            <p:cNvPr id="205" name="increased O2 uptake"/>
            <p:cNvSpPr txBox="1"/>
            <p:nvPr/>
          </p:nvSpPr>
          <p:spPr>
            <a:xfrm>
              <a:off x="0" y="532225"/>
              <a:ext cx="3242311" cy="5096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b="1" sz="2500">
                  <a:solidFill>
                    <a:srgbClr val="00FF00"/>
                  </a:solidFill>
                </a:defRPr>
              </a:pPr>
              <a:r>
                <a:t>increased O</a:t>
              </a:r>
              <a:r>
                <a:rPr baseline="-25000"/>
                <a:t>2</a:t>
              </a:r>
              <a:r>
                <a:t> uptake</a:t>
              </a:r>
              <a:r>
                <a:t> </a:t>
              </a:r>
              <a:r>
                <a:rPr b="0"/>
                <a:t> </a:t>
              </a:r>
            </a:p>
          </p:txBody>
        </p:sp>
        <p:sp>
          <p:nvSpPr>
            <p:cNvPr id="206" name="4"/>
            <p:cNvSpPr txBox="1"/>
            <p:nvPr/>
          </p:nvSpPr>
          <p:spPr>
            <a:xfrm>
              <a:off x="998536" y="0"/>
              <a:ext cx="358414" cy="6098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3600">
                  <a:solidFill>
                    <a:srgbClr val="FFFFFF"/>
                  </a:solidFill>
                </a:defRPr>
              </a:lvl1pPr>
            </a:lstStyle>
            <a:p>
              <a:pPr/>
              <a:r>
                <a:t>4</a:t>
              </a:r>
            </a:p>
          </p:txBody>
        </p:sp>
        <p:sp>
          <p:nvSpPr>
            <p:cNvPr id="207" name="Linea"/>
            <p:cNvSpPr/>
            <p:nvPr/>
          </p:nvSpPr>
          <p:spPr>
            <a:xfrm>
              <a:off x="1621154" y="73024"/>
              <a:ext cx="1" cy="458789"/>
            </a:xfrm>
            <a:prstGeom prst="line">
              <a:avLst/>
            </a:prstGeom>
            <a:noFill/>
            <a:ln w="76200" cap="flat">
              <a:solidFill>
                <a:srgbClr val="00FF00"/>
              </a:solidFill>
              <a:prstDash val="solid"/>
              <a:round/>
              <a:tailEnd type="triangle" w="med" len="me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Main neurotransmitters released by glomus cells"/>
          <p:cNvSpPr txBox="1"/>
          <p:nvPr>
            <p:ph type="title" idx="4294967295"/>
          </p:nvPr>
        </p:nvSpPr>
        <p:spPr>
          <a:xfrm>
            <a:off x="-107950" y="115887"/>
            <a:ext cx="9288463" cy="1143001"/>
          </a:xfrm>
          <a:prstGeom prst="rect">
            <a:avLst/>
          </a:prstGeom>
        </p:spPr>
        <p:txBody>
          <a:bodyPr>
            <a:normAutofit fontScale="100000" lnSpcReduction="0"/>
          </a:bodyPr>
          <a:lstStyle>
            <a:lvl1pPr>
              <a:defRPr sz="3300">
                <a:solidFill>
                  <a:srgbClr val="FFFF00"/>
                </a:solidFill>
              </a:defRPr>
            </a:lvl1pPr>
          </a:lstStyle>
          <a:p>
            <a:pPr/>
            <a:r>
              <a:t>Main neurotransmitters released by glomus cells</a:t>
            </a:r>
          </a:p>
        </p:txBody>
      </p:sp>
      <p:sp>
        <p:nvSpPr>
          <p:cNvPr id="211" name="Among the rich variety of neurotransmitters stored in glomus cell synaptic vesicles, ATP and acetylcholine are the best candidates for the activation of the afferent sensory fibers at the chemosensory synapse…"/>
          <p:cNvSpPr txBox="1"/>
          <p:nvPr>
            <p:ph type="body" idx="4294967295"/>
          </p:nvPr>
        </p:nvSpPr>
        <p:spPr>
          <a:xfrm>
            <a:off x="7937" y="1495425"/>
            <a:ext cx="9028113" cy="4525963"/>
          </a:xfrm>
          <a:prstGeom prst="rect">
            <a:avLst/>
          </a:prstGeom>
        </p:spPr>
        <p:txBody>
          <a:bodyPr>
            <a:normAutofit fontScale="100000" lnSpcReduction="0"/>
          </a:bodyPr>
          <a:lstStyle/>
          <a:p>
            <a:pPr algn="just">
              <a:buChar char="•"/>
              <a:defRPr sz="3000">
                <a:solidFill>
                  <a:srgbClr val="FFFFFF"/>
                </a:solidFill>
              </a:defRPr>
            </a:pPr>
            <a:r>
              <a:t>Among the rich variety of neurotransmitters stored in glomus cell synaptic vesicles, </a:t>
            </a:r>
            <a:r>
              <a:rPr>
                <a:solidFill>
                  <a:srgbClr val="FFFF00"/>
                </a:solidFill>
              </a:rPr>
              <a:t>ATP</a:t>
            </a:r>
            <a:r>
              <a:t> and </a:t>
            </a:r>
            <a:r>
              <a:rPr>
                <a:solidFill>
                  <a:srgbClr val="FFFF00"/>
                </a:solidFill>
              </a:rPr>
              <a:t>acetylcholine</a:t>
            </a:r>
            <a:r>
              <a:t> are the best candidates for the </a:t>
            </a:r>
            <a:r>
              <a:rPr u="sng"/>
              <a:t>activation of the afferent sensory fibers</a:t>
            </a:r>
            <a:r>
              <a:t> at the chemosensory synapse</a:t>
            </a:r>
          </a:p>
          <a:p>
            <a:pPr algn="just">
              <a:buChar char="•"/>
              <a:defRPr sz="3000">
                <a:solidFill>
                  <a:srgbClr val="FFFFFF"/>
                </a:solidFill>
              </a:defRPr>
            </a:pPr>
          </a:p>
          <a:p>
            <a:pPr algn="just">
              <a:buChar char="•"/>
              <a:defRPr sz="3000">
                <a:solidFill>
                  <a:srgbClr val="FFFF00"/>
                </a:solidFill>
              </a:defRPr>
            </a:pPr>
            <a:r>
              <a:t>Dopamine</a:t>
            </a:r>
            <a:r>
              <a:rPr>
                <a:solidFill>
                  <a:srgbClr val="FFFFFF"/>
                </a:solidFill>
              </a:rPr>
              <a:t>, which is highly abundant in glomus cells, is believed to have an </a:t>
            </a:r>
            <a:r>
              <a:t>inhibitory autocrine/paracrine role (negative feed back)</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implified model of glomus cell oxygen sensing"/>
          <p:cNvSpPr txBox="1"/>
          <p:nvPr>
            <p:ph type="title" idx="4294967295"/>
          </p:nvPr>
        </p:nvSpPr>
        <p:spPr>
          <a:xfrm>
            <a:off x="241300" y="-100013"/>
            <a:ext cx="8578850" cy="561976"/>
          </a:xfrm>
          <a:prstGeom prst="rect">
            <a:avLst/>
          </a:prstGeom>
        </p:spPr>
        <p:txBody>
          <a:bodyPr>
            <a:normAutofit fontScale="100000" lnSpcReduction="0"/>
          </a:bodyPr>
          <a:lstStyle>
            <a:lvl1pPr>
              <a:defRPr sz="2600">
                <a:solidFill>
                  <a:srgbClr val="FFFF00"/>
                </a:solidFill>
              </a:defRPr>
            </a:lvl1pPr>
          </a:lstStyle>
          <a:p>
            <a:pPr/>
            <a:r>
              <a:t>Simplified model of glomus cell oxygen sensing</a:t>
            </a:r>
          </a:p>
        </p:txBody>
      </p:sp>
      <p:pic>
        <p:nvPicPr>
          <p:cNvPr id="214" name="image.jpeg" descr="image.jpeg"/>
          <p:cNvPicPr>
            <a:picLocks noChangeAspect="1"/>
          </p:cNvPicPr>
          <p:nvPr/>
        </p:nvPicPr>
        <p:blipFill>
          <a:blip r:embed="rId2">
            <a:extLst/>
          </a:blip>
          <a:stretch>
            <a:fillRect/>
          </a:stretch>
        </p:blipFill>
        <p:spPr>
          <a:xfrm>
            <a:off x="542925" y="404812"/>
            <a:ext cx="7989888" cy="4176713"/>
          </a:xfrm>
          <a:prstGeom prst="rect">
            <a:avLst/>
          </a:prstGeom>
          <a:ln w="12700">
            <a:miter lim="400000"/>
          </a:ln>
        </p:spPr>
      </p:pic>
      <p:sp>
        <p:nvSpPr>
          <p:cNvPr id="215" name="c"/>
          <p:cNvSpPr txBox="1"/>
          <p:nvPr/>
        </p:nvSpPr>
        <p:spPr>
          <a:xfrm>
            <a:off x="656907" y="5300662"/>
            <a:ext cx="12446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c</a:t>
            </a:r>
          </a:p>
        </p:txBody>
      </p:sp>
      <p:sp>
        <p:nvSpPr>
          <p:cNvPr id="216" name="Steps in chemosensory transduction: 1) Decrease of PO2, 2) O2 sensing, 3) closure of potassium channels, 4) cell depolarisation, 5) opening of voltage-gated calcium channels, 6) increase cytosolic [Ca2+], 7) transmitter release and 8) activation of affer"/>
          <p:cNvSpPr txBox="1"/>
          <p:nvPr/>
        </p:nvSpPr>
        <p:spPr>
          <a:xfrm>
            <a:off x="80644" y="4530725"/>
            <a:ext cx="9054149" cy="23683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100">
                <a:solidFill>
                  <a:srgbClr val="FFFFFF"/>
                </a:solidFill>
              </a:defRPr>
            </a:pPr>
            <a:r>
              <a:t>Steps in chemosensory transduction</a:t>
            </a:r>
            <a:r>
              <a:rPr b="0"/>
              <a:t>: 1) Decrease of </a:t>
            </a:r>
            <a:r>
              <a:rPr b="0" i="1"/>
              <a:t>P</a:t>
            </a:r>
            <a:r>
              <a:rPr b="0" baseline="-25000"/>
              <a:t>O2</a:t>
            </a:r>
            <a:r>
              <a:rPr b="0"/>
              <a:t>, 2) </a:t>
            </a:r>
            <a:r>
              <a:rPr b="0">
                <a:solidFill>
                  <a:srgbClr val="FFFF00"/>
                </a:solidFill>
              </a:rPr>
              <a:t>O</a:t>
            </a:r>
            <a:r>
              <a:rPr b="0" baseline="-25000">
                <a:solidFill>
                  <a:srgbClr val="FFFF00"/>
                </a:solidFill>
              </a:rPr>
              <a:t>2 </a:t>
            </a:r>
            <a:r>
              <a:rPr b="0">
                <a:solidFill>
                  <a:srgbClr val="FFFF00"/>
                </a:solidFill>
              </a:rPr>
              <a:t>sensing</a:t>
            </a:r>
            <a:r>
              <a:rPr b="0"/>
              <a:t>, 3) closure of potassium channels, 4) cell depolarisation, 5) opening of voltage-gated calcium channels, 6) increase cytosolic [Ca</a:t>
            </a:r>
            <a:r>
              <a:rPr b="0" baseline="30000"/>
              <a:t>2+</a:t>
            </a:r>
            <a:r>
              <a:rPr b="0"/>
              <a:t>], 7) transmitter release and 8) activation of afferent fibres, which send the information to CNS. The </a:t>
            </a:r>
            <a:r>
              <a:rPr b="0">
                <a:solidFill>
                  <a:srgbClr val="FFFF00"/>
                </a:solidFill>
              </a:rPr>
              <a:t>nature of the O</a:t>
            </a:r>
            <a:r>
              <a:rPr b="0" baseline="-25000">
                <a:solidFill>
                  <a:srgbClr val="FFFF00"/>
                </a:solidFill>
              </a:rPr>
              <a:t>2</a:t>
            </a:r>
            <a:r>
              <a:rPr b="0">
                <a:solidFill>
                  <a:srgbClr val="FFFF00"/>
                </a:solidFill>
              </a:rPr>
              <a:t> sensor</a:t>
            </a:r>
            <a:r>
              <a:rPr b="0"/>
              <a:t> and the mechanisms by which changes in O</a:t>
            </a:r>
            <a:r>
              <a:rPr b="0" baseline="-25000"/>
              <a:t>2</a:t>
            </a:r>
            <a:r>
              <a:rPr b="0"/>
              <a:t> tension regulate K</a:t>
            </a:r>
            <a:r>
              <a:rPr b="0" baseline="30000"/>
              <a:t>+</a:t>
            </a:r>
            <a:r>
              <a:rPr b="0"/>
              <a:t> channel activity are still incompletely known (question marks).</a:t>
            </a:r>
          </a:p>
        </p:txBody>
      </p:sp>
      <p:sp>
        <p:nvSpPr>
          <p:cNvPr id="217" name="ATP Ach"/>
          <p:cNvSpPr txBox="1"/>
          <p:nvPr/>
        </p:nvSpPr>
        <p:spPr>
          <a:xfrm>
            <a:off x="7596187" y="2708275"/>
            <a:ext cx="792163" cy="742700"/>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solidFill>
                  <a:srgbClr val="FFFFFF"/>
                </a:solidFill>
              </a:defRPr>
            </a:lvl1pPr>
          </a:lstStyle>
          <a:p>
            <a:pPr/>
            <a:r>
              <a:t>ATP Ach</a:t>
            </a:r>
          </a:p>
        </p:txBody>
      </p:sp>
      <p:sp>
        <p:nvSpPr>
          <p:cNvPr id="218" name="Linea"/>
          <p:cNvSpPr/>
          <p:nvPr/>
        </p:nvSpPr>
        <p:spPr>
          <a:xfrm flipH="1" flipV="1">
            <a:off x="6227762" y="2636837"/>
            <a:ext cx="1296989" cy="457201"/>
          </a:xfrm>
          <a:prstGeom prst="line">
            <a:avLst/>
          </a:prstGeom>
          <a:ln w="38100">
            <a:solidFill>
              <a:schemeClr val="accent2"/>
            </a:solidFill>
            <a:tailEnd type="triangle"/>
          </a:ln>
        </p:spPr>
        <p:txBody>
          <a:bodyPr lIns="45719" rIns="45719"/>
          <a:lstStyle/>
          <a:p>
            <a:pPr/>
          </a:p>
        </p:txBody>
      </p:sp>
      <p:sp>
        <p:nvSpPr>
          <p:cNvPr id="219" name="Dopamine"/>
          <p:cNvSpPr txBox="1"/>
          <p:nvPr/>
        </p:nvSpPr>
        <p:spPr>
          <a:xfrm>
            <a:off x="4427537" y="476250"/>
            <a:ext cx="1512888" cy="412500"/>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200">
                <a:solidFill>
                  <a:srgbClr val="FFFFFF"/>
                </a:solidFill>
              </a:defRPr>
            </a:lvl1pPr>
          </a:lstStyle>
          <a:p>
            <a:pPr/>
            <a:r>
              <a:t>Dopamine</a:t>
            </a:r>
          </a:p>
        </p:txBody>
      </p:sp>
      <p:sp>
        <p:nvSpPr>
          <p:cNvPr id="220" name="Linea"/>
          <p:cNvSpPr/>
          <p:nvPr/>
        </p:nvSpPr>
        <p:spPr>
          <a:xfrm flipV="1">
            <a:off x="4932362" y="981075"/>
            <a:ext cx="1" cy="792163"/>
          </a:xfrm>
          <a:prstGeom prst="line">
            <a:avLst/>
          </a:prstGeom>
          <a:ln w="38100">
            <a:solidFill>
              <a:schemeClr val="accent2"/>
            </a:solidFill>
            <a:tailEnd type="triangle"/>
          </a:ln>
        </p:spPr>
        <p:txBody>
          <a:bodyPr lIns="45719" rIns="45719"/>
          <a:lstStyle/>
          <a:p>
            <a:pPr/>
          </a:p>
        </p:txBody>
      </p:sp>
      <p:grpSp>
        <p:nvGrpSpPr>
          <p:cNvPr id="223" name="Raggruppa"/>
          <p:cNvGrpSpPr/>
          <p:nvPr/>
        </p:nvGrpSpPr>
        <p:grpSpPr>
          <a:xfrm>
            <a:off x="3635375" y="549275"/>
            <a:ext cx="720725" cy="247650"/>
            <a:chOff x="0" y="0"/>
            <a:chExt cx="720724" cy="247650"/>
          </a:xfrm>
        </p:grpSpPr>
        <p:sp>
          <p:nvSpPr>
            <p:cNvPr id="221" name="Linea"/>
            <p:cNvSpPr/>
            <p:nvPr/>
          </p:nvSpPr>
          <p:spPr>
            <a:xfrm flipH="1" flipV="1">
              <a:off x="0" y="123824"/>
              <a:ext cx="720725" cy="2"/>
            </a:xfrm>
            <a:prstGeom prst="line">
              <a:avLst/>
            </a:prstGeom>
            <a:noFill/>
            <a:ln w="28575" cap="flat">
              <a:solidFill>
                <a:srgbClr val="FF0000"/>
              </a:solidFill>
              <a:prstDash val="solid"/>
              <a:round/>
            </a:ln>
            <a:effectLst/>
          </p:spPr>
          <p:txBody>
            <a:bodyPr wrap="square" lIns="45719" tIns="45719" rIns="45719" bIns="45719" numCol="1" anchor="t">
              <a:noAutofit/>
            </a:bodyPr>
            <a:lstStyle/>
            <a:p>
              <a:pPr/>
            </a:p>
          </p:txBody>
        </p:sp>
        <p:sp>
          <p:nvSpPr>
            <p:cNvPr id="222" name="Linea"/>
            <p:cNvSpPr/>
            <p:nvPr/>
          </p:nvSpPr>
          <p:spPr>
            <a:xfrm flipH="1">
              <a:off x="0" y="0"/>
              <a:ext cx="1" cy="247650"/>
            </a:xfrm>
            <a:prstGeom prst="line">
              <a:avLst/>
            </a:prstGeom>
            <a:noFill/>
            <a:ln w="28575" cap="flat">
              <a:solidFill>
                <a:srgbClr val="FF0000"/>
              </a:solidFill>
              <a:prstDash val="solid"/>
              <a:round/>
            </a:ln>
            <a:effectLst/>
          </p:spPr>
          <p:txBody>
            <a:bodyPr wrap="square" lIns="45719" tIns="45719" rIns="45719" bIns="45719" numCol="1" anchor="t">
              <a:noAutofit/>
            </a:bodyPr>
            <a:lstStyle/>
            <a:p>
              <a:pPr/>
            </a:p>
          </p:txBody>
        </p:sp>
      </p:grpSp>
      <p:sp>
        <p:nvSpPr>
          <p:cNvPr id="224" name="O2 sensor"/>
          <p:cNvSpPr txBox="1"/>
          <p:nvPr/>
        </p:nvSpPr>
        <p:spPr>
          <a:xfrm>
            <a:off x="3168477" y="4067175"/>
            <a:ext cx="1125883" cy="403621"/>
          </a:xfrm>
          <a:prstGeom prst="rect">
            <a:avLst/>
          </a:prstGeom>
          <a:solidFill>
            <a:srgbClr val="66FFFF"/>
          </a:solidFill>
          <a:ln>
            <a:solidFill>
              <a:srgbClr val="002060"/>
            </a:solidFill>
          </a:ln>
          <a:extLst>
            <a:ext uri="{C572A759-6A51-4108-AA02-DFA0A04FC94B}">
              <ma14:wrappingTextBoxFlag xmlns:ma14="http://schemas.microsoft.com/office/mac/drawingml/2011/main" val="1"/>
            </a:ext>
          </a:extLst>
        </p:spPr>
        <p:txBody>
          <a:bodyPr wrap="none" lIns="45719" rIns="45719">
            <a:spAutoFit/>
          </a:bodyPr>
          <a:lstStyle/>
          <a:p>
            <a:pPr algn="ctr"/>
            <a:r>
              <a:t>O</a:t>
            </a:r>
            <a:r>
              <a:rPr baseline="-25000"/>
              <a:t>2</a:t>
            </a:r>
            <a:r>
              <a:t> sensor</a:t>
            </a:r>
          </a:p>
        </p:txBody>
      </p:sp>
      <p:sp>
        <p:nvSpPr>
          <p:cNvPr id="225" name="Ovale"/>
          <p:cNvSpPr/>
          <p:nvPr/>
        </p:nvSpPr>
        <p:spPr>
          <a:xfrm>
            <a:off x="2700337" y="3789362"/>
            <a:ext cx="358776" cy="277813"/>
          </a:xfrm>
          <a:prstGeom prst="ellipse">
            <a:avLst/>
          </a:prstGeom>
          <a:ln w="25400">
            <a:solidFill>
              <a:srgbClr val="000000"/>
            </a:solidFill>
          </a:ln>
        </p:spPr>
        <p:txBody>
          <a:bodyPr lIns="45719" rIns="45719" anchor="ctr"/>
          <a:lstStyle/>
          <a:p>
            <a:pPr algn="ctr">
              <a:defRPr>
                <a:solidFill>
                  <a:srgbClr val="FFFFFF"/>
                </a:solidFill>
              </a:defRPr>
            </a:pPr>
          </a:p>
        </p:txBody>
      </p:sp>
      <p:sp>
        <p:nvSpPr>
          <p:cNvPr id="226" name="Ovale"/>
          <p:cNvSpPr/>
          <p:nvPr/>
        </p:nvSpPr>
        <p:spPr>
          <a:xfrm>
            <a:off x="1968500" y="3295650"/>
            <a:ext cx="300038" cy="277813"/>
          </a:xfrm>
          <a:prstGeom prst="ellipse">
            <a:avLst/>
          </a:prstGeom>
          <a:ln w="25400">
            <a:solidFill>
              <a:srgbClr val="000000"/>
            </a:solidFill>
          </a:ln>
        </p:spPr>
        <p:txBody>
          <a:bodyPr lIns="45719" rIns="45719" anchor="ctr"/>
          <a:lstStyle/>
          <a:p>
            <a:pPr algn="ctr">
              <a:defRPr>
                <a:solidFill>
                  <a:srgbClr val="FFFFFF"/>
                </a:solidFill>
              </a:defRPr>
            </a:pPr>
          </a:p>
        </p:txBody>
      </p:sp>
      <p:sp>
        <p:nvSpPr>
          <p:cNvPr id="227" name="?"/>
          <p:cNvSpPr txBox="1"/>
          <p:nvPr/>
        </p:nvSpPr>
        <p:spPr>
          <a:xfrm>
            <a:off x="2014220" y="3284537"/>
            <a:ext cx="217151"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vl1pPr>
          </a:lstStyle>
          <a:p>
            <a:pPr/>
            <a:r>
              <a:t>?</a:t>
            </a:r>
          </a:p>
        </p:txBody>
      </p:sp>
      <p:sp>
        <p:nvSpPr>
          <p:cNvPr id="228" name="X"/>
          <p:cNvSpPr txBox="1"/>
          <p:nvPr/>
        </p:nvSpPr>
        <p:spPr>
          <a:xfrm>
            <a:off x="2241232" y="2781300"/>
            <a:ext cx="239674"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solidFill>
                  <a:srgbClr val="FF0000"/>
                </a:solidFill>
              </a:defRPr>
            </a:lvl1pPr>
          </a:lstStyle>
          <a:p>
            <a:pPr/>
            <a:r>
              <a:t>X</a:t>
            </a:r>
          </a:p>
        </p:txBody>
      </p:sp>
      <p:sp>
        <p:nvSpPr>
          <p:cNvPr id="229" name="Linea"/>
          <p:cNvSpPr/>
          <p:nvPr/>
        </p:nvSpPr>
        <p:spPr>
          <a:xfrm flipV="1">
            <a:off x="4284662" y="2276475"/>
            <a:ext cx="292101" cy="360363"/>
          </a:xfrm>
          <a:prstGeom prst="line">
            <a:avLst/>
          </a:prstGeom>
          <a:ln w="38100">
            <a:solidFill>
              <a:schemeClr val="accent2"/>
            </a:solidFill>
            <a:tailEnd type="triangle"/>
          </a:ln>
        </p:spPr>
        <p:txBody>
          <a:bodyPr lIns="45719" rIns="45719"/>
          <a:lstStyle/>
          <a:p>
            <a:pPr/>
          </a:p>
        </p:txBody>
      </p:sp>
      <p:sp>
        <p:nvSpPr>
          <p:cNvPr id="230" name="Linea"/>
          <p:cNvSpPr/>
          <p:nvPr/>
        </p:nvSpPr>
        <p:spPr>
          <a:xfrm>
            <a:off x="4292599" y="2636837"/>
            <a:ext cx="784226" cy="12701"/>
          </a:xfrm>
          <a:prstGeom prst="line">
            <a:avLst/>
          </a:prstGeom>
          <a:ln w="38100">
            <a:solidFill>
              <a:schemeClr val="accent2"/>
            </a:solidFill>
            <a:tailEnd type="triangle"/>
          </a:ln>
        </p:spPr>
        <p:txBody>
          <a:bodyPr lIns="45719" rIns="45719"/>
          <a:lstStyle/>
          <a:p>
            <a:pPr/>
          </a:p>
        </p:txBody>
      </p:sp>
      <p:sp>
        <p:nvSpPr>
          <p:cNvPr id="231" name="Linea"/>
          <p:cNvSpPr/>
          <p:nvPr/>
        </p:nvSpPr>
        <p:spPr>
          <a:xfrm>
            <a:off x="4292599" y="2649537"/>
            <a:ext cx="566739" cy="444501"/>
          </a:xfrm>
          <a:prstGeom prst="line">
            <a:avLst/>
          </a:prstGeom>
          <a:ln w="38100">
            <a:solidFill>
              <a:schemeClr val="accent2"/>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Homeostatic control of tissue oxygenation"/>
          <p:cNvSpPr txBox="1"/>
          <p:nvPr>
            <p:ph type="title" idx="4294967295"/>
          </p:nvPr>
        </p:nvSpPr>
        <p:spPr>
          <a:xfrm>
            <a:off x="36512" y="-100013"/>
            <a:ext cx="9144001" cy="720726"/>
          </a:xfrm>
          <a:prstGeom prst="rect">
            <a:avLst/>
          </a:prstGeom>
        </p:spPr>
        <p:txBody>
          <a:bodyPr>
            <a:normAutofit fontScale="100000" lnSpcReduction="0"/>
          </a:bodyPr>
          <a:lstStyle>
            <a:lvl1pPr>
              <a:defRPr sz="3800">
                <a:solidFill>
                  <a:srgbClr val="FFFF00"/>
                </a:solidFill>
              </a:defRPr>
            </a:lvl1pPr>
          </a:lstStyle>
          <a:p>
            <a:pPr/>
            <a:r>
              <a:t>Homeostatic control of tissue oxygenation </a:t>
            </a:r>
          </a:p>
        </p:txBody>
      </p:sp>
      <p:sp>
        <p:nvSpPr>
          <p:cNvPr id="234" name="Defective glomus cells…"/>
          <p:cNvSpPr txBox="1"/>
          <p:nvPr/>
        </p:nvSpPr>
        <p:spPr>
          <a:xfrm>
            <a:off x="63500" y="5622925"/>
            <a:ext cx="3506947" cy="79266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marL="285750" indent="-285750" algn="just">
              <a:buSzPct val="100000"/>
              <a:buChar char="•"/>
              <a:defRPr b="1" sz="2400">
                <a:solidFill>
                  <a:srgbClr val="FF3300"/>
                </a:solidFill>
              </a:defRPr>
            </a:pPr>
            <a:r>
              <a:t>Defective</a:t>
            </a:r>
            <a:r>
              <a:rPr b="0">
                <a:solidFill>
                  <a:srgbClr val="000000"/>
                </a:solidFill>
              </a:rPr>
              <a:t> glomus cells</a:t>
            </a:r>
          </a:p>
          <a:p>
            <a:pPr marL="285750" indent="-285750" algn="just">
              <a:buSzPct val="100000"/>
              <a:buChar char="•"/>
              <a:defRPr sz="2400"/>
            </a:pPr>
            <a:r>
              <a:t>Brain stem </a:t>
            </a:r>
            <a:r>
              <a:rPr b="1">
                <a:solidFill>
                  <a:srgbClr val="FF3300"/>
                </a:solidFill>
              </a:rPr>
              <a:t>damage</a:t>
            </a:r>
          </a:p>
        </p:txBody>
      </p:sp>
      <p:sp>
        <p:nvSpPr>
          <p:cNvPr id="235" name="Carotid bodies-brain stem axis"/>
          <p:cNvSpPr txBox="1"/>
          <p:nvPr/>
        </p:nvSpPr>
        <p:spPr>
          <a:xfrm>
            <a:off x="34924" y="2668587"/>
            <a:ext cx="2439989" cy="792670"/>
          </a:xfrm>
          <a:prstGeom prst="rect">
            <a:avLst/>
          </a:prstGeom>
          <a:solidFill>
            <a:srgbClr val="66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pPr>
            <a:r>
              <a:t>Carotid bodies-brain stem </a:t>
            </a:r>
            <a:r>
              <a:rPr b="0"/>
              <a:t>axis</a:t>
            </a:r>
          </a:p>
        </p:txBody>
      </p:sp>
      <p:sp>
        <p:nvSpPr>
          <p:cNvPr id="236" name="Forma"/>
          <p:cNvSpPr/>
          <p:nvPr/>
        </p:nvSpPr>
        <p:spPr>
          <a:xfrm>
            <a:off x="1258887" y="3644900"/>
            <a:ext cx="292101" cy="1831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878"/>
                </a:moveTo>
                <a:lnTo>
                  <a:pt x="5400" y="19878"/>
                </a:lnTo>
                <a:lnTo>
                  <a:pt x="5400" y="0"/>
                </a:lnTo>
                <a:lnTo>
                  <a:pt x="16200" y="0"/>
                </a:lnTo>
                <a:lnTo>
                  <a:pt x="16200" y="19878"/>
                </a:lnTo>
                <a:lnTo>
                  <a:pt x="21600" y="19878"/>
                </a:lnTo>
                <a:lnTo>
                  <a:pt x="10800" y="21600"/>
                </a:lnTo>
                <a:close/>
              </a:path>
            </a:pathLst>
          </a:custGeom>
          <a:solidFill>
            <a:srgbClr val="FF3300"/>
          </a:solidFill>
          <a:ln w="25400">
            <a:solidFill>
              <a:srgbClr val="FF3300"/>
            </a:solidFill>
          </a:ln>
        </p:spPr>
        <p:txBody>
          <a:bodyPr lIns="45719" rIns="45719" anchor="ctr"/>
          <a:lstStyle/>
          <a:p>
            <a:pPr algn="ctr">
              <a:defRPr>
                <a:solidFill>
                  <a:srgbClr val="FFFFFF"/>
                </a:solidFill>
              </a:defRPr>
            </a:pPr>
          </a:p>
        </p:txBody>
      </p:sp>
      <p:sp>
        <p:nvSpPr>
          <p:cNvPr id="237" name="Erythropoietin (EPO)-bone marrow axis"/>
          <p:cNvSpPr txBox="1"/>
          <p:nvPr/>
        </p:nvSpPr>
        <p:spPr>
          <a:xfrm>
            <a:off x="5707062" y="2668587"/>
            <a:ext cx="3402013" cy="792670"/>
          </a:xfrm>
          <a:prstGeom prst="rect">
            <a:avLst/>
          </a:prstGeom>
          <a:solidFill>
            <a:srgbClr val="66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pPr>
            <a:r>
              <a:t>Erythropoietin (EPO)-bone marrow </a:t>
            </a:r>
            <a:r>
              <a:rPr b="0"/>
              <a:t>axis</a:t>
            </a:r>
          </a:p>
        </p:txBody>
      </p:sp>
      <p:grpSp>
        <p:nvGrpSpPr>
          <p:cNvPr id="241" name="Raggruppa"/>
          <p:cNvGrpSpPr/>
          <p:nvPr/>
        </p:nvGrpSpPr>
        <p:grpSpPr>
          <a:xfrm>
            <a:off x="625273" y="1124609"/>
            <a:ext cx="1448093" cy="1426456"/>
            <a:chOff x="0" y="0"/>
            <a:chExt cx="1448092" cy="1426455"/>
          </a:xfrm>
        </p:grpSpPr>
        <p:sp>
          <p:nvSpPr>
            <p:cNvPr id="238" name="Forma"/>
            <p:cNvSpPr/>
            <p:nvPr/>
          </p:nvSpPr>
          <p:spPr>
            <a:xfrm rot="2761747">
              <a:off x="428771" y="-7968"/>
              <a:ext cx="590551" cy="14423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4159"/>
                    <a:pt x="0" y="9289"/>
                  </a:cubicBezTo>
                  <a:lnTo>
                    <a:pt x="0" y="11501"/>
                  </a:lnTo>
                  <a:cubicBezTo>
                    <a:pt x="0" y="15737"/>
                    <a:pt x="6663" y="19436"/>
                    <a:pt x="16200" y="20495"/>
                  </a:cubicBezTo>
                  <a:lnTo>
                    <a:pt x="16200" y="21600"/>
                  </a:lnTo>
                  <a:lnTo>
                    <a:pt x="21600" y="19684"/>
                  </a:lnTo>
                  <a:lnTo>
                    <a:pt x="16200" y="17178"/>
                  </a:lnTo>
                  <a:lnTo>
                    <a:pt x="16200" y="18283"/>
                  </a:lnTo>
                  <a:cubicBezTo>
                    <a:pt x="7583" y="17327"/>
                    <a:pt x="1213" y="14195"/>
                    <a:pt x="154" y="10395"/>
                  </a:cubicBezTo>
                  <a:lnTo>
                    <a:pt x="154" y="10395"/>
                  </a:lnTo>
                  <a:cubicBezTo>
                    <a:pt x="1455" y="5726"/>
                    <a:pt x="10665" y="2212"/>
                    <a:pt x="21600" y="2212"/>
                  </a:cubicBezTo>
                  <a:close/>
                </a:path>
              </a:pathLst>
            </a:custGeom>
            <a:solidFill>
              <a:schemeClr val="accent1"/>
            </a:solidFill>
            <a:ln w="25400" cap="flat">
              <a:solidFill>
                <a:srgbClr val="89A4A7"/>
              </a:solidFill>
              <a:prstDash val="solid"/>
              <a:round/>
            </a:ln>
            <a:effectLst/>
          </p:spPr>
          <p:txBody>
            <a:bodyPr wrap="square" lIns="45719" tIns="45719" rIns="45719" bIns="45719" numCol="1" anchor="ctr">
              <a:noAutofit/>
            </a:bodyPr>
            <a:lstStyle/>
            <a:p>
              <a:pPr algn="ctr"/>
            </a:p>
          </p:txBody>
        </p:sp>
        <p:sp>
          <p:nvSpPr>
            <p:cNvPr id="239" name="Forma"/>
            <p:cNvSpPr/>
            <p:nvPr/>
          </p:nvSpPr>
          <p:spPr>
            <a:xfrm rot="2761747">
              <a:off x="698021" y="106403"/>
              <a:ext cx="590551" cy="694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8642"/>
                    <a:pt x="0" y="19302"/>
                  </a:cubicBezTo>
                  <a:cubicBezTo>
                    <a:pt x="0" y="20070"/>
                    <a:pt x="51" y="20837"/>
                    <a:pt x="154" y="21600"/>
                  </a:cubicBezTo>
                  <a:lnTo>
                    <a:pt x="154" y="21600"/>
                  </a:lnTo>
                  <a:cubicBezTo>
                    <a:pt x="1455" y="11898"/>
                    <a:pt x="10665" y="4596"/>
                    <a:pt x="21600" y="4596"/>
                  </a:cubicBezTo>
                  <a:close/>
                </a:path>
              </a:pathLst>
            </a:cu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lgn="ctr"/>
            </a:p>
          </p:txBody>
        </p:sp>
        <p:sp>
          <p:nvSpPr>
            <p:cNvPr id="240" name="Linea"/>
            <p:cNvSpPr/>
            <p:nvPr/>
          </p:nvSpPr>
          <p:spPr>
            <a:xfrm rot="2761747">
              <a:off x="560182" y="420895"/>
              <a:ext cx="12701" cy="73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7219"/>
                    <a:pt x="7213" y="14432"/>
                    <a:pt x="21600" y="21600"/>
                  </a:cubicBezTo>
                </a:path>
              </a:pathLst>
            </a:custGeom>
            <a:noFill/>
            <a:ln w="25400" cap="flat">
              <a:solidFill>
                <a:srgbClr val="89A4A7"/>
              </a:solidFill>
              <a:prstDash val="solid"/>
              <a:round/>
            </a:ln>
            <a:effectLst/>
          </p:spPr>
          <p:txBody>
            <a:bodyPr wrap="square" lIns="45719" tIns="45719" rIns="45719" bIns="45719" numCol="1" anchor="ctr">
              <a:noAutofit/>
            </a:bodyPr>
            <a:lstStyle/>
            <a:p>
              <a:pPr algn="ctr"/>
            </a:p>
          </p:txBody>
        </p:sp>
      </p:grpSp>
      <p:grpSp>
        <p:nvGrpSpPr>
          <p:cNvPr id="244" name="Raggruppa"/>
          <p:cNvGrpSpPr/>
          <p:nvPr/>
        </p:nvGrpSpPr>
        <p:grpSpPr>
          <a:xfrm>
            <a:off x="2197100" y="836612"/>
            <a:ext cx="4175125" cy="1008063"/>
            <a:chOff x="0" y="0"/>
            <a:chExt cx="4175125" cy="1008062"/>
          </a:xfrm>
        </p:grpSpPr>
        <p:sp>
          <p:nvSpPr>
            <p:cNvPr id="242" name="Rettangolo"/>
            <p:cNvSpPr/>
            <p:nvPr/>
          </p:nvSpPr>
          <p:spPr>
            <a:xfrm>
              <a:off x="0" y="0"/>
              <a:ext cx="4175125" cy="1008063"/>
            </a:xfrm>
            <a:prstGeom prst="rect">
              <a:avLst/>
            </a:prstGeom>
            <a:solidFill>
              <a:schemeClr val="accent1"/>
            </a:solidFill>
            <a:ln w="38100" cap="flat">
              <a:solidFill>
                <a:srgbClr val="583DFD"/>
              </a:solidFill>
              <a:prstDash val="solid"/>
              <a:round/>
            </a:ln>
            <a:effectLst/>
          </p:spPr>
          <p:txBody>
            <a:bodyPr wrap="square" lIns="45719" tIns="45719" rIns="45719" bIns="45719" numCol="1" anchor="ctr">
              <a:noAutofit/>
            </a:bodyPr>
            <a:lstStyle/>
            <a:p>
              <a:pPr algn="ctr">
                <a:defRPr sz="2600"/>
              </a:pPr>
            </a:p>
          </p:txBody>
        </p:sp>
        <p:sp>
          <p:nvSpPr>
            <p:cNvPr id="243" name="two main…"/>
            <p:cNvSpPr txBox="1"/>
            <p:nvPr/>
          </p:nvSpPr>
          <p:spPr>
            <a:xfrm>
              <a:off x="64769" y="70012"/>
              <a:ext cx="4045586" cy="868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2600"/>
              </a:pPr>
              <a:r>
                <a:t>two main </a:t>
              </a:r>
            </a:p>
            <a:p>
              <a:pPr algn="ctr">
                <a:defRPr b="1" sz="2600"/>
              </a:pPr>
              <a:r>
                <a:t>physiologic</a:t>
              </a:r>
              <a:r>
                <a:rPr b="0"/>
                <a:t> mechanisms</a:t>
              </a:r>
            </a:p>
          </p:txBody>
        </p:sp>
      </p:grpSp>
      <p:grpSp>
        <p:nvGrpSpPr>
          <p:cNvPr id="247" name="Raggruppa"/>
          <p:cNvGrpSpPr/>
          <p:nvPr/>
        </p:nvGrpSpPr>
        <p:grpSpPr>
          <a:xfrm>
            <a:off x="2268537" y="4005262"/>
            <a:ext cx="3887788" cy="1008063"/>
            <a:chOff x="0" y="0"/>
            <a:chExt cx="3887787" cy="1008062"/>
          </a:xfrm>
        </p:grpSpPr>
        <p:sp>
          <p:nvSpPr>
            <p:cNvPr id="245" name="Rettangolo"/>
            <p:cNvSpPr/>
            <p:nvPr/>
          </p:nvSpPr>
          <p:spPr>
            <a:xfrm>
              <a:off x="0" y="0"/>
              <a:ext cx="3887788" cy="1008063"/>
            </a:xfrm>
            <a:prstGeom prst="rect">
              <a:avLst/>
            </a:prstGeom>
            <a:solidFill>
              <a:srgbClr val="FF3300"/>
            </a:solidFill>
            <a:ln w="28575" cap="flat">
              <a:solidFill>
                <a:srgbClr val="583DF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46" name="pathologic   derangements"/>
            <p:cNvSpPr txBox="1"/>
            <p:nvPr/>
          </p:nvSpPr>
          <p:spPr>
            <a:xfrm>
              <a:off x="117716" y="43549"/>
              <a:ext cx="3580360" cy="868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2600"/>
              </a:lvl1pPr>
            </a:lstStyle>
            <a:p>
              <a:pPr/>
              <a:r>
                <a:t>pathologic   derangements</a:t>
              </a:r>
            </a:p>
          </p:txBody>
        </p:sp>
      </p:grpSp>
      <p:sp>
        <p:nvSpPr>
          <p:cNvPr id="248" name="acute response"/>
          <p:cNvSpPr txBox="1"/>
          <p:nvPr/>
        </p:nvSpPr>
        <p:spPr>
          <a:xfrm>
            <a:off x="2411412" y="2668587"/>
            <a:ext cx="1585913" cy="830770"/>
          </a:xfrm>
          <a:prstGeom prst="rect">
            <a:avLst/>
          </a:prstGeom>
          <a:solidFill>
            <a:srgbClr val="FFFF00"/>
          </a:solidFill>
          <a:ln w="38100">
            <a:solidFill>
              <a:srgbClr val="FFFFFF"/>
            </a:solidFill>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acute response</a:t>
            </a:r>
          </a:p>
        </p:txBody>
      </p:sp>
      <p:sp>
        <p:nvSpPr>
          <p:cNvPr id="249" name="delayed response"/>
          <p:cNvSpPr txBox="1"/>
          <p:nvPr/>
        </p:nvSpPr>
        <p:spPr>
          <a:xfrm>
            <a:off x="4211637" y="2670175"/>
            <a:ext cx="1550988" cy="830769"/>
          </a:xfrm>
          <a:prstGeom prst="rect">
            <a:avLst/>
          </a:prstGeom>
          <a:solidFill>
            <a:srgbClr val="FFFF00"/>
          </a:solidFill>
          <a:ln w="38100">
            <a:solidFill>
              <a:srgbClr val="FFFFFF"/>
            </a:solidFill>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a:r>
              <a:t>delayed response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36"/>
                                        </p:tgtEl>
                                        <p:attrNameLst>
                                          <p:attrName>style.visibility</p:attrName>
                                        </p:attrNameLst>
                                      </p:cBhvr>
                                      <p:to>
                                        <p:strVal val="visible"/>
                                      </p:to>
                                    </p:set>
                                    <p:anim calcmode="lin" valueType="num">
                                      <p:cBhvr>
                                        <p:cTn id="7" dur="500" fill="hold"/>
                                        <p:tgtEl>
                                          <p:spTgt spid="236"/>
                                        </p:tgtEl>
                                        <p:attrNameLst>
                                          <p:attrName>ppt_x</p:attrName>
                                        </p:attrNameLst>
                                      </p:cBhvr>
                                      <p:tavLst>
                                        <p:tav tm="0">
                                          <p:val>
                                            <p:strVal val="#ppt_x"/>
                                          </p:val>
                                        </p:tav>
                                        <p:tav tm="100000">
                                          <p:val>
                                            <p:strVal val="#ppt_x"/>
                                          </p:val>
                                        </p:tav>
                                      </p:tavLst>
                                    </p:anim>
                                    <p:anim calcmode="lin" valueType="num">
                                      <p:cBhvr>
                                        <p:cTn id="8" dur="500" fill="hold"/>
                                        <p:tgtEl>
                                          <p:spTgt spid="2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234"/>
                                        </p:tgtEl>
                                        <p:attrNameLst>
                                          <p:attrName>style.visibility</p:attrName>
                                        </p:attrNameLst>
                                      </p:cBhvr>
                                      <p:to>
                                        <p:strVal val="visible"/>
                                      </p:to>
                                    </p:set>
                                    <p:anim calcmode="lin" valueType="num">
                                      <p:cBhvr>
                                        <p:cTn id="12" dur="500" fill="hold"/>
                                        <p:tgtEl>
                                          <p:spTgt spid="234"/>
                                        </p:tgtEl>
                                        <p:attrNameLst>
                                          <p:attrName>ppt_x</p:attrName>
                                        </p:attrNameLst>
                                      </p:cBhvr>
                                      <p:tavLst>
                                        <p:tav tm="0">
                                          <p:val>
                                            <p:strVal val="#ppt_x"/>
                                          </p:val>
                                        </p:tav>
                                        <p:tav tm="100000">
                                          <p:val>
                                            <p:strVal val="#ppt_x"/>
                                          </p:val>
                                        </p:tav>
                                      </p:tavLst>
                                    </p:anim>
                                    <p:anim calcmode="lin" valueType="num">
                                      <p:cBhvr>
                                        <p:cTn id="13" dur="500" fill="hold"/>
                                        <p:tgtEl>
                                          <p:spTgt spid="23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3" fill="hold">
                                  <p:stCondLst>
                                    <p:cond delay="0"/>
                                  </p:stCondLst>
                                  <p:iterate type="el" backwards="0">
                                    <p:tmAbs val="0"/>
                                  </p:iterate>
                                  <p:childTnLst>
                                    <p:set>
                                      <p:cBhvr>
                                        <p:cTn id="16" fill="hold"/>
                                        <p:tgtEl>
                                          <p:spTgt spid="247"/>
                                        </p:tgtEl>
                                        <p:attrNameLst>
                                          <p:attrName>style.visibility</p:attrName>
                                        </p:attrNameLst>
                                      </p:cBhvr>
                                      <p:to>
                                        <p:strVal val="visible"/>
                                      </p:to>
                                    </p:set>
                                    <p:anim calcmode="lin" valueType="num">
                                      <p:cBhvr>
                                        <p:cTn id="17" dur="500" fill="hold"/>
                                        <p:tgtEl>
                                          <p:spTgt spid="247"/>
                                        </p:tgtEl>
                                        <p:attrNameLst>
                                          <p:attrName>ppt_x</p:attrName>
                                        </p:attrNameLst>
                                      </p:cBhvr>
                                      <p:tavLst>
                                        <p:tav tm="0">
                                          <p:val>
                                            <p:strVal val="#ppt_x"/>
                                          </p:val>
                                        </p:tav>
                                        <p:tav tm="100000">
                                          <p:val>
                                            <p:strVal val="#ppt_x"/>
                                          </p:val>
                                        </p:tav>
                                      </p:tavLst>
                                    </p:anim>
                                    <p:anim calcmode="lin" valueType="num">
                                      <p:cBhvr>
                                        <p:cTn id="18" dur="500" fill="hold"/>
                                        <p:tgtEl>
                                          <p:spTgt spid="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4" grpId="2"/>
      <p:bldP build="whole" bldLvl="1" animBg="1" rev="0" advAuto="0" spid="247" grpId="3"/>
      <p:bldP build="whole" bldLvl="1" animBg="1" rev="0" advAuto="0" spid="236" grpId="1"/>
    </p:bldLst>
  </p:timing>
</p:sld>
</file>

<file path=ppt/theme/theme1.xml><?xml version="1.0" encoding="utf-8"?>
<a:theme xmlns:a="http://schemas.openxmlformats.org/drawingml/2006/main" xmlns:r="http://schemas.openxmlformats.org/officeDocument/2006/relationships" name="3_Struttura predefinita">
  <a:themeElements>
    <a:clrScheme name="3_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3_Struttura predefinita">
      <a:majorFont>
        <a:latin typeface="Helvetica Neue"/>
        <a:ea typeface="Helvetica Neue"/>
        <a:cs typeface="Helvetica Neue"/>
      </a:majorFont>
      <a:minorFont>
        <a:latin typeface="Helvetica"/>
        <a:ea typeface="Helvetica"/>
        <a:cs typeface="Helvetica"/>
      </a:minorFont>
    </a:fontScheme>
    <a:fmtScheme name="3_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_Struttura predefinita">
  <a:themeElements>
    <a:clrScheme name="3_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3_Struttura predefinita">
      <a:majorFont>
        <a:latin typeface="Helvetica Neue"/>
        <a:ea typeface="Helvetica Neue"/>
        <a:cs typeface="Helvetica Neue"/>
      </a:majorFont>
      <a:minorFont>
        <a:latin typeface="Helvetica"/>
        <a:ea typeface="Helvetica"/>
        <a:cs typeface="Helvetica"/>
      </a:minorFont>
    </a:fontScheme>
    <a:fmtScheme name="3_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