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notesSlides/notesSlide1.xml" ContentType="application/vnd.openxmlformats-officedocument.presentationml.notesSlide+xml"/>
  <Override PartName="/ppt/media/image9.jpeg" ContentType="image/jpeg"/>
  <Override PartName="/ppt/media/image10.jpeg" ContentType="image/jpeg"/>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7" name="Shape 237"/>
          <p:cNvSpPr/>
          <p:nvPr>
            <p:ph type="sldImg"/>
          </p:nvPr>
        </p:nvSpPr>
        <p:spPr>
          <a:xfrm>
            <a:off x="1143000" y="685800"/>
            <a:ext cx="4572000" cy="3429000"/>
          </a:xfrm>
          <a:prstGeom prst="rect">
            <a:avLst/>
          </a:prstGeom>
        </p:spPr>
        <p:txBody>
          <a:bodyPr/>
          <a:lstStyle/>
          <a:p>
            <a:pPr/>
          </a:p>
        </p:txBody>
      </p:sp>
      <p:sp>
        <p:nvSpPr>
          <p:cNvPr id="238" name="Shape 2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Shape 466"/>
          <p:cNvSpPr/>
          <p:nvPr>
            <p:ph type="sldImg"/>
          </p:nvPr>
        </p:nvSpPr>
        <p:spPr>
          <a:prstGeom prst="rect">
            <a:avLst/>
          </a:prstGeom>
        </p:spPr>
        <p:txBody>
          <a:bodyPr/>
          <a:lstStyle/>
          <a:p>
            <a:pPr/>
          </a:p>
        </p:txBody>
      </p:sp>
      <p:sp>
        <p:nvSpPr>
          <p:cNvPr id="467" name="Shape 467"/>
          <p:cNvSpPr/>
          <p:nvPr>
            <p:ph type="body" sz="quarter" idx="1"/>
          </p:nvPr>
        </p:nvSpPr>
        <p:spPr>
          <a:prstGeom prst="rect">
            <a:avLst/>
          </a:prstGeom>
        </p:spPr>
        <p:txBody>
          <a:bodyPr/>
          <a:lstStyle/>
          <a:p>
            <a:pPr/>
            <a:r>
              <a:t>Normal skeletal muscle fibres are all roughly the same size in cross section.</a:t>
            </a:r>
          </a:p>
          <a:p>
            <a:pPr/>
          </a:p>
          <a:p>
            <a:pPr/>
            <a:r>
              <a:t>If you exercise the size and volume of individual fibres increases. The number of fibres does not increase.</a:t>
            </a:r>
          </a:p>
          <a:p>
            <a:pPr/>
          </a:p>
          <a:p>
            <a:pPr/>
            <a:r>
              <a:t>This is the basis of the “You too can have a body like mine” advertisements for exercise devices designed to develop rippling biceps and a six-pack…</a:t>
            </a:r>
          </a:p>
          <a:p>
            <a:pPr/>
          </a:p>
          <a:p>
            <a:pPr/>
            <a:r>
              <a:t>The metabolic basis involved increased synthesis of structural proteins by the cell.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Normal skeletal muscle fibres are all roughly the same size in cross section.</a:t>
            </a:r>
          </a:p>
          <a:p>
            <a:pPr/>
          </a:p>
          <a:p>
            <a:pPr/>
            <a:r>
              <a:t>If you exercise the size and volume of individual fibres increases. The number of fibres does not increase.</a:t>
            </a:r>
          </a:p>
          <a:p>
            <a:pPr/>
          </a:p>
          <a:p>
            <a:pPr/>
            <a:r>
              <a:t>This is the basis of the “You too can have a body like mine” advertisements for exercise devices designed to develop rippling biceps and a six-pack…</a:t>
            </a:r>
          </a:p>
          <a:p>
            <a:pPr/>
          </a:p>
          <a:p>
            <a:pPr/>
            <a:r>
              <a:t>The metabolic basis involved increased synthesis of structural proteins by the cell.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8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88"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89"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9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9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0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1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2F"/>
            </a:gs>
            <a:gs pos="50000">
              <a:srgbClr val="000066"/>
            </a:gs>
            <a:gs pos="100000">
              <a:srgbClr val="00002F"/>
            </a:gs>
          </a:gsLst>
          <a:lin ang="16200000" scaled="0"/>
        </a:gradFill>
      </p:bgPr>
    </p:bg>
    <p:spTree>
      <p:nvGrpSpPr>
        <p:cNvPr id="1" name=""/>
        <p:cNvGrpSpPr/>
        <p:nvPr/>
      </p:nvGrpSpPr>
      <p:grpSpPr>
        <a:xfrm>
          <a:off x="0" y="0"/>
          <a:ext cx="0" cy="0"/>
          <a:chOff x="0" y="0"/>
          <a:chExt cx="0" cy="0"/>
        </a:xfrm>
      </p:grpSpPr>
      <p:sp>
        <p:nvSpPr>
          <p:cNvPr id="11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2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32"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33"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3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41"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42"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4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0"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51"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5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9"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60"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6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68"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69"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7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7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84"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85"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93"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194"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1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02"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203"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04"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11"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212"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1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20"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221"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2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29" name="Titolo Testo"/>
          <p:cNvSpPr txBox="1"/>
          <p:nvPr>
            <p:ph type="title"/>
          </p:nvPr>
        </p:nvSpPr>
        <p:spPr>
          <a:xfrm>
            <a:off x="457200" y="274637"/>
            <a:ext cx="8229600" cy="1143001"/>
          </a:xfrm>
          <a:prstGeom prst="rect">
            <a:avLst/>
          </a:prstGeom>
        </p:spPr>
        <p:txBody>
          <a:bodyPr>
            <a:normAutofit fontScale="100000" lnSpcReduction="0"/>
          </a:bodyPr>
          <a:lstStyle/>
          <a:p>
            <a:pPr/>
            <a:r>
              <a:t>Titolo Testo</a:t>
            </a:r>
          </a:p>
        </p:txBody>
      </p:sp>
      <p:sp>
        <p:nvSpPr>
          <p:cNvPr id="230" name="Corpo livello uno…"/>
          <p:cNvSpPr txBox="1"/>
          <p:nvPr>
            <p:ph type="body" idx="1"/>
          </p:nvPr>
        </p:nvSpPr>
        <p:spPr>
          <a:xfrm>
            <a:off x="457200" y="1600200"/>
            <a:ext cx="8229600" cy="4525963"/>
          </a:xfrm>
          <a:prstGeom prst="rect">
            <a:avLst/>
          </a:prstGeom>
        </p:spPr>
        <p:txBody>
          <a:bodyP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2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5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6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6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Titolo Testo</a:t>
            </a:r>
          </a:p>
        </p:txBody>
      </p:sp>
      <p:sp>
        <p:nvSpPr>
          <p:cNvPr id="3" name="Corpo livello uno…"/>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8384892" y="6245225"/>
            <a:ext cx="301909" cy="288824"/>
          </a:xfrm>
          <a:prstGeom prst="rect">
            <a:avLst/>
          </a:prstGeom>
          <a:ln w="12700">
            <a:miter lim="400000"/>
          </a:ln>
        </p:spPr>
        <p:txBody>
          <a:bodyPr wrap="none" lIns="45719" rIns="45719">
            <a:spAutoFit/>
          </a:bodyPr>
          <a:lstStyle>
            <a:lvl1pPr algn="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5pPr>
      <a:lvl6pPr marL="0" marR="0" indent="4572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6pPr>
      <a:lvl7pPr marL="0" marR="0" indent="9144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7pPr>
      <a:lvl8pPr marL="0" marR="0" indent="13716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8pPr>
      <a:lvl9pPr marL="0" marR="0" indent="182880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1pPr>
      <a:lvl2pPr marL="783771" marR="0" indent="-326571"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2pPr>
      <a:lvl3pPr marL="1219200" marR="0" indent="-3048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3pPr>
      <a:lvl4pPr marL="1737360" marR="0" indent="-36576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4pPr>
      <a:lvl5pPr marL="2235200" marR="0" indent="-4064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5pPr>
      <a:lvl6pPr marL="2692400" marR="0" indent="-4064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6pPr>
      <a:lvl7pPr marL="3149600" marR="0" indent="-4064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7pPr>
      <a:lvl8pPr marL="3606800" marR="0" indent="-4064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8pPr>
      <a:lvl9pPr marL="4064000" marR="0" indent="-406400" algn="l" defTabSz="914400" rtl="0" latinLnBrk="0">
        <a:lnSpc>
          <a:spcPct val="100000"/>
        </a:lnSpc>
        <a:spcBef>
          <a:spcPts val="700"/>
        </a:spcBef>
        <a:spcAft>
          <a:spcPts val="0"/>
        </a:spcAft>
        <a:buClrTx/>
        <a:buSzPct val="100000"/>
        <a:buFontTx/>
        <a:buChar char=""/>
        <a:tabLst/>
        <a:defRPr b="0" baseline="0" cap="none" i="0" spc="0" strike="noStrike" sz="32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2.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16.png"/><Relationship Id="rId5" Type="http://schemas.openxmlformats.org/officeDocument/2006/relationships/image" Target="../media/image1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 Id="rId3"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jpeg"/><Relationship Id="rId4" Type="http://schemas.openxmlformats.org/officeDocument/2006/relationships/image" Target="../media/image10.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 Id="rId3" Type="http://schemas.openxmlformats.org/officeDocument/2006/relationships/image" Target="../media/image31.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redisposizione alle malattie:…"/>
          <p:cNvSpPr txBox="1"/>
          <p:nvPr>
            <p:ph type="body" idx="4294967295"/>
          </p:nvPr>
        </p:nvSpPr>
        <p:spPr>
          <a:xfrm>
            <a:off x="-1" y="1268412"/>
            <a:ext cx="9144002" cy="4248151"/>
          </a:xfrm>
          <a:prstGeom prst="rect">
            <a:avLst/>
          </a:prstGeom>
        </p:spPr>
        <p:txBody>
          <a:bodyPr>
            <a:normAutofit fontScale="100000" lnSpcReduction="0"/>
          </a:bodyPr>
          <a:lstStyle/>
          <a:p>
            <a:pPr algn="just">
              <a:buChar char="•"/>
              <a:defRPr>
                <a:solidFill>
                  <a:srgbClr val="FFFF00"/>
                </a:solidFill>
              </a:defRPr>
            </a:pPr>
            <a:r>
              <a:t>Predisposizione</a:t>
            </a:r>
            <a:r>
              <a:rPr>
                <a:solidFill>
                  <a:srgbClr val="FFFFFF"/>
                </a:solidFill>
              </a:rPr>
              <a:t> alle malattie:</a:t>
            </a:r>
            <a:endParaRPr>
              <a:solidFill>
                <a:srgbClr val="FFFFFF"/>
              </a:solidFill>
            </a:endParaRPr>
          </a:p>
          <a:p>
            <a:pPr lvl="1" marL="742950" indent="-285750" algn="just">
              <a:spcBef>
                <a:spcPts val="0"/>
              </a:spcBef>
              <a:defRPr sz="2800">
                <a:solidFill>
                  <a:srgbClr val="FFFFFF"/>
                </a:solidFill>
              </a:defRPr>
            </a:pPr>
            <a:r>
              <a:t>fattori genetici (polimorfismi); medicina predittiva</a:t>
            </a:r>
          </a:p>
          <a:p>
            <a:pPr lvl="1" marL="742950" indent="-285750" algn="just">
              <a:spcBef>
                <a:spcPts val="0"/>
              </a:spcBef>
              <a:defRPr sz="2800">
                <a:solidFill>
                  <a:srgbClr val="FFFFFF"/>
                </a:solidFill>
              </a:defRPr>
            </a:pPr>
            <a:r>
              <a:t>fattori ambientali</a:t>
            </a:r>
          </a:p>
          <a:p>
            <a:pPr lvl="1" marL="742950" indent="-285750" algn="just">
              <a:spcBef>
                <a:spcPts val="0"/>
              </a:spcBef>
              <a:defRPr sz="2800">
                <a:solidFill>
                  <a:srgbClr val="FFFFFF"/>
                </a:solidFill>
              </a:defRPr>
            </a:pPr>
            <a:r>
              <a:t>stili di vita</a:t>
            </a:r>
          </a:p>
          <a:p>
            <a:pPr lvl="1" marL="742950" indent="-285750" algn="just">
              <a:spcBef>
                <a:spcPts val="0"/>
              </a:spcBef>
              <a:defRPr sz="2800">
                <a:solidFill>
                  <a:srgbClr val="FFFFFF"/>
                </a:solidFill>
              </a:defRPr>
            </a:pPr>
          </a:p>
          <a:p>
            <a:pPr lvl="1" marL="742950" indent="-285750" algn="just">
              <a:spcBef>
                <a:spcPts val="0"/>
              </a:spcBef>
              <a:buFont typeface="Arial"/>
              <a:buChar char="•"/>
              <a:defRPr>
                <a:solidFill>
                  <a:srgbClr val="FFFF00"/>
                </a:solidFill>
              </a:defRPr>
            </a:pPr>
            <a:r>
              <a:t>Cause</a:t>
            </a:r>
            <a:r>
              <a:rPr>
                <a:solidFill>
                  <a:srgbClr val="FFFFFF"/>
                </a:solidFill>
              </a:rPr>
              <a:t> determinanti e coadiuvanti di malattia</a:t>
            </a:r>
            <a:endParaRPr>
              <a:solidFill>
                <a:srgbClr val="FFFFFF"/>
              </a:solidFill>
            </a:endParaRPr>
          </a:p>
          <a:p>
            <a:pPr lvl="2" marL="857250" indent="-457200" algn="just">
              <a:spcBef>
                <a:spcPts val="0"/>
              </a:spcBef>
              <a:buChar char="✓"/>
              <a:defRPr sz="2800">
                <a:solidFill>
                  <a:srgbClr val="FFFFFF"/>
                </a:solidFill>
              </a:defRPr>
            </a:pPr>
            <a:r>
              <a:t>effetto dello stress sull’efficienza della risposta immunitaria</a:t>
            </a:r>
          </a:p>
        </p:txBody>
      </p:sp>
      <p:sp>
        <p:nvSpPr>
          <p:cNvPr id="241" name="Hallmarks della lezione 3"/>
          <p:cNvSpPr txBox="1"/>
          <p:nvPr/>
        </p:nvSpPr>
        <p:spPr>
          <a:xfrm>
            <a:off x="225107" y="209030"/>
            <a:ext cx="8765223" cy="62175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b="1" sz="3800">
                <a:solidFill>
                  <a:srgbClr val="FFFF00"/>
                </a:solidFill>
              </a:defRPr>
            </a:lvl1pPr>
          </a:lstStyle>
          <a:p>
            <a:pPr/>
            <a:r>
              <a:t>Hallmarks della lezione 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286" name="Cellular stress proteins"/>
          <p:cNvSpPr txBox="1"/>
          <p:nvPr>
            <p:ph type="title" idx="4294967295"/>
          </p:nvPr>
        </p:nvSpPr>
        <p:spPr>
          <a:xfrm>
            <a:off x="468312" y="0"/>
            <a:ext cx="8229601" cy="706438"/>
          </a:xfrm>
          <a:prstGeom prst="rect">
            <a:avLst/>
          </a:prstGeom>
        </p:spPr>
        <p:txBody>
          <a:bodyPr>
            <a:normAutofit fontScale="100000" lnSpcReduction="0"/>
          </a:bodyPr>
          <a:lstStyle>
            <a:lvl1pPr>
              <a:defRPr sz="3800">
                <a:solidFill>
                  <a:srgbClr val="FFFF00"/>
                </a:solidFill>
              </a:defRPr>
            </a:lvl1pPr>
          </a:lstStyle>
          <a:p>
            <a:pPr/>
            <a:r>
              <a:t>Cellular stress proteins</a:t>
            </a:r>
          </a:p>
        </p:txBody>
      </p:sp>
      <p:sp>
        <p:nvSpPr>
          <p:cNvPr id="287" name="Ampia gamma di proteine denominate Heat Shock Proteins (HSP); la loro scoperta risale a studi sugli effetti cellulari dello shock termico in Drosophyla…"/>
          <p:cNvSpPr txBox="1"/>
          <p:nvPr>
            <p:ph type="body" idx="4294967295"/>
          </p:nvPr>
        </p:nvSpPr>
        <p:spPr>
          <a:xfrm>
            <a:off x="0" y="836612"/>
            <a:ext cx="9109075" cy="5589588"/>
          </a:xfrm>
          <a:prstGeom prst="rect">
            <a:avLst/>
          </a:prstGeom>
        </p:spPr>
        <p:txBody>
          <a:bodyPr>
            <a:normAutofit fontScale="100000" lnSpcReduction="0"/>
          </a:bodyPr>
          <a:lstStyle/>
          <a:p>
            <a:pPr algn="just">
              <a:lnSpc>
                <a:spcPct val="110000"/>
              </a:lnSpc>
              <a:spcBef>
                <a:spcPts val="600"/>
              </a:spcBef>
              <a:buChar char="•"/>
              <a:defRPr sz="2600">
                <a:solidFill>
                  <a:srgbClr val="FFFFFF"/>
                </a:solidFill>
              </a:defRPr>
            </a:pPr>
            <a:r>
              <a:t>Ampia gamma di proteine denominate </a:t>
            </a:r>
            <a:r>
              <a:rPr u="sng">
                <a:solidFill>
                  <a:srgbClr val="FFFF00"/>
                </a:solidFill>
              </a:rPr>
              <a:t>H</a:t>
            </a:r>
            <a:r>
              <a:rPr>
                <a:solidFill>
                  <a:srgbClr val="FFFF00"/>
                </a:solidFill>
              </a:rPr>
              <a:t>eat </a:t>
            </a:r>
            <a:r>
              <a:rPr u="sng">
                <a:solidFill>
                  <a:srgbClr val="FFFF00"/>
                </a:solidFill>
              </a:rPr>
              <a:t>S</a:t>
            </a:r>
            <a:r>
              <a:rPr>
                <a:solidFill>
                  <a:srgbClr val="FFFF00"/>
                </a:solidFill>
              </a:rPr>
              <a:t>hock </a:t>
            </a:r>
            <a:r>
              <a:rPr u="sng">
                <a:solidFill>
                  <a:srgbClr val="FFFF00"/>
                </a:solidFill>
              </a:rPr>
              <a:t>P</a:t>
            </a:r>
            <a:r>
              <a:rPr>
                <a:solidFill>
                  <a:srgbClr val="FFFF00"/>
                </a:solidFill>
              </a:rPr>
              <a:t>roteins</a:t>
            </a:r>
            <a:r>
              <a:t> (HSP); la loro scoperta risale a studi sugli effetti cellulari dello shock termico in </a:t>
            </a:r>
            <a:r>
              <a:rPr i="1"/>
              <a:t>Drosophyla</a:t>
            </a:r>
          </a:p>
          <a:p>
            <a:pPr algn="just">
              <a:lnSpc>
                <a:spcPct val="110000"/>
              </a:lnSpc>
              <a:buChar char="•"/>
              <a:defRPr i="1" sz="1000">
                <a:solidFill>
                  <a:srgbClr val="FFFFFF"/>
                </a:solidFill>
              </a:defRPr>
            </a:pPr>
          </a:p>
          <a:p>
            <a:pPr algn="just">
              <a:lnSpc>
                <a:spcPct val="110000"/>
              </a:lnSpc>
              <a:spcBef>
                <a:spcPts val="600"/>
              </a:spcBef>
              <a:buChar char="•"/>
              <a:defRPr sz="2600">
                <a:solidFill>
                  <a:srgbClr val="FFFFFF"/>
                </a:solidFill>
              </a:defRPr>
            </a:pPr>
            <a:r>
              <a:t>Presenti in un’ampia varietà di organismi appartenenti al mondo vegetale e animale, compresi i batteri, fino ad arrivare all’uomo</a:t>
            </a:r>
          </a:p>
          <a:p>
            <a:pPr algn="just">
              <a:lnSpc>
                <a:spcPct val="110000"/>
              </a:lnSpc>
              <a:buChar char="•"/>
              <a:defRPr sz="1600">
                <a:solidFill>
                  <a:srgbClr val="FFFFFF"/>
                </a:solidFill>
              </a:defRPr>
            </a:pPr>
          </a:p>
          <a:p>
            <a:pPr algn="just">
              <a:lnSpc>
                <a:spcPct val="110000"/>
              </a:lnSpc>
              <a:spcBef>
                <a:spcPts val="600"/>
              </a:spcBef>
              <a:buChar char="•"/>
              <a:defRPr sz="2600">
                <a:solidFill>
                  <a:srgbClr val="FFFFFF"/>
                </a:solidFill>
              </a:defRPr>
            </a:pPr>
            <a:r>
              <a:t>Sono raggruppate in </a:t>
            </a:r>
            <a:r>
              <a:rPr b="1" u="sng"/>
              <a:t>famiglie</a:t>
            </a:r>
            <a:r>
              <a:t> in base al peso molecolare: HSP100, HSP90, HSP70, small HSP (es.: ubiquitina)</a:t>
            </a:r>
          </a:p>
          <a:p>
            <a:pPr algn="just">
              <a:lnSpc>
                <a:spcPct val="110000"/>
              </a:lnSpc>
              <a:buChar char="•"/>
              <a:defRPr sz="1000">
                <a:solidFill>
                  <a:srgbClr val="FFFFFF"/>
                </a:solidFill>
              </a:defRPr>
            </a:pPr>
          </a:p>
          <a:p>
            <a:pPr algn="just">
              <a:lnSpc>
                <a:spcPct val="110000"/>
              </a:lnSpc>
              <a:spcBef>
                <a:spcPts val="600"/>
              </a:spcBef>
              <a:buChar char="•"/>
              <a:defRPr b="1" sz="2600">
                <a:solidFill>
                  <a:srgbClr val="FFFF00"/>
                </a:solidFill>
              </a:defRPr>
            </a:pPr>
            <a:r>
              <a:t>Famiglia Hsp 70</a:t>
            </a:r>
            <a:r>
              <a:rPr b="0">
                <a:solidFill>
                  <a:srgbClr val="FFFFFF"/>
                </a:solidFill>
              </a:rPr>
              <a:t>: comprende le proteine più studiate; citoprotezione, termotolleranza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8" grpId="1" fill="hold">
                                  <p:stCondLst>
                                    <p:cond delay="0"/>
                                  </p:stCondLst>
                                  <p:iterate type="el" backwards="0">
                                    <p:tmAbs val="0"/>
                                  </p:iterate>
                                  <p:childTnLst>
                                    <p:set>
                                      <p:cBhvr>
                                        <p:cTn id="6" fill="hold"/>
                                        <p:tgtEl>
                                          <p:spTgt spid="287">
                                            <p:txEl>
                                              <p:pRg st="4" end="4"/>
                                            </p:txEl>
                                          </p:spTgt>
                                        </p:tgtEl>
                                        <p:attrNameLst>
                                          <p:attrName>style.visibility</p:attrName>
                                        </p:attrNameLst>
                                      </p:cBhvr>
                                      <p:to>
                                        <p:strVal val="visible"/>
                                      </p:to>
                                    </p:set>
                                    <p:animEffect filter="strips(downRight)" transition="in">
                                      <p:cBhvr>
                                        <p:cTn id="7" dur="500"/>
                                        <p:tgtEl>
                                          <p:spTgt spid="287">
                                            <p:txEl>
                                              <p:pRg st="4" end="4"/>
                                            </p:txEl>
                                          </p:spTgt>
                                        </p:tgtEl>
                                      </p:cBhvr>
                                    </p:animEffect>
                                  </p:childTnLst>
                                </p:cTn>
                              </p:par>
                            </p:childTnLst>
                          </p:cTn>
                        </p:par>
                        <p:par>
                          <p:cTn id="8" fill="hold">
                            <p:stCondLst>
                              <p:cond delay="500"/>
                            </p:stCondLst>
                            <p:childTnLst>
                              <p:par>
                                <p:cTn id="9" presetClass="entr" nodeType="afterEffect" presetSubtype="6" presetID="18" grpId="1" fill="hold">
                                  <p:stCondLst>
                                    <p:cond delay="0"/>
                                  </p:stCondLst>
                                  <p:iterate type="el" backwards="0">
                                    <p:tmAbs val="0"/>
                                  </p:iterate>
                                  <p:childTnLst>
                                    <p:set>
                                      <p:cBhvr>
                                        <p:cTn id="10" fill="hold"/>
                                        <p:tgtEl>
                                          <p:spTgt spid="287">
                                            <p:txEl>
                                              <p:pRg st="5" end="5"/>
                                            </p:txEl>
                                          </p:spTgt>
                                        </p:tgtEl>
                                        <p:attrNameLst>
                                          <p:attrName>style.visibility</p:attrName>
                                        </p:attrNameLst>
                                      </p:cBhvr>
                                      <p:to>
                                        <p:strVal val="visible"/>
                                      </p:to>
                                    </p:set>
                                    <p:animEffect filter="strips(downRight)" transition="in">
                                      <p:cBhvr>
                                        <p:cTn id="11" dur="500"/>
                                        <p:tgtEl>
                                          <p:spTgt spid="287">
                                            <p:txEl>
                                              <p:pRg st="5" end="5"/>
                                            </p:txEl>
                                          </p:spTgt>
                                        </p:tgtEl>
                                      </p:cBhvr>
                                    </p:animEffect>
                                  </p:childTnLst>
                                </p:cTn>
                              </p:par>
                            </p:childTnLst>
                          </p:cTn>
                        </p:par>
                        <p:par>
                          <p:cTn id="12" fill="hold">
                            <p:stCondLst>
                              <p:cond delay="1000"/>
                            </p:stCondLst>
                            <p:childTnLst>
                              <p:par>
                                <p:cTn id="13" presetClass="entr" nodeType="afterEffect" presetSubtype="6" presetID="18" grpId="1" fill="hold">
                                  <p:stCondLst>
                                    <p:cond delay="0"/>
                                  </p:stCondLst>
                                  <p:iterate type="el" backwards="0">
                                    <p:tmAbs val="0"/>
                                  </p:iterate>
                                  <p:childTnLst>
                                    <p:set>
                                      <p:cBhvr>
                                        <p:cTn id="14" fill="hold"/>
                                        <p:tgtEl>
                                          <p:spTgt spid="287">
                                            <p:txEl>
                                              <p:pRg st="6" end="6"/>
                                            </p:txEl>
                                          </p:spTgt>
                                        </p:tgtEl>
                                        <p:attrNameLst>
                                          <p:attrName>style.visibility</p:attrName>
                                        </p:attrNameLst>
                                      </p:cBhvr>
                                      <p:to>
                                        <p:strVal val="visible"/>
                                      </p:to>
                                    </p:set>
                                    <p:animEffect filter="strips(downRight)" transition="in">
                                      <p:cBhvr>
                                        <p:cTn id="15" dur="500"/>
                                        <p:tgtEl>
                                          <p:spTgt spid="287">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289" name="transcription of genes…"/>
          <p:cNvSpPr txBox="1"/>
          <p:nvPr/>
        </p:nvSpPr>
        <p:spPr>
          <a:xfrm>
            <a:off x="5030836" y="3174252"/>
            <a:ext cx="3851276" cy="1833238"/>
          </a:xfrm>
          <a:prstGeom prst="rect">
            <a:avLst/>
          </a:prstGeom>
          <a:solidFill>
            <a:srgbClr val="FFFFFF"/>
          </a:solidFill>
          <a:ln w="38100">
            <a:solidFill>
              <a:srgbClr val="66CCFF"/>
            </a:solidFill>
          </a:ln>
          <a:extLst>
            <a:ext uri="{C572A759-6A51-4108-AA02-DFA0A04FC94B}">
              <ma14:wrappingTextBoxFlag xmlns:ma14="http://schemas.microsoft.com/office/mac/drawingml/2011/main" val="1"/>
            </a:ext>
          </a:extLst>
        </p:spPr>
        <p:txBody>
          <a:bodyPr lIns="45719" rIns="45719">
            <a:spAutoFit/>
          </a:bodyPr>
          <a:lstStyle/>
          <a:p>
            <a:pPr>
              <a:defRPr sz="2600"/>
            </a:pPr>
            <a:r>
              <a:t>   transcription of genes</a:t>
            </a:r>
          </a:p>
          <a:p>
            <a:pPr>
              <a:defRPr sz="1000"/>
            </a:pPr>
          </a:p>
          <a:p>
            <a:pPr>
              <a:buSzPct val="100000"/>
              <a:buFont typeface="Arial"/>
              <a:buChar char="•"/>
              <a:defRPr sz="2600"/>
            </a:pPr>
            <a:r>
              <a:t>Hsp27</a:t>
            </a:r>
          </a:p>
          <a:p>
            <a:pPr>
              <a:buSzPct val="100000"/>
              <a:buFont typeface="Arial"/>
              <a:buChar char="•"/>
              <a:defRPr b="1" sz="2600">
                <a:solidFill>
                  <a:srgbClr val="FF0000"/>
                </a:solidFill>
              </a:defRPr>
            </a:pPr>
            <a:r>
              <a:t>Hsp70</a:t>
            </a:r>
          </a:p>
          <a:p>
            <a:pPr>
              <a:buSzPct val="100000"/>
              <a:buFont typeface="Arial"/>
              <a:buChar char="•"/>
              <a:defRPr sz="2600"/>
            </a:pPr>
            <a:r>
              <a:t>Hsp90</a:t>
            </a:r>
          </a:p>
        </p:txBody>
      </p:sp>
      <p:pic>
        <p:nvPicPr>
          <p:cNvPr id="290" name="https://www.spandidos-publications.com/article_images/ijmm/32/1/IJMM-32-01-0003-g00.jpg" descr="https://www.spandidos-publications.com/article_images/ijmm/32/1/IJMM-32-01-0003-g00.jpg"/>
          <p:cNvPicPr>
            <a:picLocks noChangeAspect="1"/>
          </p:cNvPicPr>
          <p:nvPr/>
        </p:nvPicPr>
        <p:blipFill>
          <a:blip r:embed="rId2">
            <a:extLst/>
          </a:blip>
          <a:stretch>
            <a:fillRect/>
          </a:stretch>
        </p:blipFill>
        <p:spPr>
          <a:xfrm>
            <a:off x="34925" y="44450"/>
            <a:ext cx="4752975" cy="5037138"/>
          </a:xfrm>
          <a:prstGeom prst="rect">
            <a:avLst/>
          </a:prstGeom>
          <a:ln w="12700">
            <a:miter lim="400000"/>
          </a:ln>
        </p:spPr>
      </p:pic>
      <p:sp>
        <p:nvSpPr>
          <p:cNvPr id="291" name="HSF1 exists as an inactive monomer in the cytoplasm. Following stress, the HSF1 monomer is converted to a DNA-binding homotrimer that translocates to the nucleus. The homotrimer binds to the HSE in the promoter of the genes, undergoes hyperphosphorylatio"/>
          <p:cNvSpPr txBox="1"/>
          <p:nvPr/>
        </p:nvSpPr>
        <p:spPr>
          <a:xfrm>
            <a:off x="34925" y="5105400"/>
            <a:ext cx="9074150" cy="1665794"/>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p>
            <a:pPr algn="just">
              <a:defRPr sz="2100"/>
            </a:pPr>
            <a:r>
              <a:t>HSF1 exists as an </a:t>
            </a:r>
            <a:r>
              <a:rPr b="1"/>
              <a:t>inactive monomer</a:t>
            </a:r>
            <a:r>
              <a:t> </a:t>
            </a:r>
            <a:r>
              <a:rPr b="1"/>
              <a:t>in the cytoplasm</a:t>
            </a:r>
            <a:r>
              <a:t>. Following stress, the HSF1 monomer is converted to </a:t>
            </a:r>
            <a:r>
              <a:rPr b="1"/>
              <a:t>a DNA-binding homotrimer</a:t>
            </a:r>
            <a:r>
              <a:t> that </a:t>
            </a:r>
            <a:r>
              <a:rPr b="1"/>
              <a:t>translocates</a:t>
            </a:r>
            <a:r>
              <a:t> to the nucleus. The homotrimer </a:t>
            </a:r>
            <a:r>
              <a:rPr b="1"/>
              <a:t>binds to the HSE</a:t>
            </a:r>
            <a:r>
              <a:t> in the promoter of the genes, undergoes hyperphosphorylation and activates transcription of selected genes </a:t>
            </a:r>
            <a:r>
              <a:rPr>
                <a:solidFill>
                  <a:srgbClr val="FF0000"/>
                </a:solidFill>
              </a:rPr>
              <a:t>(</a:t>
            </a:r>
            <a:r>
              <a:rPr sz="2400">
                <a:solidFill>
                  <a:srgbClr val="FF0000"/>
                </a:solidFill>
              </a:rPr>
              <a:t>Heat Shock Genes)</a:t>
            </a:r>
          </a:p>
        </p:txBody>
      </p:sp>
      <p:sp>
        <p:nvSpPr>
          <p:cNvPr id="292" name="Schematic illustration of HSF1 activation"/>
          <p:cNvSpPr txBox="1"/>
          <p:nvPr/>
        </p:nvSpPr>
        <p:spPr>
          <a:xfrm>
            <a:off x="4833620" y="692150"/>
            <a:ext cx="4013835" cy="1017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solidFill>
                  <a:srgbClr val="FFFF00"/>
                </a:solidFill>
              </a:defRPr>
            </a:lvl1pPr>
          </a:lstStyle>
          <a:p>
            <a:pPr/>
            <a:r>
              <a:t>Schematic illustration of HSF1 activation</a:t>
            </a:r>
          </a:p>
        </p:txBody>
      </p:sp>
      <p:sp>
        <p:nvSpPr>
          <p:cNvPr id="293" name="Heat Shock Elements"/>
          <p:cNvSpPr txBox="1"/>
          <p:nvPr/>
        </p:nvSpPr>
        <p:spPr>
          <a:xfrm>
            <a:off x="96745" y="4221162"/>
            <a:ext cx="2556060" cy="38475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ctr">
              <a:defRPr sz="2000"/>
            </a:lvl1pPr>
          </a:lstStyle>
          <a:p>
            <a:pPr/>
            <a:r>
              <a:t>Heat Shock Elements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289"/>
                                        </p:tgtEl>
                                        <p:attrNameLst>
                                          <p:attrName>style.visibility</p:attrName>
                                        </p:attrNameLst>
                                      </p:cBhvr>
                                      <p:to>
                                        <p:strVal val="visible"/>
                                      </p:to>
                                    </p:set>
                                    <p:anim calcmode="lin" valueType="num">
                                      <p:cBhvr>
                                        <p:cTn id="7" dur="500" fill="hold"/>
                                        <p:tgtEl>
                                          <p:spTgt spid="289"/>
                                        </p:tgtEl>
                                        <p:attrNameLst>
                                          <p:attrName>ppt_x</p:attrName>
                                        </p:attrNameLst>
                                      </p:cBhvr>
                                      <p:tavLst>
                                        <p:tav tm="0">
                                          <p:val>
                                            <p:strVal val="1+#ppt_w/2"/>
                                          </p:val>
                                        </p:tav>
                                        <p:tav tm="100000">
                                          <p:val>
                                            <p:strVal val="#ppt_x"/>
                                          </p:val>
                                        </p:tav>
                                      </p:tavLst>
                                    </p:anim>
                                    <p:anim calcmode="lin" valueType="num">
                                      <p:cBhvr>
                                        <p:cTn id="8" dur="500" fill="hold"/>
                                        <p:tgtEl>
                                          <p:spTgt spid="2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295" name="Hsp 70: cellular lifeguard"/>
          <p:cNvSpPr txBox="1"/>
          <p:nvPr>
            <p:ph type="title" idx="4294967295"/>
          </p:nvPr>
        </p:nvSpPr>
        <p:spPr>
          <a:xfrm>
            <a:off x="36512" y="-90488"/>
            <a:ext cx="9144001" cy="927101"/>
          </a:xfrm>
          <a:prstGeom prst="rect">
            <a:avLst/>
          </a:prstGeom>
        </p:spPr>
        <p:txBody>
          <a:bodyPr>
            <a:normAutofit fontScale="100000" lnSpcReduction="0"/>
          </a:bodyPr>
          <a:lstStyle>
            <a:lvl1pPr>
              <a:defRPr sz="4000">
                <a:solidFill>
                  <a:srgbClr val="FFFF00"/>
                </a:solidFill>
              </a:defRPr>
            </a:lvl1pPr>
          </a:lstStyle>
          <a:p>
            <a:pPr/>
            <a:r>
              <a:t>Hsp 70: cellular lifeguard  </a:t>
            </a:r>
          </a:p>
        </p:txBody>
      </p:sp>
      <p:sp>
        <p:nvSpPr>
          <p:cNvPr id="296" name="During periods of stress, human cells produce high levels of HSP 70…"/>
          <p:cNvSpPr txBox="1"/>
          <p:nvPr/>
        </p:nvSpPr>
        <p:spPr>
          <a:xfrm>
            <a:off x="80644" y="1052512"/>
            <a:ext cx="8946199" cy="49566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SzPct val="100000"/>
              <a:buChar char="•"/>
              <a:defRPr sz="2800">
                <a:solidFill>
                  <a:srgbClr val="FFFFFF"/>
                </a:solidFill>
              </a:defRPr>
            </a:pPr>
            <a:r>
              <a:t>During periods of stress, human cells produce high levels of HSP 70</a:t>
            </a:r>
          </a:p>
          <a:p>
            <a:pPr marL="285750" indent="-285750" algn="just">
              <a:buSzPct val="100000"/>
              <a:buChar char="•"/>
              <a:defRPr sz="1600">
                <a:solidFill>
                  <a:srgbClr val="FFFFFF"/>
                </a:solidFill>
              </a:defRPr>
            </a:pPr>
          </a:p>
          <a:p>
            <a:pPr marL="285750" indent="-285750" algn="just">
              <a:buSzPct val="100000"/>
              <a:buChar char="•"/>
              <a:defRPr sz="2800">
                <a:solidFill>
                  <a:srgbClr val="FFFFFF"/>
                </a:solidFill>
              </a:defRPr>
            </a:pPr>
            <a:r>
              <a:t>Hsp 70 functions as an </a:t>
            </a:r>
            <a:r>
              <a:rPr>
                <a:solidFill>
                  <a:srgbClr val="FFFF00"/>
                </a:solidFill>
              </a:rPr>
              <a:t>ATP-dependent molecular chaperone</a:t>
            </a:r>
            <a:r>
              <a:t> that assists:</a:t>
            </a:r>
          </a:p>
          <a:p>
            <a:pPr marL="285750" indent="-285750" algn="just">
              <a:buSzPct val="100000"/>
              <a:buChar char="•"/>
              <a:defRPr sz="1000">
                <a:solidFill>
                  <a:srgbClr val="FFFFFF"/>
                </a:solidFill>
              </a:defRPr>
            </a:pPr>
          </a:p>
          <a:p>
            <a:pPr marL="285750" indent="-285750" algn="just">
              <a:buSzPct val="100000"/>
              <a:buChar char="•"/>
              <a:defRPr sz="1000">
                <a:solidFill>
                  <a:srgbClr val="FFFFFF"/>
                </a:solidFill>
              </a:defRPr>
            </a:pPr>
          </a:p>
          <a:p>
            <a:pPr lvl="1" marL="742950" indent="-285750" algn="just">
              <a:buSzPct val="100000"/>
              <a:buChar char="–"/>
              <a:defRPr sz="2400">
                <a:solidFill>
                  <a:srgbClr val="FFFFFF"/>
                </a:solidFill>
              </a:defRPr>
            </a:pPr>
            <a:r>
              <a:t>proper </a:t>
            </a:r>
            <a:r>
              <a:rPr b="1">
                <a:solidFill>
                  <a:srgbClr val="FFFF00"/>
                </a:solidFill>
              </a:rPr>
              <a:t>folding/refolding</a:t>
            </a:r>
            <a:r>
              <a:t> of newly sinthesized polypeptides</a:t>
            </a:r>
          </a:p>
          <a:p>
            <a:pPr lvl="1" marL="742950" indent="-285750" algn="just">
              <a:buSzPct val="100000"/>
              <a:buChar char="–"/>
              <a:defRPr b="1" sz="2400">
                <a:solidFill>
                  <a:srgbClr val="FFFF00"/>
                </a:solidFill>
              </a:defRPr>
            </a:pPr>
            <a:r>
              <a:t>assembly of complex cell macromolecules</a:t>
            </a:r>
          </a:p>
          <a:p>
            <a:pPr lvl="1" marL="742950" indent="-285750" algn="just">
              <a:buSzPct val="100000"/>
              <a:buChar char="–"/>
              <a:defRPr b="1" sz="2400">
                <a:solidFill>
                  <a:srgbClr val="FFFF00"/>
                </a:solidFill>
              </a:defRPr>
            </a:pPr>
            <a:r>
              <a:t>transport of protein</a:t>
            </a:r>
            <a:r>
              <a:rPr b="0"/>
              <a:t>s</a:t>
            </a:r>
            <a:r>
              <a:rPr b="0">
                <a:solidFill>
                  <a:srgbClr val="FFFFFF"/>
                </a:solidFill>
              </a:rPr>
              <a:t> through the cell membrane</a:t>
            </a:r>
            <a:endParaRPr>
              <a:solidFill>
                <a:srgbClr val="FFFFFF"/>
              </a:solidFill>
            </a:endParaRPr>
          </a:p>
          <a:p>
            <a:pPr marL="285750" indent="-285750" algn="just">
              <a:buSzPct val="100000"/>
              <a:buChar char="•"/>
              <a:defRPr sz="1600">
                <a:solidFill>
                  <a:srgbClr val="FFFFFF"/>
                </a:solidFill>
              </a:defRPr>
            </a:pPr>
          </a:p>
          <a:p>
            <a:pPr marL="285750" indent="-285750" algn="just">
              <a:buSzPct val="100000"/>
              <a:buChar char="•"/>
              <a:defRPr sz="1600">
                <a:solidFill>
                  <a:srgbClr val="FFFFFF"/>
                </a:solidFill>
              </a:defRPr>
            </a:pPr>
          </a:p>
          <a:p>
            <a:pPr marL="285750" indent="-285750" algn="just">
              <a:buSzPct val="100000"/>
              <a:buChar char="•"/>
              <a:defRPr sz="2800">
                <a:solidFill>
                  <a:srgbClr val="FFFFFF"/>
                </a:solidFill>
              </a:defRPr>
            </a:pPr>
            <a:r>
              <a:t>Besides its function as molecular chaperon, Hsp 70 displays </a:t>
            </a:r>
            <a:r>
              <a:rPr b="1">
                <a:solidFill>
                  <a:srgbClr val="FFFF00"/>
                </a:solidFill>
              </a:rPr>
              <a:t>anti-apoptotic activity</a:t>
            </a:r>
            <a:r>
              <a:t>: control of both intrinsic and extrinsic apoptotic pathway. </a:t>
            </a:r>
            <a:r>
              <a:rPr b="1">
                <a:solidFill>
                  <a:srgbClr val="FFFF00"/>
                </a:solidFill>
              </a:rPr>
              <a:t>HOW?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wipe(left)" transition="in">
                                      <p:cBhvr>
                                        <p:cTn id="7"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298" name="Modulation of apoptotic pathways by HSPs"/>
          <p:cNvSpPr txBox="1"/>
          <p:nvPr>
            <p:ph type="title" idx="4294967295"/>
          </p:nvPr>
        </p:nvSpPr>
        <p:spPr>
          <a:xfrm>
            <a:off x="1587" y="-100013"/>
            <a:ext cx="8928101" cy="706438"/>
          </a:xfrm>
          <a:prstGeom prst="rect">
            <a:avLst/>
          </a:prstGeom>
        </p:spPr>
        <p:txBody>
          <a:bodyPr>
            <a:normAutofit fontScale="100000" lnSpcReduction="0"/>
          </a:bodyPr>
          <a:lstStyle>
            <a:lvl1pPr>
              <a:defRPr sz="3600">
                <a:solidFill>
                  <a:srgbClr val="FFFF00"/>
                </a:solidFill>
              </a:defRPr>
            </a:lvl1pPr>
          </a:lstStyle>
          <a:p>
            <a:pPr/>
            <a:r>
              <a:t>Modulation of apoptotic pathways by HSPs </a:t>
            </a:r>
          </a:p>
        </p:txBody>
      </p:sp>
      <p:grpSp>
        <p:nvGrpSpPr>
          <p:cNvPr id="304" name="Raggruppa"/>
          <p:cNvGrpSpPr/>
          <p:nvPr/>
        </p:nvGrpSpPr>
        <p:grpSpPr>
          <a:xfrm>
            <a:off x="179387" y="592137"/>
            <a:ext cx="8748713" cy="5429251"/>
            <a:chOff x="0" y="0"/>
            <a:chExt cx="8748712" cy="5429250"/>
          </a:xfrm>
        </p:grpSpPr>
        <p:pic>
          <p:nvPicPr>
            <p:cNvPr id="299" name="image.png" descr="image.png"/>
            <p:cNvPicPr>
              <a:picLocks noChangeAspect="1"/>
            </p:cNvPicPr>
            <p:nvPr/>
          </p:nvPicPr>
          <p:blipFill>
            <a:blip r:embed="rId2">
              <a:extLst/>
            </a:blip>
            <a:stretch>
              <a:fillRect/>
            </a:stretch>
          </p:blipFill>
          <p:spPr>
            <a:xfrm>
              <a:off x="0" y="0"/>
              <a:ext cx="8748713" cy="5429250"/>
            </a:xfrm>
            <a:prstGeom prst="rect">
              <a:avLst/>
            </a:prstGeom>
            <a:ln w="12700" cap="flat">
              <a:noFill/>
              <a:miter lim="400000"/>
            </a:ln>
            <a:effectLst/>
          </p:spPr>
        </p:pic>
        <p:sp>
          <p:nvSpPr>
            <p:cNvPr id="300" name="Ovale"/>
            <p:cNvSpPr/>
            <p:nvPr/>
          </p:nvSpPr>
          <p:spPr>
            <a:xfrm>
              <a:off x="5545137" y="2520950"/>
              <a:ext cx="863601"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pPr/>
            </a:p>
          </p:txBody>
        </p:sp>
        <p:sp>
          <p:nvSpPr>
            <p:cNvPr id="301" name="Ovale"/>
            <p:cNvSpPr/>
            <p:nvPr/>
          </p:nvSpPr>
          <p:spPr>
            <a:xfrm>
              <a:off x="2016125" y="2952750"/>
              <a:ext cx="792163"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pPr/>
            </a:p>
          </p:txBody>
        </p:sp>
        <p:sp>
          <p:nvSpPr>
            <p:cNvPr id="302" name="Ovale"/>
            <p:cNvSpPr/>
            <p:nvPr/>
          </p:nvSpPr>
          <p:spPr>
            <a:xfrm>
              <a:off x="6121400" y="3774008"/>
              <a:ext cx="936626" cy="719138"/>
            </a:xfrm>
            <a:prstGeom prst="ellipse">
              <a:avLst/>
            </a:prstGeom>
            <a:noFill/>
            <a:ln w="38100" cap="flat">
              <a:solidFill>
                <a:srgbClr val="FF3300"/>
              </a:solidFill>
              <a:prstDash val="solid"/>
              <a:round/>
            </a:ln>
            <a:effectLst/>
          </p:spPr>
          <p:txBody>
            <a:bodyPr wrap="square" lIns="45719" tIns="45719" rIns="45719" bIns="45719" numCol="1" anchor="ctr">
              <a:noAutofit/>
            </a:bodyPr>
            <a:lstStyle/>
            <a:p>
              <a:pPr/>
            </a:p>
          </p:txBody>
        </p:sp>
        <p:sp>
          <p:nvSpPr>
            <p:cNvPr id="303" name="Ovale"/>
            <p:cNvSpPr/>
            <p:nvPr/>
          </p:nvSpPr>
          <p:spPr>
            <a:xfrm>
              <a:off x="4105275" y="4752975"/>
              <a:ext cx="792163" cy="574675"/>
            </a:xfrm>
            <a:prstGeom prst="ellipse">
              <a:avLst/>
            </a:prstGeom>
            <a:noFill/>
            <a:ln w="38100" cap="flat">
              <a:solidFill>
                <a:srgbClr val="FF3300"/>
              </a:solidFill>
              <a:prstDash val="solid"/>
              <a:round/>
            </a:ln>
            <a:effectLst/>
          </p:spPr>
          <p:txBody>
            <a:bodyPr wrap="square" lIns="45719" tIns="45719" rIns="45719" bIns="45719" numCol="1" anchor="ctr">
              <a:noAutofit/>
            </a:bodyPr>
            <a:lstStyle/>
            <a:p>
              <a:pPr/>
            </a:p>
          </p:txBody>
        </p:sp>
      </p:grpSp>
      <p:sp>
        <p:nvSpPr>
          <p:cNvPr id="305" name="Apaf-1: Apoptotic protease activating factor 1"/>
          <p:cNvSpPr txBox="1"/>
          <p:nvPr/>
        </p:nvSpPr>
        <p:spPr>
          <a:xfrm>
            <a:off x="4787900" y="6330950"/>
            <a:ext cx="4321175" cy="3133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b="1" sz="1600"/>
            </a:pPr>
            <a:r>
              <a:t>Apaf-1</a:t>
            </a:r>
            <a:r>
              <a:rPr b="0"/>
              <a:t>: Apoptotic protease activating factor 1</a:t>
            </a:r>
          </a:p>
        </p:txBody>
      </p:sp>
      <p:sp>
        <p:nvSpPr>
          <p:cNvPr id="306" name="AIF: Apoptosis inducing  factor"/>
          <p:cNvSpPr txBox="1"/>
          <p:nvPr/>
        </p:nvSpPr>
        <p:spPr>
          <a:xfrm>
            <a:off x="1258887" y="6330950"/>
            <a:ext cx="3025776" cy="3133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pPr>
            <a:r>
              <a:t>AIF</a:t>
            </a:r>
            <a:r>
              <a:rPr b="0"/>
              <a:t>: Apoptosis inducing  factor</a:t>
            </a:r>
          </a:p>
        </p:txBody>
      </p:sp>
      <p:sp>
        <p:nvSpPr>
          <p:cNvPr id="307" name="Ovale"/>
          <p:cNvSpPr/>
          <p:nvPr/>
        </p:nvSpPr>
        <p:spPr>
          <a:xfrm>
            <a:off x="8172450" y="3500437"/>
            <a:ext cx="792163" cy="619126"/>
          </a:xfrm>
          <a:prstGeom prst="ellipse">
            <a:avLst/>
          </a:prstGeom>
          <a:ln w="38100">
            <a:solidFill>
              <a:srgbClr val="FF3300"/>
            </a:solidFill>
          </a:ln>
        </p:spPr>
        <p:txBody>
          <a:bodyPr lIns="45719" rIns="45719" anchor="ct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309" name="Hsp 70: a role in malignant tumors"/>
          <p:cNvSpPr txBox="1"/>
          <p:nvPr>
            <p:ph type="title" idx="4294967295"/>
          </p:nvPr>
        </p:nvSpPr>
        <p:spPr>
          <a:xfrm>
            <a:off x="34925" y="-100013"/>
            <a:ext cx="9001125" cy="792163"/>
          </a:xfrm>
          <a:prstGeom prst="rect">
            <a:avLst/>
          </a:prstGeom>
        </p:spPr>
        <p:txBody>
          <a:bodyPr>
            <a:normAutofit fontScale="100000" lnSpcReduction="0"/>
          </a:bodyPr>
          <a:lstStyle>
            <a:lvl1pPr>
              <a:defRPr sz="3600">
                <a:solidFill>
                  <a:srgbClr val="FFFF00"/>
                </a:solidFill>
              </a:defRPr>
            </a:lvl1pPr>
          </a:lstStyle>
          <a:p>
            <a:pPr/>
            <a:r>
              <a:t>Hsp 70: a role in malignant tumors</a:t>
            </a:r>
          </a:p>
        </p:txBody>
      </p:sp>
      <p:sp>
        <p:nvSpPr>
          <p:cNvPr id="310" name="At variance with normal cells, where its expression is mainly stress inducible, Hsp 70 is abundantly expressed in malignant human tumors of various origins (stomach, prostate, endometrium, colon, lung, pancreas, cutaneous melanoma)…"/>
          <p:cNvSpPr txBox="1"/>
          <p:nvPr>
            <p:ph type="body" idx="4294967295"/>
          </p:nvPr>
        </p:nvSpPr>
        <p:spPr>
          <a:xfrm>
            <a:off x="179387" y="692150"/>
            <a:ext cx="8856663" cy="6049963"/>
          </a:xfrm>
          <a:prstGeom prst="rect">
            <a:avLst/>
          </a:prstGeom>
        </p:spPr>
        <p:txBody>
          <a:bodyPr>
            <a:normAutofit fontScale="100000" lnSpcReduction="0"/>
          </a:bodyPr>
          <a:lstStyle/>
          <a:p>
            <a:pPr algn="just">
              <a:spcBef>
                <a:spcPts val="600"/>
              </a:spcBef>
              <a:buChar char="➢"/>
              <a:defRPr sz="2800">
                <a:solidFill>
                  <a:srgbClr val="FFFFFF"/>
                </a:solidFill>
              </a:defRPr>
            </a:pPr>
            <a:r>
              <a:t>At variance with </a:t>
            </a:r>
            <a:r>
              <a:rPr b="1"/>
              <a:t>normal cells</a:t>
            </a:r>
            <a:r>
              <a:t>, where its expression is mainly </a:t>
            </a:r>
            <a:r>
              <a:rPr b="1"/>
              <a:t>stress inducible</a:t>
            </a:r>
            <a:r>
              <a:t>, Hsp 70 is </a:t>
            </a:r>
            <a:r>
              <a:rPr b="1">
                <a:solidFill>
                  <a:srgbClr val="FFFF00"/>
                </a:solidFill>
              </a:rPr>
              <a:t>abundantly expressed</a:t>
            </a:r>
            <a:r>
              <a:t> in </a:t>
            </a:r>
            <a:r>
              <a:rPr b="1">
                <a:solidFill>
                  <a:srgbClr val="FFFF00"/>
                </a:solidFill>
              </a:rPr>
              <a:t>malignant human tumors </a:t>
            </a:r>
            <a:r>
              <a:t>of various origins (stomach, prostate, endometrium, colon, lung, pancreas, cutaneous melanoma)</a:t>
            </a:r>
          </a:p>
          <a:p>
            <a:pPr algn="just">
              <a:buChar char="➢"/>
              <a:defRPr sz="1200">
                <a:solidFill>
                  <a:srgbClr val="FFFFFF"/>
                </a:solidFill>
              </a:defRPr>
            </a:pPr>
          </a:p>
          <a:p>
            <a:pPr algn="just">
              <a:spcBef>
                <a:spcPts val="600"/>
              </a:spcBef>
              <a:buChar char="➢"/>
              <a:defRPr sz="2800">
                <a:solidFill>
                  <a:srgbClr val="FFFFFF"/>
                </a:solidFill>
              </a:defRPr>
            </a:pPr>
            <a:r>
              <a:t>The expression of Hsp 70 correlates with </a:t>
            </a:r>
            <a:r>
              <a:rPr u="sng"/>
              <a:t>increased</a:t>
            </a:r>
            <a:r>
              <a:t> </a:t>
            </a:r>
            <a:r>
              <a:rPr u="sng"/>
              <a:t>cell proliferation</a:t>
            </a:r>
            <a:r>
              <a:t> and </a:t>
            </a:r>
            <a:r>
              <a:rPr u="sng"/>
              <a:t>survival</a:t>
            </a:r>
            <a:r>
              <a:t> </a:t>
            </a:r>
            <a:r>
              <a:rPr>
                <a:solidFill>
                  <a:srgbClr val="FFFF00"/>
                </a:solidFill>
              </a:rPr>
              <a:t>[interference in apoptosis]</a:t>
            </a:r>
            <a:r>
              <a:t>, </a:t>
            </a:r>
            <a:r>
              <a:rPr u="sng"/>
              <a:t>poor differentiation</a:t>
            </a:r>
            <a:r>
              <a:t>, lymph node metastases, and poor therapeutic outcome in human cancers </a:t>
            </a:r>
            <a:r>
              <a:rPr>
                <a:solidFill>
                  <a:srgbClr val="FFFF00"/>
                </a:solidFill>
              </a:rPr>
              <a:t>[resistance to chemotherapy ??]</a:t>
            </a:r>
            <a:endParaRPr b="1" u="sng">
              <a:solidFill>
                <a:srgbClr val="FFFF00"/>
              </a:solidFill>
            </a:endParaRPr>
          </a:p>
          <a:p>
            <a:pPr algn="just">
              <a:buChar char="➢"/>
              <a:defRPr sz="1200">
                <a:solidFill>
                  <a:srgbClr val="FFFFFF"/>
                </a:solidFill>
              </a:defRPr>
            </a:pPr>
          </a:p>
          <a:p>
            <a:pPr algn="just">
              <a:spcBef>
                <a:spcPts val="600"/>
              </a:spcBef>
              <a:buChar char="➢"/>
              <a:defRPr sz="2800">
                <a:solidFill>
                  <a:srgbClr val="FFFFFF"/>
                </a:solidFill>
              </a:defRPr>
            </a:pPr>
            <a:r>
              <a:t>On a large variety of solid tumors HSP 70 shows an </a:t>
            </a:r>
            <a:r>
              <a:rPr b="1" u="sng">
                <a:solidFill>
                  <a:srgbClr val="FFFF00"/>
                </a:solidFill>
              </a:rPr>
              <a:t>unusual</a:t>
            </a:r>
            <a:r>
              <a:rPr u="sng"/>
              <a:t> </a:t>
            </a:r>
            <a:r>
              <a:rPr u="sng">
                <a:solidFill>
                  <a:srgbClr val="FFFF00"/>
                </a:solidFill>
              </a:rPr>
              <a:t>cell surface localization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0">
                                            <p:bg/>
                                          </p:spTgt>
                                        </p:tgtEl>
                                        <p:attrNameLst>
                                          <p:attrName>style.visibility</p:attrName>
                                        </p:attrNameLst>
                                      </p:cBhvr>
                                      <p:to>
                                        <p:strVal val="visible"/>
                                      </p:to>
                                    </p:set>
                                    <p:animEffect filter="wipe(left)" transition="in">
                                      <p:cBhvr>
                                        <p:cTn id="7" dur="500"/>
                                        <p:tgtEl>
                                          <p:spTgt spid="31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10">
                                            <p:txEl>
                                              <p:pRg st="0" end="0"/>
                                            </p:txEl>
                                          </p:spTgt>
                                        </p:tgtEl>
                                        <p:attrNameLst>
                                          <p:attrName>style.visibility</p:attrName>
                                        </p:attrNameLst>
                                      </p:cBhvr>
                                      <p:to>
                                        <p:strVal val="visible"/>
                                      </p:to>
                                    </p:set>
                                    <p:animEffect filter="wipe(left)" transition="in">
                                      <p:cBhvr>
                                        <p:cTn id="10" dur="500"/>
                                        <p:tgtEl>
                                          <p:spTgt spid="310">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310">
                                            <p:txEl>
                                              <p:pRg st="1" end="1"/>
                                            </p:txEl>
                                          </p:spTgt>
                                        </p:tgtEl>
                                        <p:attrNameLst>
                                          <p:attrName>style.visibility</p:attrName>
                                        </p:attrNameLst>
                                      </p:cBhvr>
                                      <p:to>
                                        <p:strVal val="visible"/>
                                      </p:to>
                                    </p:set>
                                    <p:animEffect filter="wipe(left)" transition="in">
                                      <p:cBhvr>
                                        <p:cTn id="14" dur="500"/>
                                        <p:tgtEl>
                                          <p:spTgt spid="3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1" fill="hold">
                                  <p:stCondLst>
                                    <p:cond delay="0"/>
                                  </p:stCondLst>
                                  <p:iterate type="el" backwards="0">
                                    <p:tmAbs val="0"/>
                                  </p:iterate>
                                  <p:childTnLst>
                                    <p:set>
                                      <p:cBhvr>
                                        <p:cTn id="18" fill="hold"/>
                                        <p:tgtEl>
                                          <p:spTgt spid="310">
                                            <p:txEl>
                                              <p:pRg st="2" end="2"/>
                                            </p:txEl>
                                          </p:spTgt>
                                        </p:tgtEl>
                                        <p:attrNameLst>
                                          <p:attrName>style.visibility</p:attrName>
                                        </p:attrNameLst>
                                      </p:cBhvr>
                                      <p:to>
                                        <p:strVal val="visible"/>
                                      </p:to>
                                    </p:set>
                                    <p:animEffect filter="wipe(left)" transition="in">
                                      <p:cBhvr>
                                        <p:cTn id="19" dur="500"/>
                                        <p:tgtEl>
                                          <p:spTgt spid="310">
                                            <p:txEl>
                                              <p:pRg st="2" end="2"/>
                                            </p:txEl>
                                          </p:spTgt>
                                        </p:tgtEl>
                                      </p:cBhvr>
                                    </p:animEffect>
                                  </p:childTnLst>
                                </p:cTn>
                              </p:par>
                            </p:childTnLst>
                          </p:cTn>
                        </p:par>
                        <p:par>
                          <p:cTn id="20" fill="hold">
                            <p:stCondLst>
                              <p:cond delay="500"/>
                            </p:stCondLst>
                            <p:childTnLst>
                              <p:par>
                                <p:cTn id="21" presetClass="entr" nodeType="afterEffect" presetSubtype="8" presetID="22" grpId="1" fill="hold">
                                  <p:stCondLst>
                                    <p:cond delay="0"/>
                                  </p:stCondLst>
                                  <p:iterate type="el" backwards="0">
                                    <p:tmAbs val="0"/>
                                  </p:iterate>
                                  <p:childTnLst>
                                    <p:set>
                                      <p:cBhvr>
                                        <p:cTn id="22" fill="hold"/>
                                        <p:tgtEl>
                                          <p:spTgt spid="310">
                                            <p:txEl>
                                              <p:pRg st="3" end="3"/>
                                            </p:txEl>
                                          </p:spTgt>
                                        </p:tgtEl>
                                        <p:attrNameLst>
                                          <p:attrName>style.visibility</p:attrName>
                                        </p:attrNameLst>
                                      </p:cBhvr>
                                      <p:to>
                                        <p:strVal val="visible"/>
                                      </p:to>
                                    </p:set>
                                    <p:animEffect filter="wipe(left)" transition="in">
                                      <p:cBhvr>
                                        <p:cTn id="23" dur="500"/>
                                        <p:tgtEl>
                                          <p:spTgt spid="3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310">
                                            <p:txEl>
                                              <p:pRg st="4" end="4"/>
                                            </p:txEl>
                                          </p:spTgt>
                                        </p:tgtEl>
                                        <p:attrNameLst>
                                          <p:attrName>style.visibility</p:attrName>
                                        </p:attrNameLst>
                                      </p:cBhvr>
                                      <p:to>
                                        <p:strVal val="visible"/>
                                      </p:to>
                                    </p:set>
                                    <p:animEffect filter="wipe(left)" transition="in">
                                      <p:cBhvr>
                                        <p:cTn id="28" dur="500"/>
                                        <p:tgtEl>
                                          <p:spTgt spid="31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1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312" name="Applied biotechnology"/>
          <p:cNvSpPr txBox="1"/>
          <p:nvPr/>
        </p:nvSpPr>
        <p:spPr>
          <a:xfrm>
            <a:off x="2165568" y="-26988"/>
            <a:ext cx="4577914" cy="609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3600">
                <a:solidFill>
                  <a:srgbClr val="FFFF00"/>
                </a:solidFill>
              </a:defRPr>
            </a:lvl1pPr>
          </a:lstStyle>
          <a:p>
            <a:pPr/>
            <a:r>
              <a:t>Applied biotechnology</a:t>
            </a:r>
          </a:p>
        </p:txBody>
      </p:sp>
      <p:grpSp>
        <p:nvGrpSpPr>
          <p:cNvPr id="316" name="Raggruppa"/>
          <p:cNvGrpSpPr/>
          <p:nvPr/>
        </p:nvGrpSpPr>
        <p:grpSpPr>
          <a:xfrm>
            <a:off x="862012" y="898525"/>
            <a:ext cx="8281988" cy="1377950"/>
            <a:chOff x="0" y="0"/>
            <a:chExt cx="8281987" cy="1377949"/>
          </a:xfrm>
        </p:grpSpPr>
        <p:pic>
          <p:nvPicPr>
            <p:cNvPr id="313" name="image.png" descr="image.png"/>
            <p:cNvPicPr>
              <a:picLocks noChangeAspect="1"/>
            </p:cNvPicPr>
            <p:nvPr/>
          </p:nvPicPr>
          <p:blipFill>
            <a:blip r:embed="rId2">
              <a:extLst/>
            </a:blip>
            <a:srcRect l="0" t="48251" r="0" b="12211"/>
            <a:stretch>
              <a:fillRect/>
            </a:stretch>
          </p:blipFill>
          <p:spPr>
            <a:xfrm>
              <a:off x="0" y="0"/>
              <a:ext cx="8281988" cy="1224987"/>
            </a:xfrm>
            <a:prstGeom prst="rect">
              <a:avLst/>
            </a:prstGeom>
            <a:ln w="12700" cap="flat">
              <a:noFill/>
              <a:miter lim="400000"/>
            </a:ln>
            <a:effectLst/>
          </p:spPr>
        </p:pic>
        <p:pic>
          <p:nvPicPr>
            <p:cNvPr id="314" name="image.png" descr="image.png"/>
            <p:cNvPicPr>
              <a:picLocks noChangeAspect="1"/>
            </p:cNvPicPr>
            <p:nvPr/>
          </p:nvPicPr>
          <p:blipFill>
            <a:blip r:embed="rId3">
              <a:extLst/>
            </a:blip>
            <a:stretch>
              <a:fillRect/>
            </a:stretch>
          </p:blipFill>
          <p:spPr>
            <a:xfrm>
              <a:off x="649139" y="718876"/>
              <a:ext cx="6586789" cy="659074"/>
            </a:xfrm>
            <a:prstGeom prst="rect">
              <a:avLst/>
            </a:prstGeom>
            <a:ln w="38100" cap="flat">
              <a:solidFill>
                <a:srgbClr val="FF0000"/>
              </a:solidFill>
              <a:prstDash val="solid"/>
              <a:round/>
            </a:ln>
            <a:effectLst/>
          </p:spPr>
        </p:pic>
        <p:sp>
          <p:nvSpPr>
            <p:cNvPr id="315" name="2007"/>
            <p:cNvSpPr txBox="1"/>
            <p:nvPr/>
          </p:nvSpPr>
          <p:spPr>
            <a:xfrm>
              <a:off x="7489899" y="776682"/>
              <a:ext cx="622212" cy="360188"/>
            </a:xfrm>
            <a:prstGeom prst="rect">
              <a:avLst/>
            </a:prstGeom>
            <a:noFill/>
            <a:ln w="9525" cap="flat">
              <a:solidFill>
                <a:srgbClr val="FF0000"/>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pPr/>
              <a:r>
                <a:t>2007</a:t>
              </a:r>
            </a:p>
          </p:txBody>
        </p:sp>
      </p:grpSp>
      <p:grpSp>
        <p:nvGrpSpPr>
          <p:cNvPr id="323" name="Raggruppa"/>
          <p:cNvGrpSpPr/>
          <p:nvPr/>
        </p:nvGrpSpPr>
        <p:grpSpPr>
          <a:xfrm>
            <a:off x="107950" y="4406925"/>
            <a:ext cx="8928100" cy="1974826"/>
            <a:chOff x="0" y="25"/>
            <a:chExt cx="8928099" cy="1974825"/>
          </a:xfrm>
        </p:grpSpPr>
        <p:grpSp>
          <p:nvGrpSpPr>
            <p:cNvPr id="321" name="Raggruppa"/>
            <p:cNvGrpSpPr/>
            <p:nvPr/>
          </p:nvGrpSpPr>
          <p:grpSpPr>
            <a:xfrm>
              <a:off x="0" y="25"/>
              <a:ext cx="8928100" cy="1974826"/>
              <a:chOff x="0" y="25"/>
              <a:chExt cx="8928099" cy="1974824"/>
            </a:xfrm>
          </p:grpSpPr>
          <p:pic>
            <p:nvPicPr>
              <p:cNvPr id="317" name="image.png" descr="image.png"/>
              <p:cNvPicPr>
                <a:picLocks noChangeAspect="1"/>
              </p:cNvPicPr>
              <p:nvPr/>
            </p:nvPicPr>
            <p:blipFill>
              <a:blip r:embed="rId4">
                <a:extLst/>
              </a:blip>
              <a:srcRect l="0" t="0" r="0" b="42938"/>
              <a:stretch>
                <a:fillRect/>
              </a:stretch>
            </p:blipFill>
            <p:spPr>
              <a:xfrm>
                <a:off x="0" y="25"/>
                <a:ext cx="8927654" cy="935519"/>
              </a:xfrm>
              <a:prstGeom prst="rect">
                <a:avLst/>
              </a:prstGeom>
              <a:ln w="12700" cap="flat">
                <a:noFill/>
                <a:miter lim="400000"/>
              </a:ln>
              <a:effectLst/>
            </p:spPr>
          </p:pic>
          <p:grpSp>
            <p:nvGrpSpPr>
              <p:cNvPr id="320" name="Raggruppa"/>
              <p:cNvGrpSpPr/>
              <p:nvPr/>
            </p:nvGrpSpPr>
            <p:grpSpPr>
              <a:xfrm>
                <a:off x="0" y="935543"/>
                <a:ext cx="8928100" cy="1039307"/>
                <a:chOff x="0" y="0"/>
                <a:chExt cx="8928099" cy="1039306"/>
              </a:xfrm>
            </p:grpSpPr>
            <p:pic>
              <p:nvPicPr>
                <p:cNvPr id="318" name="image.png" descr="image.png"/>
                <p:cNvPicPr>
                  <a:picLocks noChangeAspect="1"/>
                </p:cNvPicPr>
                <p:nvPr/>
              </p:nvPicPr>
              <p:blipFill>
                <a:blip r:embed="rId5">
                  <a:extLst/>
                </a:blip>
                <a:stretch>
                  <a:fillRect/>
                </a:stretch>
              </p:blipFill>
              <p:spPr>
                <a:xfrm>
                  <a:off x="446" y="0"/>
                  <a:ext cx="8927654" cy="1039307"/>
                </a:xfrm>
                <a:prstGeom prst="rect">
                  <a:avLst/>
                </a:prstGeom>
                <a:ln w="12700" cap="flat">
                  <a:noFill/>
                  <a:miter lim="400000"/>
                </a:ln>
                <a:effectLst/>
              </p:spPr>
            </p:pic>
            <p:sp>
              <p:nvSpPr>
                <p:cNvPr id="319" name="Rettangolo"/>
                <p:cNvSpPr/>
                <p:nvPr/>
              </p:nvSpPr>
              <p:spPr>
                <a:xfrm>
                  <a:off x="0" y="318581"/>
                  <a:ext cx="6840538" cy="328614"/>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sp>
          <p:nvSpPr>
            <p:cNvPr id="322" name="2011"/>
            <p:cNvSpPr txBox="1"/>
            <p:nvPr/>
          </p:nvSpPr>
          <p:spPr>
            <a:xfrm>
              <a:off x="8086945" y="526104"/>
              <a:ext cx="609598" cy="360187"/>
            </a:xfrm>
            <a:prstGeom prst="rect">
              <a:avLst/>
            </a:prstGeom>
            <a:noFill/>
            <a:ln w="9525" cap="flat">
              <a:solidFill>
                <a:srgbClr val="FF0000"/>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pPr/>
              <a:r>
                <a:t>2011</a:t>
              </a:r>
            </a:p>
          </p:txBody>
        </p:sp>
      </p:grpSp>
      <p:grpSp>
        <p:nvGrpSpPr>
          <p:cNvPr id="327" name="Raggruppa"/>
          <p:cNvGrpSpPr/>
          <p:nvPr/>
        </p:nvGrpSpPr>
        <p:grpSpPr>
          <a:xfrm>
            <a:off x="179387" y="2565399"/>
            <a:ext cx="8856663" cy="1295401"/>
            <a:chOff x="0" y="0"/>
            <a:chExt cx="8856662" cy="1295400"/>
          </a:xfrm>
        </p:grpSpPr>
        <p:pic>
          <p:nvPicPr>
            <p:cNvPr id="324" name="image.png" descr="image.png"/>
            <p:cNvPicPr>
              <a:picLocks noChangeAspect="1"/>
            </p:cNvPicPr>
            <p:nvPr/>
          </p:nvPicPr>
          <p:blipFill>
            <a:blip r:embed="rId6">
              <a:extLst/>
            </a:blip>
            <a:srcRect l="0" t="42622" r="0" b="23257"/>
            <a:stretch>
              <a:fillRect/>
            </a:stretch>
          </p:blipFill>
          <p:spPr>
            <a:xfrm>
              <a:off x="0" y="0"/>
              <a:ext cx="8856663" cy="1295400"/>
            </a:xfrm>
            <a:prstGeom prst="rect">
              <a:avLst/>
            </a:prstGeom>
            <a:ln w="12700" cap="flat">
              <a:noFill/>
              <a:miter lim="400000"/>
            </a:ln>
            <a:effectLst/>
          </p:spPr>
        </p:pic>
        <p:sp>
          <p:nvSpPr>
            <p:cNvPr id="325" name="Rettangolo"/>
            <p:cNvSpPr/>
            <p:nvPr/>
          </p:nvSpPr>
          <p:spPr>
            <a:xfrm>
              <a:off x="0" y="-1"/>
              <a:ext cx="5937250" cy="438152"/>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326" name="2010"/>
            <p:cNvSpPr txBox="1"/>
            <p:nvPr/>
          </p:nvSpPr>
          <p:spPr>
            <a:xfrm>
              <a:off x="8031040" y="647700"/>
              <a:ext cx="622211" cy="360187"/>
            </a:xfrm>
            <a:prstGeom prst="rect">
              <a:avLst/>
            </a:prstGeom>
            <a:noFill/>
            <a:ln w="9525" cap="flat">
              <a:solidFill>
                <a:srgbClr val="FF0000"/>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a:solidFill>
                    <a:srgbClr val="FF3300"/>
                  </a:solidFill>
                </a:defRPr>
              </a:lvl1pPr>
            </a:lstStyle>
            <a:p>
              <a:pPr/>
              <a:r>
                <a:t>2010</a:t>
              </a:r>
            </a:p>
          </p:txBody>
        </p:sp>
      </p:grpSp>
      <p:pic>
        <p:nvPicPr>
          <p:cNvPr id="328" name="Risultati immagini per idea lampadina" descr="Risultati immagini per idea lampadina"/>
          <p:cNvPicPr>
            <a:picLocks noChangeAspect="1"/>
          </p:cNvPicPr>
          <p:nvPr/>
        </p:nvPicPr>
        <p:blipFill>
          <a:blip r:embed="rId7">
            <a:extLst/>
          </a:blip>
          <a:stretch>
            <a:fillRect/>
          </a:stretch>
        </p:blipFill>
        <p:spPr>
          <a:xfrm>
            <a:off x="201612" y="188912"/>
            <a:ext cx="1130301" cy="1587501"/>
          </a:xfrm>
          <a:prstGeom prst="rect">
            <a:avLst/>
          </a:prstGeom>
          <a:ln w="28575">
            <a:solidFill>
              <a:srgbClr val="66CCFF"/>
            </a:solidFill>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gtEl>
                                        <p:attrNameLst>
                                          <p:attrName>style.visibility</p:attrName>
                                        </p:attrNameLst>
                                      </p:cBhvr>
                                      <p:to>
                                        <p:strVal val="visible"/>
                                      </p:to>
                                    </p:set>
                                    <p:animEffect filter="wipe(left)" transition="in">
                                      <p:cBhvr>
                                        <p:cTn id="7" dur="500"/>
                                        <p:tgtEl>
                                          <p:spTgt spid="3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27"/>
                                        </p:tgtEl>
                                        <p:attrNameLst>
                                          <p:attrName>style.visibility</p:attrName>
                                        </p:attrNameLst>
                                      </p:cBhvr>
                                      <p:to>
                                        <p:strVal val="visible"/>
                                      </p:to>
                                    </p:set>
                                    <p:animEffect filter="wipe(left)" transition="in">
                                      <p:cBhvr>
                                        <p:cTn id="12" dur="500"/>
                                        <p:tgtEl>
                                          <p:spTgt spid="32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23"/>
                                        </p:tgtEl>
                                        <p:attrNameLst>
                                          <p:attrName>style.visibility</p:attrName>
                                        </p:attrNameLst>
                                      </p:cBhvr>
                                      <p:to>
                                        <p:strVal val="visible"/>
                                      </p:to>
                                    </p:set>
                                    <p:animEffect filter="wipe(left)" transition="in">
                                      <p:cBhvr>
                                        <p:cTn id="17" dur="5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2"/>
      <p:bldP build="whole" bldLvl="1" animBg="1" rev="0" advAuto="0" spid="323" grpId="3"/>
      <p:bldP build="whole" bldLvl="1" animBg="1" rev="0" advAuto="0" spid="31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Membrane Hsp70 serves as a tumor-specific recognition structure for activated NK cells…"/>
          <p:cNvSpPr txBox="1"/>
          <p:nvPr>
            <p:ph type="body" idx="4294967295"/>
          </p:nvPr>
        </p:nvSpPr>
        <p:spPr>
          <a:xfrm>
            <a:off x="34925" y="2060575"/>
            <a:ext cx="9036050" cy="4681538"/>
          </a:xfrm>
          <a:prstGeom prst="rect">
            <a:avLst/>
          </a:prstGeom>
        </p:spPr>
        <p:txBody>
          <a:bodyPr>
            <a:normAutofit fontScale="100000" lnSpcReduction="0"/>
          </a:bodyPr>
          <a:lstStyle/>
          <a:p>
            <a:pPr algn="just">
              <a:spcBef>
                <a:spcPts val="500"/>
              </a:spcBef>
              <a:buChar char="•"/>
              <a:defRPr sz="2400">
                <a:solidFill>
                  <a:srgbClr val="FFFFFF"/>
                </a:solidFill>
              </a:defRPr>
            </a:pPr>
            <a:r>
              <a:t>Membrane Hsp70 serves as a </a:t>
            </a:r>
            <a:r>
              <a:rPr>
                <a:solidFill>
                  <a:srgbClr val="FFFF00"/>
                </a:solidFill>
              </a:rPr>
              <a:t>tumor-specific recognition structure </a:t>
            </a:r>
            <a:r>
              <a:t>for activated </a:t>
            </a:r>
            <a:r>
              <a:rPr b="1">
                <a:solidFill>
                  <a:srgbClr val="FFFF00"/>
                </a:solidFill>
              </a:rPr>
              <a:t>NK cells</a:t>
            </a:r>
            <a:endParaRPr b="1">
              <a:solidFill>
                <a:srgbClr val="FFFF00"/>
              </a:solidFill>
            </a:endParaRPr>
          </a:p>
          <a:p>
            <a:pPr algn="just">
              <a:buChar char="•"/>
              <a:defRPr sz="1000">
                <a:solidFill>
                  <a:srgbClr val="FFFFFF"/>
                </a:solidFill>
              </a:defRPr>
            </a:pPr>
          </a:p>
          <a:p>
            <a:pPr algn="just">
              <a:spcBef>
                <a:spcPts val="500"/>
              </a:spcBef>
              <a:buChar char="•"/>
              <a:defRPr sz="2400">
                <a:solidFill>
                  <a:srgbClr val="FFFFFF"/>
                </a:solidFill>
              </a:defRPr>
            </a:pPr>
            <a:r>
              <a:t>The mechanism by which activated NK cells kill membrane Hsp70-positive  tumor  cells  is  associated  with  an </a:t>
            </a:r>
            <a:r>
              <a:rPr>
                <a:solidFill>
                  <a:srgbClr val="FFFF00"/>
                </a:solidFill>
              </a:rPr>
              <a:t>enhanced production and release of the pro-apoptotic serine protease Granzyme B</a:t>
            </a:r>
            <a:endParaRPr>
              <a:solidFill>
                <a:srgbClr val="FFFF00"/>
              </a:solidFill>
            </a:endParaRPr>
          </a:p>
          <a:p>
            <a:pPr algn="just">
              <a:buChar char="•"/>
              <a:defRPr sz="1000">
                <a:solidFill>
                  <a:srgbClr val="FFFFFF"/>
                </a:solidFill>
              </a:defRPr>
            </a:pPr>
          </a:p>
          <a:p>
            <a:pPr algn="just">
              <a:spcBef>
                <a:spcPts val="500"/>
              </a:spcBef>
              <a:buChar char="•"/>
              <a:defRPr sz="2400">
                <a:solidFill>
                  <a:srgbClr val="FFFFFF"/>
                </a:solidFill>
              </a:defRPr>
            </a:pPr>
            <a:r>
              <a:t>GrB is internalized only by Hsp70-positive tumor cells, but </a:t>
            </a:r>
            <a:r>
              <a:rPr>
                <a:solidFill>
                  <a:srgbClr val="FFFF00"/>
                </a:solidFill>
              </a:rPr>
              <a:t>not by healthy tissues that lack membrane Hsp70</a:t>
            </a:r>
            <a:endParaRPr>
              <a:solidFill>
                <a:srgbClr val="FFFF00"/>
              </a:solidFill>
            </a:endParaRPr>
          </a:p>
          <a:p>
            <a:pPr algn="just">
              <a:buChar char="•"/>
              <a:defRPr sz="1000">
                <a:solidFill>
                  <a:srgbClr val="FFFFFF"/>
                </a:solidFill>
              </a:defRPr>
            </a:pPr>
          </a:p>
          <a:p>
            <a:pPr algn="just">
              <a:spcBef>
                <a:spcPts val="500"/>
              </a:spcBef>
              <a:buChar char="•"/>
              <a:defRPr sz="2400">
                <a:solidFill>
                  <a:srgbClr val="FFFFFF"/>
                </a:solidFill>
              </a:defRPr>
            </a:pPr>
            <a:r>
              <a:t>Human GrB might provide a novel strategy to induce tumor cell apoptosis in a highly selective manner</a:t>
            </a:r>
          </a:p>
        </p:txBody>
      </p:sp>
      <p:pic>
        <p:nvPicPr>
          <p:cNvPr id="331" name="image.png" descr="image.png"/>
          <p:cNvPicPr>
            <a:picLocks noChangeAspect="1"/>
          </p:cNvPicPr>
          <p:nvPr/>
        </p:nvPicPr>
        <p:blipFill>
          <a:blip r:embed="rId2">
            <a:extLst/>
          </a:blip>
          <a:stretch>
            <a:fillRect/>
          </a:stretch>
        </p:blipFill>
        <p:spPr>
          <a:xfrm>
            <a:off x="107950" y="60325"/>
            <a:ext cx="8928100" cy="1866900"/>
          </a:xfrm>
          <a:prstGeom prst="rect">
            <a:avLst/>
          </a:prstGeom>
          <a:ln w="12700">
            <a:miter lim="400000"/>
          </a:ln>
        </p:spPr>
      </p:pic>
      <p:sp>
        <p:nvSpPr>
          <p:cNvPr id="332" name="2012, mouse model"/>
          <p:cNvSpPr txBox="1"/>
          <p:nvPr/>
        </p:nvSpPr>
        <p:spPr>
          <a:xfrm>
            <a:off x="6732587" y="1484312"/>
            <a:ext cx="2222747" cy="360187"/>
          </a:xfrm>
          <a:prstGeom prst="rect">
            <a:avLst/>
          </a:prstGeom>
          <a:ln>
            <a:solidFill>
              <a:srgbClr val="FF0000"/>
            </a:solidFill>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3300"/>
                </a:solidFill>
              </a:defRPr>
            </a:lvl1pPr>
          </a:lstStyle>
          <a:p>
            <a:pPr/>
            <a:r>
              <a:t>2012, mouse model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txEl>
                                              <p:pRg st="4" end="4"/>
                                            </p:txEl>
                                          </p:spTgt>
                                        </p:tgtEl>
                                        <p:attrNameLst>
                                          <p:attrName>style.visibility</p:attrName>
                                        </p:attrNameLst>
                                      </p:cBhvr>
                                      <p:to>
                                        <p:strVal val="visible"/>
                                      </p:to>
                                    </p:set>
                                    <p:animEffect filter="wipe(left)" transition="in">
                                      <p:cBhvr>
                                        <p:cTn id="7" dur="500"/>
                                        <p:tgtEl>
                                          <p:spTgt spid="330">
                                            <p:txEl>
                                              <p:pRg st="4" end="4"/>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330">
                                            <p:txEl>
                                              <p:pRg st="5" end="5"/>
                                            </p:txEl>
                                          </p:spTgt>
                                        </p:tgtEl>
                                        <p:attrNameLst>
                                          <p:attrName>style.visibility</p:attrName>
                                        </p:attrNameLst>
                                      </p:cBhvr>
                                      <p:to>
                                        <p:strVal val="visible"/>
                                      </p:to>
                                    </p:set>
                                    <p:animEffect filter="wipe(left)" transition="in">
                                      <p:cBhvr>
                                        <p:cTn id="11" dur="500"/>
                                        <p:tgtEl>
                                          <p:spTgt spid="330">
                                            <p:txEl>
                                              <p:pRg st="5" end="5"/>
                                            </p:txEl>
                                          </p:spTgt>
                                        </p:tgtEl>
                                      </p:cBhvr>
                                    </p:animEffect>
                                  </p:childTnLst>
                                </p:cTn>
                              </p:par>
                            </p:childTnLst>
                          </p:cTn>
                        </p:par>
                        <p:par>
                          <p:cTn id="12" fill="hold">
                            <p:stCondLst>
                              <p:cond delay="1000"/>
                            </p:stCondLst>
                            <p:childTnLst>
                              <p:par>
                                <p:cTn id="13" presetClass="entr" nodeType="afterEffect" presetSubtype="8" presetID="22" grpId="1" fill="hold">
                                  <p:stCondLst>
                                    <p:cond delay="0"/>
                                  </p:stCondLst>
                                  <p:iterate type="el" backwards="0">
                                    <p:tmAbs val="0"/>
                                  </p:iterate>
                                  <p:childTnLst>
                                    <p:set>
                                      <p:cBhvr>
                                        <p:cTn id="14" fill="hold"/>
                                        <p:tgtEl>
                                          <p:spTgt spid="330">
                                            <p:txEl>
                                              <p:pRg st="6" end="6"/>
                                            </p:txEl>
                                          </p:spTgt>
                                        </p:tgtEl>
                                        <p:attrNameLst>
                                          <p:attrName>style.visibility</p:attrName>
                                        </p:attrNameLst>
                                      </p:cBhvr>
                                      <p:to>
                                        <p:strVal val="visible"/>
                                      </p:to>
                                    </p:set>
                                    <p:animEffect filter="wipe(left)" transition="in">
                                      <p:cBhvr>
                                        <p:cTn id="15" dur="500"/>
                                        <p:tgtEl>
                                          <p:spTgt spid="33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png" descr="image.png"/>
          <p:cNvPicPr>
            <a:picLocks noChangeAspect="1"/>
          </p:cNvPicPr>
          <p:nvPr/>
        </p:nvPicPr>
        <p:blipFill>
          <a:blip r:embed="rId2">
            <a:extLst/>
          </a:blip>
          <a:stretch>
            <a:fillRect/>
          </a:stretch>
        </p:blipFill>
        <p:spPr>
          <a:xfrm>
            <a:off x="107950" y="188912"/>
            <a:ext cx="8928100" cy="2263776"/>
          </a:xfrm>
          <a:prstGeom prst="rect">
            <a:avLst/>
          </a:prstGeom>
          <a:ln w="12700">
            <a:miter lim="400000"/>
          </a:ln>
        </p:spPr>
      </p:pic>
      <p:sp>
        <p:nvSpPr>
          <p:cNvPr id="335" name="2019, human tumor cell lines, mouse"/>
          <p:cNvSpPr txBox="1"/>
          <p:nvPr/>
        </p:nvSpPr>
        <p:spPr>
          <a:xfrm>
            <a:off x="4787900" y="2060575"/>
            <a:ext cx="4102780" cy="360187"/>
          </a:xfrm>
          <a:prstGeom prst="rect">
            <a:avLst/>
          </a:prstGeom>
          <a:ln>
            <a:solidFill>
              <a:srgbClr val="FF0000"/>
            </a:solidFill>
          </a:ln>
          <a:extLst>
            <a:ext uri="{C572A759-6A51-4108-AA02-DFA0A04FC94B}">
              <ma14:wrappingTextBoxFlag xmlns:ma14="http://schemas.microsoft.com/office/mac/drawingml/2011/main" val="1"/>
            </a:ext>
          </a:extLst>
        </p:spPr>
        <p:txBody>
          <a:bodyPr wrap="none" lIns="45719" rIns="45719">
            <a:spAutoFit/>
          </a:bodyPr>
          <a:lstStyle>
            <a:lvl1pPr>
              <a:defRPr b="1">
                <a:solidFill>
                  <a:srgbClr val="FF3300"/>
                </a:solidFill>
              </a:defRPr>
            </a:lvl1pPr>
          </a:lstStyle>
          <a:p>
            <a:pPr/>
            <a:r>
              <a:t>2019, human tumor cell lines, mouse</a:t>
            </a:r>
          </a:p>
        </p:txBody>
      </p:sp>
      <p:sp>
        <p:nvSpPr>
          <p:cNvPr id="336" name="Teranostica: l'integrazione di un metodo diagnostico con uno specifico intervento terapeutico"/>
          <p:cNvSpPr txBox="1"/>
          <p:nvPr/>
        </p:nvSpPr>
        <p:spPr>
          <a:xfrm>
            <a:off x="2051050" y="188912"/>
            <a:ext cx="6911975" cy="752225"/>
          </a:xfrm>
          <a:prstGeom prst="rect">
            <a:avLst/>
          </a:prstGeom>
          <a:solidFill>
            <a:srgbClr val="FFFF00"/>
          </a:solidFill>
          <a:ln>
            <a:solidFill>
              <a:srgbClr val="2D2D8A"/>
            </a:solidFill>
          </a:ln>
          <a:extLst>
            <a:ext uri="{C572A759-6A51-4108-AA02-DFA0A04FC94B}">
              <ma14:wrappingTextBoxFlag xmlns:ma14="http://schemas.microsoft.com/office/mac/drawingml/2011/main" val="1"/>
            </a:ext>
          </a:extLst>
        </p:spPr>
        <p:txBody>
          <a:bodyPr lIns="45719" rIns="45719">
            <a:spAutoFit/>
          </a:bodyPr>
          <a:lstStyle/>
          <a:p>
            <a:pPr>
              <a:defRPr b="1" sz="2200"/>
            </a:pPr>
            <a:r>
              <a:t>Teranostica</a:t>
            </a:r>
            <a:r>
              <a:rPr b="0"/>
              <a:t>: l'integrazione di un metodo </a:t>
            </a:r>
            <a:r>
              <a:t>diagnostico</a:t>
            </a:r>
            <a:r>
              <a:rPr b="0"/>
              <a:t> con uno specifico intervento </a:t>
            </a:r>
            <a:r>
              <a:t>terapeutico</a:t>
            </a:r>
          </a:p>
        </p:txBody>
      </p:sp>
      <p:pic>
        <p:nvPicPr>
          <p:cNvPr id="337" name="image.png" descr="image.png"/>
          <p:cNvPicPr>
            <a:picLocks noChangeAspect="1"/>
          </p:cNvPicPr>
          <p:nvPr/>
        </p:nvPicPr>
        <p:blipFill>
          <a:blip r:embed="rId3">
            <a:extLst/>
          </a:blip>
          <a:stretch>
            <a:fillRect/>
          </a:stretch>
        </p:blipFill>
        <p:spPr>
          <a:xfrm>
            <a:off x="5005387" y="2492375"/>
            <a:ext cx="4030663" cy="2449513"/>
          </a:xfrm>
          <a:prstGeom prst="rect">
            <a:avLst/>
          </a:prstGeom>
          <a:ln w="12700">
            <a:miter lim="400000"/>
          </a:ln>
        </p:spPr>
      </p:pic>
      <p:sp>
        <p:nvSpPr>
          <p:cNvPr id="338" name="Hsp70 serves as a tumor-specific target for diagnosis and therapy…"/>
          <p:cNvSpPr txBox="1"/>
          <p:nvPr/>
        </p:nvSpPr>
        <p:spPr>
          <a:xfrm>
            <a:off x="9207" y="2781300"/>
            <a:ext cx="5021898" cy="36239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4625" indent="-174625" algn="just">
              <a:buSzPct val="100000"/>
              <a:buChar char="•"/>
              <a:defRPr sz="2600">
                <a:solidFill>
                  <a:srgbClr val="FFFFFF"/>
                </a:solidFill>
              </a:defRPr>
            </a:pPr>
            <a:r>
              <a:t>Hsp70 serves as a tumor-specific target for </a:t>
            </a:r>
            <a:r>
              <a:rPr>
                <a:solidFill>
                  <a:srgbClr val="FFFF00"/>
                </a:solidFill>
              </a:rPr>
              <a:t>diagnosis</a:t>
            </a:r>
            <a:r>
              <a:t> and </a:t>
            </a:r>
            <a:r>
              <a:rPr>
                <a:solidFill>
                  <a:srgbClr val="FFFF00"/>
                </a:solidFill>
              </a:rPr>
              <a:t>therapy</a:t>
            </a:r>
            <a:endParaRPr>
              <a:solidFill>
                <a:srgbClr val="FFFF00"/>
              </a:solidFill>
            </a:endParaRPr>
          </a:p>
          <a:p>
            <a:pPr marL="174625" indent="-174625" algn="just">
              <a:buSzPct val="100000"/>
              <a:buChar char="•"/>
              <a:defRPr sz="2600">
                <a:solidFill>
                  <a:srgbClr val="FFFFFF"/>
                </a:solidFill>
              </a:defRPr>
            </a:pPr>
          </a:p>
          <a:p>
            <a:pPr marL="174625" indent="-174625" algn="just">
              <a:buSzPct val="100000"/>
              <a:buChar char="•"/>
              <a:defRPr sz="2600">
                <a:solidFill>
                  <a:srgbClr val="FFFFFF"/>
                </a:solidFill>
              </a:defRPr>
            </a:pPr>
            <a:r>
              <a:t>High expression of Hsp70 correlates with tumor </a:t>
            </a:r>
            <a:r>
              <a:rPr>
                <a:solidFill>
                  <a:srgbClr val="FFFF00"/>
                </a:solidFill>
              </a:rPr>
              <a:t>aggressiveness</a:t>
            </a:r>
            <a:r>
              <a:t> and </a:t>
            </a:r>
            <a:r>
              <a:rPr>
                <a:solidFill>
                  <a:srgbClr val="FFFF00"/>
                </a:solidFill>
              </a:rPr>
              <a:t>therapy resistance</a:t>
            </a:r>
            <a:endParaRPr>
              <a:solidFill>
                <a:srgbClr val="FFFF00"/>
              </a:solidFill>
            </a:endParaRPr>
          </a:p>
        </p:txBody>
      </p:sp>
      <p:sp>
        <p:nvSpPr>
          <p:cNvPr id="339" name="GrB-coated nanoparticles internalized by tumor cells enhance apoptosis"/>
          <p:cNvSpPr txBox="1"/>
          <p:nvPr/>
        </p:nvSpPr>
        <p:spPr>
          <a:xfrm>
            <a:off x="5005387" y="5013325"/>
            <a:ext cx="4030663" cy="617362"/>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r>
              <a:t>GrB-coated nanoparticles internalized by tumor cells enhance </a:t>
            </a:r>
            <a:r>
              <a:rPr b="1"/>
              <a:t>apoptosis</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tgtEl>
                                        <p:attrNameLst>
                                          <p:attrName>style.visibility</p:attrName>
                                        </p:attrNameLst>
                                      </p:cBhvr>
                                      <p:to>
                                        <p:strVal val="visible"/>
                                      </p:to>
                                    </p:set>
                                    <p:animEffect filter="wipe(left)" transition="in">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 grpId="2" fill="hold">
                                  <p:stCondLst>
                                    <p:cond delay="0"/>
                                  </p:stCondLst>
                                  <p:iterate type="el" backwards="0">
                                    <p:tmAbs val="0"/>
                                  </p:iterate>
                                  <p:childTnLst>
                                    <p:set>
                                      <p:cBhvr>
                                        <p:cTn id="11" fill="hold"/>
                                        <p:tgtEl>
                                          <p:spTgt spid="337"/>
                                        </p:tgtEl>
                                        <p:attrNameLst>
                                          <p:attrName>style.visibility</p:attrName>
                                        </p:attrNameLst>
                                      </p:cBhvr>
                                      <p:to>
                                        <p:strVal val="visible"/>
                                      </p:to>
                                    </p:set>
                                    <p:anim calcmode="lin" valueType="num">
                                      <p:cBhvr>
                                        <p:cTn id="12" dur="500" fill="hold"/>
                                        <p:tgtEl>
                                          <p:spTgt spid="337"/>
                                        </p:tgtEl>
                                        <p:attrNameLst>
                                          <p:attrName>ppt_x</p:attrName>
                                        </p:attrNameLst>
                                      </p:cBhvr>
                                      <p:tavLst>
                                        <p:tav tm="0">
                                          <p:val>
                                            <p:strVal val="1+#ppt_w/2"/>
                                          </p:val>
                                        </p:tav>
                                        <p:tav tm="100000">
                                          <p:val>
                                            <p:strVal val="#ppt_x"/>
                                          </p:val>
                                        </p:tav>
                                      </p:tavLst>
                                    </p:anim>
                                    <p:anim calcmode="lin" valueType="num">
                                      <p:cBhvr>
                                        <p:cTn id="13" dur="500" fill="hold"/>
                                        <p:tgtEl>
                                          <p:spTgt spid="3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Class="entr" nodeType="afterEffect" presetSubtype="2" presetID="2" grpId="3" fill="hold">
                                  <p:stCondLst>
                                    <p:cond delay="0"/>
                                  </p:stCondLst>
                                  <p:iterate type="el" backwards="0">
                                    <p:tmAbs val="0"/>
                                  </p:iterate>
                                  <p:childTnLst>
                                    <p:set>
                                      <p:cBhvr>
                                        <p:cTn id="16" fill="hold"/>
                                        <p:tgtEl>
                                          <p:spTgt spid="339"/>
                                        </p:tgtEl>
                                        <p:attrNameLst>
                                          <p:attrName>style.visibility</p:attrName>
                                        </p:attrNameLst>
                                      </p:cBhvr>
                                      <p:to>
                                        <p:strVal val="visible"/>
                                      </p:to>
                                    </p:set>
                                    <p:anim calcmode="lin" valueType="num">
                                      <p:cBhvr>
                                        <p:cTn id="17" dur="500" fill="hold"/>
                                        <p:tgtEl>
                                          <p:spTgt spid="339"/>
                                        </p:tgtEl>
                                        <p:attrNameLst>
                                          <p:attrName>ppt_x</p:attrName>
                                        </p:attrNameLst>
                                      </p:cBhvr>
                                      <p:tavLst>
                                        <p:tav tm="0">
                                          <p:val>
                                            <p:strVal val="1+#ppt_w/2"/>
                                          </p:val>
                                        </p:tav>
                                        <p:tav tm="100000">
                                          <p:val>
                                            <p:strVal val="#ppt_x"/>
                                          </p:val>
                                        </p:tav>
                                      </p:tavLst>
                                    </p:anim>
                                    <p:anim calcmode="lin" valueType="num">
                                      <p:cBhvr>
                                        <p:cTn id="18" dur="500" fill="hold"/>
                                        <p:tgtEl>
                                          <p:spTgt spid="33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4" fill="hold">
                                  <p:stCondLst>
                                    <p:cond delay="0"/>
                                  </p:stCondLst>
                                  <p:iterate type="el" backwards="0">
                                    <p:tmAbs val="0"/>
                                  </p:iterate>
                                  <p:childTnLst>
                                    <p:set>
                                      <p:cBhvr>
                                        <p:cTn id="22" fill="hold"/>
                                        <p:tgtEl>
                                          <p:spTgt spid="338"/>
                                        </p:tgtEl>
                                        <p:attrNameLst>
                                          <p:attrName>style.visibility</p:attrName>
                                        </p:attrNameLst>
                                      </p:cBhvr>
                                      <p:to>
                                        <p:strVal val="visible"/>
                                      </p:to>
                                    </p:set>
                                    <p:anim calcmode="lin" valueType="num">
                                      <p:cBhvr>
                                        <p:cTn id="23" dur="500" fill="hold"/>
                                        <p:tgtEl>
                                          <p:spTgt spid="338"/>
                                        </p:tgtEl>
                                        <p:attrNameLst>
                                          <p:attrName>ppt_x</p:attrName>
                                        </p:attrNameLst>
                                      </p:cBhvr>
                                      <p:tavLst>
                                        <p:tav tm="0">
                                          <p:val>
                                            <p:strVal val="#ppt_x"/>
                                          </p:val>
                                        </p:tav>
                                        <p:tav tm="100000">
                                          <p:val>
                                            <p:strVal val="#ppt_x"/>
                                          </p:val>
                                        </p:tav>
                                      </p:tavLst>
                                    </p:anim>
                                    <p:anim calcmode="lin" valueType="num">
                                      <p:cBhvr>
                                        <p:cTn id="24" dur="500" fill="hold"/>
                                        <p:tgtEl>
                                          <p:spTgt spid="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 grpId="4"/>
      <p:bldP build="whole" bldLvl="1" animBg="1" rev="0" advAuto="0" spid="337" grpId="2"/>
      <p:bldP build="whole" bldLvl="1" animBg="1" rev="0" advAuto="0" spid="339" grpId="3"/>
      <p:bldP build="whole" bldLvl="1" animBg="1" rev="0" advAuto="0" spid="336"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341" name="Cellular stress response"/>
          <p:cNvSpPr txBox="1"/>
          <p:nvPr>
            <p:ph type="title" idx="4294967295"/>
          </p:nvPr>
        </p:nvSpPr>
        <p:spPr>
          <a:xfrm>
            <a:off x="457200" y="190500"/>
            <a:ext cx="8229600" cy="646113"/>
          </a:xfrm>
          <a:prstGeom prst="rect">
            <a:avLst/>
          </a:prstGeom>
        </p:spPr>
        <p:txBody>
          <a:bodyPr>
            <a:normAutofit fontScale="100000" lnSpcReduction="0"/>
          </a:bodyPr>
          <a:lstStyle>
            <a:lvl1pPr>
              <a:defRPr sz="3600">
                <a:solidFill>
                  <a:srgbClr val="FFFF00"/>
                </a:solidFill>
              </a:defRPr>
            </a:lvl1pPr>
          </a:lstStyle>
          <a:p>
            <a:pPr/>
            <a:r>
              <a:t>Cellular stress response</a:t>
            </a:r>
          </a:p>
        </p:txBody>
      </p:sp>
      <p:sp>
        <p:nvSpPr>
          <p:cNvPr id="342" name="Le cellule possono rispondere a condizioni di stress attivando vie di segnalazione intracellulare orientate…"/>
          <p:cNvSpPr txBox="1"/>
          <p:nvPr/>
        </p:nvSpPr>
        <p:spPr>
          <a:xfrm>
            <a:off x="80644" y="1331912"/>
            <a:ext cx="9017636"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just">
              <a:buSzPct val="100000"/>
              <a:buChar char="•"/>
              <a:defRPr sz="2800">
                <a:solidFill>
                  <a:srgbClr val="FFFFFF"/>
                </a:solidFill>
              </a:defRPr>
            </a:pPr>
            <a:r>
              <a:t>Le cellule possono rispondere a condizioni di stress attivando vie di segnalazione intracellulare orientate </a:t>
            </a:r>
          </a:p>
          <a:p>
            <a:pPr marL="457200" indent="-457200" algn="just">
              <a:buSzPct val="100000"/>
              <a:buChar char="•"/>
              <a:defRPr sz="2800">
                <a:solidFill>
                  <a:srgbClr val="FFFFFF"/>
                </a:solidFill>
              </a:defRPr>
            </a:pPr>
          </a:p>
          <a:p>
            <a:pPr lvl="1" marL="971550" indent="-514350" algn="just">
              <a:buSzPct val="100000"/>
              <a:buAutoNum type="arabicPeriod" startAt="1"/>
              <a:defRPr sz="2800">
                <a:solidFill>
                  <a:srgbClr val="606060"/>
                </a:solidFill>
              </a:defRPr>
            </a:pPr>
            <a:r>
              <a:t>al mantenimento della sopravvivenza</a:t>
            </a:r>
          </a:p>
          <a:p>
            <a:pPr lvl="1" marL="514350" indent="-57150" algn="just">
              <a:defRPr b="1" sz="2800">
                <a:solidFill>
                  <a:srgbClr val="606060"/>
                </a:solidFill>
              </a:defRPr>
            </a:pPr>
            <a:r>
              <a:t>	protective</a:t>
            </a:r>
            <a:r>
              <a:rPr b="0"/>
              <a:t> response</a:t>
            </a:r>
          </a:p>
          <a:p>
            <a:pPr lvl="1" marL="514350" indent="-57150" algn="just">
              <a:defRPr sz="2800">
                <a:solidFill>
                  <a:srgbClr val="FFFFFF"/>
                </a:solidFill>
              </a:defRPr>
            </a:pPr>
            <a:r>
              <a:t>    </a:t>
            </a:r>
            <a:endParaRPr b="1">
              <a:solidFill>
                <a:srgbClr val="FFFF00"/>
              </a:solidFill>
            </a:endParaRPr>
          </a:p>
          <a:p>
            <a:pPr lvl="1" marL="971550" indent="-514350" algn="just">
              <a:buSzPct val="100000"/>
              <a:buAutoNum type="arabicPeriod" startAt="1"/>
              <a:defRPr sz="2800">
                <a:solidFill>
                  <a:srgbClr val="FFFFFF"/>
                </a:solidFill>
              </a:defRPr>
            </a:pPr>
            <a:r>
              <a:t>all’</a:t>
            </a:r>
            <a:r>
              <a:rPr>
                <a:solidFill>
                  <a:srgbClr val="FFFF00"/>
                </a:solidFill>
              </a:rPr>
              <a:t>eliminazione</a:t>
            </a:r>
            <a:r>
              <a:t> della cellula stressata, quando l’insulto è </a:t>
            </a:r>
            <a:r>
              <a:rPr>
                <a:solidFill>
                  <a:srgbClr val="FFFF00"/>
                </a:solidFill>
              </a:rPr>
              <a:t>marcato</a:t>
            </a:r>
            <a:r>
              <a:t> e non consente l’adattamento</a:t>
            </a:r>
          </a:p>
          <a:p>
            <a:pPr lvl="1" marL="514350" indent="-57150" algn="just">
              <a:defRPr sz="2800">
                <a:solidFill>
                  <a:srgbClr val="FFFFFF"/>
                </a:solidFill>
              </a:defRPr>
            </a:pPr>
            <a:r>
              <a:t>     </a:t>
            </a:r>
            <a:r>
              <a:rPr b="1">
                <a:solidFill>
                  <a:srgbClr val="FF0000"/>
                </a:solidFill>
              </a:rPr>
              <a:t>death</a:t>
            </a:r>
            <a:r>
              <a:rPr>
                <a:solidFill>
                  <a:srgbClr val="FF0000"/>
                </a:solidFill>
              </a:rPr>
              <a:t> response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342">
                                            <p:txEl>
                                              <p:pRg st="2" end="2"/>
                                            </p:txEl>
                                          </p:spTgt>
                                        </p:tgtEl>
                                        <p:attrNameLst>
                                          <p:attrName>style.visibility</p:attrName>
                                        </p:attrNameLst>
                                      </p:cBhvr>
                                      <p:to>
                                        <p:strVal val="visible"/>
                                      </p:to>
                                    </p:set>
                                    <p:animEffect filter="strips(downLeft)" transition="in">
                                      <p:cBhvr>
                                        <p:cTn id="7" dur="500"/>
                                        <p:tgtEl>
                                          <p:spTgt spid="34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2" presetID="18" grpId="1" fill="hold">
                                  <p:stCondLst>
                                    <p:cond delay="0"/>
                                  </p:stCondLst>
                                  <p:iterate type="el" backwards="0">
                                    <p:tmAbs val="0"/>
                                  </p:iterate>
                                  <p:childTnLst>
                                    <p:set>
                                      <p:cBhvr>
                                        <p:cTn id="11" fill="hold"/>
                                        <p:tgtEl>
                                          <p:spTgt spid="342">
                                            <p:txEl>
                                              <p:pRg st="3" end="3"/>
                                            </p:txEl>
                                          </p:spTgt>
                                        </p:tgtEl>
                                        <p:attrNameLst>
                                          <p:attrName>style.visibility</p:attrName>
                                        </p:attrNameLst>
                                      </p:cBhvr>
                                      <p:to>
                                        <p:strVal val="visible"/>
                                      </p:to>
                                    </p:set>
                                    <p:animEffect filter="strips(downLeft)" transition="in">
                                      <p:cBhvr>
                                        <p:cTn id="12" dur="500"/>
                                        <p:tgtEl>
                                          <p:spTgt spid="342">
                                            <p:txEl>
                                              <p:pRg st="3" end="3"/>
                                            </p:txEl>
                                          </p:spTgt>
                                        </p:tgtEl>
                                      </p:cBhvr>
                                    </p:animEffect>
                                  </p:childTnLst>
                                </p:cTn>
                              </p:par>
                            </p:childTnLst>
                          </p:cTn>
                        </p:par>
                        <p:par>
                          <p:cTn id="13" fill="hold">
                            <p:stCondLst>
                              <p:cond delay="500"/>
                            </p:stCondLst>
                            <p:childTnLst>
                              <p:par>
                                <p:cTn id="14" presetClass="entr" nodeType="afterEffect" presetSubtype="12" presetID="18" grpId="1" fill="hold">
                                  <p:stCondLst>
                                    <p:cond delay="0"/>
                                  </p:stCondLst>
                                  <p:iterate type="el" backwards="0">
                                    <p:tmAbs val="0"/>
                                  </p:iterate>
                                  <p:childTnLst>
                                    <p:set>
                                      <p:cBhvr>
                                        <p:cTn id="15" fill="hold"/>
                                        <p:tgtEl>
                                          <p:spTgt spid="342">
                                            <p:txEl>
                                              <p:pRg st="4" end="4"/>
                                            </p:txEl>
                                          </p:spTgt>
                                        </p:tgtEl>
                                        <p:attrNameLst>
                                          <p:attrName>style.visibility</p:attrName>
                                        </p:attrNameLst>
                                      </p:cBhvr>
                                      <p:to>
                                        <p:strVal val="visible"/>
                                      </p:to>
                                    </p:set>
                                    <p:animEffect filter="strips(downLeft)" transition="in">
                                      <p:cBhvr>
                                        <p:cTn id="16" dur="500"/>
                                        <p:tgtEl>
                                          <p:spTgt spid="34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2" presetID="18" grpId="1" fill="hold">
                                  <p:stCondLst>
                                    <p:cond delay="0"/>
                                  </p:stCondLst>
                                  <p:iterate type="el" backwards="0">
                                    <p:tmAbs val="0"/>
                                  </p:iterate>
                                  <p:childTnLst>
                                    <p:set>
                                      <p:cBhvr>
                                        <p:cTn id="20" fill="hold"/>
                                        <p:tgtEl>
                                          <p:spTgt spid="342">
                                            <p:txEl>
                                              <p:pRg st="5" end="5"/>
                                            </p:txEl>
                                          </p:spTgt>
                                        </p:tgtEl>
                                        <p:attrNameLst>
                                          <p:attrName>style.visibility</p:attrName>
                                        </p:attrNameLst>
                                      </p:cBhvr>
                                      <p:to>
                                        <p:strVal val="visible"/>
                                      </p:to>
                                    </p:set>
                                    <p:animEffect filter="strips(downLeft)" transition="in">
                                      <p:cBhvr>
                                        <p:cTn id="21" dur="500"/>
                                        <p:tgtEl>
                                          <p:spTgt spid="34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2" presetID="18" grpId="1" fill="hold">
                                  <p:stCondLst>
                                    <p:cond delay="0"/>
                                  </p:stCondLst>
                                  <p:iterate type="el" backwards="0">
                                    <p:tmAbs val="0"/>
                                  </p:iterate>
                                  <p:childTnLst>
                                    <p:set>
                                      <p:cBhvr>
                                        <p:cTn id="25" fill="hold"/>
                                        <p:tgtEl>
                                          <p:spTgt spid="342">
                                            <p:txEl>
                                              <p:pRg st="6" end="6"/>
                                            </p:txEl>
                                          </p:spTgt>
                                        </p:tgtEl>
                                        <p:attrNameLst>
                                          <p:attrName>style.visibility</p:attrName>
                                        </p:attrNameLst>
                                      </p:cBhvr>
                                      <p:to>
                                        <p:strVal val="visible"/>
                                      </p:to>
                                    </p:set>
                                    <p:animEffect filter="strips(downLeft)" transition="in">
                                      <p:cBhvr>
                                        <p:cTn id="26" dur="500"/>
                                        <p:tgtEl>
                                          <p:spTgt spid="34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2" presetID="18" grpId="1" fill="hold">
                                  <p:stCondLst>
                                    <p:cond delay="0"/>
                                  </p:stCondLst>
                                  <p:iterate type="el" backwards="0">
                                    <p:tmAbs val="0"/>
                                  </p:iterate>
                                  <p:childTnLst>
                                    <p:set>
                                      <p:cBhvr>
                                        <p:cTn id="30" fill="hold"/>
                                        <p:tgtEl>
                                          <p:spTgt spid="342">
                                            <p:txEl>
                                              <p:pRg st="7" end="7"/>
                                            </p:txEl>
                                          </p:spTgt>
                                        </p:tgtEl>
                                        <p:attrNameLst>
                                          <p:attrName>style.visibility</p:attrName>
                                        </p:attrNameLst>
                                      </p:cBhvr>
                                      <p:to>
                                        <p:strVal val="visible"/>
                                      </p:to>
                                    </p:set>
                                    <p:animEffect filter="strips(downLeft)" transition="in">
                                      <p:cBhvr>
                                        <p:cTn id="31" dur="500"/>
                                        <p:tgtEl>
                                          <p:spTgt spid="342">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344" name="Eliminazione della cellula danneggiata…"/>
          <p:cNvSpPr txBox="1"/>
          <p:nvPr/>
        </p:nvSpPr>
        <p:spPr>
          <a:xfrm>
            <a:off x="82232" y="717550"/>
            <a:ext cx="8981123" cy="179513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just">
              <a:buSzPct val="100000"/>
              <a:buAutoNum type="arabicPeriod" startAt="2"/>
              <a:defRPr sz="2600" u="sng">
                <a:solidFill>
                  <a:srgbClr val="FFFFFF"/>
                </a:solidFill>
              </a:defRPr>
            </a:pPr>
            <a:r>
              <a:t>Eliminazione della cellula danneggiata</a:t>
            </a:r>
          </a:p>
          <a:p>
            <a:pPr marL="457200" indent="-457200" algn="just">
              <a:buSzPct val="100000"/>
              <a:buAutoNum type="arabicPeriod" startAt="2"/>
              <a:defRPr sz="1000">
                <a:solidFill>
                  <a:srgbClr val="FFFFFF"/>
                </a:solidFill>
              </a:defRPr>
            </a:pPr>
          </a:p>
          <a:p>
            <a:pPr lvl="1" marL="1200150" indent="-457200" algn="just">
              <a:buSzPct val="100000"/>
              <a:buChar char="➢"/>
              <a:defRPr sz="2600">
                <a:solidFill>
                  <a:srgbClr val="FFFFFF"/>
                </a:solidFill>
              </a:defRPr>
            </a:pPr>
            <a:r>
              <a:t>tappa obbligata nella sequenza di eventi che regolano la risposta a tutte le tipologie di </a:t>
            </a:r>
            <a:r>
              <a:rPr u="sng"/>
              <a:t>stress </a:t>
            </a:r>
            <a:r>
              <a:rPr u="sng">
                <a:solidFill>
                  <a:srgbClr val="FFFF00"/>
                </a:solidFill>
              </a:rPr>
              <a:t>persistenti</a:t>
            </a:r>
            <a:r>
              <a:t> cui la cellula </a:t>
            </a:r>
            <a:r>
              <a:rPr>
                <a:solidFill>
                  <a:srgbClr val="FFFF00"/>
                </a:solidFill>
              </a:rPr>
              <a:t>non riesce a far fronte</a:t>
            </a:r>
          </a:p>
        </p:txBody>
      </p:sp>
      <p:sp>
        <p:nvSpPr>
          <p:cNvPr id="345" name="Principali tipologie di morte cellulare:…"/>
          <p:cNvSpPr txBox="1"/>
          <p:nvPr/>
        </p:nvSpPr>
        <p:spPr>
          <a:xfrm>
            <a:off x="34925" y="2997200"/>
            <a:ext cx="6337300" cy="348506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defRPr sz="2400"/>
            </a:pPr>
            <a:r>
              <a:t>Principali tipologie di morte cellulare:</a:t>
            </a:r>
          </a:p>
          <a:p>
            <a:pPr>
              <a:buSzPct val="100000"/>
              <a:buFont typeface="Arial"/>
              <a:buChar char="•"/>
              <a:defRPr sz="1000"/>
            </a:pPr>
          </a:p>
          <a:p>
            <a:pPr>
              <a:buSzPct val="100000"/>
              <a:buFont typeface="Arial"/>
              <a:buChar char="•"/>
              <a:defRPr b="1" sz="2400"/>
            </a:pPr>
            <a:r>
              <a:t>Apoptosi</a:t>
            </a:r>
            <a:r>
              <a:rPr b="0"/>
              <a:t>: «classica» morte programmata</a:t>
            </a:r>
          </a:p>
          <a:p>
            <a:pPr>
              <a:buSzPct val="100000"/>
              <a:buFont typeface="Arial"/>
              <a:buChar char="•"/>
              <a:defRPr b="1" sz="1000"/>
            </a:pPr>
          </a:p>
          <a:p>
            <a:pPr>
              <a:buSzPct val="100000"/>
              <a:buFont typeface="Arial"/>
              <a:buChar char="•"/>
              <a:defRPr b="1" sz="2400"/>
            </a:pPr>
            <a:r>
              <a:t>Autofagia</a:t>
            </a:r>
            <a:r>
              <a:rPr b="0"/>
              <a:t>: eccessivo accumulo di vacuoli autofagici, auto-digestione completa</a:t>
            </a:r>
          </a:p>
          <a:p>
            <a:pPr>
              <a:buSzPct val="100000"/>
              <a:buFont typeface="Arial"/>
              <a:buChar char="•"/>
              <a:defRPr b="1" sz="1000"/>
            </a:pPr>
          </a:p>
          <a:p>
            <a:pPr>
              <a:buSzPct val="100000"/>
              <a:buFont typeface="Arial"/>
              <a:buChar char="•"/>
              <a:defRPr b="1" sz="2400"/>
            </a:pPr>
            <a:r>
              <a:t>Piroptosi</a:t>
            </a:r>
            <a:r>
              <a:rPr b="0"/>
              <a:t>: tipo di morte programmata; eliminazione di macrofagi infettati da patogeni particolari (</a:t>
            </a:r>
            <a:r>
              <a:rPr b="0" i="1"/>
              <a:t>Salmonella</a:t>
            </a:r>
            <a:r>
              <a:rPr b="0"/>
              <a:t>, </a:t>
            </a:r>
            <a:r>
              <a:rPr b="0" i="1"/>
              <a:t>Listeria</a:t>
            </a:r>
            <a:r>
              <a:rPr b="0"/>
              <a:t>)</a:t>
            </a:r>
            <a:endParaRPr i="1"/>
          </a:p>
          <a:p>
            <a:pPr>
              <a:buSzPct val="100000"/>
              <a:buFont typeface="Arial"/>
              <a:buChar char="•"/>
              <a:defRPr b="1" sz="1000"/>
            </a:pPr>
          </a:p>
          <a:p>
            <a:pPr>
              <a:buSzPct val="100000"/>
              <a:buFont typeface="Arial"/>
              <a:buChar char="•"/>
              <a:defRPr b="1" sz="2400"/>
            </a:pPr>
            <a:r>
              <a:t>Necrosi</a:t>
            </a:r>
            <a:r>
              <a:rPr b="0"/>
              <a:t>: morte «accidentale» </a:t>
            </a:r>
          </a:p>
        </p:txBody>
      </p:sp>
      <p:graphicFrame>
        <p:nvGraphicFramePr>
          <p:cNvPr id="346" name="Tabella 1"/>
          <p:cNvGraphicFramePr/>
          <p:nvPr/>
        </p:nvGraphicFramePr>
        <p:xfrm>
          <a:off x="6516687" y="2636837"/>
          <a:ext cx="2305051" cy="405288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305050"/>
              </a:tblGrid>
              <a:tr h="717550">
                <a:tc>
                  <a:txBody>
                    <a:bodyPr/>
                    <a:lstStyle/>
                    <a:p>
                      <a:pPr algn="ctr">
                        <a:defRPr sz="1800"/>
                      </a:pPr>
                      <a:r>
                        <a:rPr b="1" sz="2200">
                          <a:solidFill>
                            <a:srgbClr val="FF0000"/>
                          </a:solidFill>
                        </a:rPr>
                        <a:t>infiammazione</a:t>
                      </a:r>
                    </a:p>
                  </a:txBody>
                  <a:tcPr marL="45704" marR="45704" marT="45704" marB="45704"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chemeClr val="accent1"/>
                    </a:solidFill>
                  </a:tcPr>
                </a:tc>
              </a:tr>
              <a:tr h="771525">
                <a:tc>
                  <a:txBody>
                    <a:bodyPr/>
                    <a:lstStyle/>
                    <a:p>
                      <a:pPr algn="ctr">
                        <a:defRPr sz="1800"/>
                      </a:pPr>
                      <a:r>
                        <a:rPr b="1" sz="2000"/>
                        <a:t>NO</a:t>
                      </a:r>
                    </a:p>
                  </a:txBody>
                  <a:tcPr marL="45704" marR="45704" marT="45704" marB="45704"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828675">
                <a:tc>
                  <a:txBody>
                    <a:bodyPr/>
                    <a:lstStyle/>
                    <a:p>
                      <a:pPr algn="ctr">
                        <a:defRPr sz="1800"/>
                      </a:pPr>
                      <a:r>
                        <a:rPr b="1" sz="2000"/>
                        <a:t>NO</a:t>
                      </a:r>
                    </a:p>
                  </a:txBody>
                  <a:tcPr marL="45704" marR="45704" marT="45704" marB="45704"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3F9FA"/>
                    </a:solidFill>
                  </a:tcPr>
                </a:tc>
              </a:tr>
              <a:tr h="984250">
                <a:tc>
                  <a:txBody>
                    <a:bodyPr/>
                    <a:lstStyle/>
                    <a:p>
                      <a:pPr algn="ctr">
                        <a:defRPr sz="1800"/>
                      </a:pPr>
                      <a:r>
                        <a:rPr b="1" sz="2000">
                          <a:solidFill>
                            <a:srgbClr val="FF0000"/>
                          </a:solidFill>
                        </a:rPr>
                        <a:t>SI</a:t>
                      </a:r>
                    </a:p>
                  </a:txBody>
                  <a:tcPr marL="45704" marR="45704" marT="45704" marB="45704"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750887">
                <a:tc>
                  <a:txBody>
                    <a:bodyPr/>
                    <a:lstStyle/>
                    <a:p>
                      <a:pPr algn="ctr">
                        <a:defRPr sz="1800"/>
                      </a:pPr>
                      <a:r>
                        <a:rPr b="1" sz="2000">
                          <a:solidFill>
                            <a:srgbClr val="FF0000"/>
                          </a:solidFill>
                        </a:rPr>
                        <a:t>SI</a:t>
                      </a:r>
                    </a:p>
                  </a:txBody>
                  <a:tcPr marL="45704" marR="45704" marT="45704" marB="45704" anchor="ctr"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3F9FA"/>
                    </a:solidFill>
                  </a:tcPr>
                </a:tc>
              </a:tr>
            </a:tbl>
          </a:graphicData>
        </a:graphic>
      </p:graphicFrame>
      <p:sp>
        <p:nvSpPr>
          <p:cNvPr id="347" name="Cellular stress response: death response"/>
          <p:cNvSpPr txBox="1"/>
          <p:nvPr>
            <p:ph type="title" idx="4294967295"/>
          </p:nvPr>
        </p:nvSpPr>
        <p:spPr>
          <a:xfrm>
            <a:off x="0" y="44450"/>
            <a:ext cx="9109075" cy="576263"/>
          </a:xfrm>
          <a:prstGeom prst="rect">
            <a:avLst/>
          </a:prstGeom>
        </p:spPr>
        <p:txBody>
          <a:bodyPr>
            <a:normAutofit fontScale="100000" lnSpcReduction="0"/>
          </a:bodyPr>
          <a:lstStyle/>
          <a:p>
            <a:pPr defTabSz="905255">
              <a:defRPr sz="3465">
                <a:solidFill>
                  <a:srgbClr val="FFFF00"/>
                </a:solidFill>
              </a:defRPr>
            </a:pPr>
            <a:r>
              <a:t>Cellular stress response: </a:t>
            </a:r>
            <a:r>
              <a:rPr b="1">
                <a:solidFill>
                  <a:srgbClr val="FF0000"/>
                </a:solidFill>
              </a:rPr>
              <a:t>death</a:t>
            </a:r>
            <a:r>
              <a:rPr>
                <a:solidFill>
                  <a:srgbClr val="FF0000"/>
                </a:solidFill>
              </a:rPr>
              <a:t> response</a:t>
            </a:r>
          </a:p>
        </p:txBody>
      </p:sp>
      <p:sp>
        <p:nvSpPr>
          <p:cNvPr id="348" name="Ovale"/>
          <p:cNvSpPr/>
          <p:nvPr/>
        </p:nvSpPr>
        <p:spPr>
          <a:xfrm>
            <a:off x="8893175" y="6654800"/>
            <a:ext cx="142876" cy="73026"/>
          </a:xfrm>
          <a:prstGeom prst="ellipse">
            <a:avLst/>
          </a:prstGeom>
          <a:solidFill>
            <a:srgbClr val="FF3300"/>
          </a:solidFill>
          <a:ln w="25400">
            <a:solidFill>
              <a:srgbClr val="89A4A7"/>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5"/>
                                        </p:tgtEl>
                                        <p:attrNameLst>
                                          <p:attrName>style.visibility</p:attrName>
                                        </p:attrNameLst>
                                      </p:cBhvr>
                                      <p:to>
                                        <p:strVal val="visible"/>
                                      </p:to>
                                    </p:set>
                                    <p:anim calcmode="lin" valueType="num">
                                      <p:cBhvr>
                                        <p:cTn id="7" dur="250" fill="hold"/>
                                        <p:tgtEl>
                                          <p:spTgt spid="345"/>
                                        </p:tgtEl>
                                        <p:attrNameLst>
                                          <p:attrName>ppt_w</p:attrName>
                                        </p:attrNameLst>
                                      </p:cBhvr>
                                      <p:tavLst>
                                        <p:tav tm="0">
                                          <p:val>
                                            <p:fltVal val="0"/>
                                          </p:val>
                                        </p:tav>
                                        <p:tav tm="100000">
                                          <p:val>
                                            <p:strVal val="#ppt_w"/>
                                          </p:val>
                                        </p:tav>
                                      </p:tavLst>
                                    </p:anim>
                                    <p:anim calcmode="lin" valueType="num">
                                      <p:cBhvr>
                                        <p:cTn id="8" dur="250" fill="hold"/>
                                        <p:tgtEl>
                                          <p:spTgt spid="34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346"/>
                                        </p:tgtEl>
                                        <p:attrNameLst>
                                          <p:attrName>style.visibility</p:attrName>
                                        </p:attrNameLst>
                                      </p:cBhvr>
                                      <p:to>
                                        <p:strVal val="visible"/>
                                      </p:to>
                                    </p:set>
                                    <p:anim calcmode="lin" valueType="num">
                                      <p:cBhvr>
                                        <p:cTn id="13" dur="500" fill="hold"/>
                                        <p:tgtEl>
                                          <p:spTgt spid="346"/>
                                        </p:tgtEl>
                                        <p:attrNameLst>
                                          <p:attrName>ppt_x</p:attrName>
                                        </p:attrNameLst>
                                      </p:cBhvr>
                                      <p:tavLst>
                                        <p:tav tm="0">
                                          <p:val>
                                            <p:strVal val="1+#ppt_w/2"/>
                                          </p:val>
                                        </p:tav>
                                        <p:tav tm="100000">
                                          <p:val>
                                            <p:strVal val="#ppt_x"/>
                                          </p:val>
                                        </p:tav>
                                      </p:tavLst>
                                    </p:anim>
                                    <p:anim calcmode="lin" valueType="num">
                                      <p:cBhvr>
                                        <p:cTn id="14" dur="500" fill="hold"/>
                                        <p:tgtEl>
                                          <p:spTgt spid="3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6" grpId="2"/>
      <p:bldP build="whole" bldLvl="1" animBg="1" rev="0" advAuto="0" spid="34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243" name="Patologia cellulare: introduzione"/>
          <p:cNvSpPr txBox="1"/>
          <p:nvPr>
            <p:ph type="title" idx="4294967295"/>
          </p:nvPr>
        </p:nvSpPr>
        <p:spPr>
          <a:xfrm>
            <a:off x="457200" y="-28575"/>
            <a:ext cx="8229600" cy="649288"/>
          </a:xfrm>
          <a:prstGeom prst="rect">
            <a:avLst/>
          </a:prstGeom>
        </p:spPr>
        <p:txBody>
          <a:bodyPr>
            <a:normAutofit fontScale="100000" lnSpcReduction="0"/>
          </a:bodyPr>
          <a:lstStyle>
            <a:lvl1pPr>
              <a:defRPr sz="3200">
                <a:solidFill>
                  <a:srgbClr val="FFFF00"/>
                </a:solidFill>
              </a:defRPr>
            </a:lvl1pPr>
          </a:lstStyle>
          <a:p>
            <a:pPr/>
            <a:r>
              <a:t>Patologia cellulare: introduzione</a:t>
            </a:r>
          </a:p>
        </p:txBody>
      </p:sp>
      <p:sp>
        <p:nvSpPr>
          <p:cNvPr id="244" name="Rudolf Virchow, patologo tedesco (1821-1902)"/>
          <p:cNvSpPr txBox="1"/>
          <p:nvPr/>
        </p:nvSpPr>
        <p:spPr>
          <a:xfrm>
            <a:off x="80644" y="549275"/>
            <a:ext cx="5885499" cy="4125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300"/>
              </a:spcBef>
              <a:defRPr sz="2200">
                <a:solidFill>
                  <a:srgbClr val="FFFFFF"/>
                </a:solidFill>
              </a:defRPr>
            </a:lvl1pPr>
          </a:lstStyle>
          <a:p>
            <a:pPr/>
            <a:r>
              <a:t>Rudolf Virchow, patologo tedesco (1821-1902)</a:t>
            </a:r>
          </a:p>
        </p:txBody>
      </p:sp>
      <p:sp>
        <p:nvSpPr>
          <p:cNvPr id="245" name="La teoria del  «paziente elementare»"/>
          <p:cNvSpPr txBox="1"/>
          <p:nvPr/>
        </p:nvSpPr>
        <p:spPr>
          <a:xfrm>
            <a:off x="1035050" y="5724525"/>
            <a:ext cx="7208838" cy="576620"/>
          </a:xfrm>
          <a:prstGeom prst="rect">
            <a:avLst/>
          </a:prstGeom>
          <a:ln w="28575">
            <a:solidFill>
              <a:srgbClr val="FFFFFF"/>
            </a:solidFill>
          </a:ln>
          <a:extLst>
            <a:ext uri="{C572A759-6A51-4108-AA02-DFA0A04FC94B}">
              <ma14:wrappingTextBoxFlag xmlns:ma14="http://schemas.microsoft.com/office/mac/drawingml/2011/main" val="1"/>
            </a:ext>
          </a:extLst>
        </p:spPr>
        <p:txBody>
          <a:bodyPr lIns="45719" rIns="45719">
            <a:spAutoFit/>
          </a:bodyPr>
          <a:lstStyle/>
          <a:p>
            <a:pPr algn="ctr">
              <a:spcBef>
                <a:spcPts val="1900"/>
              </a:spcBef>
              <a:defRPr sz="3200">
                <a:solidFill>
                  <a:srgbClr val="FFFFFF"/>
                </a:solidFill>
              </a:defRPr>
            </a:pPr>
            <a:r>
              <a:t>La teoria del  «</a:t>
            </a:r>
            <a:r>
              <a:rPr b="1">
                <a:solidFill>
                  <a:srgbClr val="FFFF00"/>
                </a:solidFill>
              </a:rPr>
              <a:t>paziente elementare»</a:t>
            </a:r>
          </a:p>
        </p:txBody>
      </p:sp>
      <p:pic>
        <p:nvPicPr>
          <p:cNvPr id="246" name="image.png" descr="image.png"/>
          <p:cNvPicPr>
            <a:picLocks noChangeAspect="1"/>
          </p:cNvPicPr>
          <p:nvPr/>
        </p:nvPicPr>
        <p:blipFill>
          <a:blip r:embed="rId2">
            <a:extLst/>
          </a:blip>
          <a:stretch>
            <a:fillRect/>
          </a:stretch>
        </p:blipFill>
        <p:spPr>
          <a:xfrm>
            <a:off x="206375" y="1198562"/>
            <a:ext cx="3141663" cy="4375151"/>
          </a:xfrm>
          <a:prstGeom prst="rect">
            <a:avLst/>
          </a:prstGeom>
          <a:ln w="12700">
            <a:solidFill>
              <a:srgbClr val="FFFFFF"/>
            </a:solidFill>
          </a:ln>
        </p:spPr>
      </p:pic>
      <p:grpSp>
        <p:nvGrpSpPr>
          <p:cNvPr id="249" name="Raggruppa"/>
          <p:cNvGrpSpPr/>
          <p:nvPr/>
        </p:nvGrpSpPr>
        <p:grpSpPr>
          <a:xfrm>
            <a:off x="3925887" y="1198562"/>
            <a:ext cx="2662238" cy="4391026"/>
            <a:chOff x="0" y="0"/>
            <a:chExt cx="2662237" cy="4391025"/>
          </a:xfrm>
        </p:grpSpPr>
        <p:pic>
          <p:nvPicPr>
            <p:cNvPr id="247" name="Risultati immagini per cellularpathologie virchow" descr="Risultati immagini per cellularpathologie virchow"/>
            <p:cNvPicPr>
              <a:picLocks noChangeAspect="1"/>
            </p:cNvPicPr>
            <p:nvPr/>
          </p:nvPicPr>
          <p:blipFill>
            <a:blip r:embed="rId3">
              <a:extLst/>
            </a:blip>
            <a:stretch>
              <a:fillRect/>
            </a:stretch>
          </p:blipFill>
          <p:spPr>
            <a:xfrm>
              <a:off x="0" y="0"/>
              <a:ext cx="2662238" cy="4391025"/>
            </a:xfrm>
            <a:prstGeom prst="rect">
              <a:avLst/>
            </a:prstGeom>
            <a:ln w="12700" cap="flat">
              <a:noFill/>
              <a:miter lim="400000"/>
            </a:ln>
            <a:effectLst/>
          </p:spPr>
        </p:pic>
        <p:sp>
          <p:nvSpPr>
            <p:cNvPr id="248" name="1858"/>
            <p:cNvSpPr txBox="1"/>
            <p:nvPr/>
          </p:nvSpPr>
          <p:spPr>
            <a:xfrm>
              <a:off x="936625" y="3441700"/>
              <a:ext cx="650786" cy="388762"/>
            </a:xfrm>
            <a:prstGeom prst="rect">
              <a:avLst/>
            </a:prstGeom>
            <a:noFill/>
            <a:ln w="38100" cap="flat">
              <a:solidFill>
                <a:srgbClr val="FF0000"/>
              </a:solidFill>
              <a:prstDash val="solid"/>
              <a:round/>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1858</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45"/>
                                        </p:tgtEl>
                                        <p:attrNameLst>
                                          <p:attrName>style.visibility</p:attrName>
                                        </p:attrNameLst>
                                      </p:cBhvr>
                                      <p:to>
                                        <p:strVal val="visible"/>
                                      </p:to>
                                    </p:set>
                                    <p:anim calcmode="lin" valueType="num">
                                      <p:cBhvr>
                                        <p:cTn id="7" dur="500" fill="hold"/>
                                        <p:tgtEl>
                                          <p:spTgt spid="245"/>
                                        </p:tgtEl>
                                        <p:attrNameLst>
                                          <p:attrName>ppt_x</p:attrName>
                                        </p:attrNameLst>
                                      </p:cBhvr>
                                      <p:tavLst>
                                        <p:tav tm="0">
                                          <p:val>
                                            <p:strVal val="#ppt_x"/>
                                          </p:val>
                                        </p:tav>
                                        <p:tav tm="100000">
                                          <p:val>
                                            <p:strVal val="#ppt_x"/>
                                          </p:val>
                                        </p:tav>
                                      </p:tavLst>
                                    </p:anim>
                                    <p:anim calcmode="lin" valueType="num">
                                      <p:cBhvr>
                                        <p:cTn id="8"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350" name="Risposte di tipo adattativo: deviazione dall’omeostasi verso un nuovo stato di equilibrio"/>
          <p:cNvSpPr txBox="1"/>
          <p:nvPr>
            <p:ph type="title" idx="4294967295"/>
          </p:nvPr>
        </p:nvSpPr>
        <p:spPr>
          <a:xfrm>
            <a:off x="36512" y="-26988"/>
            <a:ext cx="9215439" cy="1439863"/>
          </a:xfrm>
          <a:prstGeom prst="rect">
            <a:avLst/>
          </a:prstGeom>
        </p:spPr>
        <p:txBody>
          <a:bodyPr>
            <a:normAutofit fontScale="100000" lnSpcReduction="0"/>
          </a:bodyPr>
          <a:lstStyle/>
          <a:p>
            <a:pPr>
              <a:defRPr sz="3400">
                <a:solidFill>
                  <a:srgbClr val="FFFF00"/>
                </a:solidFill>
              </a:defRPr>
            </a:pPr>
            <a:r>
              <a:t>Risposte di tipo </a:t>
            </a:r>
            <a:r>
              <a:rPr b="1"/>
              <a:t>adattativo</a:t>
            </a:r>
            <a:r>
              <a:t>: </a:t>
            </a:r>
            <a:r>
              <a:rPr sz="3200">
                <a:solidFill>
                  <a:srgbClr val="FFFFFF"/>
                </a:solidFill>
              </a:rPr>
              <a:t>deviazione dall’omeostasi verso un </a:t>
            </a:r>
            <a:r>
              <a:rPr sz="3200"/>
              <a:t>nuovo stato di equilibrio</a:t>
            </a:r>
          </a:p>
        </p:txBody>
      </p:sp>
      <p:sp>
        <p:nvSpPr>
          <p:cNvPr id="351" name="In alcune particolari situazioni, la cellula è chiamata a rispondere a sollecitazioni che si configurano come:…"/>
          <p:cNvSpPr txBox="1"/>
          <p:nvPr/>
        </p:nvSpPr>
        <p:spPr>
          <a:xfrm>
            <a:off x="82232" y="1628775"/>
            <a:ext cx="8981123" cy="25055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buSzPct val="100000"/>
              <a:buChar char="➢"/>
              <a:defRPr sz="2800">
                <a:solidFill>
                  <a:srgbClr val="FFFFFF"/>
                </a:solidFill>
              </a:defRPr>
            </a:pPr>
            <a:r>
              <a:t>In alcune particolari situazioni, la cellula è chiamata a rispondere a sollecitazioni che si configurano come:</a:t>
            </a:r>
          </a:p>
          <a:p>
            <a:pPr marL="342900" indent="-342900">
              <a:buSzPct val="100000"/>
              <a:buChar char="➢"/>
              <a:defRPr sz="2600">
                <a:solidFill>
                  <a:srgbClr val="FFFFFF"/>
                </a:solidFill>
              </a:defRPr>
            </a:pPr>
          </a:p>
          <a:p>
            <a:pPr lvl="1" marL="536575" indent="-457200">
              <a:buSzPct val="100000"/>
              <a:buChar char="❑"/>
              <a:defRPr sz="2800">
                <a:solidFill>
                  <a:srgbClr val="FFFFFF"/>
                </a:solidFill>
              </a:defRPr>
            </a:pPr>
            <a:r>
              <a:t>un </a:t>
            </a:r>
            <a:r>
              <a:rPr u="sng"/>
              <a:t>aumento</a:t>
            </a:r>
            <a:r>
              <a:t> o una </a:t>
            </a:r>
            <a:r>
              <a:rPr u="sng"/>
              <a:t>riduzione</a:t>
            </a:r>
            <a:r>
              <a:t> delle </a:t>
            </a:r>
            <a:r>
              <a:rPr>
                <a:solidFill>
                  <a:srgbClr val="FFFF00"/>
                </a:solidFill>
              </a:rPr>
              <a:t>richieste funzionali</a:t>
            </a:r>
            <a:endParaRPr>
              <a:solidFill>
                <a:srgbClr val="FFFF00"/>
              </a:solidFill>
            </a:endParaRPr>
          </a:p>
          <a:p>
            <a:pPr lvl="1" marL="536575" indent="-457200">
              <a:buSzPct val="100000"/>
              <a:buChar char="❑"/>
              <a:defRPr sz="2800">
                <a:solidFill>
                  <a:srgbClr val="FFFFFF"/>
                </a:solidFill>
              </a:defRPr>
            </a:pPr>
          </a:p>
          <a:p>
            <a:pPr lvl="1" marL="536575" indent="-457200">
              <a:buSzPct val="100000"/>
              <a:buChar char="❑"/>
              <a:defRPr sz="2800">
                <a:solidFill>
                  <a:srgbClr val="FFFFFF"/>
                </a:solidFill>
              </a:defRPr>
            </a:pPr>
            <a:r>
              <a:t>un </a:t>
            </a:r>
            <a:r>
              <a:rPr u="sng"/>
              <a:t>cambiamento</a:t>
            </a:r>
            <a:r>
              <a:t> delle </a:t>
            </a:r>
            <a:r>
              <a:rPr>
                <a:solidFill>
                  <a:srgbClr val="FFFF00"/>
                </a:solidFill>
              </a:rPr>
              <a:t>condizioni ambientali</a:t>
            </a:r>
            <a:r>
              <a:t>  </a:t>
            </a:r>
          </a:p>
        </p:txBody>
      </p:sp>
      <p:sp>
        <p:nvSpPr>
          <p:cNvPr id="352" name="Le risposte di tipo adattativo originano a livello cellulare ma sono ben evidenziabili a livello di tessuti ed organi"/>
          <p:cNvSpPr txBox="1"/>
          <p:nvPr/>
        </p:nvSpPr>
        <p:spPr>
          <a:xfrm>
            <a:off x="36512" y="4652962"/>
            <a:ext cx="9072563" cy="8676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700"/>
            </a:pPr>
            <a:r>
              <a:t>Le risposte di tipo adattativo </a:t>
            </a:r>
            <a:r>
              <a:rPr u="sng"/>
              <a:t>originano</a:t>
            </a:r>
            <a:r>
              <a:t> a </a:t>
            </a:r>
            <a:r>
              <a:rPr b="1">
                <a:solidFill>
                  <a:srgbClr val="FF0000"/>
                </a:solidFill>
              </a:rPr>
              <a:t>livello cellulare</a:t>
            </a:r>
            <a:r>
              <a:rPr b="1"/>
              <a:t> </a:t>
            </a:r>
            <a:r>
              <a:t>ma sono </a:t>
            </a:r>
            <a:r>
              <a:rPr u="sng"/>
              <a:t>ben evidenziabili</a:t>
            </a:r>
            <a:r>
              <a:t> a livello di </a:t>
            </a:r>
            <a:r>
              <a:rPr b="1">
                <a:solidFill>
                  <a:srgbClr val="FF0000"/>
                </a:solidFill>
              </a:rPr>
              <a:t>tessuti ed organi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1"/>
                                        </p:tgtEl>
                                        <p:attrNameLst>
                                          <p:attrName>style.visibility</p:attrName>
                                        </p:attrNameLst>
                                      </p:cBhvr>
                                      <p:to>
                                        <p:strVal val="visible"/>
                                      </p:to>
                                    </p:set>
                                    <p:animEffect filter="wipe(left)" transition="in">
                                      <p:cBhvr>
                                        <p:cTn id="7" dur="500"/>
                                        <p:tgtEl>
                                          <p:spTgt spid="35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 grpId="2" fill="hold">
                                  <p:stCondLst>
                                    <p:cond delay="0"/>
                                  </p:stCondLst>
                                  <p:iterate type="el" backwards="0">
                                    <p:tmAbs val="0"/>
                                  </p:iterate>
                                  <p:childTnLst>
                                    <p:set>
                                      <p:cBhvr>
                                        <p:cTn id="11" fill="hold"/>
                                        <p:tgtEl>
                                          <p:spTgt spid="352"/>
                                        </p:tgtEl>
                                        <p:attrNameLst>
                                          <p:attrName>style.visibility</p:attrName>
                                        </p:attrNameLst>
                                      </p:cBhvr>
                                      <p:to>
                                        <p:strVal val="visible"/>
                                      </p:to>
                                    </p:set>
                                    <p:anim calcmode="lin" valueType="num">
                                      <p:cBhvr>
                                        <p:cTn id="12" dur="500" fill="hold"/>
                                        <p:tgtEl>
                                          <p:spTgt spid="352"/>
                                        </p:tgtEl>
                                        <p:attrNameLst>
                                          <p:attrName>ppt_x</p:attrName>
                                        </p:attrNameLst>
                                      </p:cBhvr>
                                      <p:tavLst>
                                        <p:tav tm="0">
                                          <p:val>
                                            <p:strVal val="#ppt_x"/>
                                          </p:val>
                                        </p:tav>
                                        <p:tav tm="100000">
                                          <p:val>
                                            <p:strVal val="#ppt_x"/>
                                          </p:val>
                                        </p:tav>
                                      </p:tavLst>
                                    </p:anim>
                                    <p:anim calcmode="lin" valueType="num">
                                      <p:cBhvr>
                                        <p:cTn id="13" dur="500" fill="hold"/>
                                        <p:tgtEl>
                                          <p:spTgt spid="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1"/>
      <p:bldP build="whole" bldLvl="1" animBg="1" rev="0" advAuto="0" spid="352"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354" name="Risposte adattative"/>
          <p:cNvSpPr txBox="1"/>
          <p:nvPr>
            <p:ph type="title" idx="4294967295"/>
          </p:nvPr>
        </p:nvSpPr>
        <p:spPr>
          <a:xfrm>
            <a:off x="-36513" y="-26988"/>
            <a:ext cx="4824413" cy="647701"/>
          </a:xfrm>
          <a:prstGeom prst="rect">
            <a:avLst/>
          </a:prstGeom>
        </p:spPr>
        <p:txBody>
          <a:bodyPr>
            <a:normAutofit fontScale="100000" lnSpcReduction="0"/>
          </a:bodyPr>
          <a:lstStyle>
            <a:lvl1pPr defTabSz="868680">
              <a:defRPr sz="3989">
                <a:solidFill>
                  <a:srgbClr val="FFFF00"/>
                </a:solidFill>
              </a:defRPr>
            </a:lvl1pPr>
          </a:lstStyle>
          <a:p>
            <a:pPr/>
            <a:r>
              <a:t>Risposte adattative</a:t>
            </a:r>
          </a:p>
        </p:txBody>
      </p:sp>
      <p:sp>
        <p:nvSpPr>
          <p:cNvPr id="355" name="Modificazione delle richieste funzionali"/>
          <p:cNvSpPr txBox="1"/>
          <p:nvPr/>
        </p:nvSpPr>
        <p:spPr>
          <a:xfrm>
            <a:off x="106362" y="2133600"/>
            <a:ext cx="3889376" cy="1086436"/>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15000"/>
              </a:lnSpc>
              <a:spcBef>
                <a:spcPts val="1900"/>
              </a:spcBef>
              <a:defRPr sz="3200"/>
            </a:lvl1pPr>
          </a:lstStyle>
          <a:p>
            <a:pPr/>
            <a:r>
              <a:t>Modificazione delle richieste funzionali</a:t>
            </a:r>
          </a:p>
        </p:txBody>
      </p:sp>
      <p:sp>
        <p:nvSpPr>
          <p:cNvPr id="356" name="aumento"/>
          <p:cNvSpPr txBox="1"/>
          <p:nvPr/>
        </p:nvSpPr>
        <p:spPr>
          <a:xfrm>
            <a:off x="3995737" y="1196975"/>
            <a:ext cx="2376488" cy="548045"/>
          </a:xfrm>
          <a:prstGeom prst="rect">
            <a:avLst/>
          </a:prstGeom>
          <a:solidFill>
            <a:srgbClr val="00FFF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aumento</a:t>
            </a:r>
          </a:p>
        </p:txBody>
      </p:sp>
      <p:sp>
        <p:nvSpPr>
          <p:cNvPr id="357" name="riduzione"/>
          <p:cNvSpPr txBox="1"/>
          <p:nvPr/>
        </p:nvSpPr>
        <p:spPr>
          <a:xfrm>
            <a:off x="4067175" y="3713162"/>
            <a:ext cx="2374900" cy="548046"/>
          </a:xfrm>
          <a:prstGeom prst="rect">
            <a:avLst/>
          </a:prstGeom>
          <a:solidFill>
            <a:srgbClr val="00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riduzione</a:t>
            </a:r>
          </a:p>
        </p:txBody>
      </p:sp>
      <p:sp>
        <p:nvSpPr>
          <p:cNvPr id="358" name="iperplasia"/>
          <p:cNvSpPr txBox="1"/>
          <p:nvPr/>
        </p:nvSpPr>
        <p:spPr>
          <a:xfrm>
            <a:off x="6516687" y="1844675"/>
            <a:ext cx="2232026" cy="548045"/>
          </a:xfrm>
          <a:prstGeom prst="rect">
            <a:avLst/>
          </a:prstGeom>
          <a:solidFill>
            <a:srgbClr val="00FFF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iperplasia</a:t>
            </a:r>
          </a:p>
        </p:txBody>
      </p:sp>
      <p:sp>
        <p:nvSpPr>
          <p:cNvPr id="359" name="ipertrofia"/>
          <p:cNvSpPr txBox="1"/>
          <p:nvPr/>
        </p:nvSpPr>
        <p:spPr>
          <a:xfrm>
            <a:off x="6515100" y="544512"/>
            <a:ext cx="2305050" cy="548046"/>
          </a:xfrm>
          <a:prstGeom prst="rect">
            <a:avLst/>
          </a:prstGeom>
          <a:solidFill>
            <a:srgbClr val="00FFF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ipertrofia</a:t>
            </a:r>
          </a:p>
        </p:txBody>
      </p:sp>
      <p:sp>
        <p:nvSpPr>
          <p:cNvPr id="360" name="atrofia"/>
          <p:cNvSpPr txBox="1"/>
          <p:nvPr/>
        </p:nvSpPr>
        <p:spPr>
          <a:xfrm>
            <a:off x="6516687" y="4362450"/>
            <a:ext cx="1728788" cy="548045"/>
          </a:xfrm>
          <a:prstGeom prst="rect">
            <a:avLst/>
          </a:prstGeom>
          <a:solidFill>
            <a:srgbClr val="00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atrofia</a:t>
            </a:r>
          </a:p>
        </p:txBody>
      </p:sp>
      <p:sp>
        <p:nvSpPr>
          <p:cNvPr id="361" name="Modificazione delle condizioni ambientali"/>
          <p:cNvSpPr txBox="1"/>
          <p:nvPr/>
        </p:nvSpPr>
        <p:spPr>
          <a:xfrm>
            <a:off x="71437" y="5529262"/>
            <a:ext cx="3995738" cy="1086436"/>
          </a:xfrm>
          <a:prstGeom prst="rect">
            <a:avLst/>
          </a:prstGeom>
          <a:solidFill>
            <a:srgbClr val="FE22D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15000"/>
              </a:lnSpc>
              <a:spcBef>
                <a:spcPts val="1900"/>
              </a:spcBef>
              <a:defRPr sz="3200"/>
            </a:lvl1pPr>
          </a:lstStyle>
          <a:p>
            <a:pPr/>
            <a:r>
              <a:t>Modificazione delle condizioni ambientali</a:t>
            </a:r>
          </a:p>
        </p:txBody>
      </p:sp>
      <p:sp>
        <p:nvSpPr>
          <p:cNvPr id="362" name="metaplasia"/>
          <p:cNvSpPr txBox="1"/>
          <p:nvPr/>
        </p:nvSpPr>
        <p:spPr>
          <a:xfrm>
            <a:off x="4787900" y="5818187"/>
            <a:ext cx="2376488" cy="548046"/>
          </a:xfrm>
          <a:prstGeom prst="rect">
            <a:avLst/>
          </a:prstGeom>
          <a:solidFill>
            <a:srgbClr val="FE22D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metaplasia</a:t>
            </a:r>
          </a:p>
        </p:txBody>
      </p:sp>
      <p:sp>
        <p:nvSpPr>
          <p:cNvPr id="363" name="ipotrofia"/>
          <p:cNvSpPr txBox="1"/>
          <p:nvPr/>
        </p:nvSpPr>
        <p:spPr>
          <a:xfrm>
            <a:off x="6516687" y="3065462"/>
            <a:ext cx="2305051" cy="548046"/>
          </a:xfrm>
          <a:prstGeom prst="rect">
            <a:avLst/>
          </a:prstGeom>
          <a:solidFill>
            <a:srgbClr val="00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lvl1pPr>
          </a:lstStyle>
          <a:p>
            <a:pPr/>
            <a:r>
              <a:t>ipotrofia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356"/>
                                        </p:tgtEl>
                                        <p:attrNameLst>
                                          <p:attrName>style.visibility</p:attrName>
                                        </p:attrNameLst>
                                      </p:cBhvr>
                                      <p:to>
                                        <p:strVal val="visible"/>
                                      </p:to>
                                    </p:set>
                                    <p:anim calcmode="lin" valueType="num">
                                      <p:cBhvr>
                                        <p:cTn id="7" dur="500" fill="hold"/>
                                        <p:tgtEl>
                                          <p:spTgt spid="356"/>
                                        </p:tgtEl>
                                        <p:attrNameLst>
                                          <p:attrName>ppt_x</p:attrName>
                                        </p:attrNameLst>
                                      </p:cBhvr>
                                      <p:tavLst>
                                        <p:tav tm="0">
                                          <p:val>
                                            <p:strVal val="1+#ppt_w/2"/>
                                          </p:val>
                                        </p:tav>
                                        <p:tav tm="100000">
                                          <p:val>
                                            <p:strVal val="#ppt_x"/>
                                          </p:val>
                                        </p:tav>
                                      </p:tavLst>
                                    </p:anim>
                                    <p:anim calcmode="lin" valueType="num">
                                      <p:cBhvr>
                                        <p:cTn id="8" dur="500" fill="hold"/>
                                        <p:tgtEl>
                                          <p:spTgt spid="35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nodeType="afterEffect" presetSubtype="2" presetID="2" grpId="2" fill="hold">
                                  <p:stCondLst>
                                    <p:cond delay="0"/>
                                  </p:stCondLst>
                                  <p:iterate type="el" backwards="0">
                                    <p:tmAbs val="0"/>
                                  </p:iterate>
                                  <p:childTnLst>
                                    <p:set>
                                      <p:cBhvr>
                                        <p:cTn id="11" fill="hold"/>
                                        <p:tgtEl>
                                          <p:spTgt spid="359"/>
                                        </p:tgtEl>
                                        <p:attrNameLst>
                                          <p:attrName>style.visibility</p:attrName>
                                        </p:attrNameLst>
                                      </p:cBhvr>
                                      <p:to>
                                        <p:strVal val="visible"/>
                                      </p:to>
                                    </p:set>
                                    <p:anim calcmode="lin" valueType="num">
                                      <p:cBhvr>
                                        <p:cTn id="12" dur="500" fill="hold"/>
                                        <p:tgtEl>
                                          <p:spTgt spid="359"/>
                                        </p:tgtEl>
                                        <p:attrNameLst>
                                          <p:attrName>ppt_x</p:attrName>
                                        </p:attrNameLst>
                                      </p:cBhvr>
                                      <p:tavLst>
                                        <p:tav tm="0">
                                          <p:val>
                                            <p:strVal val="1+#ppt_w/2"/>
                                          </p:val>
                                        </p:tav>
                                        <p:tav tm="100000">
                                          <p:val>
                                            <p:strVal val="#ppt_x"/>
                                          </p:val>
                                        </p:tav>
                                      </p:tavLst>
                                    </p:anim>
                                    <p:anim calcmode="lin" valueType="num">
                                      <p:cBhvr>
                                        <p:cTn id="13" dur="500" fill="hold"/>
                                        <p:tgtEl>
                                          <p:spTgt spid="35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nodeType="afterEffect" presetSubtype="2" presetID="2" grpId="3" fill="hold">
                                  <p:stCondLst>
                                    <p:cond delay="0"/>
                                  </p:stCondLst>
                                  <p:iterate type="el" backwards="0">
                                    <p:tmAbs val="0"/>
                                  </p:iterate>
                                  <p:childTnLst>
                                    <p:set>
                                      <p:cBhvr>
                                        <p:cTn id="16" fill="hold"/>
                                        <p:tgtEl>
                                          <p:spTgt spid="358"/>
                                        </p:tgtEl>
                                        <p:attrNameLst>
                                          <p:attrName>style.visibility</p:attrName>
                                        </p:attrNameLst>
                                      </p:cBhvr>
                                      <p:to>
                                        <p:strVal val="visible"/>
                                      </p:to>
                                    </p:set>
                                    <p:anim calcmode="lin" valueType="num">
                                      <p:cBhvr>
                                        <p:cTn id="17" dur="500" fill="hold"/>
                                        <p:tgtEl>
                                          <p:spTgt spid="358"/>
                                        </p:tgtEl>
                                        <p:attrNameLst>
                                          <p:attrName>ppt_x</p:attrName>
                                        </p:attrNameLst>
                                      </p:cBhvr>
                                      <p:tavLst>
                                        <p:tav tm="0">
                                          <p:val>
                                            <p:strVal val="1+#ppt_w/2"/>
                                          </p:val>
                                        </p:tav>
                                        <p:tav tm="100000">
                                          <p:val>
                                            <p:strVal val="#ppt_x"/>
                                          </p:val>
                                        </p:tav>
                                      </p:tavLst>
                                    </p:anim>
                                    <p:anim calcmode="lin" valueType="num">
                                      <p:cBhvr>
                                        <p:cTn id="18" dur="500" fill="hold"/>
                                        <p:tgtEl>
                                          <p:spTgt spid="35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357"/>
                                        </p:tgtEl>
                                        <p:attrNameLst>
                                          <p:attrName>style.visibility</p:attrName>
                                        </p:attrNameLst>
                                      </p:cBhvr>
                                      <p:to>
                                        <p:strVal val="visible"/>
                                      </p:to>
                                    </p:set>
                                    <p:anim calcmode="lin" valueType="num">
                                      <p:cBhvr>
                                        <p:cTn id="23" dur="500" fill="hold"/>
                                        <p:tgtEl>
                                          <p:spTgt spid="357"/>
                                        </p:tgtEl>
                                        <p:attrNameLst>
                                          <p:attrName>ppt_x</p:attrName>
                                        </p:attrNameLst>
                                      </p:cBhvr>
                                      <p:tavLst>
                                        <p:tav tm="0">
                                          <p:val>
                                            <p:strVal val="1+#ppt_w/2"/>
                                          </p:val>
                                        </p:tav>
                                        <p:tav tm="100000">
                                          <p:val>
                                            <p:strVal val="#ppt_x"/>
                                          </p:val>
                                        </p:tav>
                                      </p:tavLst>
                                    </p:anim>
                                    <p:anim calcmode="lin" valueType="num">
                                      <p:cBhvr>
                                        <p:cTn id="24" dur="500" fill="hold"/>
                                        <p:tgtEl>
                                          <p:spTgt spid="35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Class="entr" nodeType="afterEffect" presetSubtype="2" presetID="2" grpId="5" fill="hold">
                                  <p:stCondLst>
                                    <p:cond delay="0"/>
                                  </p:stCondLst>
                                  <p:iterate type="el" backwards="0">
                                    <p:tmAbs val="0"/>
                                  </p:iterate>
                                  <p:childTnLst>
                                    <p:set>
                                      <p:cBhvr>
                                        <p:cTn id="27" fill="hold"/>
                                        <p:tgtEl>
                                          <p:spTgt spid="363"/>
                                        </p:tgtEl>
                                        <p:attrNameLst>
                                          <p:attrName>style.visibility</p:attrName>
                                        </p:attrNameLst>
                                      </p:cBhvr>
                                      <p:to>
                                        <p:strVal val="visible"/>
                                      </p:to>
                                    </p:set>
                                    <p:anim calcmode="lin" valueType="num">
                                      <p:cBhvr>
                                        <p:cTn id="28" dur="500" fill="hold"/>
                                        <p:tgtEl>
                                          <p:spTgt spid="363"/>
                                        </p:tgtEl>
                                        <p:attrNameLst>
                                          <p:attrName>ppt_x</p:attrName>
                                        </p:attrNameLst>
                                      </p:cBhvr>
                                      <p:tavLst>
                                        <p:tav tm="0">
                                          <p:val>
                                            <p:strVal val="1+#ppt_w/2"/>
                                          </p:val>
                                        </p:tav>
                                        <p:tav tm="100000">
                                          <p:val>
                                            <p:strVal val="#ppt_x"/>
                                          </p:val>
                                        </p:tav>
                                      </p:tavLst>
                                    </p:anim>
                                    <p:anim calcmode="lin" valueType="num">
                                      <p:cBhvr>
                                        <p:cTn id="29" dur="500" fill="hold"/>
                                        <p:tgtEl>
                                          <p:spTgt spid="363"/>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Class="entr" nodeType="afterEffect" presetSubtype="2" presetID="2" grpId="6" fill="hold">
                                  <p:stCondLst>
                                    <p:cond delay="0"/>
                                  </p:stCondLst>
                                  <p:iterate type="el" backwards="0">
                                    <p:tmAbs val="0"/>
                                  </p:iterate>
                                  <p:childTnLst>
                                    <p:set>
                                      <p:cBhvr>
                                        <p:cTn id="32" fill="hold"/>
                                        <p:tgtEl>
                                          <p:spTgt spid="360"/>
                                        </p:tgtEl>
                                        <p:attrNameLst>
                                          <p:attrName>style.visibility</p:attrName>
                                        </p:attrNameLst>
                                      </p:cBhvr>
                                      <p:to>
                                        <p:strVal val="visible"/>
                                      </p:to>
                                    </p:set>
                                    <p:anim calcmode="lin" valueType="num">
                                      <p:cBhvr>
                                        <p:cTn id="33" dur="500" fill="hold"/>
                                        <p:tgtEl>
                                          <p:spTgt spid="360"/>
                                        </p:tgtEl>
                                        <p:attrNameLst>
                                          <p:attrName>ppt_x</p:attrName>
                                        </p:attrNameLst>
                                      </p:cBhvr>
                                      <p:tavLst>
                                        <p:tav tm="0">
                                          <p:val>
                                            <p:strVal val="1+#ppt_w/2"/>
                                          </p:val>
                                        </p:tav>
                                        <p:tav tm="100000">
                                          <p:val>
                                            <p:strVal val="#ppt_x"/>
                                          </p:val>
                                        </p:tav>
                                      </p:tavLst>
                                    </p:anim>
                                    <p:anim calcmode="lin" valueType="num">
                                      <p:cBhvr>
                                        <p:cTn id="34" dur="500" fill="hold"/>
                                        <p:tgtEl>
                                          <p:spTgt spid="36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4" presetID="2" grpId="7" fill="hold">
                                  <p:stCondLst>
                                    <p:cond delay="0"/>
                                  </p:stCondLst>
                                  <p:iterate type="el" backwards="0">
                                    <p:tmAbs val="0"/>
                                  </p:iterate>
                                  <p:childTnLst>
                                    <p:set>
                                      <p:cBhvr>
                                        <p:cTn id="38" fill="hold"/>
                                        <p:tgtEl>
                                          <p:spTgt spid="361"/>
                                        </p:tgtEl>
                                        <p:attrNameLst>
                                          <p:attrName>style.visibility</p:attrName>
                                        </p:attrNameLst>
                                      </p:cBhvr>
                                      <p:to>
                                        <p:strVal val="visible"/>
                                      </p:to>
                                    </p:set>
                                    <p:anim calcmode="lin" valueType="num">
                                      <p:cBhvr>
                                        <p:cTn id="39" dur="500" fill="hold"/>
                                        <p:tgtEl>
                                          <p:spTgt spid="361"/>
                                        </p:tgtEl>
                                        <p:attrNameLst>
                                          <p:attrName>ppt_x</p:attrName>
                                        </p:attrNameLst>
                                      </p:cBhvr>
                                      <p:tavLst>
                                        <p:tav tm="0">
                                          <p:val>
                                            <p:strVal val="#ppt_x"/>
                                          </p:val>
                                        </p:tav>
                                        <p:tav tm="100000">
                                          <p:val>
                                            <p:strVal val="#ppt_x"/>
                                          </p:val>
                                        </p:tav>
                                      </p:tavLst>
                                    </p:anim>
                                    <p:anim calcmode="lin" valueType="num">
                                      <p:cBhvr>
                                        <p:cTn id="40" dur="500" fill="hold"/>
                                        <p:tgtEl>
                                          <p:spTgt spid="361"/>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Class="entr" nodeType="afterEffect" presetSubtype="4" presetID="2" grpId="8" fill="hold">
                                  <p:stCondLst>
                                    <p:cond delay="0"/>
                                  </p:stCondLst>
                                  <p:iterate type="el" backwards="0">
                                    <p:tmAbs val="0"/>
                                  </p:iterate>
                                  <p:childTnLst>
                                    <p:set>
                                      <p:cBhvr>
                                        <p:cTn id="43" fill="hold"/>
                                        <p:tgtEl>
                                          <p:spTgt spid="362"/>
                                        </p:tgtEl>
                                        <p:attrNameLst>
                                          <p:attrName>style.visibility</p:attrName>
                                        </p:attrNameLst>
                                      </p:cBhvr>
                                      <p:to>
                                        <p:strVal val="visible"/>
                                      </p:to>
                                    </p:set>
                                    <p:anim calcmode="lin" valueType="num">
                                      <p:cBhvr>
                                        <p:cTn id="44" dur="500" fill="hold"/>
                                        <p:tgtEl>
                                          <p:spTgt spid="362"/>
                                        </p:tgtEl>
                                        <p:attrNameLst>
                                          <p:attrName>ppt_x</p:attrName>
                                        </p:attrNameLst>
                                      </p:cBhvr>
                                      <p:tavLst>
                                        <p:tav tm="0">
                                          <p:val>
                                            <p:strVal val="#ppt_x"/>
                                          </p:val>
                                        </p:tav>
                                        <p:tav tm="100000">
                                          <p:val>
                                            <p:strVal val="#ppt_x"/>
                                          </p:val>
                                        </p:tav>
                                      </p:tavLst>
                                    </p:anim>
                                    <p:anim calcmode="lin" valueType="num">
                                      <p:cBhvr>
                                        <p:cTn id="45" dur="500" fill="hold"/>
                                        <p:tgtEl>
                                          <p:spTgt spid="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6" grpId="1"/>
      <p:bldP build="whole" bldLvl="1" animBg="1" rev="0" advAuto="0" spid="361" grpId="7"/>
      <p:bldP build="whole" bldLvl="1" animBg="1" rev="0" advAuto="0" spid="362" grpId="8"/>
      <p:bldP build="whole" bldLvl="1" animBg="1" rev="0" advAuto="0" spid="360" grpId="6"/>
      <p:bldP build="whole" bldLvl="1" animBg="1" rev="0" advAuto="0" spid="359" grpId="2"/>
      <p:bldP build="whole" bldLvl="1" animBg="1" rev="0" advAuto="0" spid="363" grpId="5"/>
      <p:bldP build="whole" bldLvl="1" animBg="1" rev="0" advAuto="0" spid="357" grpId="4"/>
      <p:bldP build="whole" bldLvl="1" animBg="1" rev="0" advAuto="0" spid="358"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365" name="Aumento delle esigenze funzionali"/>
          <p:cNvSpPr txBox="1"/>
          <p:nvPr>
            <p:ph type="title" idx="4294967295"/>
          </p:nvPr>
        </p:nvSpPr>
        <p:spPr>
          <a:xfrm>
            <a:off x="-1" y="-14288"/>
            <a:ext cx="9144002" cy="706438"/>
          </a:xfrm>
          <a:prstGeom prst="rect">
            <a:avLst/>
          </a:prstGeom>
        </p:spPr>
        <p:txBody>
          <a:bodyPr>
            <a:normAutofit fontScale="100000" lnSpcReduction="0"/>
          </a:bodyPr>
          <a:lstStyle>
            <a:lvl1pPr>
              <a:defRPr sz="4000">
                <a:solidFill>
                  <a:srgbClr val="FFFF00"/>
                </a:solidFill>
              </a:defRPr>
            </a:lvl1pPr>
          </a:lstStyle>
          <a:p>
            <a:pPr/>
            <a:r>
              <a:t>Aumento delle esigenze funzionali</a:t>
            </a:r>
          </a:p>
        </p:txBody>
      </p:sp>
      <p:sp>
        <p:nvSpPr>
          <p:cNvPr id="366" name="IPERPLASIA: aumento del volume di un organo o tessuto per incremento numerico delle cellule…"/>
          <p:cNvSpPr txBox="1"/>
          <p:nvPr/>
        </p:nvSpPr>
        <p:spPr>
          <a:xfrm>
            <a:off x="153670" y="806450"/>
            <a:ext cx="8873173" cy="23946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600"/>
              </a:spcBef>
              <a:defRPr sz="2800">
                <a:solidFill>
                  <a:srgbClr val="FFFF00"/>
                </a:solidFill>
              </a:defRPr>
            </a:pPr>
            <a:r>
              <a:t>IPERPLASIA</a:t>
            </a:r>
            <a:r>
              <a:rPr>
                <a:solidFill>
                  <a:srgbClr val="FFFFFF"/>
                </a:solidFill>
              </a:rPr>
              <a:t>: aumento del volume di un organo o tessuto per incremento </a:t>
            </a:r>
            <a:r>
              <a:rPr u="sng">
                <a:solidFill>
                  <a:srgbClr val="FFFFFF"/>
                </a:solidFill>
              </a:rPr>
              <a:t>numerico</a:t>
            </a:r>
            <a:r>
              <a:rPr>
                <a:solidFill>
                  <a:srgbClr val="FFFFFF"/>
                </a:solidFill>
              </a:rPr>
              <a:t> delle cellule</a:t>
            </a:r>
            <a:endParaRPr>
              <a:solidFill>
                <a:srgbClr val="FFFFFF"/>
              </a:solidFill>
            </a:endParaRPr>
          </a:p>
          <a:p>
            <a:pPr algn="just">
              <a:spcBef>
                <a:spcPts val="1900"/>
              </a:spcBef>
              <a:defRPr sz="1000">
                <a:solidFill>
                  <a:srgbClr val="FFFFFF"/>
                </a:solidFill>
              </a:defRPr>
            </a:pPr>
          </a:p>
          <a:p>
            <a:pPr algn="just">
              <a:spcBef>
                <a:spcPts val="1900"/>
              </a:spcBef>
              <a:defRPr sz="2800">
                <a:solidFill>
                  <a:srgbClr val="FFFF00"/>
                </a:solidFill>
              </a:defRPr>
            </a:pPr>
            <a:r>
              <a:t>IPERTROFIA</a:t>
            </a:r>
            <a:r>
              <a:rPr>
                <a:solidFill>
                  <a:srgbClr val="FFFFFF"/>
                </a:solidFill>
              </a:rPr>
              <a:t>: aumento del volume di un organo o tessuto per incremento </a:t>
            </a:r>
            <a:r>
              <a:rPr u="sng">
                <a:solidFill>
                  <a:srgbClr val="FFFFFF"/>
                </a:solidFill>
              </a:rPr>
              <a:t>volumetrico</a:t>
            </a:r>
            <a:r>
              <a:rPr>
                <a:solidFill>
                  <a:srgbClr val="FFFFFF"/>
                </a:solidFill>
              </a:rPr>
              <a:t> delle cellule</a:t>
            </a:r>
            <a:r>
              <a:rPr sz="3200">
                <a:solidFill>
                  <a:srgbClr val="FFFFFF"/>
                </a:solidFill>
              </a:rPr>
              <a:t> </a:t>
            </a:r>
          </a:p>
        </p:txBody>
      </p:sp>
      <p:sp>
        <p:nvSpPr>
          <p:cNvPr id="367" name="ipertrofia e/o iperplasia (possono coesistere): tessuti labili (elevata capacità replicativa; epiteli, midollo) e stabili (moderata capacità replicativa; fegato, muscolo liscio,  t. connettivo)…"/>
          <p:cNvSpPr txBox="1"/>
          <p:nvPr/>
        </p:nvSpPr>
        <p:spPr>
          <a:xfrm>
            <a:off x="71437" y="3573462"/>
            <a:ext cx="9037638" cy="2648163"/>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600"/>
              </a:spcBef>
              <a:defRPr b="1" sz="2700" u="sng"/>
            </a:pPr>
            <a:r>
              <a:t>ipertrofia e/o iperplasia</a:t>
            </a:r>
            <a:r>
              <a:rPr b="0" u="none"/>
              <a:t> (possono coesistere): tessuti </a:t>
            </a:r>
            <a:r>
              <a:t>labili</a:t>
            </a:r>
            <a:r>
              <a:rPr b="0" u="none"/>
              <a:t> (elevata capacità replicativa; </a:t>
            </a:r>
            <a:r>
              <a:rPr u="none"/>
              <a:t>epiteli</a:t>
            </a:r>
            <a:r>
              <a:rPr b="0" u="none"/>
              <a:t>, </a:t>
            </a:r>
            <a:r>
              <a:rPr u="none"/>
              <a:t>midollo</a:t>
            </a:r>
            <a:r>
              <a:rPr b="0" u="none"/>
              <a:t>) e </a:t>
            </a:r>
            <a:r>
              <a:t>stabili</a:t>
            </a:r>
            <a:r>
              <a:rPr b="0" u="none"/>
              <a:t> (moderata capacità replicativa; </a:t>
            </a:r>
            <a:r>
              <a:rPr u="none"/>
              <a:t>fegato</a:t>
            </a:r>
            <a:r>
              <a:rPr b="0" u="none"/>
              <a:t>, </a:t>
            </a:r>
            <a:r>
              <a:rPr u="none"/>
              <a:t>muscolo liscio</a:t>
            </a:r>
            <a:r>
              <a:rPr b="0" u="none"/>
              <a:t>,  </a:t>
            </a:r>
            <a:r>
              <a:rPr u="none"/>
              <a:t>t. connettivo</a:t>
            </a:r>
            <a:r>
              <a:rPr b="0" u="none"/>
              <a:t>)</a:t>
            </a:r>
          </a:p>
          <a:p>
            <a:pPr algn="just">
              <a:spcBef>
                <a:spcPts val="1600"/>
              </a:spcBef>
              <a:defRPr b="1" sz="2700" u="sng"/>
            </a:pPr>
            <a:r>
              <a:t>solo ipertrofia</a:t>
            </a:r>
            <a:r>
              <a:rPr b="0" u="none"/>
              <a:t>: tessuti </a:t>
            </a:r>
            <a:r>
              <a:t>perenni</a:t>
            </a:r>
            <a:r>
              <a:rPr b="0" u="none"/>
              <a:t> (limitata o assente capacità replicativa; </a:t>
            </a:r>
            <a:r>
              <a:rPr u="none"/>
              <a:t>t. nervoso</a:t>
            </a:r>
            <a:r>
              <a:rPr b="0" u="none"/>
              <a:t>, </a:t>
            </a:r>
            <a:r>
              <a:rPr u="none"/>
              <a:t>t. muscolare cardiaco</a:t>
            </a:r>
            <a:r>
              <a:rPr b="0" u="none"/>
              <a:t>)</a:t>
            </a:r>
          </a:p>
        </p:txBody>
      </p:sp>
      <p:sp>
        <p:nvSpPr>
          <p:cNvPr id="368" name="Ovale"/>
          <p:cNvSpPr/>
          <p:nvPr/>
        </p:nvSpPr>
        <p:spPr>
          <a:xfrm>
            <a:off x="8316912" y="6597650"/>
            <a:ext cx="142876" cy="71438"/>
          </a:xfrm>
          <a:prstGeom prst="ellipse">
            <a:avLst/>
          </a:prstGeom>
          <a:solidFill>
            <a:schemeClr val="accent1"/>
          </a:solidFill>
          <a:ln w="25400">
            <a:solidFill>
              <a:srgbClr val="89A4A7"/>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367"/>
                                        </p:tgtEl>
                                        <p:attrNameLst>
                                          <p:attrName>style.visibility</p:attrName>
                                        </p:attrNameLst>
                                      </p:cBhvr>
                                      <p:to>
                                        <p:strVal val="visible"/>
                                      </p:to>
                                    </p:set>
                                    <p:anim calcmode="lin" valueType="num">
                                      <p:cBhvr>
                                        <p:cTn id="7" dur="500" fill="hold"/>
                                        <p:tgtEl>
                                          <p:spTgt spid="367"/>
                                        </p:tgtEl>
                                        <p:attrNameLst>
                                          <p:attrName>ppt_x</p:attrName>
                                        </p:attrNameLst>
                                      </p:cBhvr>
                                      <p:tavLst>
                                        <p:tav tm="0">
                                          <p:val>
                                            <p:strVal val="#ppt_x"/>
                                          </p:val>
                                        </p:tav>
                                        <p:tav tm="100000">
                                          <p:val>
                                            <p:strVal val="#ppt_x"/>
                                          </p:val>
                                        </p:tav>
                                      </p:tavLst>
                                    </p:anim>
                                    <p:anim calcmode="lin" valueType="num">
                                      <p:cBhvr>
                                        <p:cTn id="8" dur="500" fill="hold"/>
                                        <p:tgtEl>
                                          <p:spTgt spid="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7"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Risposte adattative di cellule e tessuti a variazioni di richieste funzionali"/>
          <p:cNvSpPr txBox="1"/>
          <p:nvPr>
            <p:ph type="title" idx="4294967295"/>
          </p:nvPr>
        </p:nvSpPr>
        <p:spPr>
          <a:xfrm>
            <a:off x="71437" y="125412"/>
            <a:ext cx="9037638" cy="1143001"/>
          </a:xfrm>
          <a:prstGeom prst="rect">
            <a:avLst/>
          </a:prstGeom>
        </p:spPr>
        <p:txBody>
          <a:bodyPr>
            <a:normAutofit fontScale="100000" lnSpcReduction="0"/>
          </a:bodyPr>
          <a:lstStyle/>
          <a:p>
            <a:pPr defTabSz="886968">
              <a:defRPr sz="3686">
                <a:solidFill>
                  <a:srgbClr val="FFFF00"/>
                </a:solidFill>
              </a:defRPr>
            </a:pPr>
            <a:r>
              <a:t>Risposte adattative di cellule e tessuti a variazioni di </a:t>
            </a:r>
            <a:r>
              <a:rPr u="sng"/>
              <a:t>richieste funzionali</a:t>
            </a:r>
          </a:p>
        </p:txBody>
      </p:sp>
      <p:sp>
        <p:nvSpPr>
          <p:cNvPr id="371" name="- fisiologiche…"/>
          <p:cNvSpPr txBox="1"/>
          <p:nvPr>
            <p:ph type="body" idx="4294967295"/>
          </p:nvPr>
        </p:nvSpPr>
        <p:spPr>
          <a:xfrm>
            <a:off x="457200" y="1600200"/>
            <a:ext cx="8229600" cy="4525963"/>
          </a:xfrm>
          <a:prstGeom prst="rect">
            <a:avLst/>
          </a:prstGeom>
          <a:ln w="9525">
            <a:solidFill>
              <a:srgbClr val="FFFFFF"/>
            </a:solidFill>
            <a:round/>
          </a:ln>
        </p:spPr>
        <p:txBody>
          <a:bodyPr>
            <a:normAutofit fontScale="100000" lnSpcReduction="0"/>
          </a:bodyPr>
          <a:lstStyle/>
          <a:p>
            <a:pPr marL="0" indent="0">
              <a:buSzTx/>
              <a:buNone/>
              <a:defRPr>
                <a:solidFill>
                  <a:srgbClr val="FFFFFF"/>
                </a:solidFill>
              </a:defRPr>
            </a:pPr>
          </a:p>
          <a:p>
            <a:pPr marL="0" indent="0">
              <a:buSzTx/>
              <a:buNone/>
              <a:defRPr>
                <a:solidFill>
                  <a:srgbClr val="FFFFFF"/>
                </a:solidFill>
              </a:defRPr>
            </a:pPr>
            <a:r>
              <a:t>					- fisiologiche</a:t>
            </a:r>
          </a:p>
          <a:p>
            <a:pPr marL="0" indent="0">
              <a:buChar char="•"/>
              <a:defRPr>
                <a:solidFill>
                  <a:srgbClr val="FFFFFF"/>
                </a:solidFill>
              </a:defRPr>
            </a:pPr>
            <a:r>
              <a:t>Iperplasie/ipertrofie       - compensatorie</a:t>
            </a:r>
          </a:p>
          <a:p>
            <a:pPr marL="0" indent="0">
              <a:buSzTx/>
              <a:buNone/>
              <a:defRPr>
                <a:solidFill>
                  <a:srgbClr val="FFFFFF"/>
                </a:solidFill>
              </a:defRPr>
            </a:pPr>
            <a:r>
              <a:t>					</a:t>
            </a:r>
            <a:r>
              <a:rPr b="1">
                <a:solidFill>
                  <a:srgbClr val="FF0000"/>
                </a:solidFill>
              </a:rPr>
              <a:t>- patologiche</a:t>
            </a:r>
            <a:endParaRPr b="1">
              <a:solidFill>
                <a:srgbClr val="FF0000"/>
              </a:solidFill>
            </a:endParaRPr>
          </a:p>
          <a:p>
            <a:pPr marL="0" indent="0">
              <a:buSzTx/>
              <a:buNone/>
              <a:defRPr>
                <a:solidFill>
                  <a:srgbClr val="FFFFFF"/>
                </a:solidFill>
              </a:defRPr>
            </a:pPr>
          </a:p>
          <a:p>
            <a:pPr marL="0" indent="0">
              <a:buChar char="•"/>
              <a:defRPr>
                <a:solidFill>
                  <a:srgbClr val="FFFFFF"/>
                </a:solidFill>
              </a:defRPr>
            </a:pPr>
            <a:r>
              <a:t>Atrofie                           - fisiologiche</a:t>
            </a:r>
          </a:p>
          <a:p>
            <a:pPr marL="0" indent="0">
              <a:buSzTx/>
              <a:buNone/>
              <a:defRPr>
                <a:solidFill>
                  <a:srgbClr val="FFFFFF"/>
                </a:solidFill>
              </a:defRPr>
            </a:pPr>
            <a:r>
              <a:t>					</a:t>
            </a:r>
            <a:r>
              <a:rPr b="1">
                <a:solidFill>
                  <a:srgbClr val="FF0000"/>
                </a:solidFill>
              </a:rPr>
              <a:t>- patologiche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373" name="ORMONALE: es. effetto degli estrogeni…"/>
          <p:cNvSpPr txBox="1"/>
          <p:nvPr/>
        </p:nvSpPr>
        <p:spPr>
          <a:xfrm>
            <a:off x="153670" y="692150"/>
            <a:ext cx="8576310" cy="2785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buSzPct val="100000"/>
              <a:buChar char="➢"/>
              <a:defRPr sz="3000">
                <a:solidFill>
                  <a:srgbClr val="FFFF00"/>
                </a:solidFill>
              </a:defRPr>
            </a:pPr>
            <a:r>
              <a:t> ORMONALE</a:t>
            </a:r>
            <a:r>
              <a:rPr>
                <a:solidFill>
                  <a:srgbClr val="FFFFFF"/>
                </a:solidFill>
              </a:rPr>
              <a:t>: e</a:t>
            </a:r>
            <a:r>
              <a:rPr sz="2800">
                <a:solidFill>
                  <a:srgbClr val="FFFFFF"/>
                </a:solidFill>
              </a:rPr>
              <a:t>s. effetto degli </a:t>
            </a:r>
            <a:r>
              <a:rPr sz="2800" u="sng">
                <a:solidFill>
                  <a:srgbClr val="FFFFFF"/>
                </a:solidFill>
              </a:rPr>
              <a:t>estrogeni</a:t>
            </a:r>
            <a:endParaRPr sz="2800" u="sng">
              <a:solidFill>
                <a:srgbClr val="FFFFFF"/>
              </a:solidFill>
            </a:endParaRPr>
          </a:p>
          <a:p>
            <a:pPr algn="just">
              <a:buSzPct val="100000"/>
              <a:buChar char="➢"/>
              <a:defRPr sz="1000" u="sng">
                <a:solidFill>
                  <a:srgbClr val="FFFFFF"/>
                </a:solidFill>
              </a:defRPr>
            </a:pPr>
          </a:p>
          <a:p>
            <a:pPr>
              <a:lnSpc>
                <a:spcPts val="3900"/>
              </a:lnSpc>
              <a:spcBef>
                <a:spcPts val="1600"/>
              </a:spcBef>
              <a:buSzPct val="100000"/>
              <a:buChar char="•"/>
              <a:defRPr sz="2800">
                <a:solidFill>
                  <a:srgbClr val="FFFFFF"/>
                </a:solidFill>
              </a:defRPr>
            </a:pPr>
            <a:r>
              <a:t> gh. endometriali durante il ciclo mestruale</a:t>
            </a:r>
          </a:p>
          <a:p>
            <a:pPr>
              <a:lnSpc>
                <a:spcPts val="3900"/>
              </a:lnSpc>
              <a:spcBef>
                <a:spcPts val="1600"/>
              </a:spcBef>
              <a:buSzPct val="100000"/>
              <a:buChar char="•"/>
              <a:defRPr sz="2800">
                <a:solidFill>
                  <a:srgbClr val="FFFFFF"/>
                </a:solidFill>
              </a:defRPr>
            </a:pPr>
            <a:r>
              <a:t> gh. mammaria durante l’allattamento (+ prolattina)</a:t>
            </a:r>
          </a:p>
          <a:p>
            <a:pPr>
              <a:lnSpc>
                <a:spcPts val="3900"/>
              </a:lnSpc>
              <a:spcBef>
                <a:spcPts val="1800"/>
              </a:spcBef>
              <a:buSzPct val="100000"/>
              <a:buChar char="•"/>
              <a:defRPr sz="2800">
                <a:solidFill>
                  <a:srgbClr val="FFFFFF"/>
                </a:solidFill>
              </a:defRPr>
            </a:pPr>
            <a:r>
              <a:t> cellule muscolari lisce dell’utero in gravidanza</a:t>
            </a:r>
            <a:r>
              <a:rPr sz="3000"/>
              <a:t>  </a:t>
            </a:r>
          </a:p>
        </p:txBody>
      </p:sp>
      <p:sp>
        <p:nvSpPr>
          <p:cNvPr id="374" name="Esempi di iperplasia-ipertrofia fisiologica"/>
          <p:cNvSpPr txBox="1"/>
          <p:nvPr>
            <p:ph type="title" idx="4294967295"/>
          </p:nvPr>
        </p:nvSpPr>
        <p:spPr>
          <a:xfrm>
            <a:off x="-1" y="-171450"/>
            <a:ext cx="9144002" cy="936625"/>
          </a:xfrm>
          <a:prstGeom prst="rect">
            <a:avLst/>
          </a:prstGeom>
        </p:spPr>
        <p:txBody>
          <a:bodyPr>
            <a:normAutofit fontScale="100000" lnSpcReduction="0"/>
          </a:bodyPr>
          <a:lstStyle>
            <a:lvl1pPr>
              <a:defRPr sz="3600">
                <a:solidFill>
                  <a:srgbClr val="FFFF00"/>
                </a:solidFill>
              </a:defRPr>
            </a:lvl1pPr>
          </a:lstStyle>
          <a:p>
            <a:pPr/>
            <a:r>
              <a:t>Esempi di iperplasia-ipertrofia fisiologica</a:t>
            </a:r>
          </a:p>
        </p:txBody>
      </p:sp>
      <p:sp>
        <p:nvSpPr>
          <p:cNvPr id="375" name="AUMENTO FATTORI DI CRESCITA: iperplasia  midollare per effetto dell’eritropoietina sui precursori eritroidi in condizioni di ipossia"/>
          <p:cNvSpPr txBox="1"/>
          <p:nvPr/>
        </p:nvSpPr>
        <p:spPr>
          <a:xfrm>
            <a:off x="153670" y="3741737"/>
            <a:ext cx="8909685" cy="13244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71462" indent="-271462" algn="just">
              <a:buSzPct val="100000"/>
              <a:buChar char="➢"/>
              <a:defRPr sz="3000">
                <a:solidFill>
                  <a:srgbClr val="FFFF00"/>
                </a:solidFill>
              </a:defRPr>
            </a:pPr>
            <a:r>
              <a:t> AUMENTO FATTORI DI CRESCITA: </a:t>
            </a:r>
            <a:r>
              <a:rPr sz="2800"/>
              <a:t>iperplasia  midollare</a:t>
            </a:r>
            <a:r>
              <a:rPr sz="2800">
                <a:solidFill>
                  <a:srgbClr val="FFFFFF"/>
                </a:solidFill>
              </a:rPr>
              <a:t> per effetto dell’</a:t>
            </a:r>
            <a:r>
              <a:rPr sz="2800"/>
              <a:t>eritropoietina</a:t>
            </a:r>
            <a:r>
              <a:rPr sz="2800">
                <a:solidFill>
                  <a:srgbClr val="FFFFFF"/>
                </a:solidFill>
              </a:rPr>
              <a:t> sui precursori eritroidi in condizioni di </a:t>
            </a:r>
            <a:r>
              <a:rPr sz="2800"/>
              <a:t>ipossia</a:t>
            </a:r>
          </a:p>
        </p:txBody>
      </p:sp>
      <p:sp>
        <p:nvSpPr>
          <p:cNvPr id="376" name="Le iperplasie/ipertrofie fisiologiche sono fenomeni reversibili sottoposti ad autocontrollo (negative feed-back)"/>
          <p:cNvSpPr txBox="1"/>
          <p:nvPr/>
        </p:nvSpPr>
        <p:spPr>
          <a:xfrm>
            <a:off x="117475" y="5373687"/>
            <a:ext cx="8918575" cy="86803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600"/>
            </a:pPr>
            <a:r>
              <a:t>Le iperplasie/ipertrofie </a:t>
            </a:r>
            <a:r>
              <a:rPr b="1"/>
              <a:t>fisiologiche</a:t>
            </a:r>
            <a:r>
              <a:t> sono fenomeni </a:t>
            </a:r>
            <a:r>
              <a:rPr b="1"/>
              <a:t>reversibili</a:t>
            </a:r>
            <a:r>
              <a:t> sottoposti ad autocontrollo (negative feed-back)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3"/>
                                        </p:tgtEl>
                                        <p:attrNameLst>
                                          <p:attrName>style.visibility</p:attrName>
                                        </p:attrNameLst>
                                      </p:cBhvr>
                                      <p:to>
                                        <p:strVal val="visible"/>
                                      </p:to>
                                    </p:set>
                                    <p:animEffect filter="wipe(left)" transition="in">
                                      <p:cBhvr>
                                        <p:cTn id="7" dur="500"/>
                                        <p:tgtEl>
                                          <p:spTgt spid="37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75"/>
                                        </p:tgtEl>
                                        <p:attrNameLst>
                                          <p:attrName>style.visibility</p:attrName>
                                        </p:attrNameLst>
                                      </p:cBhvr>
                                      <p:to>
                                        <p:strVal val="visible"/>
                                      </p:to>
                                    </p:set>
                                    <p:animEffect filter="wipe(left)" transition="in">
                                      <p:cBhvr>
                                        <p:cTn id="12" dur="500"/>
                                        <p:tgtEl>
                                          <p:spTgt spid="37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76"/>
                                        </p:tgtEl>
                                        <p:attrNameLst>
                                          <p:attrName>style.visibility</p:attrName>
                                        </p:attrNameLst>
                                      </p:cBhvr>
                                      <p:to>
                                        <p:strVal val="visible"/>
                                      </p:to>
                                    </p:set>
                                    <p:animEffect filter="wipe(left)" transition="in">
                                      <p:cBhvr>
                                        <p:cTn id="17" dur="500"/>
                                        <p:tgtEl>
                                          <p:spTgt spid="3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3"/>
      <p:bldP build="whole" bldLvl="1" animBg="1" rev="0" advAuto="0" spid="373" grpId="1"/>
      <p:bldP build="whole" bldLvl="1" animBg="1" rev="0" advAuto="0" spid="375"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378" name="Iperplasie/ipertrofie ormonali fisiologiche"/>
          <p:cNvSpPr txBox="1"/>
          <p:nvPr/>
        </p:nvSpPr>
        <p:spPr>
          <a:xfrm>
            <a:off x="118745" y="-66023"/>
            <a:ext cx="8944610" cy="609884"/>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2100"/>
              </a:spcBef>
              <a:defRPr sz="3600">
                <a:solidFill>
                  <a:srgbClr val="FFFF00"/>
                </a:solidFill>
              </a:defRPr>
            </a:lvl1pPr>
          </a:lstStyle>
          <a:p>
            <a:pPr/>
            <a:r>
              <a:t>Iperplasie/ipertrofie ormonali fisiologiche</a:t>
            </a:r>
          </a:p>
        </p:txBody>
      </p:sp>
      <p:sp>
        <p:nvSpPr>
          <p:cNvPr id="379" name="HISTOLOGY OF MAMMARY GLAND"/>
          <p:cNvSpPr txBox="1"/>
          <p:nvPr/>
        </p:nvSpPr>
        <p:spPr>
          <a:xfrm>
            <a:off x="2817495" y="1123950"/>
            <a:ext cx="3580448" cy="8926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600"/>
              </a:spcBef>
              <a:defRPr sz="2800">
                <a:solidFill>
                  <a:srgbClr val="FFFFFF"/>
                </a:solidFill>
              </a:defRPr>
            </a:lvl1pPr>
          </a:lstStyle>
          <a:p>
            <a:pPr/>
            <a:r>
              <a:t>HISTOLOGY OF MAMMARY GLAND</a:t>
            </a:r>
          </a:p>
        </p:txBody>
      </p:sp>
      <p:sp>
        <p:nvSpPr>
          <p:cNvPr id="380" name="inactive"/>
          <p:cNvSpPr txBox="1"/>
          <p:nvPr/>
        </p:nvSpPr>
        <p:spPr>
          <a:xfrm>
            <a:off x="1449069" y="2133600"/>
            <a:ext cx="1562737"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FF"/>
                </a:solidFill>
              </a:defRPr>
            </a:lvl1pPr>
          </a:lstStyle>
          <a:p>
            <a:pPr/>
            <a:r>
              <a:t>inactive</a:t>
            </a:r>
          </a:p>
        </p:txBody>
      </p:sp>
      <p:sp>
        <p:nvSpPr>
          <p:cNvPr id="381" name="active (lactating)"/>
          <p:cNvSpPr txBox="1"/>
          <p:nvPr/>
        </p:nvSpPr>
        <p:spPr>
          <a:xfrm>
            <a:off x="5481320" y="2117725"/>
            <a:ext cx="3148648" cy="486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600"/>
              </a:spcBef>
              <a:defRPr sz="2800">
                <a:solidFill>
                  <a:srgbClr val="FFFFFF"/>
                </a:solidFill>
              </a:defRPr>
            </a:lvl1pPr>
          </a:lstStyle>
          <a:p>
            <a:pPr/>
            <a:r>
              <a:t>active (lactating)</a:t>
            </a:r>
          </a:p>
        </p:txBody>
      </p:sp>
      <p:pic>
        <p:nvPicPr>
          <p:cNvPr id="382" name="http://www.ouhsc.edu/histology/Glass%20slides/24_01.jpg" descr="http://www.ouhsc.edu/histology/Glass%20slides/24_01.jpg"/>
          <p:cNvPicPr>
            <a:picLocks noChangeAspect="1"/>
          </p:cNvPicPr>
          <p:nvPr/>
        </p:nvPicPr>
        <p:blipFill>
          <a:blip r:embed="rId2">
            <a:extLst/>
          </a:blip>
          <a:stretch>
            <a:fillRect/>
          </a:stretch>
        </p:blipFill>
        <p:spPr>
          <a:xfrm>
            <a:off x="4665662" y="2636837"/>
            <a:ext cx="4443413" cy="3487738"/>
          </a:xfrm>
          <a:prstGeom prst="rect">
            <a:avLst/>
          </a:prstGeom>
          <a:ln w="12700">
            <a:miter lim="400000"/>
          </a:ln>
        </p:spPr>
      </p:pic>
      <p:pic>
        <p:nvPicPr>
          <p:cNvPr id="383" name="http://www.ouhsc.edu/histology/Glass%20slides/25_01.jpg" descr="http://www.ouhsc.edu/histology/Glass%20slides/25_01.jpg"/>
          <p:cNvPicPr>
            <a:picLocks noChangeAspect="1"/>
          </p:cNvPicPr>
          <p:nvPr/>
        </p:nvPicPr>
        <p:blipFill>
          <a:blip r:embed="rId3">
            <a:extLst/>
          </a:blip>
          <a:stretch>
            <a:fillRect/>
          </a:stretch>
        </p:blipFill>
        <p:spPr>
          <a:xfrm>
            <a:off x="34925" y="2647950"/>
            <a:ext cx="4429125" cy="3476625"/>
          </a:xfrm>
          <a:prstGeom prst="rect">
            <a:avLst/>
          </a:prstGeom>
          <a:ln w="12700">
            <a:miter lim="400000"/>
          </a:ln>
        </p:spPr>
      </p:pic>
      <p:sp>
        <p:nvSpPr>
          <p:cNvPr id="384" name="secretory units *"/>
          <p:cNvSpPr txBox="1"/>
          <p:nvPr/>
        </p:nvSpPr>
        <p:spPr>
          <a:xfrm>
            <a:off x="1304607" y="4437062"/>
            <a:ext cx="1964741" cy="54804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pPr>
            <a:r>
              <a:t>secretory units </a:t>
            </a:r>
            <a:r>
              <a:rPr sz="3200"/>
              <a:t>*</a:t>
            </a:r>
          </a:p>
        </p:txBody>
      </p:sp>
      <p:sp>
        <p:nvSpPr>
          <p:cNvPr id="385" name="secretory units"/>
          <p:cNvSpPr txBox="1"/>
          <p:nvPr/>
        </p:nvSpPr>
        <p:spPr>
          <a:xfrm>
            <a:off x="4651057" y="2916237"/>
            <a:ext cx="1743074"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r>
              <a:t>secretory units</a:t>
            </a:r>
          </a:p>
        </p:txBody>
      </p:sp>
      <p:sp>
        <p:nvSpPr>
          <p:cNvPr id="386" name="*"/>
          <p:cNvSpPr txBox="1"/>
          <p:nvPr/>
        </p:nvSpPr>
        <p:spPr>
          <a:xfrm>
            <a:off x="2422207" y="3336925"/>
            <a:ext cx="242526"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87" name="*"/>
          <p:cNvSpPr txBox="1"/>
          <p:nvPr/>
        </p:nvSpPr>
        <p:spPr>
          <a:xfrm>
            <a:off x="729932" y="5354637"/>
            <a:ext cx="242526"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88" name="*"/>
          <p:cNvSpPr txBox="1"/>
          <p:nvPr/>
        </p:nvSpPr>
        <p:spPr>
          <a:xfrm>
            <a:off x="3789045" y="4851400"/>
            <a:ext cx="242526"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89" name="*"/>
          <p:cNvSpPr txBox="1"/>
          <p:nvPr/>
        </p:nvSpPr>
        <p:spPr>
          <a:xfrm>
            <a:off x="1906270" y="5354637"/>
            <a:ext cx="242526"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90" name="*"/>
          <p:cNvSpPr txBox="1"/>
          <p:nvPr/>
        </p:nvSpPr>
        <p:spPr>
          <a:xfrm>
            <a:off x="3862070" y="3894137"/>
            <a:ext cx="242526"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91" name="*"/>
          <p:cNvSpPr txBox="1"/>
          <p:nvPr/>
        </p:nvSpPr>
        <p:spPr>
          <a:xfrm>
            <a:off x="7605394" y="5426075"/>
            <a:ext cx="242527"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92" name="*"/>
          <p:cNvSpPr txBox="1"/>
          <p:nvPr/>
        </p:nvSpPr>
        <p:spPr>
          <a:xfrm>
            <a:off x="6670357" y="4292600"/>
            <a:ext cx="242526"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93" name="*"/>
          <p:cNvSpPr txBox="1"/>
          <p:nvPr/>
        </p:nvSpPr>
        <p:spPr>
          <a:xfrm>
            <a:off x="7605394" y="3213100"/>
            <a:ext cx="242527" cy="486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sp>
        <p:nvSpPr>
          <p:cNvPr id="394" name="*"/>
          <p:cNvSpPr txBox="1"/>
          <p:nvPr/>
        </p:nvSpPr>
        <p:spPr>
          <a:xfrm>
            <a:off x="5554345" y="3741737"/>
            <a:ext cx="242526"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800"/>
            </a:lvl1pPr>
          </a:lstStyle>
          <a:p>
            <a:pPr/>
            <a:r>
              <a:t>*</a:t>
            </a:r>
          </a:p>
        </p:txBody>
      </p:sp>
      <p:grpSp>
        <p:nvGrpSpPr>
          <p:cNvPr id="400" name="Raggruppa"/>
          <p:cNvGrpSpPr/>
          <p:nvPr/>
        </p:nvGrpSpPr>
        <p:grpSpPr>
          <a:xfrm>
            <a:off x="876300" y="719137"/>
            <a:ext cx="7378700" cy="6094413"/>
            <a:chOff x="0" y="0"/>
            <a:chExt cx="7378700" cy="6094412"/>
          </a:xfrm>
        </p:grpSpPr>
        <p:pic>
          <p:nvPicPr>
            <p:cNvPr id="395" name="https://thumbs.dreamstime.com/z/breasts-breastfeeding-anatomy-female-breast-lactating-61948629.jpg" descr="https://thumbs.dreamstime.com/z/breasts-breastfeeding-anatomy-female-breast-lactating-61948629.jpg"/>
            <p:cNvPicPr>
              <a:picLocks noChangeAspect="1"/>
            </p:cNvPicPr>
            <p:nvPr/>
          </p:nvPicPr>
          <p:blipFill>
            <a:blip r:embed="rId4">
              <a:extLst/>
            </a:blip>
            <a:stretch>
              <a:fillRect/>
            </a:stretch>
          </p:blipFill>
          <p:spPr>
            <a:xfrm>
              <a:off x="0" y="0"/>
              <a:ext cx="7378700" cy="6094413"/>
            </a:xfrm>
            <a:prstGeom prst="rect">
              <a:avLst/>
            </a:prstGeom>
            <a:ln w="12700" cap="flat">
              <a:noFill/>
              <a:miter lim="400000"/>
            </a:ln>
            <a:effectLst/>
          </p:spPr>
        </p:pic>
        <p:sp>
          <p:nvSpPr>
            <p:cNvPr id="396" name="Linea"/>
            <p:cNvSpPr/>
            <p:nvPr/>
          </p:nvSpPr>
          <p:spPr>
            <a:xfrm flipH="1">
              <a:off x="2266950" y="1871662"/>
              <a:ext cx="863601" cy="720726"/>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pPr/>
            </a:p>
          </p:txBody>
        </p:sp>
        <p:sp>
          <p:nvSpPr>
            <p:cNvPr id="397" name="Linea"/>
            <p:cNvSpPr/>
            <p:nvPr/>
          </p:nvSpPr>
          <p:spPr>
            <a:xfrm flipH="1">
              <a:off x="5649913" y="1800225"/>
              <a:ext cx="863601" cy="720725"/>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pPr/>
            </a:p>
          </p:txBody>
        </p:sp>
        <p:sp>
          <p:nvSpPr>
            <p:cNvPr id="398" name="Linea"/>
            <p:cNvSpPr/>
            <p:nvPr/>
          </p:nvSpPr>
          <p:spPr>
            <a:xfrm>
              <a:off x="250824" y="863600"/>
              <a:ext cx="576264" cy="1"/>
            </a:xfrm>
            <a:prstGeom prst="line">
              <a:avLst/>
            </a:prstGeom>
            <a:noFill/>
            <a:ln w="38100" cap="flat">
              <a:solidFill>
                <a:srgbClr val="FF0000"/>
              </a:solidFill>
              <a:prstDash val="solid"/>
              <a:round/>
            </a:ln>
            <a:effectLst/>
          </p:spPr>
          <p:txBody>
            <a:bodyPr wrap="square" lIns="45719" tIns="45719" rIns="45719" bIns="45719" numCol="1" anchor="t">
              <a:noAutofit/>
            </a:bodyPr>
            <a:lstStyle/>
            <a:p>
              <a:pPr/>
            </a:p>
          </p:txBody>
        </p:sp>
        <p:sp>
          <p:nvSpPr>
            <p:cNvPr id="399" name="Linea"/>
            <p:cNvSpPr/>
            <p:nvPr/>
          </p:nvSpPr>
          <p:spPr>
            <a:xfrm>
              <a:off x="4714874" y="863600"/>
              <a:ext cx="1044576" cy="1"/>
            </a:xfrm>
            <a:prstGeom prst="line">
              <a:avLst/>
            </a:prstGeom>
            <a:noFill/>
            <a:ln w="38100" cap="flat">
              <a:solidFill>
                <a:srgbClr val="FF0000"/>
              </a:solidFill>
              <a:prstDash val="solid"/>
              <a:round/>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32" presetID="23" grpId="1" fill="hold">
                                  <p:stCondLst>
                                    <p:cond delay="0"/>
                                  </p:stCondLst>
                                  <p:iterate type="el" backwards="0">
                                    <p:tmAbs val="0"/>
                                  </p:iterate>
                                  <p:childTnLst>
                                    <p:anim calcmode="lin" valueType="num">
                                      <p:cBhvr>
                                        <p:cTn id="6" dur="500" fill="hold"/>
                                        <p:tgtEl>
                                          <p:spTgt spid="400"/>
                                        </p:tgtEl>
                                        <p:attrNameLst>
                                          <p:attrName>ppt_w</p:attrName>
                                        </p:attrNameLst>
                                      </p:cBhvr>
                                      <p:tavLst>
                                        <p:tav tm="0">
                                          <p:val>
                                            <p:strVal val="ppt_w"/>
                                          </p:val>
                                        </p:tav>
                                        <p:tav tm="100000">
                                          <p:val>
                                            <p:fltVal val="0"/>
                                          </p:val>
                                        </p:tav>
                                      </p:tavLst>
                                    </p:anim>
                                    <p:anim calcmode="lin" valueType="num">
                                      <p:cBhvr>
                                        <p:cTn id="7" dur="500" fill="hold"/>
                                        <p:tgtEl>
                                          <p:spTgt spid="400"/>
                                        </p:tgtEl>
                                        <p:attrNameLst>
                                          <p:attrName>ppt_h</p:attrName>
                                        </p:attrNameLst>
                                      </p:cBhvr>
                                      <p:tavLst>
                                        <p:tav tm="0">
                                          <p:val>
                                            <p:strVal val="ppt_h"/>
                                          </p:val>
                                        </p:tav>
                                        <p:tav tm="100000">
                                          <p:val>
                                            <p:fltVal val="0"/>
                                          </p:val>
                                        </p:tav>
                                      </p:tavLst>
                                    </p:anim>
                                    <p:set>
                                      <p:cBhvr>
                                        <p:cTn id="8" fill="hold">
                                          <p:stCondLst>
                                            <p:cond delay="499"/>
                                          </p:stCondLst>
                                        </p:cTn>
                                        <p:tgtEl>
                                          <p:spTgt spid="4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S01871-003-f012a" descr="S01871-003-f012a"/>
          <p:cNvPicPr>
            <a:picLocks noChangeAspect="1"/>
          </p:cNvPicPr>
          <p:nvPr/>
        </p:nvPicPr>
        <p:blipFill>
          <a:blip r:embed="rId2">
            <a:extLst/>
          </a:blip>
          <a:stretch>
            <a:fillRect/>
          </a:stretch>
        </p:blipFill>
        <p:spPr>
          <a:xfrm>
            <a:off x="1800225" y="476250"/>
            <a:ext cx="4391025" cy="3259138"/>
          </a:xfrm>
          <a:prstGeom prst="rect">
            <a:avLst/>
          </a:prstGeom>
          <a:ln>
            <a:solidFill>
              <a:srgbClr val="000000"/>
            </a:solidFill>
          </a:ln>
        </p:spPr>
      </p:pic>
      <p:pic>
        <p:nvPicPr>
          <p:cNvPr id="403" name="S01871-003-f012b" descr="S01871-003-f012b"/>
          <p:cNvPicPr>
            <a:picLocks noChangeAspect="1"/>
          </p:cNvPicPr>
          <p:nvPr/>
        </p:nvPicPr>
        <p:blipFill>
          <a:blip r:embed="rId3">
            <a:extLst/>
          </a:blip>
          <a:stretch>
            <a:fillRect/>
          </a:stretch>
        </p:blipFill>
        <p:spPr>
          <a:xfrm>
            <a:off x="1798637" y="3573462"/>
            <a:ext cx="4392613" cy="3248026"/>
          </a:xfrm>
          <a:prstGeom prst="rect">
            <a:avLst/>
          </a:prstGeom>
          <a:ln>
            <a:solidFill>
              <a:srgbClr val="000000"/>
            </a:solidFill>
          </a:ln>
        </p:spPr>
      </p:pic>
      <p:sp>
        <p:nvSpPr>
          <p:cNvPr id="404" name="The liver of a donor before the operation. Outlined in white is the part of the large lobe, that will be used as a transplant."/>
          <p:cNvSpPr txBox="1"/>
          <p:nvPr/>
        </p:nvSpPr>
        <p:spPr>
          <a:xfrm>
            <a:off x="6309995" y="549275"/>
            <a:ext cx="2680336" cy="1684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000"/>
              </a:spcBef>
            </a:pPr>
            <a:r>
              <a:t>The liver of a donor before the operation. Outlined in white is the part of the </a:t>
            </a:r>
            <a:r>
              <a:rPr>
                <a:solidFill>
                  <a:srgbClr val="FF0000"/>
                </a:solidFill>
              </a:rPr>
              <a:t>large</a:t>
            </a:r>
            <a:r>
              <a:t> </a:t>
            </a:r>
            <a:r>
              <a:rPr>
                <a:solidFill>
                  <a:srgbClr val="FF3300"/>
                </a:solidFill>
              </a:rPr>
              <a:t>lobe</a:t>
            </a:r>
            <a:r>
              <a:t>, that will be used as a </a:t>
            </a:r>
            <a:r>
              <a:rPr>
                <a:solidFill>
                  <a:srgbClr val="FF3300"/>
                </a:solidFill>
              </a:rPr>
              <a:t>transplant</a:t>
            </a:r>
            <a:r>
              <a:t>. </a:t>
            </a:r>
          </a:p>
        </p:txBody>
      </p:sp>
      <p:sp>
        <p:nvSpPr>
          <p:cNvPr id="405" name="A scan of the liver 1 week after partial hepatectomy. Note the enlargement of the lobe that has been left in the donor’s abdomen (white)"/>
          <p:cNvSpPr txBox="1"/>
          <p:nvPr/>
        </p:nvSpPr>
        <p:spPr>
          <a:xfrm>
            <a:off x="6309995" y="3621087"/>
            <a:ext cx="2824798" cy="16841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000"/>
              </a:spcBef>
            </a:pPr>
            <a:r>
              <a:t>A scan of the liver </a:t>
            </a:r>
            <a:r>
              <a:rPr b="1" u="sng"/>
              <a:t>1 week after</a:t>
            </a:r>
            <a:r>
              <a:t> partial hepatectomy. Note the enlargement of the lobe that has been left in the donor’s abdomen (white)</a:t>
            </a:r>
          </a:p>
        </p:txBody>
      </p:sp>
      <p:sp>
        <p:nvSpPr>
          <p:cNvPr id="406" name="Rigeneration of human liver in living-donor epathic transplantation"/>
          <p:cNvSpPr txBox="1"/>
          <p:nvPr/>
        </p:nvSpPr>
        <p:spPr>
          <a:xfrm>
            <a:off x="693419" y="0"/>
            <a:ext cx="7936549"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sz="2000">
                <a:solidFill>
                  <a:srgbClr val="FF3300"/>
                </a:solidFill>
              </a:defRPr>
            </a:lvl1pPr>
          </a:lstStyle>
          <a:p>
            <a:pPr/>
            <a:r>
              <a:t>Rigeneration of human liver in living-donor epathic transplantation</a:t>
            </a:r>
          </a:p>
        </p:txBody>
      </p:sp>
      <p:pic>
        <p:nvPicPr>
          <p:cNvPr id="407" name="image.png" descr="image.png"/>
          <p:cNvPicPr>
            <a:picLocks noChangeAspect="1"/>
          </p:cNvPicPr>
          <p:nvPr/>
        </p:nvPicPr>
        <p:blipFill>
          <a:blip r:embed="rId4">
            <a:extLst/>
          </a:blip>
          <a:stretch>
            <a:fillRect/>
          </a:stretch>
        </p:blipFill>
        <p:spPr>
          <a:xfrm>
            <a:off x="1152525" y="3527425"/>
            <a:ext cx="7956550" cy="3286125"/>
          </a:xfrm>
          <a:prstGeom prst="rect">
            <a:avLst/>
          </a:prstGeom>
          <a:ln w="12700">
            <a:miter lim="400000"/>
          </a:ln>
        </p:spPr>
      </p:pic>
      <p:sp>
        <p:nvSpPr>
          <p:cNvPr id="408" name="Computer-assisted axial thomography…"/>
          <p:cNvSpPr txBox="1"/>
          <p:nvPr/>
        </p:nvSpPr>
        <p:spPr>
          <a:xfrm>
            <a:off x="-62231" y="1628775"/>
            <a:ext cx="1888174" cy="7705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pPr>
            <a:r>
              <a:t>Computer-assisted axial thomography</a:t>
            </a:r>
          </a:p>
          <a:p>
            <a:pPr algn="ctr">
              <a:defRPr b="1" sz="1600"/>
            </a:pPr>
            <a:r>
              <a:t>(TAC)</a:t>
            </a:r>
          </a:p>
        </p:txBody>
      </p:sp>
      <p:grpSp>
        <p:nvGrpSpPr>
          <p:cNvPr id="413" name="Raggruppa"/>
          <p:cNvGrpSpPr/>
          <p:nvPr/>
        </p:nvGrpSpPr>
        <p:grpSpPr>
          <a:xfrm>
            <a:off x="-36513" y="-11113"/>
            <a:ext cx="9145588" cy="6884988"/>
            <a:chOff x="0" y="0"/>
            <a:chExt cx="9145587" cy="6884987"/>
          </a:xfrm>
        </p:grpSpPr>
        <p:grpSp>
          <p:nvGrpSpPr>
            <p:cNvPr id="411" name="Raggruppa"/>
            <p:cNvGrpSpPr/>
            <p:nvPr/>
          </p:nvGrpSpPr>
          <p:grpSpPr>
            <a:xfrm>
              <a:off x="1588" y="0"/>
              <a:ext cx="9144000" cy="6884988"/>
              <a:chOff x="1" y="0"/>
              <a:chExt cx="9143999" cy="6884987"/>
            </a:xfrm>
          </p:grpSpPr>
          <p:sp>
            <p:nvSpPr>
              <p:cNvPr id="409" name="Rettangolo"/>
              <p:cNvSpPr/>
              <p:nvPr/>
            </p:nvSpPr>
            <p:spPr>
              <a:xfrm>
                <a:off x="1" y="0"/>
                <a:ext cx="9144000" cy="6884988"/>
              </a:xfrm>
              <a:prstGeom prst="rect">
                <a:avLst/>
              </a:prstGeom>
              <a:solidFill>
                <a:schemeClr val="accent1"/>
              </a:solidFill>
              <a:ln w="25400" cap="flat">
                <a:solidFill>
                  <a:srgbClr val="89A4A7"/>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10" name="Iperplasia-ipertrofia COMPENSATORIA:…"/>
              <p:cNvSpPr txBox="1"/>
              <p:nvPr/>
            </p:nvSpPr>
            <p:spPr>
              <a:xfrm>
                <a:off x="417196" y="1423987"/>
                <a:ext cx="8576311" cy="1464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457200" indent="-457200">
                  <a:buSzPct val="100000"/>
                  <a:buChar char="➢"/>
                  <a:defRPr sz="3000"/>
                </a:pPr>
                <a:r>
                  <a:t>Iperplasia-ipertrofia </a:t>
                </a:r>
                <a:r>
                  <a:rPr b="1"/>
                  <a:t>COMPENSATORIA</a:t>
                </a:r>
                <a:r>
                  <a:rPr sz="2800"/>
                  <a:t>:</a:t>
                </a:r>
                <a:endParaRPr sz="2800"/>
              </a:p>
              <a:p>
                <a:pPr marL="457200" indent="-457200">
                  <a:defRPr sz="1000"/>
                </a:pPr>
              </a:p>
              <a:p>
                <a:pPr marL="457200" indent="-457200">
                  <a:defRPr sz="2800"/>
                </a:pPr>
                <a:r>
                  <a:t>aumento della massa tessutale in seguito a danno o resezione parziale</a:t>
                </a:r>
              </a:p>
            </p:txBody>
          </p:sp>
        </p:grpSp>
        <p:pic>
          <p:nvPicPr>
            <p:cNvPr id="412" name="image.png" descr="image.png"/>
            <p:cNvPicPr>
              <a:picLocks noChangeAspect="1"/>
            </p:cNvPicPr>
            <p:nvPr/>
          </p:nvPicPr>
          <p:blipFill>
            <a:blip r:embed="rId5">
              <a:extLst/>
            </a:blip>
            <a:stretch>
              <a:fillRect/>
            </a:stretch>
          </p:blipFill>
          <p:spPr>
            <a:xfrm>
              <a:off x="0" y="3381062"/>
              <a:ext cx="9116316" cy="207527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32" presetID="23" grpId="1" fill="hold">
                                  <p:stCondLst>
                                    <p:cond delay="0"/>
                                  </p:stCondLst>
                                  <p:iterate type="el" backwards="0">
                                    <p:tmAbs val="0"/>
                                  </p:iterate>
                                  <p:childTnLst>
                                    <p:anim calcmode="lin" valueType="num">
                                      <p:cBhvr>
                                        <p:cTn id="6" dur="500" fill="hold"/>
                                        <p:tgtEl>
                                          <p:spTgt spid="413"/>
                                        </p:tgtEl>
                                        <p:attrNameLst>
                                          <p:attrName>ppt_w</p:attrName>
                                        </p:attrNameLst>
                                      </p:cBhvr>
                                      <p:tavLst>
                                        <p:tav tm="0">
                                          <p:val>
                                            <p:strVal val="ppt_w"/>
                                          </p:val>
                                        </p:tav>
                                        <p:tav tm="100000">
                                          <p:val>
                                            <p:fltVal val="0"/>
                                          </p:val>
                                        </p:tav>
                                      </p:tavLst>
                                    </p:anim>
                                    <p:anim calcmode="lin" valueType="num">
                                      <p:cBhvr>
                                        <p:cTn id="7" dur="500" fill="hold"/>
                                        <p:tgtEl>
                                          <p:spTgt spid="413"/>
                                        </p:tgtEl>
                                        <p:attrNameLst>
                                          <p:attrName>ppt_h</p:attrName>
                                        </p:attrNameLst>
                                      </p:cBhvr>
                                      <p:tavLst>
                                        <p:tav tm="0">
                                          <p:val>
                                            <p:strVal val="ppt_h"/>
                                          </p:val>
                                        </p:tav>
                                        <p:tav tm="100000">
                                          <p:val>
                                            <p:fltVal val="0"/>
                                          </p:val>
                                        </p:tav>
                                      </p:tavLst>
                                    </p:anim>
                                    <p:set>
                                      <p:cBhvr>
                                        <p:cTn id="8" fill="hold">
                                          <p:stCondLst>
                                            <p:cond delay="499"/>
                                          </p:stCondLst>
                                        </p:cTn>
                                        <p:tgtEl>
                                          <p:spTgt spid="4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32" presetID="23" grpId="2" fill="hold">
                                  <p:stCondLst>
                                    <p:cond delay="0"/>
                                  </p:stCondLst>
                                  <p:iterate type="el" backwards="0">
                                    <p:tmAbs val="0"/>
                                  </p:iterate>
                                  <p:childTnLst>
                                    <p:anim calcmode="lin" valueType="num">
                                      <p:cBhvr>
                                        <p:cTn id="12" dur="500" fill="hold"/>
                                        <p:tgtEl>
                                          <p:spTgt spid="407"/>
                                        </p:tgtEl>
                                        <p:attrNameLst>
                                          <p:attrName>ppt_w</p:attrName>
                                        </p:attrNameLst>
                                      </p:cBhvr>
                                      <p:tavLst>
                                        <p:tav tm="0">
                                          <p:val>
                                            <p:strVal val="ppt_w"/>
                                          </p:val>
                                        </p:tav>
                                        <p:tav tm="100000">
                                          <p:val>
                                            <p:fltVal val="0"/>
                                          </p:val>
                                        </p:tav>
                                      </p:tavLst>
                                    </p:anim>
                                    <p:anim calcmode="lin" valueType="num">
                                      <p:cBhvr>
                                        <p:cTn id="13" dur="500" fill="hold"/>
                                        <p:tgtEl>
                                          <p:spTgt spid="407"/>
                                        </p:tgtEl>
                                        <p:attrNameLst>
                                          <p:attrName>ppt_h</p:attrName>
                                        </p:attrNameLst>
                                      </p:cBhvr>
                                      <p:tavLst>
                                        <p:tav tm="0">
                                          <p:val>
                                            <p:strVal val="ppt_h"/>
                                          </p:val>
                                        </p:tav>
                                        <p:tav tm="100000">
                                          <p:val>
                                            <p:fltVal val="0"/>
                                          </p:val>
                                        </p:tav>
                                      </p:tavLst>
                                    </p:anim>
                                    <p:set>
                                      <p:cBhvr>
                                        <p:cTn id="14" fill="hold">
                                          <p:stCondLst>
                                            <p:cond delay="499"/>
                                          </p:stCondLst>
                                        </p:cTn>
                                        <p:tgtEl>
                                          <p:spTgt spid="4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2"/>
      <p:bldP build="whole" bldLvl="1" animBg="1" rev="0" advAuto="0" spid="41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415" name="Iperplasia endometriale          - terapia estrogenica sostitutiva in menopausa          - neoplasie ovariche secernenti estrogeni"/>
          <p:cNvSpPr txBox="1"/>
          <p:nvPr>
            <p:ph type="title" idx="4294967295"/>
          </p:nvPr>
        </p:nvSpPr>
        <p:spPr>
          <a:xfrm>
            <a:off x="34925" y="620712"/>
            <a:ext cx="8507413" cy="1728788"/>
          </a:xfrm>
          <a:prstGeom prst="rect">
            <a:avLst/>
          </a:prstGeom>
        </p:spPr>
        <p:txBody>
          <a:bodyPr>
            <a:normAutofit fontScale="100000" lnSpcReduction="0"/>
          </a:bodyPr>
          <a:lstStyle/>
          <a:p>
            <a:pPr algn="l">
              <a:spcBef>
                <a:spcPts val="2000"/>
              </a:spcBef>
              <a:defRPr sz="2800" u="sng">
                <a:solidFill>
                  <a:srgbClr val="FFFFFF"/>
                </a:solidFill>
              </a:defRPr>
            </a:pPr>
            <a:r>
              <a:t>Iperplasia endometriale</a:t>
            </a:r>
            <a:br/>
            <a:r>
              <a:rPr sz="1000" u="none"/>
              <a:t> </a:t>
            </a:r>
            <a:r>
              <a:rPr sz="3400" u="none"/>
              <a:t>  </a:t>
            </a:r>
            <a:r>
              <a:rPr sz="1000" u="none"/>
              <a:t> </a:t>
            </a:r>
            <a:r>
              <a:rPr sz="3400" u="none"/>
              <a:t> </a:t>
            </a:r>
            <a:r>
              <a:rPr sz="2400" u="none"/>
              <a:t>    - terapia </a:t>
            </a:r>
            <a:r>
              <a:rPr sz="2400"/>
              <a:t>estrogenica</a:t>
            </a:r>
            <a:r>
              <a:rPr sz="2400" u="none"/>
              <a:t> sostitutiva in menopausa</a:t>
            </a:r>
            <a:br>
              <a:rPr sz="2400" u="none"/>
            </a:br>
            <a:r>
              <a:rPr sz="2400" u="none"/>
              <a:t>         - neoplasie ovariche secernenti </a:t>
            </a:r>
            <a:r>
              <a:rPr sz="2400"/>
              <a:t>estrogeni</a:t>
            </a:r>
          </a:p>
        </p:txBody>
      </p:sp>
      <p:sp>
        <p:nvSpPr>
          <p:cNvPr id="416" name="Esempi di iperplasie/ipertrofie patologiche"/>
          <p:cNvSpPr txBox="1"/>
          <p:nvPr/>
        </p:nvSpPr>
        <p:spPr>
          <a:xfrm>
            <a:off x="-135255" y="-26988"/>
            <a:ext cx="9377998" cy="6098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2100"/>
              </a:spcBef>
              <a:defRPr sz="3600">
                <a:solidFill>
                  <a:srgbClr val="FFFF00"/>
                </a:solidFill>
              </a:defRPr>
            </a:pPr>
            <a:r>
              <a:t>Esempi di iperplasie/ipertrofie </a:t>
            </a:r>
            <a:r>
              <a:rPr b="1"/>
              <a:t>patologiche</a:t>
            </a:r>
          </a:p>
        </p:txBody>
      </p:sp>
      <p:sp>
        <p:nvSpPr>
          <p:cNvPr id="417" name="Iperplasia epidermica nella psoriasi…"/>
          <p:cNvSpPr txBox="1"/>
          <p:nvPr/>
        </p:nvSpPr>
        <p:spPr>
          <a:xfrm>
            <a:off x="80644" y="2420937"/>
            <a:ext cx="8944611" cy="16943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800" u="sng">
                <a:solidFill>
                  <a:srgbClr val="FFFFFF"/>
                </a:solidFill>
              </a:defRPr>
            </a:pPr>
            <a:r>
              <a:t>Iperplasia epidermica nella </a:t>
            </a:r>
            <a:r>
              <a:rPr>
                <a:solidFill>
                  <a:srgbClr val="FFFF00"/>
                </a:solidFill>
              </a:rPr>
              <a:t>psoriasi</a:t>
            </a:r>
            <a:endParaRPr>
              <a:solidFill>
                <a:srgbClr val="FFFF00"/>
              </a:solidFill>
            </a:endParaRPr>
          </a:p>
          <a:p>
            <a:pPr algn="just">
              <a:defRPr sz="1000">
                <a:solidFill>
                  <a:srgbClr val="FFFFFF"/>
                </a:solidFill>
              </a:defRPr>
            </a:pPr>
          </a:p>
          <a:p>
            <a:pPr algn="just">
              <a:defRPr sz="2400">
                <a:solidFill>
                  <a:srgbClr val="FFFFFF"/>
                </a:solidFill>
              </a:defRPr>
            </a:pPr>
            <a:r>
              <a:t>       	- </a:t>
            </a:r>
            <a:r>
              <a:rPr>
                <a:solidFill>
                  <a:srgbClr val="FFFF00"/>
                </a:solidFill>
              </a:rPr>
              <a:t>malattia infiammatoria cronica</a:t>
            </a:r>
            <a:r>
              <a:t> della cute; proliferazione accelerata dei cheratinociti (ritmo mitotico 8 x superiore a quello normale stimolato da varie citochine infiammatorie)</a:t>
            </a:r>
          </a:p>
        </p:txBody>
      </p:sp>
      <p:sp>
        <p:nvSpPr>
          <p:cNvPr id="418" name="Iperplasia/ipertrofia prostatica"/>
          <p:cNvSpPr txBox="1"/>
          <p:nvPr/>
        </p:nvSpPr>
        <p:spPr>
          <a:xfrm>
            <a:off x="183832" y="4437062"/>
            <a:ext cx="5741036" cy="510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000" u="sng">
                <a:solidFill>
                  <a:srgbClr val="FFFFFF"/>
                </a:solidFill>
              </a:defRPr>
            </a:lvl1pPr>
          </a:lstStyle>
          <a:p>
            <a:pPr/>
            <a:r>
              <a:t>Iperplasia/ipertrofia prostatica</a:t>
            </a:r>
          </a:p>
        </p:txBody>
      </p:sp>
      <p:sp>
        <p:nvSpPr>
          <p:cNvPr id="419" name="Le iperplasie patologiche sono considerate lesioni precancerose. La loro reversibilità è legata alla correzione dell’evento scatenante"/>
          <p:cNvSpPr txBox="1"/>
          <p:nvPr/>
        </p:nvSpPr>
        <p:spPr>
          <a:xfrm>
            <a:off x="107950" y="5229225"/>
            <a:ext cx="8963025" cy="1349802"/>
          </a:xfrm>
          <a:prstGeom prst="rect">
            <a:avLst/>
          </a:prstGeom>
          <a:solidFill>
            <a:srgbClr val="FFFF00"/>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p>
            <a:pPr algn="just">
              <a:lnSpc>
                <a:spcPts val="3300"/>
              </a:lnSpc>
              <a:spcBef>
                <a:spcPts val="1600"/>
              </a:spcBef>
              <a:defRPr sz="2800"/>
            </a:pPr>
            <a:r>
              <a:t>Le iperplasie patologiche sono considerate </a:t>
            </a:r>
            <a:r>
              <a:rPr b="1"/>
              <a:t>lesioni precancerose</a:t>
            </a:r>
            <a:r>
              <a:t>. La loro reversibilità è legata alla correzione dell’evento scatenante</a:t>
            </a:r>
            <a:r>
              <a:rPr b="1"/>
              <a:t> </a:t>
            </a:r>
          </a:p>
        </p:txBody>
      </p:sp>
      <p:sp>
        <p:nvSpPr>
          <p:cNvPr id="420" name="Freccia"/>
          <p:cNvSpPr/>
          <p:nvPr/>
        </p:nvSpPr>
        <p:spPr>
          <a:xfrm rot="10800000">
            <a:off x="5435600" y="4565650"/>
            <a:ext cx="649288" cy="360363"/>
          </a:xfrm>
          <a:prstGeom prst="rightArrow">
            <a:avLst>
              <a:gd name="adj1" fmla="val 50000"/>
              <a:gd name="adj2" fmla="val 49999"/>
            </a:avLst>
          </a:prstGeom>
          <a:solidFill>
            <a:srgbClr val="FF0000"/>
          </a:solidFill>
          <a:ln w="2540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15"/>
                                        </p:tgtEl>
                                        <p:attrNameLst>
                                          <p:attrName>style.visibility</p:attrName>
                                        </p:attrNameLst>
                                      </p:cBhvr>
                                      <p:to>
                                        <p:strVal val="visible"/>
                                      </p:to>
                                    </p:set>
                                    <p:anim calcmode="lin" valueType="num">
                                      <p:cBhvr>
                                        <p:cTn id="7" dur="500" fill="hold"/>
                                        <p:tgtEl>
                                          <p:spTgt spid="415"/>
                                        </p:tgtEl>
                                        <p:attrNameLst>
                                          <p:attrName>ppt_x</p:attrName>
                                        </p:attrNameLst>
                                      </p:cBhvr>
                                      <p:tavLst>
                                        <p:tav tm="0">
                                          <p:val>
                                            <p:strVal val="0-#ppt_w/2"/>
                                          </p:val>
                                        </p:tav>
                                        <p:tav tm="100000">
                                          <p:val>
                                            <p:strVal val="#ppt_x"/>
                                          </p:val>
                                        </p:tav>
                                      </p:tavLst>
                                    </p:anim>
                                    <p:anim calcmode="lin" valueType="num">
                                      <p:cBhvr>
                                        <p:cTn id="8" dur="500" fill="hold"/>
                                        <p:tgtEl>
                                          <p:spTgt spid="4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417"/>
                                        </p:tgtEl>
                                        <p:attrNameLst>
                                          <p:attrName>style.visibility</p:attrName>
                                        </p:attrNameLst>
                                      </p:cBhvr>
                                      <p:to>
                                        <p:strVal val="visible"/>
                                      </p:to>
                                    </p:set>
                                    <p:anim calcmode="lin" valueType="num">
                                      <p:cBhvr>
                                        <p:cTn id="13" dur="500" fill="hold"/>
                                        <p:tgtEl>
                                          <p:spTgt spid="417"/>
                                        </p:tgtEl>
                                        <p:attrNameLst>
                                          <p:attrName>ppt_x</p:attrName>
                                        </p:attrNameLst>
                                      </p:cBhvr>
                                      <p:tavLst>
                                        <p:tav tm="0">
                                          <p:val>
                                            <p:strVal val="1+#ppt_w/2"/>
                                          </p:val>
                                        </p:tav>
                                        <p:tav tm="100000">
                                          <p:val>
                                            <p:strVal val="#ppt_x"/>
                                          </p:val>
                                        </p:tav>
                                      </p:tavLst>
                                    </p:anim>
                                    <p:anim calcmode="lin" valueType="num">
                                      <p:cBhvr>
                                        <p:cTn id="14" dur="500" fill="hold"/>
                                        <p:tgtEl>
                                          <p:spTgt spid="4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418"/>
                                        </p:tgtEl>
                                        <p:attrNameLst>
                                          <p:attrName>style.visibility</p:attrName>
                                        </p:attrNameLst>
                                      </p:cBhvr>
                                      <p:to>
                                        <p:strVal val="visible"/>
                                      </p:to>
                                    </p:set>
                                    <p:anim calcmode="lin" valueType="num">
                                      <p:cBhvr>
                                        <p:cTn id="19" dur="500" fill="hold"/>
                                        <p:tgtEl>
                                          <p:spTgt spid="418"/>
                                        </p:tgtEl>
                                        <p:attrNameLst>
                                          <p:attrName>ppt_x</p:attrName>
                                        </p:attrNameLst>
                                      </p:cBhvr>
                                      <p:tavLst>
                                        <p:tav tm="0">
                                          <p:val>
                                            <p:strVal val="#ppt_x"/>
                                          </p:val>
                                        </p:tav>
                                        <p:tav tm="100000">
                                          <p:val>
                                            <p:strVal val="#ppt_x"/>
                                          </p:val>
                                        </p:tav>
                                      </p:tavLst>
                                    </p:anim>
                                    <p:anim calcmode="lin" valueType="num">
                                      <p:cBhvr>
                                        <p:cTn id="20" dur="500" fill="hold"/>
                                        <p:tgtEl>
                                          <p:spTgt spid="4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419"/>
                                        </p:tgtEl>
                                        <p:attrNameLst>
                                          <p:attrName>style.visibility</p:attrName>
                                        </p:attrNameLst>
                                      </p:cBhvr>
                                      <p:to>
                                        <p:strVal val="visible"/>
                                      </p:to>
                                    </p:set>
                                    <p:anim calcmode="lin" valueType="num">
                                      <p:cBhvr>
                                        <p:cTn id="25" dur="500" fill="hold"/>
                                        <p:tgtEl>
                                          <p:spTgt spid="419"/>
                                        </p:tgtEl>
                                        <p:attrNameLst>
                                          <p:attrName>ppt_w</p:attrName>
                                        </p:attrNameLst>
                                      </p:cBhvr>
                                      <p:tavLst>
                                        <p:tav tm="0">
                                          <p:val>
                                            <p:fltVal val="0"/>
                                          </p:val>
                                        </p:tav>
                                        <p:tav tm="100000">
                                          <p:val>
                                            <p:strVal val="#ppt_w"/>
                                          </p:val>
                                        </p:tav>
                                      </p:tavLst>
                                    </p:anim>
                                    <p:anim calcmode="lin" valueType="num">
                                      <p:cBhvr>
                                        <p:cTn id="26" dur="500" fill="hold"/>
                                        <p:tgtEl>
                                          <p:spTgt spid="41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2" presetID="2" grpId="5" fill="hold">
                                  <p:stCondLst>
                                    <p:cond delay="0"/>
                                  </p:stCondLst>
                                  <p:iterate type="el" backwards="0">
                                    <p:tmAbs val="0"/>
                                  </p:iterate>
                                  <p:childTnLst>
                                    <p:set>
                                      <p:cBhvr>
                                        <p:cTn id="30" fill="hold"/>
                                        <p:tgtEl>
                                          <p:spTgt spid="420"/>
                                        </p:tgtEl>
                                        <p:attrNameLst>
                                          <p:attrName>style.visibility</p:attrName>
                                        </p:attrNameLst>
                                      </p:cBhvr>
                                      <p:to>
                                        <p:strVal val="visible"/>
                                      </p:to>
                                    </p:set>
                                    <p:anim calcmode="lin" valueType="num">
                                      <p:cBhvr>
                                        <p:cTn id="31" dur="500" fill="hold"/>
                                        <p:tgtEl>
                                          <p:spTgt spid="420"/>
                                        </p:tgtEl>
                                        <p:attrNameLst>
                                          <p:attrName>ppt_x</p:attrName>
                                        </p:attrNameLst>
                                      </p:cBhvr>
                                      <p:tavLst>
                                        <p:tav tm="0">
                                          <p:val>
                                            <p:strVal val="1+#ppt_w/2"/>
                                          </p:val>
                                        </p:tav>
                                        <p:tav tm="100000">
                                          <p:val>
                                            <p:strVal val="#ppt_x"/>
                                          </p:val>
                                        </p:tav>
                                      </p:tavLst>
                                    </p:anim>
                                    <p:anim calcmode="lin" valueType="num">
                                      <p:cBhvr>
                                        <p:cTn id="32" dur="500" fill="hold"/>
                                        <p:tgtEl>
                                          <p:spTgt spid="4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1"/>
      <p:bldP build="whole" bldLvl="1" animBg="1" rev="0" advAuto="0" spid="417" grpId="2"/>
      <p:bldP build="whole" bldLvl="1" animBg="1" rev="0" advAuto="0" spid="419" grpId="4"/>
      <p:bldP build="whole" bldLvl="1" animBg="1" rev="0" advAuto="0" spid="420" grpId="5"/>
      <p:bldP build="whole" bldLvl="1" animBg="1" rev="0" advAuto="0" spid="418" grpId="3"/>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422" name="Iperplasie/ipertrofie ormonali patologiche"/>
          <p:cNvSpPr txBox="1"/>
          <p:nvPr/>
        </p:nvSpPr>
        <p:spPr>
          <a:xfrm>
            <a:off x="117157" y="-80963"/>
            <a:ext cx="8873173" cy="5726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000"/>
              </a:spcBef>
              <a:defRPr sz="3400">
                <a:solidFill>
                  <a:srgbClr val="FFFF00"/>
                </a:solidFill>
              </a:defRPr>
            </a:lvl1pPr>
          </a:lstStyle>
          <a:p>
            <a:pPr/>
            <a:r>
              <a:t>Iperplasie/ipertrofie ormonali patologiche</a:t>
            </a:r>
          </a:p>
        </p:txBody>
      </p:sp>
      <p:pic>
        <p:nvPicPr>
          <p:cNvPr id="423" name="Immagine correlata" descr="Immagine correlata"/>
          <p:cNvPicPr>
            <a:picLocks noChangeAspect="1"/>
          </p:cNvPicPr>
          <p:nvPr/>
        </p:nvPicPr>
        <p:blipFill>
          <a:blip r:embed="rId2">
            <a:extLst/>
          </a:blip>
          <a:stretch>
            <a:fillRect/>
          </a:stretch>
        </p:blipFill>
        <p:spPr>
          <a:xfrm>
            <a:off x="34925" y="549275"/>
            <a:ext cx="4624388" cy="3902075"/>
          </a:xfrm>
          <a:prstGeom prst="rect">
            <a:avLst/>
          </a:prstGeom>
          <a:ln w="12700">
            <a:miter lim="400000"/>
          </a:ln>
        </p:spPr>
      </p:pic>
      <p:sp>
        <p:nvSpPr>
          <p:cNvPr id="424" name="Benign prostatic hyperplasia (BPH) is an extremely common abnormality…"/>
          <p:cNvSpPr txBox="1"/>
          <p:nvPr/>
        </p:nvSpPr>
        <p:spPr>
          <a:xfrm>
            <a:off x="45719" y="4437062"/>
            <a:ext cx="9052562" cy="22163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SzPct val="100000"/>
              <a:buChar char="•"/>
              <a:defRPr sz="2100">
                <a:solidFill>
                  <a:srgbClr val="FFFFFF"/>
                </a:solidFill>
              </a:defRPr>
            </a:pPr>
            <a:r>
              <a:t>Benign prostatic hyperplasia (BPH) is an </a:t>
            </a:r>
            <a:r>
              <a:rPr u="sng"/>
              <a:t>extremely common abnormality</a:t>
            </a:r>
            <a:endParaRPr u="sng"/>
          </a:p>
          <a:p>
            <a:pPr marL="285750" indent="-285750" algn="just">
              <a:buSzPct val="100000"/>
              <a:buChar char="•"/>
              <a:defRPr sz="1100">
                <a:solidFill>
                  <a:srgbClr val="FFFFFF"/>
                </a:solidFill>
              </a:defRPr>
            </a:pPr>
          </a:p>
          <a:p>
            <a:pPr marL="285750" indent="-285750" algn="just">
              <a:buSzPct val="100000"/>
              <a:buChar char="•"/>
              <a:defRPr sz="2100">
                <a:solidFill>
                  <a:srgbClr val="FFFFFF"/>
                </a:solidFill>
              </a:defRPr>
            </a:pPr>
            <a:r>
              <a:t>It is present in 60-70% of men by the age of 40, and its frequency rises progressively, reaching 90% of men by the age of 80</a:t>
            </a:r>
          </a:p>
          <a:p>
            <a:pPr marL="285750" indent="-285750" algn="just">
              <a:buSzPct val="100000"/>
              <a:buChar char="•"/>
              <a:defRPr sz="1100">
                <a:solidFill>
                  <a:srgbClr val="FFFFFF"/>
                </a:solidFill>
              </a:defRPr>
            </a:pPr>
          </a:p>
          <a:p>
            <a:pPr marL="285750" indent="-285750" algn="just">
              <a:buSzPct val="100000"/>
              <a:buChar char="•"/>
              <a:defRPr sz="2100">
                <a:solidFill>
                  <a:srgbClr val="FFFFFF"/>
                </a:solidFill>
              </a:defRPr>
            </a:pPr>
            <a:r>
              <a:t>BPH is characterized by </a:t>
            </a:r>
            <a:r>
              <a:rPr b="1">
                <a:solidFill>
                  <a:srgbClr val="FFFF00"/>
                </a:solidFill>
              </a:rPr>
              <a:t>proliferation of </a:t>
            </a:r>
            <a:r>
              <a:rPr b="1" u="sng">
                <a:solidFill>
                  <a:srgbClr val="FFFF00"/>
                </a:solidFill>
              </a:rPr>
              <a:t>both stromal and epithelial elements</a:t>
            </a:r>
            <a:r>
              <a:t>, with resultant </a:t>
            </a:r>
            <a:r>
              <a:rPr b="1">
                <a:solidFill>
                  <a:srgbClr val="FFFF00"/>
                </a:solidFill>
              </a:rPr>
              <a:t>enlargement of the gland</a:t>
            </a:r>
            <a:r>
              <a:t> and, in some cases, urinary obstruction</a:t>
            </a:r>
          </a:p>
        </p:txBody>
      </p:sp>
      <p:grpSp>
        <p:nvGrpSpPr>
          <p:cNvPr id="432" name="Raggruppa"/>
          <p:cNvGrpSpPr/>
          <p:nvPr/>
        </p:nvGrpSpPr>
        <p:grpSpPr>
          <a:xfrm>
            <a:off x="4716462" y="549274"/>
            <a:ext cx="4370388" cy="3874991"/>
            <a:chOff x="0" y="0"/>
            <a:chExt cx="4370387" cy="3874989"/>
          </a:xfrm>
        </p:grpSpPr>
        <p:grpSp>
          <p:nvGrpSpPr>
            <p:cNvPr id="430" name="Raggruppa"/>
            <p:cNvGrpSpPr/>
            <p:nvPr/>
          </p:nvGrpSpPr>
          <p:grpSpPr>
            <a:xfrm>
              <a:off x="-1" y="-1"/>
              <a:ext cx="3749293" cy="3874991"/>
              <a:chOff x="0" y="0"/>
              <a:chExt cx="3749291" cy="3874989"/>
            </a:xfrm>
          </p:grpSpPr>
          <p:pic>
            <p:nvPicPr>
              <p:cNvPr id="425" name="C:\WINDOWS\Desktop\pathpics\prostate.jpg" descr="C:\WINDOWS\Desktop\pathpics\prostate.jpg"/>
              <p:cNvPicPr>
                <a:picLocks noChangeAspect="1"/>
              </p:cNvPicPr>
              <p:nvPr/>
            </p:nvPicPr>
            <p:blipFill>
              <a:blip r:embed="rId3">
                <a:extLst/>
              </a:blip>
              <a:stretch>
                <a:fillRect/>
              </a:stretch>
            </p:blipFill>
            <p:spPr>
              <a:xfrm>
                <a:off x="0" y="0"/>
                <a:ext cx="3227206" cy="3874990"/>
              </a:xfrm>
              <a:prstGeom prst="rect">
                <a:avLst/>
              </a:prstGeom>
              <a:ln w="28575" cap="flat">
                <a:solidFill>
                  <a:srgbClr val="FFFFFF"/>
                </a:solidFill>
                <a:prstDash val="solid"/>
                <a:round/>
              </a:ln>
              <a:effectLst/>
            </p:spPr>
          </p:pic>
          <p:sp>
            <p:nvSpPr>
              <p:cNvPr id="426" name="Linea"/>
              <p:cNvSpPr/>
              <p:nvPr/>
            </p:nvSpPr>
            <p:spPr>
              <a:xfrm>
                <a:off x="623886" y="158749"/>
                <a:ext cx="1968501" cy="1"/>
              </a:xfrm>
              <a:prstGeom prst="line">
                <a:avLst/>
              </a:prstGeom>
              <a:noFill/>
              <a:ln w="57150" cap="flat">
                <a:solidFill>
                  <a:srgbClr val="FFFFFF"/>
                </a:solidFill>
                <a:prstDash val="solid"/>
                <a:round/>
              </a:ln>
              <a:effectLst/>
            </p:spPr>
            <p:txBody>
              <a:bodyPr wrap="square" lIns="45719" tIns="45719" rIns="45719" bIns="45719" numCol="1" anchor="t">
                <a:noAutofit/>
              </a:bodyPr>
              <a:lstStyle/>
              <a:p>
                <a:pPr/>
              </a:p>
            </p:txBody>
          </p:sp>
          <p:sp>
            <p:nvSpPr>
              <p:cNvPr id="427" name="3,5 cm"/>
              <p:cNvSpPr txBox="1"/>
              <p:nvPr/>
            </p:nvSpPr>
            <p:spPr>
              <a:xfrm>
                <a:off x="2664089" y="0"/>
                <a:ext cx="1008035" cy="35066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lstStyle>
              <a:p>
                <a:pPr/>
                <a:r>
                  <a:t>3,5 cm</a:t>
                </a:r>
              </a:p>
            </p:txBody>
          </p:sp>
          <p:sp>
            <p:nvSpPr>
              <p:cNvPr id="428" name="Linea"/>
              <p:cNvSpPr/>
              <p:nvPr/>
            </p:nvSpPr>
            <p:spPr>
              <a:xfrm>
                <a:off x="238125" y="1781174"/>
                <a:ext cx="2641601" cy="1"/>
              </a:xfrm>
              <a:prstGeom prst="line">
                <a:avLst/>
              </a:prstGeom>
              <a:noFill/>
              <a:ln w="57150" cap="flat">
                <a:solidFill>
                  <a:srgbClr val="FF0000"/>
                </a:solidFill>
                <a:prstDash val="solid"/>
                <a:round/>
              </a:ln>
              <a:effectLst/>
            </p:spPr>
            <p:txBody>
              <a:bodyPr wrap="square" lIns="45719" tIns="45719" rIns="45719" bIns="45719" numCol="1" anchor="t">
                <a:noAutofit/>
              </a:bodyPr>
              <a:lstStyle/>
              <a:p>
                <a:pPr/>
              </a:p>
            </p:txBody>
          </p:sp>
          <p:sp>
            <p:nvSpPr>
              <p:cNvPr id="429" name="6 cm"/>
              <p:cNvSpPr txBox="1"/>
              <p:nvPr/>
            </p:nvSpPr>
            <p:spPr>
              <a:xfrm>
                <a:off x="2952098" y="1597259"/>
                <a:ext cx="797194" cy="350663"/>
              </a:xfrm>
              <a:prstGeom prst="rect">
                <a:avLst/>
              </a:prstGeom>
              <a:solidFill>
                <a:srgbClr val="FF00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lstStyle>
              <a:p>
                <a:pPr/>
                <a:r>
                  <a:t>6 cm</a:t>
                </a:r>
              </a:p>
            </p:txBody>
          </p:sp>
        </p:grpSp>
        <p:sp>
          <p:nvSpPr>
            <p:cNvPr id="431" name="hyperplastic prostate"/>
            <p:cNvSpPr txBox="1"/>
            <p:nvPr/>
          </p:nvSpPr>
          <p:spPr>
            <a:xfrm>
              <a:off x="2822733" y="3179919"/>
              <a:ext cx="1547655" cy="66733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lvl1pPr>
            </a:lstStyle>
            <a:p>
              <a:pPr/>
              <a:r>
                <a:t>hyperplastic prostate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 grpId="1" fill="hold">
                                  <p:stCondLst>
                                    <p:cond delay="0"/>
                                  </p:stCondLst>
                                  <p:iterate type="el" backwards="0">
                                    <p:tmAbs val="0"/>
                                  </p:iterate>
                                  <p:childTnLst>
                                    <p:set>
                                      <p:cBhvr>
                                        <p:cTn id="6" fill="hold"/>
                                        <p:tgtEl>
                                          <p:spTgt spid="432"/>
                                        </p:tgtEl>
                                        <p:attrNameLst>
                                          <p:attrName>style.visibility</p:attrName>
                                        </p:attrNameLst>
                                      </p:cBhvr>
                                      <p:to>
                                        <p:strVal val="visible"/>
                                      </p:to>
                                    </p:set>
                                    <p:anim calcmode="lin" valueType="num">
                                      <p:cBhvr>
                                        <p:cTn id="7" dur="500" fill="hold"/>
                                        <p:tgtEl>
                                          <p:spTgt spid="432"/>
                                        </p:tgtEl>
                                        <p:attrNameLst>
                                          <p:attrName>ppt_x</p:attrName>
                                        </p:attrNameLst>
                                      </p:cBhvr>
                                      <p:tavLst>
                                        <p:tav tm="0">
                                          <p:val>
                                            <p:strVal val="1+#ppt_w/2"/>
                                          </p:val>
                                        </p:tav>
                                        <p:tav tm="100000">
                                          <p:val>
                                            <p:strVal val="#ppt_x"/>
                                          </p:val>
                                        </p:tav>
                                      </p:tavLst>
                                    </p:anim>
                                    <p:anim calcmode="lin" valueType="num">
                                      <p:cBhvr>
                                        <p:cTn id="8" dur="500" fill="hold"/>
                                        <p:tgtEl>
                                          <p:spTgt spid="4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2"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CONOSCENZA DEI MECCANISMI PATOGENETICI"/>
          <p:cNvSpPr txBox="1"/>
          <p:nvPr/>
        </p:nvSpPr>
        <p:spPr>
          <a:xfrm>
            <a:off x="2514600" y="331787"/>
            <a:ext cx="3713163" cy="1271264"/>
          </a:xfrm>
          <a:prstGeom prst="rect">
            <a:avLst/>
          </a:prstGeom>
          <a:ln>
            <a:solidFill>
              <a:srgbClr val="FFFFFF"/>
            </a:solidFill>
          </a:ln>
          <a:extLst>
            <a:ext uri="{C572A759-6A51-4108-AA02-DFA0A04FC94B}">
              <ma14:wrappingTextBoxFlag xmlns:ma14="http://schemas.microsoft.com/office/mac/drawingml/2011/main" val="1"/>
            </a:ext>
          </a:extLst>
        </p:spPr>
        <p:txBody>
          <a:bodyPr lIns="45719" rIns="45719">
            <a:spAutoFit/>
          </a:bodyPr>
          <a:lstStyle/>
          <a:p>
            <a:pPr algn="ctr">
              <a:spcBef>
                <a:spcPts val="1500"/>
              </a:spcBef>
              <a:defRPr sz="2600">
                <a:solidFill>
                  <a:srgbClr val="FFFFFF"/>
                </a:solidFill>
              </a:defRPr>
            </a:pPr>
            <a:r>
              <a:t>CONOSCENZA DEI </a:t>
            </a:r>
            <a:r>
              <a:rPr b="1">
                <a:solidFill>
                  <a:srgbClr val="FFFF00"/>
                </a:solidFill>
              </a:rPr>
              <a:t>MECCANISMI PATOGENETICI</a:t>
            </a:r>
          </a:p>
        </p:txBody>
      </p:sp>
      <p:sp>
        <p:nvSpPr>
          <p:cNvPr id="435" name="Forma"/>
          <p:cNvSpPr/>
          <p:nvPr/>
        </p:nvSpPr>
        <p:spPr>
          <a:xfrm>
            <a:off x="4051300" y="1771650"/>
            <a:ext cx="736601" cy="1092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FFFF"/>
          </a:solidFill>
          <a:ln w="12700">
            <a:miter lim="400000"/>
          </a:ln>
        </p:spPr>
        <p:txBody>
          <a:bodyPr lIns="45719" rIns="45719"/>
          <a:lstStyle/>
          <a:p>
            <a:pPr/>
          </a:p>
        </p:txBody>
      </p:sp>
      <p:sp>
        <p:nvSpPr>
          <p:cNvPr id="436" name="MESSA A PUNTO DELLA TERAPIA OPPORTUNA"/>
          <p:cNvSpPr txBox="1"/>
          <p:nvPr/>
        </p:nvSpPr>
        <p:spPr>
          <a:xfrm>
            <a:off x="2700337" y="2995612"/>
            <a:ext cx="3384551" cy="1318889"/>
          </a:xfrm>
          <a:prstGeom prst="rect">
            <a:avLst/>
          </a:prstGeom>
          <a:ln w="57150">
            <a:solidFill>
              <a:srgbClr val="FF0000"/>
            </a:solidFill>
          </a:ln>
          <a:extLst>
            <a:ext uri="{C572A759-6A51-4108-AA02-DFA0A04FC94B}">
              <ma14:wrappingTextBoxFlag xmlns:ma14="http://schemas.microsoft.com/office/mac/drawingml/2011/main" val="1"/>
            </a:ext>
          </a:extLst>
        </p:spPr>
        <p:txBody>
          <a:bodyPr lIns="45719" rIns="45719">
            <a:spAutoFit/>
          </a:bodyPr>
          <a:lstStyle/>
          <a:p>
            <a:pPr algn="ctr">
              <a:spcBef>
                <a:spcPts val="1500"/>
              </a:spcBef>
              <a:defRPr sz="2600">
                <a:solidFill>
                  <a:srgbClr val="FFFFFF"/>
                </a:solidFill>
              </a:defRPr>
            </a:pPr>
            <a:r>
              <a:t>MESSA A PUNTO DELLA </a:t>
            </a:r>
            <a:r>
              <a:rPr b="1">
                <a:solidFill>
                  <a:srgbClr val="FFFF00"/>
                </a:solidFill>
              </a:rPr>
              <a:t>TERAPIA</a:t>
            </a:r>
            <a:r>
              <a:t> OPPORTUNA</a:t>
            </a:r>
          </a:p>
        </p:txBody>
      </p:sp>
      <p:sp>
        <p:nvSpPr>
          <p:cNvPr id="437" name="CORREZIONE DEL DIFETTO"/>
          <p:cNvSpPr txBox="1"/>
          <p:nvPr/>
        </p:nvSpPr>
        <p:spPr>
          <a:xfrm>
            <a:off x="2555875" y="5630862"/>
            <a:ext cx="3671888" cy="877564"/>
          </a:xfrm>
          <a:prstGeom prst="rect">
            <a:avLst/>
          </a:prstGeom>
          <a:ln>
            <a:solidFill>
              <a:srgbClr val="FFFFFF"/>
            </a:solidFill>
          </a:ln>
          <a:extLst>
            <a:ext uri="{C572A759-6A51-4108-AA02-DFA0A04FC94B}">
              <ma14:wrappingTextBoxFlag xmlns:ma14="http://schemas.microsoft.com/office/mac/drawingml/2011/main" val="1"/>
            </a:ext>
          </a:extLst>
        </p:spPr>
        <p:txBody>
          <a:bodyPr lIns="45719" rIns="45719">
            <a:spAutoFit/>
          </a:bodyPr>
          <a:lstStyle>
            <a:lvl1pPr algn="ctr">
              <a:defRPr sz="2600">
                <a:solidFill>
                  <a:srgbClr val="FFFFFF"/>
                </a:solidFill>
              </a:defRPr>
            </a:lvl1pPr>
          </a:lstStyle>
          <a:p>
            <a:pPr/>
            <a:r>
              <a:t> CORREZIONE DEL DIFETTO</a:t>
            </a:r>
          </a:p>
        </p:txBody>
      </p:sp>
      <p:sp>
        <p:nvSpPr>
          <p:cNvPr id="438" name="Forma"/>
          <p:cNvSpPr/>
          <p:nvPr/>
        </p:nvSpPr>
        <p:spPr>
          <a:xfrm>
            <a:off x="4051300" y="4435475"/>
            <a:ext cx="736601" cy="1092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FFFF"/>
          </a:solid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251" name="Patologia cellulare: introduzione"/>
          <p:cNvSpPr txBox="1"/>
          <p:nvPr>
            <p:ph type="title" idx="4294967295"/>
          </p:nvPr>
        </p:nvSpPr>
        <p:spPr>
          <a:xfrm>
            <a:off x="457200" y="-100013"/>
            <a:ext cx="8229600" cy="646113"/>
          </a:xfrm>
          <a:prstGeom prst="rect">
            <a:avLst/>
          </a:prstGeom>
        </p:spPr>
        <p:txBody>
          <a:bodyPr>
            <a:normAutofit fontScale="100000" lnSpcReduction="0"/>
          </a:bodyPr>
          <a:lstStyle>
            <a:lvl1pPr>
              <a:defRPr sz="3400">
                <a:solidFill>
                  <a:srgbClr val="FFFF00"/>
                </a:solidFill>
              </a:defRPr>
            </a:lvl1pPr>
          </a:lstStyle>
          <a:p>
            <a:pPr/>
            <a:r>
              <a:t>Patologia cellulare: introduzione</a:t>
            </a:r>
          </a:p>
        </p:txBody>
      </p:sp>
      <p:sp>
        <p:nvSpPr>
          <p:cNvPr id="252" name="Tutte le forme di danno a organi o tessuti iniziano con alterazioni molecolari a carico della cellula, spesso accompagnate da modificazioni morfologiche e/o strutturali"/>
          <p:cNvSpPr txBox="1"/>
          <p:nvPr/>
        </p:nvSpPr>
        <p:spPr>
          <a:xfrm>
            <a:off x="80644" y="404812"/>
            <a:ext cx="9017636" cy="16554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just">
              <a:buSzPct val="100000"/>
              <a:buChar char="•"/>
              <a:defRPr sz="2600">
                <a:solidFill>
                  <a:srgbClr val="FFFFFF"/>
                </a:solidFill>
              </a:defRPr>
            </a:pPr>
            <a:r>
              <a:t>Tutte le forme di danno a organi o tessuti iniziano con </a:t>
            </a:r>
            <a:r>
              <a:rPr b="1" u="sng"/>
              <a:t>alterazioni</a:t>
            </a:r>
            <a:r>
              <a:t> molecolari </a:t>
            </a:r>
            <a:r>
              <a:rPr b="1" u="sng"/>
              <a:t>a carico della cellula</a:t>
            </a:r>
            <a:r>
              <a:rPr b="1"/>
              <a:t>, </a:t>
            </a:r>
            <a:r>
              <a:t>spesso accompagnate da modificazioni morfologiche e/o strutturali</a:t>
            </a:r>
          </a:p>
        </p:txBody>
      </p:sp>
      <p:pic>
        <p:nvPicPr>
          <p:cNvPr id="253" name="image.tif" descr="image.tif"/>
          <p:cNvPicPr>
            <a:picLocks noChangeAspect="1"/>
          </p:cNvPicPr>
          <p:nvPr/>
        </p:nvPicPr>
        <p:blipFill>
          <a:blip r:embed="rId2">
            <a:extLst/>
          </a:blip>
          <a:stretch>
            <a:fillRect/>
          </a:stretch>
        </p:blipFill>
        <p:spPr>
          <a:xfrm>
            <a:off x="527050" y="2600325"/>
            <a:ext cx="8293100" cy="4213225"/>
          </a:xfrm>
          <a:prstGeom prst="rect">
            <a:avLst/>
          </a:prstGeom>
          <a:ln w="12700">
            <a:miter lim="400000"/>
          </a:ln>
        </p:spPr>
      </p:pic>
      <p:grpSp>
        <p:nvGrpSpPr>
          <p:cNvPr id="256" name="Raggruppa"/>
          <p:cNvGrpSpPr/>
          <p:nvPr/>
        </p:nvGrpSpPr>
        <p:grpSpPr>
          <a:xfrm>
            <a:off x="3563937" y="2203450"/>
            <a:ext cx="2118577" cy="504825"/>
            <a:chOff x="0" y="0"/>
            <a:chExt cx="2118576" cy="504825"/>
          </a:xfrm>
        </p:grpSpPr>
        <p:sp>
          <p:nvSpPr>
            <p:cNvPr id="254" name="Forma"/>
            <p:cNvSpPr/>
            <p:nvPr/>
          </p:nvSpPr>
          <p:spPr>
            <a:xfrm>
              <a:off x="0" y="0"/>
              <a:ext cx="2118577" cy="504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3353" y="0"/>
                    <a:pt x="7490" y="0"/>
                  </a:cubicBezTo>
                  <a:lnTo>
                    <a:pt x="12189" y="0"/>
                  </a:lnTo>
                  <a:cubicBezTo>
                    <a:pt x="15363" y="0"/>
                    <a:pt x="18192" y="5770"/>
                    <a:pt x="19250" y="14400"/>
                  </a:cubicBezTo>
                  <a:lnTo>
                    <a:pt x="21600" y="14400"/>
                  </a:lnTo>
                  <a:lnTo>
                    <a:pt x="17329" y="21600"/>
                  </a:lnTo>
                  <a:lnTo>
                    <a:pt x="12201" y="14400"/>
                  </a:lnTo>
                  <a:lnTo>
                    <a:pt x="14551" y="14400"/>
                  </a:lnTo>
                  <a:cubicBezTo>
                    <a:pt x="13779" y="8101"/>
                    <a:pt x="12039" y="3187"/>
                    <a:pt x="9839" y="1091"/>
                  </a:cubicBezTo>
                  <a:lnTo>
                    <a:pt x="9839" y="1091"/>
                  </a:lnTo>
                  <a:cubicBezTo>
                    <a:pt x="6771" y="4014"/>
                    <a:pt x="4699" y="12282"/>
                    <a:pt x="4699" y="21600"/>
                  </a:cubicBezTo>
                  <a:close/>
                </a:path>
              </a:pathLst>
            </a:custGeom>
            <a:solidFill>
              <a:srgbClr val="FFFF00"/>
            </a:solidFill>
            <a:ln w="12700" cap="flat">
              <a:noFill/>
              <a:miter lim="400000"/>
            </a:ln>
            <a:effectLst/>
          </p:spPr>
          <p:txBody>
            <a:bodyPr wrap="square" lIns="45719" tIns="45719" rIns="45719" bIns="45719" numCol="1" anchor="ctr">
              <a:noAutofit/>
            </a:bodyPr>
            <a:lstStyle/>
            <a:p>
              <a:pPr/>
            </a:p>
          </p:txBody>
        </p:sp>
        <p:sp>
          <p:nvSpPr>
            <p:cNvPr id="255" name="Forma"/>
            <p:cNvSpPr/>
            <p:nvPr/>
          </p:nvSpPr>
          <p:spPr>
            <a:xfrm>
              <a:off x="0" y="0"/>
              <a:ext cx="965068" cy="504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7361" y="0"/>
                    <a:pt x="16442" y="0"/>
                  </a:cubicBezTo>
                  <a:cubicBezTo>
                    <a:pt x="18194" y="0"/>
                    <a:pt x="19936" y="368"/>
                    <a:pt x="21600" y="1091"/>
                  </a:cubicBezTo>
                  <a:lnTo>
                    <a:pt x="21600" y="1091"/>
                  </a:lnTo>
                  <a:cubicBezTo>
                    <a:pt x="14865" y="4014"/>
                    <a:pt x="10316" y="12282"/>
                    <a:pt x="10316" y="21600"/>
                  </a:cubicBezTo>
                  <a:close/>
                </a:path>
              </a:pathLst>
            </a:custGeom>
            <a:solidFill>
              <a:srgbClr val="CCCC00"/>
            </a:solidFill>
            <a:ln w="12700" cap="flat">
              <a:noFill/>
              <a:miter lim="400000"/>
            </a:ln>
            <a:effectLst/>
          </p:spPr>
          <p:txBody>
            <a:bodyPr wrap="square" lIns="45719" tIns="45719" rIns="45719" bIns="45719" numCol="1" anchor="ctr">
              <a:noAutofit/>
            </a:bodyPr>
            <a:lstStyle/>
            <a:p>
              <a:pPr/>
            </a:p>
          </p:txBody>
        </p:sp>
      </p:grpSp>
      <p:sp>
        <p:nvSpPr>
          <p:cNvPr id="257" name="Normal cell"/>
          <p:cNvSpPr txBox="1"/>
          <p:nvPr/>
        </p:nvSpPr>
        <p:spPr>
          <a:xfrm>
            <a:off x="1692275" y="2133600"/>
            <a:ext cx="1501413" cy="412500"/>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vl1pPr>
          </a:lstStyle>
          <a:p>
            <a:pPr/>
            <a:r>
              <a:t>Normal cell</a:t>
            </a:r>
          </a:p>
        </p:txBody>
      </p:sp>
      <p:sp>
        <p:nvSpPr>
          <p:cNvPr id="258" name="Damaged cell"/>
          <p:cNvSpPr txBox="1"/>
          <p:nvPr/>
        </p:nvSpPr>
        <p:spPr>
          <a:xfrm>
            <a:off x="5724525" y="2133600"/>
            <a:ext cx="1812464" cy="412500"/>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vl1pPr>
          </a:lstStyle>
          <a:p>
            <a:pPr/>
            <a:r>
              <a:t>Damaged cell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53"/>
                                        </p:tgtEl>
                                        <p:attrNameLst>
                                          <p:attrName>style.visibility</p:attrName>
                                        </p:attrNameLst>
                                      </p:cBhvr>
                                      <p:to>
                                        <p:strVal val="visible"/>
                                      </p:to>
                                    </p:set>
                                    <p:anim calcmode="lin" valueType="num">
                                      <p:cBhvr>
                                        <p:cTn id="7" dur="500" fill="hold"/>
                                        <p:tgtEl>
                                          <p:spTgt spid="253"/>
                                        </p:tgtEl>
                                        <p:attrNameLst>
                                          <p:attrName>ppt_w</p:attrName>
                                        </p:attrNameLst>
                                      </p:cBhvr>
                                      <p:tavLst>
                                        <p:tav tm="0">
                                          <p:val>
                                            <p:fltVal val="0"/>
                                          </p:val>
                                        </p:tav>
                                        <p:tav tm="100000">
                                          <p:val>
                                            <p:strVal val="#ppt_w"/>
                                          </p:val>
                                        </p:tav>
                                      </p:tavLst>
                                    </p:anim>
                                    <p:anim calcmode="lin" valueType="num">
                                      <p:cBhvr>
                                        <p:cTn id="8" dur="500" fill="hold"/>
                                        <p:tgtEl>
                                          <p:spTgt spid="2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8" presetID="22" grpId="2" fill="hold">
                                  <p:stCondLst>
                                    <p:cond delay="0"/>
                                  </p:stCondLst>
                                  <p:iterate type="el" backwards="0">
                                    <p:tmAbs val="0"/>
                                  </p:iterate>
                                  <p:childTnLst>
                                    <p:set>
                                      <p:cBhvr>
                                        <p:cTn id="11" fill="hold"/>
                                        <p:tgtEl>
                                          <p:spTgt spid="258"/>
                                        </p:tgtEl>
                                        <p:attrNameLst>
                                          <p:attrName>style.visibility</p:attrName>
                                        </p:attrNameLst>
                                      </p:cBhvr>
                                      <p:to>
                                        <p:strVal val="visible"/>
                                      </p:to>
                                    </p:set>
                                    <p:animEffect filter="wipe(left)" transition="in">
                                      <p:cBhvr>
                                        <p:cTn id="12" dur="500"/>
                                        <p:tgtEl>
                                          <p:spTgt spid="258"/>
                                        </p:tgtEl>
                                      </p:cBhvr>
                                    </p:animEffect>
                                  </p:childTnLst>
                                </p:cTn>
                              </p:par>
                            </p:childTnLst>
                          </p:cTn>
                        </p:par>
                        <p:par>
                          <p:cTn id="13" fill="hold">
                            <p:stCondLst>
                              <p:cond delay="1000"/>
                            </p:stCondLst>
                            <p:childTnLst>
                              <p:par>
                                <p:cTn id="14" presetClass="entr" nodeType="afterEffect" presetSubtype="8" presetID="22" grpId="3" fill="hold">
                                  <p:stCondLst>
                                    <p:cond delay="0"/>
                                  </p:stCondLst>
                                  <p:iterate type="el" backwards="0">
                                    <p:tmAbs val="0"/>
                                  </p:iterate>
                                  <p:childTnLst>
                                    <p:set>
                                      <p:cBhvr>
                                        <p:cTn id="15" fill="hold"/>
                                        <p:tgtEl>
                                          <p:spTgt spid="257"/>
                                        </p:tgtEl>
                                        <p:attrNameLst>
                                          <p:attrName>style.visibility</p:attrName>
                                        </p:attrNameLst>
                                      </p:cBhvr>
                                      <p:to>
                                        <p:strVal val="visible"/>
                                      </p:to>
                                    </p:set>
                                    <p:animEffect filter="wipe(left)" transition="in">
                                      <p:cBhvr>
                                        <p:cTn id="16" dur="500"/>
                                        <p:tgtEl>
                                          <p:spTgt spid="25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6" presetID="18" grpId="4" fill="hold">
                                  <p:stCondLst>
                                    <p:cond delay="0"/>
                                  </p:stCondLst>
                                  <p:iterate type="el" backwards="0">
                                    <p:tmAbs val="0"/>
                                  </p:iterate>
                                  <p:childTnLst>
                                    <p:set>
                                      <p:cBhvr>
                                        <p:cTn id="20" fill="hold"/>
                                        <p:tgtEl>
                                          <p:spTgt spid="256"/>
                                        </p:tgtEl>
                                        <p:attrNameLst>
                                          <p:attrName>style.visibility</p:attrName>
                                        </p:attrNameLst>
                                      </p:cBhvr>
                                      <p:to>
                                        <p:strVal val="visible"/>
                                      </p:to>
                                    </p:set>
                                    <p:animEffect filter="strips(downRight)" transition="in">
                                      <p:cBhvr>
                                        <p:cTn id="21" dur="1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4"/>
      <p:bldP build="whole" bldLvl="1" animBg="1" rev="0" advAuto="0" spid="253" grpId="1"/>
      <p:bldP build="whole" bldLvl="1" animBg="1" rev="0" advAuto="0" spid="258" grpId="2"/>
      <p:bldP build="whole" bldLvl="1" animBg="1" rev="0" advAuto="0" spid="257" grpId="3"/>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Cross-talk between epithelial and stromal cells contributes to prostate enlargement"/>
          <p:cNvSpPr txBox="1"/>
          <p:nvPr/>
        </p:nvSpPr>
        <p:spPr>
          <a:xfrm>
            <a:off x="801369" y="5765800"/>
            <a:ext cx="7506336"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400">
                <a:solidFill>
                  <a:srgbClr val="FFFF00"/>
                </a:solidFill>
              </a:defRPr>
            </a:pPr>
            <a:r>
              <a:t>Cross-talk between epithelial and stromal cells </a:t>
            </a:r>
            <a:r>
              <a:rPr>
                <a:solidFill>
                  <a:srgbClr val="FFFFFF"/>
                </a:solidFill>
              </a:rPr>
              <a:t>contributes to prostate enlargement </a:t>
            </a:r>
          </a:p>
        </p:txBody>
      </p:sp>
      <p:grpSp>
        <p:nvGrpSpPr>
          <p:cNvPr id="444" name="Raggruppa"/>
          <p:cNvGrpSpPr/>
          <p:nvPr/>
        </p:nvGrpSpPr>
        <p:grpSpPr>
          <a:xfrm>
            <a:off x="755650" y="115887"/>
            <a:ext cx="7597775" cy="5559426"/>
            <a:chOff x="0" y="0"/>
            <a:chExt cx="7597775" cy="5559425"/>
          </a:xfrm>
        </p:grpSpPr>
        <p:pic>
          <p:nvPicPr>
            <p:cNvPr id="441" name="image.png" descr="image.png"/>
            <p:cNvPicPr>
              <a:picLocks noChangeAspect="1"/>
            </p:cNvPicPr>
            <p:nvPr/>
          </p:nvPicPr>
          <p:blipFill>
            <a:blip r:embed="rId2">
              <a:extLst/>
            </a:blip>
            <a:stretch>
              <a:fillRect/>
            </a:stretch>
          </p:blipFill>
          <p:spPr>
            <a:xfrm>
              <a:off x="0" y="0"/>
              <a:ext cx="7597775" cy="5559425"/>
            </a:xfrm>
            <a:prstGeom prst="rect">
              <a:avLst/>
            </a:prstGeom>
            <a:ln w="12700" cap="flat">
              <a:noFill/>
              <a:miter lim="400000"/>
            </a:ln>
            <a:effectLst/>
          </p:spPr>
        </p:pic>
        <p:sp>
          <p:nvSpPr>
            <p:cNvPr id="442" name="Rettangolo"/>
            <p:cNvSpPr/>
            <p:nvPr/>
          </p:nvSpPr>
          <p:spPr>
            <a:xfrm>
              <a:off x="287337" y="792161"/>
              <a:ext cx="288926" cy="1079501"/>
            </a:xfrm>
            <a:prstGeom prst="rect">
              <a:avLst/>
            </a:prstGeom>
            <a:noFill/>
            <a:ln w="38100" cap="flat">
              <a:solidFill>
                <a:srgbClr val="FF3300"/>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443" name="Rettangolo"/>
            <p:cNvSpPr/>
            <p:nvPr/>
          </p:nvSpPr>
          <p:spPr>
            <a:xfrm>
              <a:off x="287337" y="2447925"/>
              <a:ext cx="288926" cy="792163"/>
            </a:xfrm>
            <a:prstGeom prst="rect">
              <a:avLst/>
            </a:prstGeom>
            <a:noFill/>
            <a:ln w="38100" cap="flat">
              <a:solidFill>
                <a:srgbClr val="FF3300"/>
              </a:solidFill>
              <a:prstDash val="solid"/>
              <a:round/>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446" name="Iperplasie/ipertrofie ormonali patologiche"/>
          <p:cNvSpPr txBox="1"/>
          <p:nvPr/>
        </p:nvSpPr>
        <p:spPr>
          <a:xfrm>
            <a:off x="117157" y="-100013"/>
            <a:ext cx="8873173" cy="5848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2100"/>
              </a:spcBef>
              <a:defRPr sz="3500">
                <a:solidFill>
                  <a:srgbClr val="FFFF00"/>
                </a:solidFill>
              </a:defRPr>
            </a:lvl1pPr>
          </a:lstStyle>
          <a:p>
            <a:pPr/>
            <a:r>
              <a:t>Iperplasie/ipertrofie ormonali patologiche</a:t>
            </a:r>
          </a:p>
        </p:txBody>
      </p:sp>
      <p:pic>
        <p:nvPicPr>
          <p:cNvPr id="447" name="Risultati immagini per dht-testosterone" descr="Risultati immagini per dht-testosterone"/>
          <p:cNvPicPr>
            <a:picLocks noChangeAspect="1"/>
          </p:cNvPicPr>
          <p:nvPr/>
        </p:nvPicPr>
        <p:blipFill>
          <a:blip r:embed="rId2">
            <a:extLst/>
          </a:blip>
          <a:stretch>
            <a:fillRect/>
          </a:stretch>
        </p:blipFill>
        <p:spPr>
          <a:xfrm>
            <a:off x="34925" y="547687"/>
            <a:ext cx="5565775" cy="4176713"/>
          </a:xfrm>
          <a:prstGeom prst="rect">
            <a:avLst/>
          </a:prstGeom>
          <a:ln w="12700">
            <a:miter lim="400000"/>
          </a:ln>
        </p:spPr>
      </p:pic>
      <p:sp>
        <p:nvSpPr>
          <p:cNvPr id="448" name="Dihydrotestosterone (DHT), the major mediator of prostatic growth, is synthesized in the prostate from circulating testosterone by the action of the enzyme 5α-reductase type 2. DHT binds to nuclear androgen receptors and upregulates the expression of gen"/>
          <p:cNvSpPr txBox="1"/>
          <p:nvPr/>
        </p:nvSpPr>
        <p:spPr>
          <a:xfrm>
            <a:off x="117157" y="4651375"/>
            <a:ext cx="8873173" cy="21392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300">
                <a:solidFill>
                  <a:srgbClr val="FFFF00"/>
                </a:solidFill>
              </a:defRPr>
            </a:pPr>
            <a:r>
              <a:t>Dihydrotestosterone </a:t>
            </a:r>
            <a:r>
              <a:t>(DHT)</a:t>
            </a:r>
            <a:r>
              <a:rPr>
                <a:solidFill>
                  <a:srgbClr val="FFFFFF"/>
                </a:solidFill>
              </a:rPr>
              <a:t>, the major mediator of prostatic growth, is synthesized in the prostate from circulating testosterone by the action of the enzyme </a:t>
            </a:r>
            <a:r>
              <a:rPr b="1"/>
              <a:t>5α-reductase</a:t>
            </a:r>
            <a:r>
              <a:rPr>
                <a:solidFill>
                  <a:srgbClr val="FFFFFF"/>
                </a:solidFill>
              </a:rPr>
              <a:t> type 2. DHT binds to nuclear androgen receptors and upregulates the expression of genes coding for </a:t>
            </a:r>
            <a:r>
              <a:rPr b="1"/>
              <a:t>growth factors</a:t>
            </a:r>
            <a:r>
              <a:rPr>
                <a:solidFill>
                  <a:srgbClr val="FFFFFF"/>
                </a:solidFill>
              </a:rPr>
              <a:t> that </a:t>
            </a:r>
            <a:r>
              <a:rPr b="1"/>
              <a:t>support the growth and survival of prostatic </a:t>
            </a:r>
            <a:r>
              <a:rPr b="1"/>
              <a:t>epithelium and stromal cells</a:t>
            </a:r>
          </a:p>
        </p:txBody>
      </p:sp>
      <p:pic>
        <p:nvPicPr>
          <p:cNvPr id="449" name="Risultati immagini per testosterone 5 alpha reductase dihydrotestosterone" descr="Risultati immagini per testosterone 5 alpha reductase dihydrotestosterone"/>
          <p:cNvPicPr>
            <a:picLocks noChangeAspect="1"/>
          </p:cNvPicPr>
          <p:nvPr/>
        </p:nvPicPr>
        <p:blipFill>
          <a:blip r:embed="rId3">
            <a:extLst/>
          </a:blip>
          <a:stretch>
            <a:fillRect/>
          </a:stretch>
        </p:blipFill>
        <p:spPr>
          <a:xfrm>
            <a:off x="5724525" y="549275"/>
            <a:ext cx="3311525" cy="1193800"/>
          </a:xfrm>
          <a:prstGeom prst="rect">
            <a:avLst/>
          </a:prstGeom>
          <a:ln w="12700">
            <a:miter lim="400000"/>
          </a:ln>
        </p:spPr>
      </p:pic>
      <p:sp>
        <p:nvSpPr>
          <p:cNvPr id="450" name="5-α reductase activity is higher in hyperplastic prostatic tissue…"/>
          <p:cNvSpPr txBox="1"/>
          <p:nvPr/>
        </p:nvSpPr>
        <p:spPr>
          <a:xfrm>
            <a:off x="4643437" y="1989137"/>
            <a:ext cx="4411663" cy="2432216"/>
          </a:xfrm>
          <a:prstGeom prst="rect">
            <a:avLst/>
          </a:prstGeom>
          <a:solidFill>
            <a:srgbClr val="FFFFFF"/>
          </a:solidFill>
          <a:ln w="38100">
            <a:solidFill>
              <a:srgbClr val="FF0000"/>
            </a:solidFill>
          </a:ln>
          <a:extLst>
            <a:ext uri="{C572A759-6A51-4108-AA02-DFA0A04FC94B}">
              <ma14:wrappingTextBoxFlag xmlns:ma14="http://schemas.microsoft.com/office/mac/drawingml/2011/main" val="1"/>
            </a:ext>
          </a:extLst>
        </p:spPr>
        <p:txBody>
          <a:bodyPr lIns="45719" rIns="45719">
            <a:spAutoFit/>
          </a:bodyPr>
          <a:lstStyle/>
          <a:p>
            <a:pPr marL="174625" indent="-174625" algn="just">
              <a:buSzPct val="100000"/>
              <a:buChar char="•"/>
              <a:defRPr sz="2100"/>
            </a:pPr>
            <a:r>
              <a:t>5-</a:t>
            </a:r>
            <a:r>
              <a:t>α</a:t>
            </a:r>
            <a:r>
              <a:t> reductase activity is </a:t>
            </a:r>
            <a:r>
              <a:rPr b="1" u="sng">
                <a:solidFill>
                  <a:srgbClr val="FF0000"/>
                </a:solidFill>
              </a:rPr>
              <a:t>higher</a:t>
            </a:r>
            <a:r>
              <a:rPr b="1"/>
              <a:t> in hyperplastic prostatic</a:t>
            </a:r>
            <a:r>
              <a:t> tissue</a:t>
            </a:r>
          </a:p>
          <a:p>
            <a:pPr marL="174625" indent="-174625" algn="just">
              <a:buSzPct val="100000"/>
              <a:buChar char="•"/>
              <a:defRPr sz="1200"/>
            </a:pPr>
          </a:p>
          <a:p>
            <a:pPr marL="174625" indent="-174625" algn="just">
              <a:buSzPct val="100000"/>
              <a:buChar char="•"/>
              <a:defRPr b="1" sz="2100">
                <a:solidFill>
                  <a:srgbClr val="FF0000"/>
                </a:solidFill>
              </a:defRPr>
            </a:pPr>
            <a:r>
              <a:t>Pharmacologic inhibition of 5-alpha reductase</a:t>
            </a:r>
            <a:r>
              <a:rPr b="0">
                <a:solidFill>
                  <a:srgbClr val="000000"/>
                </a:solidFill>
              </a:rPr>
              <a:t> blocks the conversion of testosterone to DHT and reduces prostate size by 20% to 30% by inducing apoptosis</a:t>
            </a:r>
          </a:p>
        </p:txBody>
      </p:sp>
      <p:sp>
        <p:nvSpPr>
          <p:cNvPr id="451" name="Ovale"/>
          <p:cNvSpPr/>
          <p:nvPr/>
        </p:nvSpPr>
        <p:spPr>
          <a:xfrm>
            <a:off x="250824" y="1916112"/>
            <a:ext cx="1296989" cy="649288"/>
          </a:xfrm>
          <a:prstGeom prst="ellipse">
            <a:avLst/>
          </a:prstGeom>
          <a:solidFill>
            <a:srgbClr val="F2F2F2"/>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450"/>
                                        </p:tgtEl>
                                        <p:attrNameLst>
                                          <p:attrName>style.visibility</p:attrName>
                                        </p:attrNameLst>
                                      </p:cBhvr>
                                      <p:to>
                                        <p:strVal val="visible"/>
                                      </p:to>
                                    </p:set>
                                    <p:anim calcmode="lin" valueType="num">
                                      <p:cBhvr>
                                        <p:cTn id="7" dur="500" fill="hold"/>
                                        <p:tgtEl>
                                          <p:spTgt spid="450"/>
                                        </p:tgtEl>
                                        <p:attrNameLst>
                                          <p:attrName>ppt_x</p:attrName>
                                        </p:attrNameLst>
                                      </p:cBhvr>
                                      <p:tavLst>
                                        <p:tav tm="0">
                                          <p:val>
                                            <p:strVal val="#ppt_x"/>
                                          </p:val>
                                        </p:tav>
                                        <p:tav tm="100000">
                                          <p:val>
                                            <p:strVal val="#ppt_x"/>
                                          </p:val>
                                        </p:tav>
                                      </p:tavLst>
                                    </p:anim>
                                    <p:anim calcmode="lin" valueType="num">
                                      <p:cBhvr>
                                        <p:cTn id="8" dur="500" fill="hold"/>
                                        <p:tgtEl>
                                          <p:spTgt spid="4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0" presetID="15" grpId="2" fill="hold">
                                  <p:stCondLst>
                                    <p:cond delay="0"/>
                                  </p:stCondLst>
                                  <p:iterate type="el" backwards="0">
                                    <p:tmAbs val="0"/>
                                  </p:iterate>
                                  <p:childTnLst>
                                    <p:anim calcmode="lin" valueType="num">
                                      <p:cBhvr>
                                        <p:cTn id="12" dur="500" fill="hold"/>
                                        <p:tgtEl>
                                          <p:spTgt spid="451"/>
                                        </p:tgtEl>
                                        <p:attrNameLst>
                                          <p:attrName>ppt_w</p:attrName>
                                        </p:attrNameLst>
                                      </p:cBhvr>
                                      <p:tavLst>
                                        <p:tav tm="0">
                                          <p:val>
                                            <p:strVal val="ppt_w"/>
                                          </p:val>
                                        </p:tav>
                                        <p:tav tm="100000">
                                          <p:val>
                                            <p:fltVal val="0"/>
                                          </p:val>
                                        </p:tav>
                                      </p:tavLst>
                                    </p:anim>
                                    <p:anim calcmode="lin" valueType="num">
                                      <p:cBhvr>
                                        <p:cTn id="13" dur="500" fill="hold"/>
                                        <p:tgtEl>
                                          <p:spTgt spid="451"/>
                                        </p:tgtEl>
                                        <p:attrNameLst>
                                          <p:attrName>ppt_h</p:attrName>
                                        </p:attrNameLst>
                                      </p:cBhvr>
                                      <p:tavLst>
                                        <p:tav tm="0">
                                          <p:val>
                                            <p:strVal val="ppt_h"/>
                                          </p:val>
                                        </p:tav>
                                        <p:tav tm="100000">
                                          <p:val>
                                            <p:fltVal val="0"/>
                                          </p:val>
                                        </p:tav>
                                      </p:tavLst>
                                    </p:anim>
                                    <p:anim calcmode="lin" valueType="num">
                                      <p:cBhvr>
                                        <p:cTn id="14" dur="500" fill="hold"/>
                                        <p:tgtEl>
                                          <p:spTgt spid="45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5" dur="500" fill="hold"/>
                                        <p:tgtEl>
                                          <p:spTgt spid="45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6" fill="hold">
                                          <p:stCondLst>
                                            <p:cond delay="499"/>
                                          </p:stCondLst>
                                        </p:cTn>
                                        <p:tgtEl>
                                          <p:spTgt spid="4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 grpId="1"/>
      <p:bldP build="whole" bldLvl="1" animBg="1" rev="0" advAuto="0" spid="451" grpId="2"/>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453" name="Il muscolo cardiaco e il muscolo scheletrico tendono ad adattarsi ad un incremento del carico di lavoro aumentando la loro massa…"/>
          <p:cNvSpPr txBox="1"/>
          <p:nvPr>
            <p:ph type="body" sz="half" idx="4294967295"/>
          </p:nvPr>
        </p:nvSpPr>
        <p:spPr>
          <a:xfrm>
            <a:off x="34925" y="4005262"/>
            <a:ext cx="9036050" cy="2736851"/>
          </a:xfrm>
          <a:prstGeom prst="rect">
            <a:avLst/>
          </a:prstGeom>
        </p:spPr>
        <p:txBody>
          <a:bodyPr>
            <a:normAutofit fontScale="100000" lnSpcReduction="0"/>
          </a:bodyPr>
          <a:lstStyle/>
          <a:p>
            <a:pPr algn="just">
              <a:spcBef>
                <a:spcPts val="600"/>
              </a:spcBef>
              <a:buChar char="•"/>
              <a:defRPr sz="2600">
                <a:solidFill>
                  <a:srgbClr val="FFFFFF"/>
                </a:solidFill>
              </a:defRPr>
            </a:pPr>
            <a:r>
              <a:t>Il muscolo cardiaco e il muscolo scheletrico tendono ad adattarsi ad un incremento del carico di lavoro aumentando la loro </a:t>
            </a:r>
            <a:r>
              <a:rPr>
                <a:solidFill>
                  <a:srgbClr val="FFFF00"/>
                </a:solidFill>
              </a:rPr>
              <a:t>massa</a:t>
            </a:r>
            <a:endParaRPr>
              <a:solidFill>
                <a:srgbClr val="FFFF00"/>
              </a:solidFill>
            </a:endParaRPr>
          </a:p>
          <a:p>
            <a:pPr algn="just">
              <a:buChar char="•"/>
              <a:defRPr sz="600">
                <a:solidFill>
                  <a:srgbClr val="FFFFFF"/>
                </a:solidFill>
              </a:defRPr>
            </a:pPr>
          </a:p>
          <a:p>
            <a:pPr algn="just">
              <a:spcBef>
                <a:spcPts val="600"/>
              </a:spcBef>
              <a:buChar char="•"/>
              <a:defRPr sz="2600">
                <a:solidFill>
                  <a:srgbClr val="FFFFFF"/>
                </a:solidFill>
              </a:defRPr>
            </a:pPr>
            <a:r>
              <a:t>La massa muscolare aumenta per ampliamento </a:t>
            </a:r>
            <a:r>
              <a:rPr u="sng"/>
              <a:t>volumetrico</a:t>
            </a:r>
            <a:r>
              <a:t> delle singole fibrocellule causato  dall’</a:t>
            </a:r>
            <a:r>
              <a:rPr>
                <a:solidFill>
                  <a:srgbClr val="FFFF00"/>
                </a:solidFill>
              </a:rPr>
              <a:t>aumento della sintesi di proteine e miofilamenti</a:t>
            </a:r>
          </a:p>
        </p:txBody>
      </p:sp>
      <p:sp>
        <p:nvSpPr>
          <p:cNvPr id="454" name="Ipertrofia del muscolo cardiaco e scheletrico"/>
          <p:cNvSpPr txBox="1"/>
          <p:nvPr>
            <p:ph type="title" idx="4294967295"/>
          </p:nvPr>
        </p:nvSpPr>
        <p:spPr>
          <a:xfrm>
            <a:off x="-36513" y="-171450"/>
            <a:ext cx="9144001" cy="936625"/>
          </a:xfrm>
          <a:prstGeom prst="rect">
            <a:avLst/>
          </a:prstGeom>
        </p:spPr>
        <p:txBody>
          <a:bodyPr>
            <a:normAutofit fontScale="100000" lnSpcReduction="0"/>
          </a:bodyPr>
          <a:lstStyle>
            <a:lvl1pPr>
              <a:defRPr sz="3600">
                <a:solidFill>
                  <a:srgbClr val="FFFF00"/>
                </a:solidFill>
              </a:defRPr>
            </a:lvl1pPr>
          </a:lstStyle>
          <a:p>
            <a:pPr/>
            <a:r>
              <a:t>Ipertrofia del muscolo cardiaco e scheletrico</a:t>
            </a:r>
          </a:p>
        </p:txBody>
      </p:sp>
      <p:pic>
        <p:nvPicPr>
          <p:cNvPr id="455" name="image.png" descr="image.png"/>
          <p:cNvPicPr>
            <a:picLocks noChangeAspect="1"/>
          </p:cNvPicPr>
          <p:nvPr/>
        </p:nvPicPr>
        <p:blipFill>
          <a:blip r:embed="rId2">
            <a:extLst/>
          </a:blip>
          <a:stretch>
            <a:fillRect/>
          </a:stretch>
        </p:blipFill>
        <p:spPr>
          <a:xfrm>
            <a:off x="34925" y="674687"/>
            <a:ext cx="4513263" cy="3348038"/>
          </a:xfrm>
          <a:prstGeom prst="rect">
            <a:avLst/>
          </a:prstGeom>
          <a:ln w="12700">
            <a:miter lim="400000"/>
          </a:ln>
        </p:spPr>
      </p:pic>
      <p:pic>
        <p:nvPicPr>
          <p:cNvPr id="456" name="image.png" descr="image.png"/>
          <p:cNvPicPr>
            <a:picLocks noChangeAspect="1"/>
          </p:cNvPicPr>
          <p:nvPr/>
        </p:nvPicPr>
        <p:blipFill>
          <a:blip r:embed="rId3">
            <a:extLst/>
          </a:blip>
          <a:stretch>
            <a:fillRect/>
          </a:stretch>
        </p:blipFill>
        <p:spPr>
          <a:xfrm>
            <a:off x="4643437" y="674687"/>
            <a:ext cx="4465638" cy="334803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tgtEl>
                                        <p:attrNameLst>
                                          <p:attrName>style.visibility</p:attrName>
                                        </p:attrNameLst>
                                      </p:cBhvr>
                                      <p:to>
                                        <p:strVal val="visible"/>
                                      </p:to>
                                    </p:set>
                                    <p:animEffect filter="wipe(left)" transition="in">
                                      <p:cBhvr>
                                        <p:cTn id="7" dur="500"/>
                                        <p:tgtEl>
                                          <p:spTgt spid="455"/>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456"/>
                                        </p:tgtEl>
                                        <p:attrNameLst>
                                          <p:attrName>style.visibility</p:attrName>
                                        </p:attrNameLst>
                                      </p:cBhvr>
                                      <p:to>
                                        <p:strVal val="visible"/>
                                      </p:to>
                                    </p:set>
                                    <p:animEffect filter="wipe(left)" transition="in">
                                      <p:cBhvr>
                                        <p:cTn id="11" dur="500"/>
                                        <p:tgtEl>
                                          <p:spTgt spid="45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453">
                                            <p:bg/>
                                          </p:spTgt>
                                        </p:tgtEl>
                                        <p:attrNameLst>
                                          <p:attrName>style.visibility</p:attrName>
                                        </p:attrNameLst>
                                      </p:cBhvr>
                                      <p:to>
                                        <p:strVal val="visible"/>
                                      </p:to>
                                    </p:set>
                                    <p:animEffect filter="wipe(left)" transition="in">
                                      <p:cBhvr>
                                        <p:cTn id="16" dur="500"/>
                                        <p:tgtEl>
                                          <p:spTgt spid="453">
                                            <p:bg/>
                                          </p:spTgt>
                                        </p:tgtEl>
                                      </p:cBhvr>
                                    </p:animEffect>
                                  </p:childTnLst>
                                </p:cTn>
                              </p:par>
                              <p:par>
                                <p:cTn id="17" presetClass="entr" nodeType="withEffect" presetSubtype="8" presetID="22" grpId="3" fill="hold">
                                  <p:stCondLst>
                                    <p:cond delay="0"/>
                                  </p:stCondLst>
                                  <p:iterate type="el" backwards="0">
                                    <p:tmAbs val="0"/>
                                  </p:iterate>
                                  <p:childTnLst>
                                    <p:set>
                                      <p:cBhvr>
                                        <p:cTn id="18" fill="hold"/>
                                        <p:tgtEl>
                                          <p:spTgt spid="453">
                                            <p:txEl>
                                              <p:pRg st="0" end="0"/>
                                            </p:txEl>
                                          </p:spTgt>
                                        </p:tgtEl>
                                        <p:attrNameLst>
                                          <p:attrName>style.visibility</p:attrName>
                                        </p:attrNameLst>
                                      </p:cBhvr>
                                      <p:to>
                                        <p:strVal val="visible"/>
                                      </p:to>
                                    </p:set>
                                    <p:animEffect filter="wipe(left)" transition="in">
                                      <p:cBhvr>
                                        <p:cTn id="19" dur="500"/>
                                        <p:tgtEl>
                                          <p:spTgt spid="453">
                                            <p:txEl>
                                              <p:pRg st="0" end="0"/>
                                            </p:txEl>
                                          </p:spTgt>
                                        </p:tgtEl>
                                      </p:cBhvr>
                                    </p:animEffect>
                                  </p:childTnLst>
                                </p:cTn>
                              </p:par>
                            </p:childTnLst>
                          </p:cTn>
                        </p:par>
                        <p:par>
                          <p:cTn id="20" fill="hold">
                            <p:stCondLst>
                              <p:cond delay="500"/>
                            </p:stCondLst>
                            <p:childTnLst>
                              <p:par>
                                <p:cTn id="21" presetClass="entr" nodeType="afterEffect" presetSubtype="8" presetID="22" grpId="3" fill="hold">
                                  <p:stCondLst>
                                    <p:cond delay="0"/>
                                  </p:stCondLst>
                                  <p:iterate type="el" backwards="0">
                                    <p:tmAbs val="0"/>
                                  </p:iterate>
                                  <p:childTnLst>
                                    <p:set>
                                      <p:cBhvr>
                                        <p:cTn id="22" fill="hold"/>
                                        <p:tgtEl>
                                          <p:spTgt spid="453">
                                            <p:txEl>
                                              <p:pRg st="1" end="1"/>
                                            </p:txEl>
                                          </p:spTgt>
                                        </p:tgtEl>
                                        <p:attrNameLst>
                                          <p:attrName>style.visibility</p:attrName>
                                        </p:attrNameLst>
                                      </p:cBhvr>
                                      <p:to>
                                        <p:strVal val="visible"/>
                                      </p:to>
                                    </p:set>
                                    <p:animEffect filter="wipe(left)" transition="in">
                                      <p:cBhvr>
                                        <p:cTn id="23" dur="500"/>
                                        <p:tgtEl>
                                          <p:spTgt spid="453">
                                            <p:txEl>
                                              <p:pRg st="1" end="1"/>
                                            </p:txEl>
                                          </p:spTgt>
                                        </p:tgtEl>
                                      </p:cBhvr>
                                    </p:animEffect>
                                  </p:childTnLst>
                                </p:cTn>
                              </p:par>
                            </p:childTnLst>
                          </p:cTn>
                        </p:par>
                        <p:par>
                          <p:cTn id="24" fill="hold">
                            <p:stCondLst>
                              <p:cond delay="1000"/>
                            </p:stCondLst>
                            <p:childTnLst>
                              <p:par>
                                <p:cTn id="25" presetClass="entr" nodeType="afterEffect" presetSubtype="8" presetID="22" grpId="3" fill="hold">
                                  <p:stCondLst>
                                    <p:cond delay="0"/>
                                  </p:stCondLst>
                                  <p:iterate type="el" backwards="0">
                                    <p:tmAbs val="0"/>
                                  </p:iterate>
                                  <p:childTnLst>
                                    <p:set>
                                      <p:cBhvr>
                                        <p:cTn id="26" fill="hold"/>
                                        <p:tgtEl>
                                          <p:spTgt spid="453">
                                            <p:txEl>
                                              <p:pRg st="2" end="2"/>
                                            </p:txEl>
                                          </p:spTgt>
                                        </p:tgtEl>
                                        <p:attrNameLst>
                                          <p:attrName>style.visibility</p:attrName>
                                        </p:attrNameLst>
                                      </p:cBhvr>
                                      <p:to>
                                        <p:strVal val="visible"/>
                                      </p:to>
                                    </p:set>
                                    <p:animEffect filter="wipe(left)" transition="in">
                                      <p:cBhvr>
                                        <p:cTn id="27" dur="500"/>
                                        <p:tgtEl>
                                          <p:spTgt spid="45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53" grpId="3"/>
      <p:bldP build="whole" bldLvl="1" animBg="1" rev="0" advAuto="0" spid="455" grpId="1"/>
      <p:bldP build="whole" bldLvl="1" animBg="1" rev="0" advAuto="0" spid="456"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458" name="Physiological hypertrophy"/>
          <p:cNvSpPr txBox="1"/>
          <p:nvPr>
            <p:ph type="title" idx="4294967295"/>
          </p:nvPr>
        </p:nvSpPr>
        <p:spPr>
          <a:xfrm>
            <a:off x="457200" y="44450"/>
            <a:ext cx="8229600" cy="576263"/>
          </a:xfrm>
          <a:prstGeom prst="rect">
            <a:avLst/>
          </a:prstGeom>
        </p:spPr>
        <p:txBody>
          <a:bodyPr>
            <a:normAutofit fontScale="100000" lnSpcReduction="0"/>
          </a:bodyPr>
          <a:lstStyle>
            <a:lvl1pPr defTabSz="877823">
              <a:defRPr sz="3455">
                <a:solidFill>
                  <a:srgbClr val="FFFF00"/>
                </a:solidFill>
              </a:defRPr>
            </a:lvl1pPr>
          </a:lstStyle>
          <a:p>
            <a:pPr/>
            <a:r>
              <a:t>Physiological hypertrophy</a:t>
            </a:r>
          </a:p>
        </p:txBody>
      </p:sp>
      <p:sp>
        <p:nvSpPr>
          <p:cNvPr id="459" name="Exercise-induced intense myofibrillogenesis causes hypertrophy of skeletal muscle fibers"/>
          <p:cNvSpPr txBox="1"/>
          <p:nvPr/>
        </p:nvSpPr>
        <p:spPr>
          <a:xfrm>
            <a:off x="225107" y="603250"/>
            <a:ext cx="8765223" cy="8926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FFFF00"/>
                </a:solidFill>
              </a:defRPr>
            </a:pPr>
            <a:r>
              <a:t>Exercise-induced</a:t>
            </a:r>
            <a:r>
              <a:rPr>
                <a:solidFill>
                  <a:srgbClr val="FFFFFF"/>
                </a:solidFill>
              </a:rPr>
              <a:t> intense </a:t>
            </a:r>
            <a:r>
              <a:t>myofibrillogenesis</a:t>
            </a:r>
            <a:r>
              <a:rPr>
                <a:solidFill>
                  <a:srgbClr val="FFFFFF"/>
                </a:solidFill>
              </a:rPr>
              <a:t> causes hypertrophy of skeletal muscle fibers</a:t>
            </a:r>
          </a:p>
        </p:txBody>
      </p:sp>
      <p:grpSp>
        <p:nvGrpSpPr>
          <p:cNvPr id="464" name="Raggruppa"/>
          <p:cNvGrpSpPr/>
          <p:nvPr/>
        </p:nvGrpSpPr>
        <p:grpSpPr>
          <a:xfrm>
            <a:off x="714374" y="1724024"/>
            <a:ext cx="7602539" cy="5089526"/>
            <a:chOff x="0" y="0"/>
            <a:chExt cx="7602537" cy="5089525"/>
          </a:xfrm>
        </p:grpSpPr>
        <p:pic>
          <p:nvPicPr>
            <p:cNvPr id="460" name="C:\WINDOWS\Desktop\pathpics\musc.jpg" descr="C:\WINDOWS\Desktop\pathpics\musc.jpg"/>
            <p:cNvPicPr>
              <a:picLocks noChangeAspect="1"/>
            </p:cNvPicPr>
            <p:nvPr/>
          </p:nvPicPr>
          <p:blipFill>
            <a:blip r:embed="rId3">
              <a:extLst/>
            </a:blip>
            <a:stretch>
              <a:fillRect/>
            </a:stretch>
          </p:blipFill>
          <p:spPr>
            <a:xfrm>
              <a:off x="0" y="41299"/>
              <a:ext cx="7602538" cy="5048226"/>
            </a:xfrm>
            <a:prstGeom prst="rect">
              <a:avLst/>
            </a:prstGeom>
            <a:ln w="12700" cap="flat">
              <a:noFill/>
              <a:miter lim="400000"/>
            </a:ln>
            <a:effectLst/>
          </p:spPr>
        </p:pic>
        <p:sp>
          <p:nvSpPr>
            <p:cNvPr id="461" name="normal skeletal muscle fibres have  roughly the same size in cross section"/>
            <p:cNvSpPr txBox="1"/>
            <p:nvPr/>
          </p:nvSpPr>
          <p:spPr>
            <a:xfrm>
              <a:off x="-1" y="3929043"/>
              <a:ext cx="3821114" cy="972132"/>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defRPr b="1" sz="2000"/>
              </a:pPr>
              <a:r>
                <a:t>normal</a:t>
              </a:r>
              <a:r>
                <a:rPr b="0"/>
                <a:t> skeletal muscle fibres have  roughly the same size in cross section</a:t>
              </a:r>
            </a:p>
          </p:txBody>
        </p:sp>
        <p:sp>
          <p:nvSpPr>
            <p:cNvPr id="462" name="hyperthrophic muscle fibers"/>
            <p:cNvSpPr txBox="1"/>
            <p:nvPr/>
          </p:nvSpPr>
          <p:spPr>
            <a:xfrm>
              <a:off x="3965574" y="4537052"/>
              <a:ext cx="3421064" cy="387932"/>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just">
                <a:defRPr sz="2000"/>
              </a:lvl1pPr>
            </a:lstStyle>
            <a:p>
              <a:pPr/>
              <a:r>
                <a:t>hyperthrophic muscle fibers</a:t>
              </a:r>
            </a:p>
          </p:txBody>
        </p:sp>
        <p:sp>
          <p:nvSpPr>
            <p:cNvPr id="463" name="Hystologic cross sections of skeletal muscle fibers"/>
            <p:cNvSpPr txBox="1"/>
            <p:nvPr/>
          </p:nvSpPr>
          <p:spPr>
            <a:xfrm>
              <a:off x="473249" y="-1"/>
              <a:ext cx="6652607" cy="387932"/>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2000"/>
              </a:lvl1pPr>
            </a:lstStyle>
            <a:p>
              <a:pPr/>
              <a:r>
                <a:t>Hystologic cross sections of skeletal muscle fibers</a:t>
              </a:r>
            </a:p>
          </p:txBody>
        </p:sp>
      </p:grpSp>
      <p:pic>
        <p:nvPicPr>
          <p:cNvPr id="465" name="Risultati immagini per bicipite" descr="Risultati immagini per bicipite"/>
          <p:cNvPicPr>
            <a:picLocks noChangeAspect="1"/>
          </p:cNvPicPr>
          <p:nvPr/>
        </p:nvPicPr>
        <p:blipFill>
          <a:blip r:embed="rId4">
            <a:extLst/>
          </a:blip>
          <a:stretch>
            <a:fillRect/>
          </a:stretch>
        </p:blipFill>
        <p:spPr>
          <a:xfrm>
            <a:off x="577850" y="1633537"/>
            <a:ext cx="7793038" cy="51085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32" presetID="23" grpId="1" fill="hold">
                                  <p:stCondLst>
                                    <p:cond delay="0"/>
                                  </p:stCondLst>
                                  <p:iterate type="el" backwards="0">
                                    <p:tmAbs val="0"/>
                                  </p:iterate>
                                  <p:childTnLst>
                                    <p:anim calcmode="lin" valueType="num">
                                      <p:cBhvr>
                                        <p:cTn id="6" dur="500" fill="hold"/>
                                        <p:tgtEl>
                                          <p:spTgt spid="465"/>
                                        </p:tgtEl>
                                        <p:attrNameLst>
                                          <p:attrName>ppt_w</p:attrName>
                                        </p:attrNameLst>
                                      </p:cBhvr>
                                      <p:tavLst>
                                        <p:tav tm="0">
                                          <p:val>
                                            <p:strVal val="ppt_w"/>
                                          </p:val>
                                        </p:tav>
                                        <p:tav tm="100000">
                                          <p:val>
                                            <p:fltVal val="0"/>
                                          </p:val>
                                        </p:tav>
                                      </p:tavLst>
                                    </p:anim>
                                    <p:anim calcmode="lin" valueType="num">
                                      <p:cBhvr>
                                        <p:cTn id="7" dur="500" fill="hold"/>
                                        <p:tgtEl>
                                          <p:spTgt spid="465"/>
                                        </p:tgtEl>
                                        <p:attrNameLst>
                                          <p:attrName>ppt_h</p:attrName>
                                        </p:attrNameLst>
                                      </p:cBhvr>
                                      <p:tavLst>
                                        <p:tav tm="0">
                                          <p:val>
                                            <p:strVal val="ppt_h"/>
                                          </p:val>
                                        </p:tav>
                                        <p:tav tm="100000">
                                          <p:val>
                                            <p:fltVal val="0"/>
                                          </p:val>
                                        </p:tav>
                                      </p:tavLst>
                                    </p:anim>
                                    <p:set>
                                      <p:cBhvr>
                                        <p:cTn id="8" fill="hold">
                                          <p:stCondLst>
                                            <p:cond delay="499"/>
                                          </p:stCondLst>
                                        </p:cTn>
                                        <p:tgtEl>
                                          <p:spTgt spid="46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469" name="Ipertrofia delle cellule muscolari scheletriche"/>
          <p:cNvSpPr txBox="1"/>
          <p:nvPr>
            <p:ph type="title" idx="4294967295"/>
          </p:nvPr>
        </p:nvSpPr>
        <p:spPr>
          <a:xfrm>
            <a:off x="-1" y="0"/>
            <a:ext cx="9144002" cy="692150"/>
          </a:xfrm>
          <a:prstGeom prst="rect">
            <a:avLst/>
          </a:prstGeom>
        </p:spPr>
        <p:txBody>
          <a:bodyPr>
            <a:normAutofit fontScale="100000" lnSpcReduction="0"/>
          </a:bodyPr>
          <a:lstStyle/>
          <a:p>
            <a:pPr>
              <a:defRPr sz="3400">
                <a:solidFill>
                  <a:srgbClr val="FFFF00"/>
                </a:solidFill>
              </a:defRPr>
            </a:pPr>
            <a:r>
              <a:t>Ipertrofia delle cellule muscolari </a:t>
            </a:r>
            <a:r>
              <a:rPr u="sng"/>
              <a:t>scheletriche</a:t>
            </a:r>
          </a:p>
        </p:txBody>
      </p:sp>
      <p:sp>
        <p:nvSpPr>
          <p:cNvPr id="470" name="Reazione delle fibrocellule muscolari scheletriche ad un sovraccarico di lavoro che causa:…"/>
          <p:cNvSpPr txBox="1"/>
          <p:nvPr/>
        </p:nvSpPr>
        <p:spPr>
          <a:xfrm>
            <a:off x="153670" y="830262"/>
            <a:ext cx="8765223" cy="49566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800">
                <a:solidFill>
                  <a:srgbClr val="FFFFFF"/>
                </a:solidFill>
              </a:defRPr>
            </a:pPr>
            <a:r>
              <a:t>Reazione delle fibrocellule muscolari scheletriche ad un </a:t>
            </a:r>
            <a:r>
              <a:rPr u="sng">
                <a:solidFill>
                  <a:srgbClr val="FFFF00"/>
                </a:solidFill>
              </a:rPr>
              <a:t>sovraccarico di lavoro</a:t>
            </a:r>
            <a:r>
              <a:t> che causa:</a:t>
            </a:r>
          </a:p>
          <a:p>
            <a:pPr algn="just">
              <a:buSzPct val="100000"/>
              <a:buFont typeface="Arial"/>
              <a:buChar char="•"/>
              <a:defRPr sz="2800" u="sng">
                <a:solidFill>
                  <a:srgbClr val="FFFFFF"/>
                </a:solidFill>
              </a:defRPr>
            </a:pPr>
          </a:p>
          <a:p>
            <a:pPr algn="just">
              <a:buSzPct val="100000"/>
              <a:buFont typeface="Arial"/>
              <a:buChar char="•"/>
              <a:defRPr sz="2800" u="sng">
                <a:solidFill>
                  <a:srgbClr val="FFFF00"/>
                </a:solidFill>
              </a:defRPr>
            </a:pPr>
            <a:r>
              <a:t>Impoverimento energetico</a:t>
            </a:r>
            <a:r>
              <a:rPr u="none">
                <a:solidFill>
                  <a:srgbClr val="FFFFFF"/>
                </a:solidFill>
              </a:rPr>
              <a:t> (riduzione ATP e glicogeno): stimolo alla </a:t>
            </a:r>
            <a:r>
              <a:rPr>
                <a:solidFill>
                  <a:srgbClr val="00FF00"/>
                </a:solidFill>
              </a:rPr>
              <a:t>produzione di fattori trofici</a:t>
            </a:r>
            <a:r>
              <a:rPr u="none">
                <a:solidFill>
                  <a:srgbClr val="FFFFFF"/>
                </a:solidFill>
              </a:rPr>
              <a:t>  (fattori di crescita; </a:t>
            </a:r>
            <a:r>
              <a:rPr u="none"/>
              <a:t>insulin-like growth factor-1</a:t>
            </a:r>
            <a:r>
              <a:rPr u="none">
                <a:solidFill>
                  <a:srgbClr val="FFFFFF"/>
                </a:solidFill>
              </a:rPr>
              <a:t>) che stimolano la </a:t>
            </a:r>
            <a:r>
              <a:rPr>
                <a:solidFill>
                  <a:srgbClr val="FFFFFF"/>
                </a:solidFill>
              </a:rPr>
              <a:t>sintesi di proteine contrattili</a:t>
            </a:r>
            <a:endParaRPr>
              <a:solidFill>
                <a:srgbClr val="FFFFFF"/>
              </a:solidFill>
            </a:endParaRPr>
          </a:p>
          <a:p>
            <a:pPr algn="just">
              <a:buSzPct val="100000"/>
              <a:buFont typeface="Arial"/>
              <a:buChar char="•"/>
              <a:defRPr sz="2800">
                <a:solidFill>
                  <a:srgbClr val="FFFFFF"/>
                </a:solidFill>
              </a:defRPr>
            </a:pPr>
          </a:p>
          <a:p>
            <a:pPr algn="just">
              <a:buSzPct val="100000"/>
              <a:buFont typeface="Arial"/>
              <a:buChar char="•"/>
              <a:defRPr sz="2800" u="sng">
                <a:solidFill>
                  <a:srgbClr val="FFFF00"/>
                </a:solidFill>
              </a:defRPr>
            </a:pPr>
            <a:r>
              <a:t>Microtraumi</a:t>
            </a:r>
            <a:r>
              <a:rPr>
                <a:solidFill>
                  <a:srgbClr val="FFFFFF"/>
                </a:solidFill>
              </a:rPr>
              <a:t> con danni strutturali</a:t>
            </a:r>
            <a:r>
              <a:rPr u="none">
                <a:solidFill>
                  <a:srgbClr val="FFFFFF"/>
                </a:solidFill>
              </a:rPr>
              <a:t>: lavoro intenso, produzione di elevate </a:t>
            </a:r>
            <a:r>
              <a:rPr>
                <a:solidFill>
                  <a:srgbClr val="00FF00"/>
                </a:solidFill>
              </a:rPr>
              <a:t>tensioni muscolari</a:t>
            </a:r>
            <a:r>
              <a:rPr u="none">
                <a:solidFill>
                  <a:srgbClr val="FFFFFF"/>
                </a:solidFill>
              </a:rPr>
              <a:t> (</a:t>
            </a:r>
            <a:r>
              <a:rPr b="1" u="none">
                <a:solidFill>
                  <a:srgbClr val="FFFFFF"/>
                </a:solidFill>
              </a:rPr>
              <a:t>stretch</a:t>
            </a:r>
            <a:r>
              <a:rPr u="none">
                <a:solidFill>
                  <a:srgbClr val="FFFFFF"/>
                </a:solidFill>
              </a:rPr>
              <a:t>), possibili rotture a livello delle miofibrille: </a:t>
            </a:r>
            <a:r>
              <a:rPr u="none"/>
              <a:t>riparazione con irrobustimento della struttura, miofibrillogenesi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0">
                                            <p:txEl>
                                              <p:pRg st="2" end="2"/>
                                            </p:txEl>
                                          </p:spTgt>
                                        </p:tgtEl>
                                        <p:attrNameLst>
                                          <p:attrName>style.visibility</p:attrName>
                                        </p:attrNameLst>
                                      </p:cBhvr>
                                      <p:to>
                                        <p:strVal val="visible"/>
                                      </p:to>
                                    </p:set>
                                    <p:animEffect filter="wipe(left)" transition="in">
                                      <p:cBhvr>
                                        <p:cTn id="7" dur="500"/>
                                        <p:tgtEl>
                                          <p:spTgt spid="470">
                                            <p:txEl>
                                              <p:pRg st="2" end="2"/>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470">
                                            <p:txEl>
                                              <p:pRg st="3" end="3"/>
                                            </p:txEl>
                                          </p:spTgt>
                                        </p:tgtEl>
                                        <p:attrNameLst>
                                          <p:attrName>style.visibility</p:attrName>
                                        </p:attrNameLst>
                                      </p:cBhvr>
                                      <p:to>
                                        <p:strVal val="visible"/>
                                      </p:to>
                                    </p:set>
                                    <p:animEffect filter="wipe(left)" transition="in">
                                      <p:cBhvr>
                                        <p:cTn id="11" dur="500"/>
                                        <p:tgtEl>
                                          <p:spTgt spid="470">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1" fill="hold">
                                  <p:stCondLst>
                                    <p:cond delay="0"/>
                                  </p:stCondLst>
                                  <p:iterate type="el" backwards="0">
                                    <p:tmAbs val="0"/>
                                  </p:iterate>
                                  <p:childTnLst>
                                    <p:set>
                                      <p:cBhvr>
                                        <p:cTn id="15" fill="hold"/>
                                        <p:tgtEl>
                                          <p:spTgt spid="470">
                                            <p:txEl>
                                              <p:pRg st="4" end="4"/>
                                            </p:txEl>
                                          </p:spTgt>
                                        </p:tgtEl>
                                        <p:attrNameLst>
                                          <p:attrName>style.visibility</p:attrName>
                                        </p:attrNameLst>
                                      </p:cBhvr>
                                      <p:to>
                                        <p:strVal val="visible"/>
                                      </p:to>
                                    </p:set>
                                    <p:animEffect filter="wipe(left)" transition="in">
                                      <p:cBhvr>
                                        <p:cTn id="16" dur="500"/>
                                        <p:tgtEl>
                                          <p:spTgt spid="47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0"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grpSp>
        <p:nvGrpSpPr>
          <p:cNvPr id="475" name="Raggruppa"/>
          <p:cNvGrpSpPr/>
          <p:nvPr/>
        </p:nvGrpSpPr>
        <p:grpSpPr>
          <a:xfrm>
            <a:off x="34925" y="908050"/>
            <a:ext cx="6481763" cy="5905500"/>
            <a:chOff x="0" y="0"/>
            <a:chExt cx="6481762" cy="5905500"/>
          </a:xfrm>
        </p:grpSpPr>
        <p:pic>
          <p:nvPicPr>
            <p:cNvPr id="472" name="image.png" descr="image.png"/>
            <p:cNvPicPr>
              <a:picLocks noChangeAspect="1"/>
            </p:cNvPicPr>
            <p:nvPr/>
          </p:nvPicPr>
          <p:blipFill>
            <a:blip r:embed="rId2">
              <a:extLst/>
            </a:blip>
            <a:stretch>
              <a:fillRect/>
            </a:stretch>
          </p:blipFill>
          <p:spPr>
            <a:xfrm>
              <a:off x="0" y="0"/>
              <a:ext cx="5942879" cy="5905500"/>
            </a:xfrm>
            <a:prstGeom prst="rect">
              <a:avLst/>
            </a:prstGeom>
            <a:ln w="12700" cap="flat">
              <a:noFill/>
              <a:miter lim="400000"/>
            </a:ln>
            <a:effectLst/>
          </p:spPr>
        </p:pic>
        <p:sp>
          <p:nvSpPr>
            <p:cNvPr id="473" name="↑p70S6K"/>
            <p:cNvSpPr txBox="1"/>
            <p:nvPr/>
          </p:nvSpPr>
          <p:spPr>
            <a:xfrm>
              <a:off x="4465637" y="3889375"/>
              <a:ext cx="1154113" cy="350662"/>
            </a:xfrm>
            <a:prstGeom prst="rect">
              <a:avLst/>
            </a:prstGeom>
            <a:gradFill flip="none" rotWithShape="1">
              <a:gsLst>
                <a:gs pos="0">
                  <a:srgbClr val="92DA46"/>
                </a:gs>
                <a:gs pos="50000">
                  <a:srgbClr val="7AB73A"/>
                </a:gs>
                <a:gs pos="100000">
                  <a:srgbClr val="537E25"/>
                </a:gs>
              </a:gsLst>
              <a:lin ang="5400000" scaled="0"/>
            </a:gra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lstStyle>
            <a:p>
              <a:pPr/>
              <a:r>
                <a:t>↑p70S6K</a:t>
              </a:r>
            </a:p>
          </p:txBody>
        </p:sp>
        <p:sp>
          <p:nvSpPr>
            <p:cNvPr id="474" name="phosphorylation of S6 ribosomal protein"/>
            <p:cNvSpPr txBox="1"/>
            <p:nvPr/>
          </p:nvSpPr>
          <p:spPr>
            <a:xfrm>
              <a:off x="4177172" y="4538915"/>
              <a:ext cx="2304591" cy="617362"/>
            </a:xfrm>
            <a:prstGeom prst="rect">
              <a:avLst/>
            </a:prstGeom>
            <a:gradFill flip="none" rotWithShape="1">
              <a:gsLst>
                <a:gs pos="0">
                  <a:srgbClr val="92DA46"/>
                </a:gs>
                <a:gs pos="50000">
                  <a:srgbClr val="7AB73A"/>
                </a:gs>
                <a:gs pos="100000">
                  <a:srgbClr val="537E25"/>
                </a:gs>
              </a:gsLst>
              <a:lin ang="18900000" scaled="0"/>
            </a:gra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lstStyle>
            <a:p>
              <a:pPr/>
              <a:r>
                <a:t>phosphorylation of S6 ribosomal protein</a:t>
              </a:r>
            </a:p>
          </p:txBody>
        </p:sp>
      </p:grpSp>
      <p:sp>
        <p:nvSpPr>
          <p:cNvPr id="476" name="Myofibrillogenesis: from trophic stimulus to protein synthesis"/>
          <p:cNvSpPr txBox="1"/>
          <p:nvPr>
            <p:ph type="title" idx="4294967295"/>
          </p:nvPr>
        </p:nvSpPr>
        <p:spPr>
          <a:xfrm>
            <a:off x="-71438" y="44450"/>
            <a:ext cx="5435601" cy="765175"/>
          </a:xfrm>
          <a:prstGeom prst="rect">
            <a:avLst/>
          </a:prstGeom>
        </p:spPr>
        <p:txBody>
          <a:bodyPr>
            <a:normAutofit fontScale="100000" lnSpcReduction="0"/>
          </a:bodyPr>
          <a:lstStyle/>
          <a:p>
            <a:pPr defTabSz="722376">
              <a:defRPr sz="2370">
                <a:solidFill>
                  <a:srgbClr val="FFFF00"/>
                </a:solidFill>
              </a:defRPr>
            </a:pPr>
            <a:r>
              <a:t>Myofibrillogenesis: from </a:t>
            </a:r>
            <a:r>
              <a:rPr u="sng"/>
              <a:t>trophic stimulus</a:t>
            </a:r>
            <a:r>
              <a:t> to protein synthesis</a:t>
            </a:r>
          </a:p>
        </p:txBody>
      </p:sp>
      <p:sp>
        <p:nvSpPr>
          <p:cNvPr id="477" name="Binding of insulin or IGF-1 (insulin-like GF) to the IGF-1 receptor stimulates tyrosine phosphorylation of insulin receptor substrate-1 (IRS-1).…"/>
          <p:cNvSpPr txBox="1"/>
          <p:nvPr/>
        </p:nvSpPr>
        <p:spPr>
          <a:xfrm>
            <a:off x="5364162" y="44449"/>
            <a:ext cx="3744913" cy="4498726"/>
          </a:xfrm>
          <a:prstGeom prst="rect">
            <a:avLst/>
          </a:prstGeom>
          <a:solidFill>
            <a:srgbClr val="CCFFFF"/>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p>
            <a:pPr algn="just">
              <a:defRPr sz="2200"/>
            </a:pPr>
            <a:r>
              <a:t>Binding of insulin or IGF-1 (insulin-like GF) to the </a:t>
            </a:r>
            <a:r>
              <a:rPr b="1"/>
              <a:t>IGF-1 receptor</a:t>
            </a:r>
            <a:r>
              <a:t> stimulates tyrosine phosphorylation of </a:t>
            </a:r>
            <a:r>
              <a:rPr b="1"/>
              <a:t>insulin receptor substrate-1</a:t>
            </a:r>
            <a:r>
              <a:t> (IRS-1). </a:t>
            </a:r>
          </a:p>
          <a:p>
            <a:pPr algn="just">
              <a:defRPr sz="2200"/>
            </a:pPr>
            <a:r>
              <a:t>Activation of IRS-1 triggers the </a:t>
            </a:r>
            <a:r>
              <a:rPr b="1"/>
              <a:t>PI3K/Akt</a:t>
            </a:r>
            <a:r>
              <a:t> cascade. Phosphorylation of Akt activates </a:t>
            </a:r>
            <a:r>
              <a:rPr b="1"/>
              <a:t>mTOR*</a:t>
            </a:r>
            <a:r>
              <a:t> that then  promotes protein synthesis</a:t>
            </a:r>
          </a:p>
          <a:p>
            <a:pPr algn="just">
              <a:defRPr b="1" sz="800"/>
            </a:pPr>
          </a:p>
          <a:p>
            <a:pPr algn="just">
              <a:defRPr b="1" sz="2200"/>
            </a:pPr>
            <a:r>
              <a:t>*</a:t>
            </a:r>
            <a:r>
              <a:rPr b="0"/>
              <a:t> mammalian target of rapamycin (ser/thr kinase)</a:t>
            </a:r>
          </a:p>
        </p:txBody>
      </p:sp>
      <p:sp>
        <p:nvSpPr>
          <p:cNvPr id="478" name="Linea"/>
          <p:cNvSpPr/>
          <p:nvPr/>
        </p:nvSpPr>
        <p:spPr>
          <a:xfrm flipH="1">
            <a:off x="2124074" y="908050"/>
            <a:ext cx="2" cy="3097213"/>
          </a:xfrm>
          <a:prstGeom prst="line">
            <a:avLst/>
          </a:prstGeom>
          <a:ln w="38100">
            <a:solidFill>
              <a:srgbClr val="FF0000"/>
            </a:solidFill>
            <a:prstDash val="dash"/>
          </a:ln>
        </p:spPr>
        <p:txBody>
          <a:bodyPr lIns="45719" rIns="45719"/>
          <a:lstStyle/>
          <a:p>
            <a:pPr/>
          </a:p>
        </p:txBody>
      </p:sp>
      <p:sp>
        <p:nvSpPr>
          <p:cNvPr id="479" name="Linea"/>
          <p:cNvSpPr/>
          <p:nvPr/>
        </p:nvSpPr>
        <p:spPr>
          <a:xfrm>
            <a:off x="2124075" y="4005262"/>
            <a:ext cx="2016125" cy="1"/>
          </a:xfrm>
          <a:prstGeom prst="line">
            <a:avLst/>
          </a:prstGeom>
          <a:ln w="38100">
            <a:solidFill>
              <a:srgbClr val="FF0000"/>
            </a:solidFill>
            <a:prstDash val="dash"/>
          </a:ln>
        </p:spPr>
        <p:txBody>
          <a:bodyPr lIns="45719" rIns="45719"/>
          <a:lstStyle/>
          <a:p>
            <a:pPr/>
          </a:p>
        </p:txBody>
      </p:sp>
      <p:sp>
        <p:nvSpPr>
          <p:cNvPr id="480" name="Linea"/>
          <p:cNvSpPr/>
          <p:nvPr/>
        </p:nvSpPr>
        <p:spPr>
          <a:xfrm flipH="1">
            <a:off x="4133849" y="4005262"/>
            <a:ext cx="1" cy="2808288"/>
          </a:xfrm>
          <a:prstGeom prst="line">
            <a:avLst/>
          </a:prstGeom>
          <a:ln w="38100">
            <a:solidFill>
              <a:srgbClr val="FF0000"/>
            </a:solidFill>
            <a:prstDash val="dash"/>
          </a:ln>
        </p:spPr>
        <p:txBody>
          <a:bodyPr lIns="45719" rIns="45719"/>
          <a:lstStyle/>
          <a:p>
            <a:pPr/>
          </a:p>
        </p:txBody>
      </p:sp>
      <p:sp>
        <p:nvSpPr>
          <p:cNvPr id="481" name="kinase cascade"/>
          <p:cNvSpPr txBox="1"/>
          <p:nvPr/>
        </p:nvSpPr>
        <p:spPr>
          <a:xfrm>
            <a:off x="3611402" y="2627312"/>
            <a:ext cx="1679896" cy="350662"/>
          </a:xfrm>
          <a:prstGeom prst="rect">
            <a:avLst/>
          </a:prstGeom>
          <a:solidFill>
            <a:srgbClr val="66CCFF"/>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lstStyle>
          <a:p>
            <a:pPr/>
            <a:r>
              <a:t>kinase cascade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483" name="Ipertrofia delle cellule muscolari scheletriche"/>
          <p:cNvSpPr txBox="1"/>
          <p:nvPr>
            <p:ph type="title" idx="4294967295"/>
          </p:nvPr>
        </p:nvSpPr>
        <p:spPr>
          <a:xfrm>
            <a:off x="-1" y="0"/>
            <a:ext cx="9144002" cy="692150"/>
          </a:xfrm>
          <a:prstGeom prst="rect">
            <a:avLst/>
          </a:prstGeom>
        </p:spPr>
        <p:txBody>
          <a:bodyPr>
            <a:normAutofit fontScale="100000" lnSpcReduction="0"/>
          </a:bodyPr>
          <a:lstStyle/>
          <a:p>
            <a:pPr>
              <a:defRPr sz="3400">
                <a:solidFill>
                  <a:srgbClr val="FFFF00"/>
                </a:solidFill>
              </a:defRPr>
            </a:pPr>
            <a:r>
              <a:t>Ipertrofia delle cellule muscolari </a:t>
            </a:r>
            <a:r>
              <a:rPr u="sng"/>
              <a:t>scheletriche</a:t>
            </a:r>
          </a:p>
        </p:txBody>
      </p:sp>
      <p:sp>
        <p:nvSpPr>
          <p:cNvPr id="484" name="Reazione delle fibrocellule muscolari scheletriche ad un sovraccarico di lavoro che causa:…"/>
          <p:cNvSpPr txBox="1"/>
          <p:nvPr/>
        </p:nvSpPr>
        <p:spPr>
          <a:xfrm>
            <a:off x="153670" y="830262"/>
            <a:ext cx="8765223" cy="49566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800">
                <a:solidFill>
                  <a:srgbClr val="FFFFFF"/>
                </a:solidFill>
              </a:defRPr>
            </a:pPr>
            <a:r>
              <a:t>Reazione delle fibrocellule muscolari scheletriche ad un </a:t>
            </a:r>
            <a:r>
              <a:rPr u="sng">
                <a:solidFill>
                  <a:srgbClr val="FFFF00"/>
                </a:solidFill>
              </a:rPr>
              <a:t>sovraccarico di lavoro</a:t>
            </a:r>
            <a:r>
              <a:t> che causa:</a:t>
            </a:r>
          </a:p>
          <a:p>
            <a:pPr algn="just">
              <a:buSzPct val="100000"/>
              <a:buFont typeface="Arial"/>
              <a:buChar char="•"/>
              <a:defRPr sz="2800" u="sng">
                <a:solidFill>
                  <a:srgbClr val="FFFFFF"/>
                </a:solidFill>
              </a:defRPr>
            </a:pPr>
          </a:p>
          <a:p>
            <a:pPr algn="just">
              <a:buSzPct val="100000"/>
              <a:buFont typeface="Arial"/>
              <a:buChar char="•"/>
              <a:defRPr sz="2800" u="sng">
                <a:solidFill>
                  <a:srgbClr val="224B50"/>
                </a:solidFill>
              </a:defRPr>
            </a:pPr>
            <a:r>
              <a:t>Impoverimento energetico</a:t>
            </a:r>
            <a:r>
              <a:rPr u="none"/>
              <a:t> (riduzione ATP e glicogeno): stimolo alla </a:t>
            </a:r>
            <a:r>
              <a:t>produzione di fattori trofici</a:t>
            </a:r>
            <a:r>
              <a:rPr u="none"/>
              <a:t>  (fattori di crescita; insulin-like growth factor-1) che stimolano la </a:t>
            </a:r>
            <a:r>
              <a:t>sintesi di proteine contrattili</a:t>
            </a:r>
          </a:p>
          <a:p>
            <a:pPr algn="just">
              <a:buSzPct val="100000"/>
              <a:buFont typeface="Arial"/>
              <a:buChar char="•"/>
              <a:defRPr sz="2800">
                <a:solidFill>
                  <a:srgbClr val="FFFFFF"/>
                </a:solidFill>
              </a:defRPr>
            </a:pPr>
          </a:p>
          <a:p>
            <a:pPr algn="just">
              <a:buSzPct val="100000"/>
              <a:buFont typeface="Arial"/>
              <a:buChar char="•"/>
              <a:defRPr sz="2800" u="sng">
                <a:solidFill>
                  <a:srgbClr val="FFFFFF"/>
                </a:solidFill>
              </a:defRPr>
            </a:pPr>
            <a:r>
              <a:t>Microtraumi con danni strutturali</a:t>
            </a:r>
            <a:r>
              <a:rPr u="none"/>
              <a:t>: lavoro intenso, produzione di elevate </a:t>
            </a:r>
            <a:r>
              <a:rPr>
                <a:solidFill>
                  <a:srgbClr val="00FF00"/>
                </a:solidFill>
              </a:rPr>
              <a:t>tensioni muscolari</a:t>
            </a:r>
            <a:r>
              <a:rPr u="none"/>
              <a:t> (</a:t>
            </a:r>
            <a:r>
              <a:rPr b="1" u="none"/>
              <a:t>stretch</a:t>
            </a:r>
            <a:r>
              <a:rPr u="none"/>
              <a:t>), possibili rotture a livello delle miofibrille: </a:t>
            </a:r>
            <a:r>
              <a:rPr u="none">
                <a:solidFill>
                  <a:srgbClr val="FFFF00"/>
                </a:solidFill>
              </a:rPr>
              <a:t>riparazione con irrobustimento della struttura, miofibrillogenesi</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486" name="Myofibrillogenesis: from stretch to protein synthesis: mechanotransduction in skeletal muscle cell"/>
          <p:cNvSpPr txBox="1"/>
          <p:nvPr>
            <p:ph type="title" idx="4294967295"/>
          </p:nvPr>
        </p:nvSpPr>
        <p:spPr>
          <a:xfrm>
            <a:off x="-287338" y="-90488"/>
            <a:ext cx="9683751" cy="1143001"/>
          </a:xfrm>
          <a:prstGeom prst="rect">
            <a:avLst/>
          </a:prstGeom>
        </p:spPr>
        <p:txBody>
          <a:bodyPr>
            <a:normAutofit fontScale="100000" lnSpcReduction="0"/>
          </a:bodyPr>
          <a:lstStyle/>
          <a:p>
            <a:pPr>
              <a:defRPr sz="3100">
                <a:solidFill>
                  <a:srgbClr val="FFFF00"/>
                </a:solidFill>
              </a:defRPr>
            </a:pPr>
            <a:r>
              <a:t>Myofibrillogenesis: from </a:t>
            </a:r>
            <a:r>
              <a:rPr u="sng"/>
              <a:t>stretch</a:t>
            </a:r>
            <a:r>
              <a:t> to protein synthesis: </a:t>
            </a:r>
            <a:r>
              <a:rPr b="1"/>
              <a:t>mechanotransduction </a:t>
            </a:r>
            <a:r>
              <a:t>in skeletal muscle cell</a:t>
            </a:r>
          </a:p>
        </p:txBody>
      </p:sp>
      <p:grpSp>
        <p:nvGrpSpPr>
          <p:cNvPr id="489" name="Raggruppa"/>
          <p:cNvGrpSpPr/>
          <p:nvPr/>
        </p:nvGrpSpPr>
        <p:grpSpPr>
          <a:xfrm>
            <a:off x="34925" y="1196975"/>
            <a:ext cx="9001125" cy="5532438"/>
            <a:chOff x="0" y="0"/>
            <a:chExt cx="9001125" cy="5532437"/>
          </a:xfrm>
        </p:grpSpPr>
        <p:pic>
          <p:nvPicPr>
            <p:cNvPr id="487" name="image.png" descr="image.png"/>
            <p:cNvPicPr>
              <a:picLocks noChangeAspect="1"/>
            </p:cNvPicPr>
            <p:nvPr/>
          </p:nvPicPr>
          <p:blipFill>
            <a:blip r:embed="rId2">
              <a:extLst/>
            </a:blip>
            <a:stretch>
              <a:fillRect/>
            </a:stretch>
          </p:blipFill>
          <p:spPr>
            <a:xfrm>
              <a:off x="0" y="0"/>
              <a:ext cx="9001125" cy="5532438"/>
            </a:xfrm>
            <a:prstGeom prst="rect">
              <a:avLst/>
            </a:prstGeom>
            <a:ln w="12700" cap="flat">
              <a:noFill/>
              <a:miter lim="400000"/>
            </a:ln>
            <a:effectLst/>
          </p:spPr>
        </p:pic>
        <p:sp>
          <p:nvSpPr>
            <p:cNvPr id="488" name="Ovale"/>
            <p:cNvSpPr/>
            <p:nvPr/>
          </p:nvSpPr>
          <p:spPr>
            <a:xfrm>
              <a:off x="6624638" y="2168524"/>
              <a:ext cx="1800226" cy="649289"/>
            </a:xfrm>
            <a:prstGeom prst="ellipse">
              <a:avLst/>
            </a:prstGeom>
            <a:noFill/>
            <a:ln w="57150" cap="flat">
              <a:solidFill>
                <a:srgbClr val="FF0000"/>
              </a:solidFill>
              <a:prstDash val="solid"/>
              <a:round/>
            </a:ln>
            <a:effectLst/>
          </p:spPr>
          <p:txBody>
            <a:bodyPr wrap="square" lIns="45719" tIns="45719" rIns="45719" bIns="45719" numCol="1" anchor="ctr">
              <a:noAutofit/>
            </a:bodyPr>
            <a:lstStyle/>
            <a:p>
              <a:pPr algn="ctr">
                <a:defRPr>
                  <a:solidFill>
                    <a:srgbClr val="FFFFFF"/>
                  </a:solidFill>
                </a:defRPr>
              </a:pPr>
            </a:p>
          </p:txBody>
        </p:sp>
      </p:grpSp>
      <p:sp>
        <p:nvSpPr>
          <p:cNvPr id="490" name="Freccia"/>
          <p:cNvSpPr/>
          <p:nvPr/>
        </p:nvSpPr>
        <p:spPr>
          <a:xfrm>
            <a:off x="684212" y="1952625"/>
            <a:ext cx="792163" cy="107950"/>
          </a:xfrm>
          <a:prstGeom prst="rightArrow">
            <a:avLst>
              <a:gd name="adj1" fmla="val 50000"/>
              <a:gd name="adj2" fmla="val 50009"/>
            </a:avLst>
          </a:prstGeom>
          <a:solidFill>
            <a:srgbClr val="FF0000"/>
          </a:solidFill>
          <a:ln w="25400">
            <a:solidFill>
              <a:srgbClr val="FF0000"/>
            </a:solidFill>
          </a:ln>
        </p:spPr>
        <p:txBody>
          <a:bodyPr lIns="45719" rIns="45719" anchor="ctr"/>
          <a:lstStyle/>
          <a:p>
            <a:pPr algn="ctr">
              <a:defRPr>
                <a:solidFill>
                  <a:srgbClr val="FFFFFF"/>
                </a:solidFill>
              </a:defRPr>
            </a:pPr>
          </a:p>
        </p:txBody>
      </p:sp>
      <p:sp>
        <p:nvSpPr>
          <p:cNvPr id="491" name="Freccia"/>
          <p:cNvSpPr/>
          <p:nvPr/>
        </p:nvSpPr>
        <p:spPr>
          <a:xfrm>
            <a:off x="971550" y="2492375"/>
            <a:ext cx="792163" cy="107950"/>
          </a:xfrm>
          <a:prstGeom prst="rightArrow">
            <a:avLst>
              <a:gd name="adj1" fmla="val 50000"/>
              <a:gd name="adj2" fmla="val 50009"/>
            </a:avLst>
          </a:prstGeom>
          <a:solidFill>
            <a:srgbClr val="FF0000"/>
          </a:solidFill>
          <a:ln w="2540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66"/>
            </a:gs>
            <a:gs pos="22999">
              <a:srgbClr val="00002F"/>
            </a:gs>
            <a:gs pos="100000">
              <a:srgbClr val="00002F"/>
            </a:gs>
          </a:gsLst>
          <a:lin ang="16200000" scaled="0"/>
        </a:gradFill>
      </p:bgPr>
    </p:bg>
    <p:spTree>
      <p:nvGrpSpPr>
        <p:cNvPr id="1" name=""/>
        <p:cNvGrpSpPr/>
        <p:nvPr/>
      </p:nvGrpSpPr>
      <p:grpSpPr>
        <a:xfrm>
          <a:off x="0" y="0"/>
          <a:ext cx="0" cy="0"/>
          <a:chOff x="0" y="0"/>
          <a:chExt cx="0" cy="0"/>
        </a:xfrm>
      </p:grpSpPr>
      <p:grpSp>
        <p:nvGrpSpPr>
          <p:cNvPr id="501" name="Raggruppa"/>
          <p:cNvGrpSpPr/>
          <p:nvPr/>
        </p:nvGrpSpPr>
        <p:grpSpPr>
          <a:xfrm>
            <a:off x="34924" y="620712"/>
            <a:ext cx="8569327" cy="6007101"/>
            <a:chOff x="0" y="0"/>
            <a:chExt cx="8569325" cy="6007100"/>
          </a:xfrm>
        </p:grpSpPr>
        <p:sp>
          <p:nvSpPr>
            <p:cNvPr id="493" name="normal heart left ventriculum"/>
            <p:cNvSpPr txBox="1"/>
            <p:nvPr/>
          </p:nvSpPr>
          <p:spPr>
            <a:xfrm>
              <a:off x="6624638" y="1925636"/>
              <a:ext cx="1944688" cy="70543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sz="2200"/>
              </a:pPr>
              <a:r>
                <a:t>normal</a:t>
              </a:r>
              <a:r>
                <a:rPr b="0"/>
                <a:t> heart </a:t>
              </a:r>
              <a:r>
                <a:rPr b="0" sz="2000"/>
                <a:t>left ventriculum</a:t>
              </a:r>
            </a:p>
          </p:txBody>
        </p:sp>
        <p:grpSp>
          <p:nvGrpSpPr>
            <p:cNvPr id="500" name="Raggruppa"/>
            <p:cNvGrpSpPr/>
            <p:nvPr/>
          </p:nvGrpSpPr>
          <p:grpSpPr>
            <a:xfrm>
              <a:off x="-1" y="0"/>
              <a:ext cx="6534151" cy="6007100"/>
              <a:chOff x="0" y="0"/>
              <a:chExt cx="6534150" cy="6007100"/>
            </a:xfrm>
          </p:grpSpPr>
          <p:pic>
            <p:nvPicPr>
              <p:cNvPr id="494" name="image.png" descr="image.png"/>
              <p:cNvPicPr>
                <a:picLocks noChangeAspect="1"/>
              </p:cNvPicPr>
              <p:nvPr/>
            </p:nvPicPr>
            <p:blipFill>
              <a:blip r:embed="rId2">
                <a:extLst/>
              </a:blip>
              <a:stretch>
                <a:fillRect/>
              </a:stretch>
            </p:blipFill>
            <p:spPr>
              <a:xfrm>
                <a:off x="0" y="0"/>
                <a:ext cx="6534150" cy="6007100"/>
              </a:xfrm>
              <a:prstGeom prst="rect">
                <a:avLst/>
              </a:prstGeom>
              <a:ln w="12700" cap="flat">
                <a:noFill/>
                <a:miter lim="400000"/>
              </a:ln>
              <a:effectLst/>
            </p:spPr>
          </p:pic>
          <p:sp>
            <p:nvSpPr>
              <p:cNvPr id="495" name="Linea"/>
              <p:cNvSpPr/>
              <p:nvPr/>
            </p:nvSpPr>
            <p:spPr>
              <a:xfrm>
                <a:off x="2520950" y="5081587"/>
                <a:ext cx="936625"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p>
            </p:txBody>
          </p:sp>
          <p:sp>
            <p:nvSpPr>
              <p:cNvPr id="496" name="Linea"/>
              <p:cNvSpPr/>
              <p:nvPr/>
            </p:nvSpPr>
            <p:spPr>
              <a:xfrm>
                <a:off x="5978525" y="2344736"/>
                <a:ext cx="430213" cy="1"/>
              </a:xfrm>
              <a:prstGeom prst="line">
                <a:avLst/>
              </a:prstGeom>
              <a:noFill/>
              <a:ln w="28575" cap="flat">
                <a:solidFill>
                  <a:srgbClr val="FFFFFF"/>
                </a:solidFill>
                <a:prstDash val="solid"/>
                <a:round/>
              </a:ln>
              <a:effectLst/>
            </p:spPr>
            <p:txBody>
              <a:bodyPr wrap="square" lIns="45719" tIns="45719" rIns="45719" bIns="45719" numCol="1" anchor="t">
                <a:noAutofit/>
              </a:bodyPr>
              <a:lstStyle/>
              <a:p>
                <a:pPr/>
              </a:p>
            </p:txBody>
          </p:sp>
          <p:sp>
            <p:nvSpPr>
              <p:cNvPr id="497" name="Linea"/>
              <p:cNvSpPr/>
              <p:nvPr/>
            </p:nvSpPr>
            <p:spPr>
              <a:xfrm>
                <a:off x="5040312" y="4032250"/>
                <a:ext cx="936626" cy="0"/>
              </a:xfrm>
              <a:prstGeom prst="line">
                <a:avLst/>
              </a:prstGeom>
              <a:noFill/>
              <a:ln w="57150" cap="flat">
                <a:solidFill>
                  <a:srgbClr val="FF0000"/>
                </a:solidFill>
                <a:prstDash val="solid"/>
                <a:round/>
              </a:ln>
              <a:effectLst/>
            </p:spPr>
            <p:txBody>
              <a:bodyPr wrap="square" lIns="45719" tIns="45719" rIns="45719" bIns="45719" numCol="1" anchor="t">
                <a:noAutofit/>
              </a:bodyPr>
              <a:lstStyle/>
              <a:p>
                <a:pPr/>
              </a:p>
            </p:txBody>
          </p:sp>
          <p:sp>
            <p:nvSpPr>
              <p:cNvPr id="498" name="Linea"/>
              <p:cNvSpPr/>
              <p:nvPr/>
            </p:nvSpPr>
            <p:spPr>
              <a:xfrm>
                <a:off x="5545137" y="3887787"/>
                <a:ext cx="431801" cy="1"/>
              </a:xfrm>
              <a:prstGeom prst="line">
                <a:avLst/>
              </a:prstGeom>
              <a:noFill/>
              <a:ln w="57150" cap="flat">
                <a:solidFill>
                  <a:srgbClr val="FF0000"/>
                </a:solidFill>
                <a:prstDash val="solid"/>
                <a:round/>
              </a:ln>
              <a:effectLst/>
            </p:spPr>
            <p:txBody>
              <a:bodyPr wrap="square" lIns="45719" tIns="45719" rIns="45719" bIns="45719" numCol="1" anchor="t">
                <a:noAutofit/>
              </a:bodyPr>
              <a:lstStyle/>
              <a:p>
                <a:pPr/>
              </a:p>
            </p:txBody>
          </p:sp>
          <p:sp>
            <p:nvSpPr>
              <p:cNvPr id="499" name="hyperthrophic heart left ventriculum"/>
              <p:cNvSpPr txBox="1"/>
              <p:nvPr/>
            </p:nvSpPr>
            <p:spPr>
              <a:xfrm>
                <a:off x="3719195" y="4681537"/>
                <a:ext cx="2743836" cy="705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b="1" sz="2200"/>
                </a:pPr>
                <a:r>
                  <a:t>hyperthrophic</a:t>
                </a:r>
                <a:r>
                  <a:rPr b="0"/>
                  <a:t> heart </a:t>
                </a:r>
                <a:r>
                  <a:rPr b="0" sz="2000"/>
                  <a:t>left ventriculum</a:t>
                </a:r>
              </a:p>
            </p:txBody>
          </p:sp>
        </p:grpSp>
      </p:grpSp>
      <p:sp>
        <p:nvSpPr>
          <p:cNvPr id="502" name="Ipertrofia patologica delle cellule muscolari cardiache"/>
          <p:cNvSpPr txBox="1"/>
          <p:nvPr/>
        </p:nvSpPr>
        <p:spPr>
          <a:xfrm>
            <a:off x="9207" y="-26988"/>
            <a:ext cx="9052561" cy="5107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1800"/>
              </a:spcBef>
              <a:defRPr sz="3000" u="sng">
                <a:solidFill>
                  <a:srgbClr val="FFFF00"/>
                </a:solidFill>
              </a:defRPr>
            </a:pPr>
            <a:r>
              <a:t>Ipertrofia patologica</a:t>
            </a:r>
            <a:r>
              <a:rPr u="none"/>
              <a:t> delle cellule muscolari </a:t>
            </a:r>
            <a:r>
              <a:t>cardiache</a:t>
            </a:r>
          </a:p>
        </p:txBody>
      </p:sp>
      <p:sp>
        <p:nvSpPr>
          <p:cNvPr id="503" name="cause principali…"/>
          <p:cNvSpPr txBox="1"/>
          <p:nvPr/>
        </p:nvSpPr>
        <p:spPr>
          <a:xfrm>
            <a:off x="6570662" y="5427662"/>
            <a:ext cx="2362012" cy="1148270"/>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cause principali</a:t>
            </a:r>
          </a:p>
          <a:p>
            <a:pPr>
              <a:buSzPct val="100000"/>
              <a:buFont typeface="Arial"/>
              <a:buChar char="•"/>
              <a:defRPr b="1" sz="2400"/>
            </a:pPr>
            <a:r>
              <a:t>ipertensione</a:t>
            </a:r>
          </a:p>
          <a:p>
            <a:pPr>
              <a:buSzPct val="100000"/>
              <a:buFont typeface="Arial"/>
              <a:buChar char="•"/>
              <a:defRPr b="1" sz="2400"/>
            </a:pPr>
            <a:r>
              <a:t>difetti valvolari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01"/>
                                        </p:tgtEl>
                                        <p:attrNameLst>
                                          <p:attrName>style.visibility</p:attrName>
                                        </p:attrNameLst>
                                      </p:cBhvr>
                                      <p:to>
                                        <p:strVal val="visible"/>
                                      </p:to>
                                    </p:set>
                                    <p:anim calcmode="lin" valueType="num">
                                      <p:cBhvr>
                                        <p:cTn id="7" dur="500" fill="hold"/>
                                        <p:tgtEl>
                                          <p:spTgt spid="501"/>
                                        </p:tgtEl>
                                        <p:attrNameLst>
                                          <p:attrName>ppt_w</p:attrName>
                                        </p:attrNameLst>
                                      </p:cBhvr>
                                      <p:tavLst>
                                        <p:tav tm="0">
                                          <p:val>
                                            <p:fltVal val="0"/>
                                          </p:val>
                                        </p:tav>
                                        <p:tav tm="100000">
                                          <p:val>
                                            <p:strVal val="#ppt_w"/>
                                          </p:val>
                                        </p:tav>
                                      </p:tavLst>
                                    </p:anim>
                                    <p:anim calcmode="lin" valueType="num">
                                      <p:cBhvr>
                                        <p:cTn id="8" dur="500" fill="hold"/>
                                        <p:tgtEl>
                                          <p:spTgt spid="50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503"/>
                                        </p:tgtEl>
                                        <p:attrNameLst>
                                          <p:attrName>style.visibility</p:attrName>
                                        </p:attrNameLst>
                                      </p:cBhvr>
                                      <p:to>
                                        <p:strVal val="visible"/>
                                      </p:to>
                                    </p:set>
                                    <p:anim calcmode="lin" valueType="num">
                                      <p:cBhvr>
                                        <p:cTn id="13" dur="500" fill="hold"/>
                                        <p:tgtEl>
                                          <p:spTgt spid="503"/>
                                        </p:tgtEl>
                                        <p:attrNameLst>
                                          <p:attrName>ppt_x</p:attrName>
                                        </p:attrNameLst>
                                      </p:cBhvr>
                                      <p:tavLst>
                                        <p:tav tm="0">
                                          <p:val>
                                            <p:strVal val="#ppt_x"/>
                                          </p:val>
                                        </p:tav>
                                        <p:tav tm="100000">
                                          <p:val>
                                            <p:strVal val="#ppt_x"/>
                                          </p:val>
                                        </p:tav>
                                      </p:tavLst>
                                    </p:anim>
                                    <p:anim calcmode="lin" valueType="num">
                                      <p:cBhvr>
                                        <p:cTn id="14" dur="500" fill="hold"/>
                                        <p:tgtEl>
                                          <p:spTgt spid="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1" grpId="1"/>
      <p:bldP build="whole" bldLvl="1" animBg="1" rev="0" advAuto="0" spid="503"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505" name="Cardiac hypertrophy:                                           adaptive response to increased hemodynamic load…"/>
          <p:cNvSpPr txBox="1"/>
          <p:nvPr>
            <p:ph type="body" idx="4294967295"/>
          </p:nvPr>
        </p:nvSpPr>
        <p:spPr>
          <a:xfrm>
            <a:off x="-1" y="115887"/>
            <a:ext cx="9144002" cy="4752976"/>
          </a:xfrm>
          <a:prstGeom prst="rect">
            <a:avLst/>
          </a:prstGeom>
        </p:spPr>
        <p:txBody>
          <a:bodyPr>
            <a:normAutofit fontScale="100000" lnSpcReduction="0"/>
          </a:bodyPr>
          <a:lstStyle/>
          <a:p>
            <a:pPr marL="0" indent="0" algn="ctr" defTabSz="905255">
              <a:buSzTx/>
              <a:buNone/>
              <a:defRPr sz="2970">
                <a:solidFill>
                  <a:srgbClr val="FFFF00"/>
                </a:solidFill>
              </a:defRPr>
            </a:pPr>
            <a:r>
              <a:t>Cardiac hypertrophy:                                           adaptive response to </a:t>
            </a:r>
            <a:r>
              <a:rPr u="sng"/>
              <a:t>increased hemodynamic load</a:t>
            </a:r>
            <a:endParaRPr u="sng"/>
          </a:p>
          <a:p>
            <a:pPr marL="0" indent="0" defTabSz="905255">
              <a:buChar char="•"/>
              <a:defRPr sz="989">
                <a:solidFill>
                  <a:srgbClr val="FFFFFF"/>
                </a:solidFill>
              </a:defRPr>
            </a:pPr>
          </a:p>
          <a:p>
            <a:pPr marL="0" indent="0" defTabSz="905255">
              <a:spcBef>
                <a:spcPts val="600"/>
              </a:spcBef>
              <a:buChar char="•"/>
              <a:defRPr sz="2574">
                <a:solidFill>
                  <a:srgbClr val="FFFFFF"/>
                </a:solidFill>
              </a:defRPr>
            </a:pPr>
            <a:r>
              <a:t>Major causes of  hemodynamic load:</a:t>
            </a:r>
          </a:p>
          <a:p>
            <a:pPr marL="0" indent="0" defTabSz="905255">
              <a:spcBef>
                <a:spcPts val="600"/>
              </a:spcBef>
              <a:buSzTx/>
              <a:buNone/>
              <a:defRPr sz="2574">
                <a:solidFill>
                  <a:srgbClr val="FFFFFF"/>
                </a:solidFill>
              </a:defRPr>
            </a:pPr>
            <a:r>
              <a:t>		</a:t>
            </a:r>
            <a:r>
              <a:rPr>
                <a:solidFill>
                  <a:srgbClr val="FFFF00"/>
                </a:solidFill>
              </a:rPr>
              <a:t>-</a:t>
            </a:r>
            <a:r>
              <a:t> </a:t>
            </a:r>
            <a:r>
              <a:rPr>
                <a:solidFill>
                  <a:srgbClr val="FFFF00"/>
                </a:solidFill>
              </a:rPr>
              <a:t>hypertension</a:t>
            </a:r>
            <a:r>
              <a:t>       </a:t>
            </a:r>
            <a:r>
              <a:rPr>
                <a:solidFill>
                  <a:srgbClr val="FFFF00"/>
                </a:solidFill>
              </a:rPr>
              <a:t>-</a:t>
            </a:r>
            <a:r>
              <a:t> </a:t>
            </a:r>
            <a:r>
              <a:rPr>
                <a:solidFill>
                  <a:srgbClr val="FFFF00"/>
                </a:solidFill>
              </a:rPr>
              <a:t>valve defects</a:t>
            </a:r>
            <a:endParaRPr>
              <a:solidFill>
                <a:srgbClr val="FFFF00"/>
              </a:solidFill>
            </a:endParaRPr>
          </a:p>
          <a:p>
            <a:pPr marL="0" indent="0" defTabSz="905255">
              <a:buChar char="•"/>
              <a:defRPr sz="1089">
                <a:solidFill>
                  <a:srgbClr val="FFFFFF"/>
                </a:solidFill>
              </a:defRPr>
            </a:pPr>
          </a:p>
          <a:p>
            <a:pPr marL="0" indent="0" algn="just" defTabSz="905255">
              <a:spcBef>
                <a:spcPts val="600"/>
              </a:spcBef>
              <a:buChar char="•"/>
              <a:defRPr b="1" sz="2574">
                <a:solidFill>
                  <a:srgbClr val="FFFF00"/>
                </a:solidFill>
              </a:defRPr>
            </a:pPr>
            <a:r>
              <a:t>Mechanical stress</a:t>
            </a:r>
            <a:r>
              <a:rPr b="0"/>
              <a:t> </a:t>
            </a:r>
            <a:r>
              <a:rPr b="0">
                <a:solidFill>
                  <a:srgbClr val="FFFFFF"/>
                </a:solidFill>
              </a:rPr>
              <a:t>is the </a:t>
            </a:r>
            <a:r>
              <a:t>main</a:t>
            </a:r>
            <a:r>
              <a:rPr b="0"/>
              <a:t> direct trigger</a:t>
            </a:r>
            <a:r>
              <a:rPr b="0">
                <a:solidFill>
                  <a:srgbClr val="FFFFFF"/>
                </a:solidFill>
              </a:rPr>
              <a:t> of hyperthrophic response in the overloaded myocardium</a:t>
            </a:r>
            <a:endParaRPr>
              <a:solidFill>
                <a:srgbClr val="FFFFFF"/>
              </a:solidFill>
            </a:endParaRPr>
          </a:p>
          <a:p>
            <a:pPr marL="0" indent="0" algn="just" defTabSz="905255">
              <a:buChar char="•"/>
              <a:defRPr sz="1188">
                <a:solidFill>
                  <a:srgbClr val="FFFFFF"/>
                </a:solidFill>
              </a:defRPr>
            </a:pPr>
          </a:p>
          <a:p>
            <a:pPr marL="0" indent="0" algn="just" defTabSz="905255">
              <a:spcBef>
                <a:spcPts val="600"/>
              </a:spcBef>
              <a:buChar char="•"/>
              <a:defRPr sz="2574">
                <a:solidFill>
                  <a:srgbClr val="FFFFFF"/>
                </a:solidFill>
              </a:defRPr>
            </a:pPr>
            <a:r>
              <a:t>Mechanical stress induces the release of </a:t>
            </a:r>
            <a:r>
              <a:rPr>
                <a:solidFill>
                  <a:srgbClr val="FFFF00"/>
                </a:solidFill>
              </a:rPr>
              <a:t>growth-promoting factors</a:t>
            </a:r>
            <a:r>
              <a:t> which provide a second line of  hyperthrophy-related signals</a:t>
            </a:r>
          </a:p>
        </p:txBody>
      </p:sp>
      <p:grpSp>
        <p:nvGrpSpPr>
          <p:cNvPr id="508" name="Raggruppa"/>
          <p:cNvGrpSpPr/>
          <p:nvPr/>
        </p:nvGrpSpPr>
        <p:grpSpPr>
          <a:xfrm>
            <a:off x="73025" y="5084762"/>
            <a:ext cx="9036050" cy="1293952"/>
            <a:chOff x="0" y="0"/>
            <a:chExt cx="9036050" cy="1293951"/>
          </a:xfrm>
        </p:grpSpPr>
        <p:sp>
          <p:nvSpPr>
            <p:cNvPr id="506" name="Changes in gene expression: synthesis of peculiar proteins and myofilaments      increase in the force generated with each contraction: the cells meet increased work demands"/>
            <p:cNvSpPr txBox="1"/>
            <p:nvPr/>
          </p:nvSpPr>
          <p:spPr>
            <a:xfrm>
              <a:off x="0" y="0"/>
              <a:ext cx="9036050" cy="1293952"/>
            </a:xfrm>
            <a:prstGeom prst="rect">
              <a:avLst/>
            </a:prstGeom>
            <a:solidFill>
              <a:srgbClr val="FFFF00"/>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just">
                <a:lnSpc>
                  <a:spcPts val="3200"/>
                </a:lnSpc>
                <a:defRPr b="1" sz="2400"/>
              </a:pPr>
              <a:r>
                <a:t>Changes in gene expression</a:t>
              </a:r>
              <a:r>
                <a:rPr b="0"/>
                <a:t>:</a:t>
              </a:r>
              <a:r>
                <a:t> synthesis</a:t>
              </a:r>
              <a:r>
                <a:rPr b="0"/>
                <a:t> of peculiar </a:t>
              </a:r>
              <a:r>
                <a:t>proteins </a:t>
              </a:r>
              <a:r>
                <a:t>and myofilaments</a:t>
              </a:r>
              <a:r>
                <a:rPr b="0"/>
                <a:t>      </a:t>
              </a:r>
              <a:r>
                <a:t>increase in the force</a:t>
              </a:r>
              <a:r>
                <a:rPr b="0"/>
                <a:t> generated with each contraction: the cells meet </a:t>
              </a:r>
              <a:r>
                <a:rPr b="0"/>
                <a:t>increased work demands</a:t>
              </a:r>
            </a:p>
          </p:txBody>
        </p:sp>
        <p:sp>
          <p:nvSpPr>
            <p:cNvPr id="507" name="Freccia"/>
            <p:cNvSpPr/>
            <p:nvPr/>
          </p:nvSpPr>
          <p:spPr>
            <a:xfrm>
              <a:off x="2914650" y="576262"/>
              <a:ext cx="574675" cy="144463"/>
            </a:xfrm>
            <a:prstGeom prst="rightArrow">
              <a:avLst>
                <a:gd name="adj1" fmla="val 50000"/>
                <a:gd name="adj2" fmla="val 49983"/>
              </a:avLst>
            </a:prstGeom>
            <a:solidFill>
              <a:srgbClr val="000000"/>
            </a:solidFill>
            <a:ln w="25400" cap="flat">
              <a:solidFill>
                <a:srgbClr val="000000"/>
              </a:solidFill>
              <a:prstDash val="solid"/>
              <a:round/>
            </a:ln>
            <a:effectLst/>
          </p:spPr>
          <p:txBody>
            <a:bodyPr wrap="square" lIns="45719" tIns="45719" rIns="45719" bIns="45719" numCol="1" anchor="ctr">
              <a:noAutofit/>
            </a:bodyPr>
            <a:lstStyle/>
            <a:p>
              <a:pPr algn="ctr">
                <a:defRPr>
                  <a:solidFill>
                    <a:srgbClr val="FFFFFF"/>
                  </a:solidFill>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5">
                                            <p:txEl>
                                              <p:pRg st="2" end="2"/>
                                            </p:txEl>
                                          </p:spTgt>
                                        </p:tgtEl>
                                        <p:attrNameLst>
                                          <p:attrName>style.visibility</p:attrName>
                                        </p:attrNameLst>
                                      </p:cBhvr>
                                      <p:to>
                                        <p:strVal val="visible"/>
                                      </p:to>
                                    </p:set>
                                    <p:animEffect filter="wipe(left)" transition="in">
                                      <p:cBhvr>
                                        <p:cTn id="7" dur="500"/>
                                        <p:tgtEl>
                                          <p:spTgt spid="505">
                                            <p:txEl>
                                              <p:pRg st="2" end="2"/>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505">
                                            <p:txEl>
                                              <p:pRg st="3" end="3"/>
                                            </p:txEl>
                                          </p:spTgt>
                                        </p:tgtEl>
                                        <p:attrNameLst>
                                          <p:attrName>style.visibility</p:attrName>
                                        </p:attrNameLst>
                                      </p:cBhvr>
                                      <p:to>
                                        <p:strVal val="visible"/>
                                      </p:to>
                                    </p:set>
                                    <p:animEffect filter="wipe(left)" transition="in">
                                      <p:cBhvr>
                                        <p:cTn id="11" dur="500"/>
                                        <p:tgtEl>
                                          <p:spTgt spid="505">
                                            <p:txEl>
                                              <p:pRg st="3" end="3"/>
                                            </p:txEl>
                                          </p:spTgt>
                                        </p:tgtEl>
                                      </p:cBhvr>
                                    </p:animEffect>
                                  </p:childTnLst>
                                </p:cTn>
                              </p:par>
                            </p:childTnLst>
                          </p:cTn>
                        </p:par>
                        <p:par>
                          <p:cTn id="12" fill="hold">
                            <p:stCondLst>
                              <p:cond delay="1000"/>
                            </p:stCondLst>
                            <p:childTnLst>
                              <p:par>
                                <p:cTn id="13" presetClass="entr" nodeType="afterEffect" presetSubtype="8" presetID="22" grpId="1" fill="hold">
                                  <p:stCondLst>
                                    <p:cond delay="0"/>
                                  </p:stCondLst>
                                  <p:iterate type="el" backwards="0">
                                    <p:tmAbs val="0"/>
                                  </p:iterate>
                                  <p:childTnLst>
                                    <p:set>
                                      <p:cBhvr>
                                        <p:cTn id="14" fill="hold"/>
                                        <p:tgtEl>
                                          <p:spTgt spid="505">
                                            <p:txEl>
                                              <p:pRg st="4" end="4"/>
                                            </p:txEl>
                                          </p:spTgt>
                                        </p:tgtEl>
                                        <p:attrNameLst>
                                          <p:attrName>style.visibility</p:attrName>
                                        </p:attrNameLst>
                                      </p:cBhvr>
                                      <p:to>
                                        <p:strVal val="visible"/>
                                      </p:to>
                                    </p:set>
                                    <p:animEffect filter="wipe(left)" transition="in">
                                      <p:cBhvr>
                                        <p:cTn id="15" dur="500"/>
                                        <p:tgtEl>
                                          <p:spTgt spid="50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05">
                                            <p:txEl>
                                              <p:pRg st="5" end="5"/>
                                            </p:txEl>
                                          </p:spTgt>
                                        </p:tgtEl>
                                        <p:attrNameLst>
                                          <p:attrName>style.visibility</p:attrName>
                                        </p:attrNameLst>
                                      </p:cBhvr>
                                      <p:to>
                                        <p:strVal val="visible"/>
                                      </p:to>
                                    </p:set>
                                    <p:animEffect filter="wipe(left)" transition="in">
                                      <p:cBhvr>
                                        <p:cTn id="20" dur="500"/>
                                        <p:tgtEl>
                                          <p:spTgt spid="505">
                                            <p:txEl>
                                              <p:pRg st="5" end="5"/>
                                            </p:txEl>
                                          </p:spTgt>
                                        </p:tgtEl>
                                      </p:cBhvr>
                                    </p:animEffect>
                                  </p:childTnLst>
                                </p:cTn>
                              </p:par>
                            </p:childTnLst>
                          </p:cTn>
                        </p:par>
                        <p:par>
                          <p:cTn id="21" fill="hold">
                            <p:stCondLst>
                              <p:cond delay="500"/>
                            </p:stCondLst>
                            <p:childTnLst>
                              <p:par>
                                <p:cTn id="22" presetClass="entr" nodeType="afterEffect" presetSubtype="8" presetID="22" grpId="1" fill="hold">
                                  <p:stCondLst>
                                    <p:cond delay="0"/>
                                  </p:stCondLst>
                                  <p:iterate type="el" backwards="0">
                                    <p:tmAbs val="0"/>
                                  </p:iterate>
                                  <p:childTnLst>
                                    <p:set>
                                      <p:cBhvr>
                                        <p:cTn id="23" fill="hold"/>
                                        <p:tgtEl>
                                          <p:spTgt spid="505">
                                            <p:txEl>
                                              <p:pRg st="6" end="6"/>
                                            </p:txEl>
                                          </p:spTgt>
                                        </p:tgtEl>
                                        <p:attrNameLst>
                                          <p:attrName>style.visibility</p:attrName>
                                        </p:attrNameLst>
                                      </p:cBhvr>
                                      <p:to>
                                        <p:strVal val="visible"/>
                                      </p:to>
                                    </p:set>
                                    <p:animEffect filter="wipe(left)" transition="in">
                                      <p:cBhvr>
                                        <p:cTn id="24" dur="500"/>
                                        <p:tgtEl>
                                          <p:spTgt spid="505">
                                            <p:txEl>
                                              <p:pRg st="6" end="6"/>
                                            </p:txEl>
                                          </p:spTgt>
                                        </p:tgtEl>
                                      </p:cBhvr>
                                    </p:animEffect>
                                  </p:childTnLst>
                                </p:cTn>
                              </p:par>
                            </p:childTnLst>
                          </p:cTn>
                        </p:par>
                        <p:par>
                          <p:cTn id="25" fill="hold">
                            <p:stCondLst>
                              <p:cond delay="1000"/>
                            </p:stCondLst>
                            <p:childTnLst>
                              <p:par>
                                <p:cTn id="26" presetClass="entr" nodeType="afterEffect" presetSubtype="8" presetID="22" grpId="1" fill="hold">
                                  <p:stCondLst>
                                    <p:cond delay="0"/>
                                  </p:stCondLst>
                                  <p:iterate type="el" backwards="0">
                                    <p:tmAbs val="0"/>
                                  </p:iterate>
                                  <p:childTnLst>
                                    <p:set>
                                      <p:cBhvr>
                                        <p:cTn id="27" fill="hold"/>
                                        <p:tgtEl>
                                          <p:spTgt spid="505">
                                            <p:txEl>
                                              <p:pRg st="7" end="7"/>
                                            </p:txEl>
                                          </p:spTgt>
                                        </p:tgtEl>
                                        <p:attrNameLst>
                                          <p:attrName>style.visibility</p:attrName>
                                        </p:attrNameLst>
                                      </p:cBhvr>
                                      <p:to>
                                        <p:strVal val="visible"/>
                                      </p:to>
                                    </p:set>
                                    <p:animEffect filter="wipe(left)" transition="in">
                                      <p:cBhvr>
                                        <p:cTn id="28" dur="500"/>
                                        <p:tgtEl>
                                          <p:spTgt spid="505">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2" fill="hold">
                                  <p:stCondLst>
                                    <p:cond delay="0"/>
                                  </p:stCondLst>
                                  <p:iterate type="el" backwards="0">
                                    <p:tmAbs val="0"/>
                                  </p:iterate>
                                  <p:childTnLst>
                                    <p:set>
                                      <p:cBhvr>
                                        <p:cTn id="32" fill="hold"/>
                                        <p:tgtEl>
                                          <p:spTgt spid="508"/>
                                        </p:tgtEl>
                                        <p:attrNameLst>
                                          <p:attrName>style.visibility</p:attrName>
                                        </p:attrNameLst>
                                      </p:cBhvr>
                                      <p:to>
                                        <p:strVal val="visible"/>
                                      </p:to>
                                    </p:set>
                                    <p:animEffect filter="wipe(left)" transition="in">
                                      <p:cBhvr>
                                        <p:cTn id="33" dur="5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5" grpId="1"/>
      <p:bldP build="whole" bldLvl="1" animBg="1" rev="0" advAuto="0" spid="50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260" name="Patologia cellulare: introduzione"/>
          <p:cNvSpPr txBox="1"/>
          <p:nvPr>
            <p:ph type="title" idx="4294967295"/>
          </p:nvPr>
        </p:nvSpPr>
        <p:spPr>
          <a:xfrm>
            <a:off x="457200" y="46037"/>
            <a:ext cx="8229600" cy="646113"/>
          </a:xfrm>
          <a:prstGeom prst="rect">
            <a:avLst/>
          </a:prstGeom>
        </p:spPr>
        <p:txBody>
          <a:bodyPr>
            <a:normAutofit fontScale="100000" lnSpcReduction="0"/>
          </a:bodyPr>
          <a:lstStyle>
            <a:lvl1pPr>
              <a:defRPr sz="3600">
                <a:solidFill>
                  <a:srgbClr val="FFFF00"/>
                </a:solidFill>
              </a:defRPr>
            </a:lvl1pPr>
          </a:lstStyle>
          <a:p>
            <a:pPr/>
            <a:r>
              <a:t>Patologia cellulare: introduzione</a:t>
            </a:r>
          </a:p>
        </p:txBody>
      </p:sp>
      <p:sp>
        <p:nvSpPr>
          <p:cNvPr id="261" name="Tipo di agente lesivo…"/>
          <p:cNvSpPr txBox="1"/>
          <p:nvPr/>
        </p:nvSpPr>
        <p:spPr>
          <a:xfrm>
            <a:off x="201612" y="1989137"/>
            <a:ext cx="4918780" cy="1963426"/>
          </a:xfrm>
          <a:prstGeom prst="rect">
            <a:avLst/>
          </a:prstGeom>
          <a:ln>
            <a:solidFill>
              <a:srgbClr val="FFFFFF"/>
            </a:solidFill>
          </a:ln>
          <a:extLst>
            <a:ext uri="{C572A759-6A51-4108-AA02-DFA0A04FC94B}">
              <ma14:wrappingTextBoxFlag xmlns:ma14="http://schemas.microsoft.com/office/mac/drawingml/2011/main" val="1"/>
            </a:ext>
          </a:extLst>
        </p:spPr>
        <p:txBody>
          <a:bodyPr wrap="none" lIns="45719" rIns="45719">
            <a:spAutoFit/>
          </a:bodyPr>
          <a:lstStyle/>
          <a:p>
            <a:pPr>
              <a:lnSpc>
                <a:spcPct val="90000"/>
              </a:lnSpc>
              <a:buSzPct val="100000"/>
              <a:buChar char="❖"/>
              <a:defRPr sz="2800">
                <a:solidFill>
                  <a:srgbClr val="FFFFFF"/>
                </a:solidFill>
              </a:defRPr>
            </a:pPr>
            <a:r>
              <a:t> </a:t>
            </a:r>
            <a:r>
              <a:rPr u="sng"/>
              <a:t>Tipo</a:t>
            </a:r>
            <a:r>
              <a:t> di agente lesivo</a:t>
            </a:r>
          </a:p>
          <a:p>
            <a:pPr>
              <a:lnSpc>
                <a:spcPct val="90000"/>
              </a:lnSpc>
              <a:buSzPct val="100000"/>
              <a:buChar char="❖"/>
              <a:defRPr sz="2800">
                <a:solidFill>
                  <a:srgbClr val="FFFFFF"/>
                </a:solidFill>
              </a:defRPr>
            </a:pPr>
          </a:p>
          <a:p>
            <a:pPr>
              <a:lnSpc>
                <a:spcPct val="90000"/>
              </a:lnSpc>
              <a:buSzPct val="100000"/>
              <a:buChar char="❖"/>
              <a:defRPr sz="2800">
                <a:solidFill>
                  <a:srgbClr val="FFFFFF"/>
                </a:solidFill>
              </a:defRPr>
            </a:pPr>
            <a:r>
              <a:t> </a:t>
            </a:r>
            <a:r>
              <a:rPr u="sng"/>
              <a:t>Durata</a:t>
            </a:r>
            <a:r>
              <a:t> dell’azione lesiva</a:t>
            </a:r>
          </a:p>
          <a:p>
            <a:pPr>
              <a:lnSpc>
                <a:spcPct val="90000"/>
              </a:lnSpc>
              <a:buSzPct val="100000"/>
              <a:buChar char="❖"/>
              <a:defRPr sz="2800">
                <a:solidFill>
                  <a:srgbClr val="FFFFFF"/>
                </a:solidFill>
              </a:defRPr>
            </a:pPr>
          </a:p>
          <a:p>
            <a:pPr>
              <a:lnSpc>
                <a:spcPct val="90000"/>
              </a:lnSpc>
              <a:buSzPct val="100000"/>
              <a:buChar char="❖"/>
              <a:defRPr sz="2800">
                <a:solidFill>
                  <a:srgbClr val="FFFFFF"/>
                </a:solidFill>
              </a:defRPr>
            </a:pPr>
            <a:r>
              <a:t> </a:t>
            </a:r>
            <a:r>
              <a:rPr u="sng"/>
              <a:t>Intensità</a:t>
            </a:r>
            <a:r>
              <a:t> dello stimolo lesivo</a:t>
            </a:r>
          </a:p>
        </p:txBody>
      </p:sp>
      <p:sp>
        <p:nvSpPr>
          <p:cNvPr id="262" name="Tipo di cellula…"/>
          <p:cNvSpPr txBox="1"/>
          <p:nvPr/>
        </p:nvSpPr>
        <p:spPr>
          <a:xfrm>
            <a:off x="4500562" y="4349750"/>
            <a:ext cx="4392613" cy="1963425"/>
          </a:xfrm>
          <a:prstGeom prst="rect">
            <a:avLst/>
          </a:prstGeom>
          <a:solidFill>
            <a:srgbClr val="FFFFFF"/>
          </a:solidFill>
          <a:ln>
            <a:solidFill>
              <a:srgbClr val="00FF00"/>
            </a:solidFill>
          </a:ln>
          <a:extLst>
            <a:ext uri="{C572A759-6A51-4108-AA02-DFA0A04FC94B}">
              <ma14:wrappingTextBoxFlag xmlns:ma14="http://schemas.microsoft.com/office/mac/drawingml/2011/main" val="1"/>
            </a:ext>
          </a:extLst>
        </p:spPr>
        <p:txBody>
          <a:bodyPr lIns="45719" rIns="45719">
            <a:spAutoFit/>
          </a:bodyPr>
          <a:lstStyle/>
          <a:p>
            <a:pPr>
              <a:lnSpc>
                <a:spcPct val="90000"/>
              </a:lnSpc>
              <a:buSzPct val="100000"/>
              <a:buChar char="❖"/>
              <a:defRPr sz="2800">
                <a:solidFill>
                  <a:srgbClr val="002060"/>
                </a:solidFill>
              </a:defRPr>
            </a:pPr>
            <a:r>
              <a:t> </a:t>
            </a:r>
            <a:r>
              <a:rPr u="sng"/>
              <a:t>Tipo</a:t>
            </a:r>
            <a:r>
              <a:t> di cellula</a:t>
            </a:r>
          </a:p>
          <a:p>
            <a:pPr>
              <a:lnSpc>
                <a:spcPct val="90000"/>
              </a:lnSpc>
              <a:defRPr sz="2800">
                <a:solidFill>
                  <a:srgbClr val="002060"/>
                </a:solidFill>
              </a:defRPr>
            </a:pPr>
          </a:p>
          <a:p>
            <a:pPr>
              <a:lnSpc>
                <a:spcPct val="90000"/>
              </a:lnSpc>
              <a:buSzPct val="100000"/>
              <a:buChar char="❖"/>
              <a:defRPr sz="2800">
                <a:solidFill>
                  <a:srgbClr val="002060"/>
                </a:solidFill>
              </a:defRPr>
            </a:pPr>
            <a:r>
              <a:t> </a:t>
            </a:r>
            <a:r>
              <a:rPr u="sng"/>
              <a:t>Stato</a:t>
            </a:r>
            <a:r>
              <a:t> della cellula</a:t>
            </a:r>
          </a:p>
          <a:p>
            <a:pPr>
              <a:lnSpc>
                <a:spcPct val="90000"/>
              </a:lnSpc>
              <a:buSzPct val="100000"/>
              <a:buChar char="❖"/>
              <a:defRPr sz="2800">
                <a:solidFill>
                  <a:srgbClr val="002060"/>
                </a:solidFill>
              </a:defRPr>
            </a:pPr>
          </a:p>
          <a:p>
            <a:pPr>
              <a:lnSpc>
                <a:spcPct val="90000"/>
              </a:lnSpc>
              <a:buSzPct val="100000"/>
              <a:buChar char="❖"/>
              <a:defRPr sz="2800">
                <a:solidFill>
                  <a:srgbClr val="002060"/>
                </a:solidFill>
              </a:defRPr>
            </a:pPr>
            <a:r>
              <a:t> </a:t>
            </a:r>
            <a:r>
              <a:rPr u="sng"/>
              <a:t>Adattabilità</a:t>
            </a:r>
            <a:r>
              <a:t> della cellula</a:t>
            </a:r>
          </a:p>
        </p:txBody>
      </p:sp>
      <p:sp>
        <p:nvSpPr>
          <p:cNvPr id="263" name="Parametri che regolano la risposta di una cellula a possibili agenti di danno:"/>
          <p:cNvSpPr txBox="1"/>
          <p:nvPr/>
        </p:nvSpPr>
        <p:spPr>
          <a:xfrm>
            <a:off x="296545" y="836612"/>
            <a:ext cx="8406448" cy="8680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2600">
                <a:solidFill>
                  <a:srgbClr val="FFFFFF"/>
                </a:solidFill>
              </a:defRPr>
            </a:lvl1pPr>
          </a:lstStyle>
          <a:p>
            <a:pPr/>
            <a:r>
              <a:t>Parametri che regolano la risposta di una cellula a possibili agenti di danno: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tgtEl>
                                        <p:attrNameLst>
                                          <p:attrName>style.visibility</p:attrName>
                                        </p:attrNameLst>
                                      </p:cBhvr>
                                      <p:to>
                                        <p:strVal val="visible"/>
                                      </p:to>
                                    </p:set>
                                    <p:animEffect filter="wipe(left)" transition="in">
                                      <p:cBhvr>
                                        <p:cTn id="7" dur="5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pic>
        <p:nvPicPr>
          <p:cNvPr id="510" name="http://2.bp.blogspot.com/-ew8vSDs2y7E/U242g1qjjWI/AAAAAAAAAOQ/ZmWtrg-H8Cw/s1600/uyfg.png" descr="http://2.bp.blogspot.com/-ew8vSDs2y7E/U242g1qjjWI/AAAAAAAAAOQ/ZmWtrg-H8Cw/s1600/uyfg.png"/>
          <p:cNvPicPr>
            <a:picLocks noChangeAspect="1"/>
          </p:cNvPicPr>
          <p:nvPr/>
        </p:nvPicPr>
        <p:blipFill>
          <a:blip r:embed="rId2">
            <a:extLst/>
          </a:blip>
          <a:stretch>
            <a:fillRect/>
          </a:stretch>
        </p:blipFill>
        <p:spPr>
          <a:xfrm>
            <a:off x="179387" y="620712"/>
            <a:ext cx="8902701" cy="6121401"/>
          </a:xfrm>
          <a:prstGeom prst="rect">
            <a:avLst/>
          </a:prstGeom>
          <a:ln w="12700">
            <a:miter lim="400000"/>
          </a:ln>
        </p:spPr>
      </p:pic>
      <p:sp>
        <p:nvSpPr>
          <p:cNvPr id="511" name="Espressione genica nell’ipertrofia del miocardio"/>
          <p:cNvSpPr txBox="1"/>
          <p:nvPr>
            <p:ph type="title" idx="4294967295"/>
          </p:nvPr>
        </p:nvSpPr>
        <p:spPr>
          <a:xfrm>
            <a:off x="457200" y="-26988"/>
            <a:ext cx="8229600" cy="561976"/>
          </a:xfrm>
          <a:prstGeom prst="rect">
            <a:avLst/>
          </a:prstGeom>
        </p:spPr>
        <p:txBody>
          <a:bodyPr>
            <a:normAutofit fontScale="100000" lnSpcReduction="0"/>
          </a:bodyPr>
          <a:lstStyle>
            <a:lvl1pPr>
              <a:defRPr sz="3000">
                <a:solidFill>
                  <a:srgbClr val="FFFF00"/>
                </a:solidFill>
              </a:defRPr>
            </a:lvl1pPr>
          </a:lstStyle>
          <a:p>
            <a:pPr/>
            <a:r>
              <a:t>Espressione genica nell’ipertrofia del miocardio</a:t>
            </a:r>
          </a:p>
        </p:txBody>
      </p:sp>
      <p:sp>
        <p:nvSpPr>
          <p:cNvPr id="512" name="Freccia"/>
          <p:cNvSpPr/>
          <p:nvPr/>
        </p:nvSpPr>
        <p:spPr>
          <a:xfrm>
            <a:off x="539750" y="692150"/>
            <a:ext cx="1008063" cy="288925"/>
          </a:xfrm>
          <a:prstGeom prst="rightArrow">
            <a:avLst>
              <a:gd name="adj1" fmla="val 50000"/>
              <a:gd name="adj2" fmla="val 49993"/>
            </a:avLst>
          </a:prstGeom>
          <a:solidFill>
            <a:srgbClr val="FF0000"/>
          </a:solidFill>
          <a:ln w="2540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514" name="Pathological hypertrophy"/>
          <p:cNvSpPr txBox="1"/>
          <p:nvPr>
            <p:ph type="title" idx="4294967295"/>
          </p:nvPr>
        </p:nvSpPr>
        <p:spPr>
          <a:xfrm>
            <a:off x="457200" y="44450"/>
            <a:ext cx="8229600" cy="777875"/>
          </a:xfrm>
          <a:prstGeom prst="rect">
            <a:avLst/>
          </a:prstGeom>
        </p:spPr>
        <p:txBody>
          <a:bodyPr>
            <a:normAutofit fontScale="100000" lnSpcReduction="0"/>
          </a:bodyPr>
          <a:lstStyle>
            <a:lvl1pPr>
              <a:defRPr sz="4000">
                <a:solidFill>
                  <a:srgbClr val="FFFF00"/>
                </a:solidFill>
              </a:defRPr>
            </a:lvl1pPr>
          </a:lstStyle>
          <a:p>
            <a:pPr/>
            <a:r>
              <a:t>Pathological hypertrophy</a:t>
            </a:r>
          </a:p>
        </p:txBody>
      </p:sp>
      <p:sp>
        <p:nvSpPr>
          <p:cNvPr id="515" name="Hypertension-induced myofibrillogenesis causes hypertrophy of myocardial muscle fibers"/>
          <p:cNvSpPr txBox="1"/>
          <p:nvPr/>
        </p:nvSpPr>
        <p:spPr>
          <a:xfrm>
            <a:off x="658494" y="765175"/>
            <a:ext cx="7828599" cy="8926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2800">
                <a:solidFill>
                  <a:srgbClr val="FFFFFF"/>
                </a:solidFill>
              </a:defRPr>
            </a:lvl1pPr>
          </a:lstStyle>
          <a:p>
            <a:pPr/>
            <a:r>
              <a:t>Hypertension-induced myofibrillogenesis causes hypertrophy of myocardial muscle fibers</a:t>
            </a:r>
          </a:p>
        </p:txBody>
      </p:sp>
      <p:pic>
        <p:nvPicPr>
          <p:cNvPr id="516" name="C:\WINDOWS\Desktop\pathpics\heart.jpg" descr="C:\WINDOWS\Desktop\pathpics\heart.jpg"/>
          <p:cNvPicPr>
            <a:picLocks noChangeAspect="1"/>
          </p:cNvPicPr>
          <p:nvPr/>
        </p:nvPicPr>
        <p:blipFill>
          <a:blip r:embed="rId3">
            <a:extLst/>
          </a:blip>
          <a:stretch>
            <a:fillRect/>
          </a:stretch>
        </p:blipFill>
        <p:spPr>
          <a:xfrm>
            <a:off x="685800" y="1790700"/>
            <a:ext cx="7773988" cy="5022850"/>
          </a:xfrm>
          <a:prstGeom prst="rect">
            <a:avLst/>
          </a:prstGeom>
          <a:ln w="12700">
            <a:miter lim="400000"/>
          </a:ln>
        </p:spPr>
      </p:pic>
      <p:sp>
        <p:nvSpPr>
          <p:cNvPr id="517" name="Hystologic cross sections of myocardial muscle fibers"/>
          <p:cNvSpPr txBox="1"/>
          <p:nvPr/>
        </p:nvSpPr>
        <p:spPr>
          <a:xfrm>
            <a:off x="1116012" y="1724025"/>
            <a:ext cx="6985001" cy="387931"/>
          </a:xfrm>
          <a:prstGeom prst="rect">
            <a:avLst/>
          </a:prstGeom>
          <a:solidFill>
            <a:srgbClr val="FFFFFF"/>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lvl1pPr algn="ctr">
              <a:defRPr sz="2000"/>
            </a:lvl1pPr>
          </a:lstStyle>
          <a:p>
            <a:pPr/>
            <a:r>
              <a:t>Hystologic cross sections of myocardial muscle fibers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521" name="ATROFIA:  riduzione delle dimensioni di cellule ed organi"/>
          <p:cNvSpPr txBox="1"/>
          <p:nvPr>
            <p:ph type="title" idx="4294967295"/>
          </p:nvPr>
        </p:nvSpPr>
        <p:spPr>
          <a:xfrm>
            <a:off x="-1" y="188912"/>
            <a:ext cx="9144002" cy="1143001"/>
          </a:xfrm>
          <a:prstGeom prst="rect">
            <a:avLst/>
          </a:prstGeom>
        </p:spPr>
        <p:txBody>
          <a:bodyPr>
            <a:normAutofit fontScale="100000" lnSpcReduction="0"/>
          </a:bodyPr>
          <a:lstStyle/>
          <a:p>
            <a:pPr defTabSz="832104">
              <a:lnSpc>
                <a:spcPct val="75000"/>
              </a:lnSpc>
              <a:defRPr b="1" sz="2912">
                <a:solidFill>
                  <a:srgbClr val="FFFF00"/>
                </a:solidFill>
              </a:defRPr>
            </a:pPr>
            <a:r>
              <a:t>ATROFIA:</a:t>
            </a:r>
            <a:br/>
            <a:br/>
            <a:r>
              <a:rPr b="0">
                <a:solidFill>
                  <a:srgbClr val="FFFFFF"/>
                </a:solidFill>
              </a:rPr>
              <a:t>riduzione delle</a:t>
            </a:r>
            <a:r>
              <a:rPr b="0">
                <a:solidFill>
                  <a:srgbClr val="000000"/>
                </a:solidFill>
              </a:rPr>
              <a:t> </a:t>
            </a:r>
            <a:r>
              <a:rPr b="0"/>
              <a:t>dimensioni</a:t>
            </a:r>
            <a:r>
              <a:rPr b="0">
                <a:solidFill>
                  <a:srgbClr val="000000"/>
                </a:solidFill>
              </a:rPr>
              <a:t> </a:t>
            </a:r>
            <a:r>
              <a:rPr b="0">
                <a:solidFill>
                  <a:srgbClr val="FFFFFF"/>
                </a:solidFill>
              </a:rPr>
              <a:t>di cellule ed organi</a:t>
            </a:r>
          </a:p>
        </p:txBody>
      </p:sp>
      <p:sp>
        <p:nvSpPr>
          <p:cNvPr id="522" name="A livello cellulare:…"/>
          <p:cNvSpPr txBox="1"/>
          <p:nvPr/>
        </p:nvSpPr>
        <p:spPr>
          <a:xfrm>
            <a:off x="261620" y="1844675"/>
            <a:ext cx="8801735" cy="15123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600"/>
              </a:spcBef>
              <a:defRPr sz="2800">
                <a:solidFill>
                  <a:srgbClr val="FFFFFF"/>
                </a:solidFill>
              </a:defRPr>
            </a:pPr>
            <a:r>
              <a:t>A livello cellulare:</a:t>
            </a:r>
          </a:p>
          <a:p>
            <a:pPr>
              <a:spcBef>
                <a:spcPts val="1600"/>
              </a:spcBef>
              <a:defRPr sz="2800">
                <a:solidFill>
                  <a:srgbClr val="FFFFFF"/>
                </a:solidFill>
              </a:defRPr>
            </a:pPr>
            <a:r>
              <a:t>riduzione del volume per </a:t>
            </a:r>
            <a:r>
              <a:rPr b="1"/>
              <a:t>perdita di componenti  proprie della singola cellula (</a:t>
            </a:r>
            <a:r>
              <a:rPr b="1">
                <a:solidFill>
                  <a:srgbClr val="FFFF00"/>
                </a:solidFill>
              </a:rPr>
              <a:t>autofagia</a:t>
            </a:r>
            <a:r>
              <a:rPr b="1"/>
              <a:t>)</a:t>
            </a:r>
          </a:p>
        </p:txBody>
      </p:sp>
      <p:sp>
        <p:nvSpPr>
          <p:cNvPr id="523" name="A livello tissutale o di organo:…"/>
          <p:cNvSpPr txBox="1"/>
          <p:nvPr/>
        </p:nvSpPr>
        <p:spPr>
          <a:xfrm>
            <a:off x="369570" y="4149725"/>
            <a:ext cx="8693785" cy="11059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600"/>
              </a:spcBef>
              <a:defRPr sz="2800">
                <a:solidFill>
                  <a:srgbClr val="FFFFFF"/>
                </a:solidFill>
              </a:defRPr>
            </a:pPr>
            <a:r>
              <a:t>A livello </a:t>
            </a:r>
            <a:r>
              <a:rPr>
                <a:solidFill>
                  <a:srgbClr val="FFFF00"/>
                </a:solidFill>
              </a:rPr>
              <a:t>tissutale</a:t>
            </a:r>
            <a:r>
              <a:t> o di </a:t>
            </a:r>
            <a:r>
              <a:rPr>
                <a:solidFill>
                  <a:srgbClr val="FFFF00"/>
                </a:solidFill>
              </a:rPr>
              <a:t>organo</a:t>
            </a:r>
            <a:r>
              <a:t>:</a:t>
            </a:r>
          </a:p>
          <a:p>
            <a:pPr>
              <a:spcBef>
                <a:spcPts val="1600"/>
              </a:spcBef>
              <a:defRPr sz="2800">
                <a:solidFill>
                  <a:srgbClr val="FFFFFF"/>
                </a:solidFill>
              </a:defRPr>
            </a:pPr>
            <a:r>
              <a:t>perdita di cellule mediante induzione dell’</a:t>
            </a:r>
            <a:r>
              <a:rPr b="1">
                <a:solidFill>
                  <a:srgbClr val="FFFF00"/>
                </a:solidFill>
              </a:rPr>
              <a:t>apoptosi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2"/>
                                        </p:tgtEl>
                                        <p:attrNameLst>
                                          <p:attrName>style.visibility</p:attrName>
                                        </p:attrNameLst>
                                      </p:cBhvr>
                                      <p:to>
                                        <p:strVal val="visible"/>
                                      </p:to>
                                    </p:set>
                                    <p:animEffect filter="fade" transition="in">
                                      <p:cBhvr>
                                        <p:cTn id="7" dur="500"/>
                                        <p:tgtEl>
                                          <p:spTgt spid="5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23"/>
                                        </p:tgtEl>
                                        <p:attrNameLst>
                                          <p:attrName>style.visibility</p:attrName>
                                        </p:attrNameLst>
                                      </p:cBhvr>
                                      <p:to>
                                        <p:strVal val="visible"/>
                                      </p:to>
                                    </p:set>
                                    <p:animEffect filter="fade" transition="in">
                                      <p:cBhvr>
                                        <p:cTn id="12" dur="5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2" grpId="1"/>
      <p:bldP build="whole" bldLvl="1" animBg="1" rev="0" advAuto="0" spid="523"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525" name="ATROFIA  riduzione delle dimensioni di cellule ed organi"/>
          <p:cNvSpPr txBox="1"/>
          <p:nvPr>
            <p:ph type="title" idx="4294967295"/>
          </p:nvPr>
        </p:nvSpPr>
        <p:spPr>
          <a:xfrm>
            <a:off x="-36513" y="188912"/>
            <a:ext cx="9144001" cy="1143001"/>
          </a:xfrm>
          <a:prstGeom prst="rect">
            <a:avLst/>
          </a:prstGeom>
        </p:spPr>
        <p:txBody>
          <a:bodyPr>
            <a:normAutofit fontScale="100000" lnSpcReduction="0"/>
          </a:bodyPr>
          <a:lstStyle/>
          <a:p>
            <a:pPr defTabSz="832104">
              <a:lnSpc>
                <a:spcPct val="75000"/>
              </a:lnSpc>
              <a:defRPr b="1" sz="2912">
                <a:solidFill>
                  <a:srgbClr val="FFFF00"/>
                </a:solidFill>
              </a:defRPr>
            </a:pPr>
            <a:r>
              <a:t>ATROFIA</a:t>
            </a:r>
            <a:br/>
            <a:br/>
            <a:r>
              <a:rPr b="0">
                <a:solidFill>
                  <a:srgbClr val="FFFFFF"/>
                </a:solidFill>
              </a:rPr>
              <a:t>riduzione delle</a:t>
            </a:r>
            <a:r>
              <a:rPr b="0">
                <a:solidFill>
                  <a:srgbClr val="000000"/>
                </a:solidFill>
              </a:rPr>
              <a:t> </a:t>
            </a:r>
            <a:r>
              <a:rPr b="0"/>
              <a:t>dimensioni</a:t>
            </a:r>
            <a:r>
              <a:rPr b="0">
                <a:solidFill>
                  <a:srgbClr val="000000"/>
                </a:solidFill>
              </a:rPr>
              <a:t> </a:t>
            </a:r>
            <a:r>
              <a:rPr b="0">
                <a:solidFill>
                  <a:srgbClr val="FFFFFF"/>
                </a:solidFill>
              </a:rPr>
              <a:t>di cellule ed organi</a:t>
            </a:r>
          </a:p>
        </p:txBody>
      </p:sp>
      <p:sp>
        <p:nvSpPr>
          <p:cNvPr id="526" name="Principali cause:…"/>
          <p:cNvSpPr txBox="1"/>
          <p:nvPr/>
        </p:nvSpPr>
        <p:spPr>
          <a:xfrm>
            <a:off x="2241232" y="1700212"/>
            <a:ext cx="4948873" cy="48304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900"/>
              </a:spcBef>
              <a:defRPr sz="3200">
                <a:solidFill>
                  <a:srgbClr val="FFFFFF"/>
                </a:solidFill>
              </a:defRPr>
            </a:pPr>
            <a:r>
              <a:t>	Principali cause:</a:t>
            </a:r>
          </a:p>
          <a:p>
            <a:pPr>
              <a:spcBef>
                <a:spcPts val="1900"/>
              </a:spcBef>
              <a:buSzPct val="100000"/>
              <a:buChar char="❖"/>
              <a:defRPr sz="3200">
                <a:solidFill>
                  <a:srgbClr val="FFFFFF"/>
                </a:solidFill>
              </a:defRPr>
            </a:pPr>
            <a:r>
              <a:t> senescenza</a:t>
            </a:r>
          </a:p>
          <a:p>
            <a:pPr>
              <a:spcBef>
                <a:spcPts val="1900"/>
              </a:spcBef>
              <a:buSzPct val="100000"/>
              <a:buChar char="❖"/>
              <a:defRPr sz="3200">
                <a:solidFill>
                  <a:srgbClr val="FFFFFF"/>
                </a:solidFill>
              </a:defRPr>
            </a:pPr>
            <a:r>
              <a:t> effetti ormonali</a:t>
            </a:r>
          </a:p>
          <a:p>
            <a:pPr>
              <a:spcBef>
                <a:spcPts val="1900"/>
              </a:spcBef>
              <a:buSzPct val="100000"/>
              <a:buChar char="❖"/>
              <a:defRPr sz="3200">
                <a:solidFill>
                  <a:srgbClr val="FFFFFF"/>
                </a:solidFill>
              </a:defRPr>
            </a:pPr>
            <a:r>
              <a:t> ridotta funzione</a:t>
            </a:r>
          </a:p>
          <a:p>
            <a:pPr>
              <a:spcBef>
                <a:spcPts val="1900"/>
              </a:spcBef>
              <a:buSzPct val="100000"/>
              <a:buChar char="❖"/>
              <a:defRPr sz="3200">
                <a:solidFill>
                  <a:srgbClr val="FFFFFF"/>
                </a:solidFill>
              </a:defRPr>
            </a:pPr>
            <a:r>
              <a:t> malnutrizione</a:t>
            </a:r>
          </a:p>
          <a:p>
            <a:pPr>
              <a:spcBef>
                <a:spcPts val="1900"/>
              </a:spcBef>
              <a:buSzPct val="100000"/>
              <a:buChar char="❖"/>
              <a:defRPr sz="3200">
                <a:solidFill>
                  <a:srgbClr val="FFFFFF"/>
                </a:solidFill>
              </a:defRPr>
            </a:pPr>
            <a:r>
              <a:t> denervazione</a:t>
            </a:r>
          </a:p>
          <a:p>
            <a:pPr>
              <a:spcBef>
                <a:spcPts val="1900"/>
              </a:spcBef>
              <a:buSzPct val="100000"/>
              <a:buChar char="❖"/>
              <a:defRPr sz="3200">
                <a:solidFill>
                  <a:srgbClr val="FFFFFF"/>
                </a:solidFill>
              </a:defRPr>
            </a:pPr>
            <a:r>
              <a:t> meccanismi immunitari</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528" name="ATROFIA tessutale da ridotta funzione o senescenza"/>
          <p:cNvSpPr txBox="1"/>
          <p:nvPr>
            <p:ph type="title" idx="4294967295"/>
          </p:nvPr>
        </p:nvSpPr>
        <p:spPr>
          <a:xfrm>
            <a:off x="-36513" y="-171450"/>
            <a:ext cx="9288463" cy="782638"/>
          </a:xfrm>
          <a:prstGeom prst="rect">
            <a:avLst/>
          </a:prstGeom>
        </p:spPr>
        <p:txBody>
          <a:bodyPr>
            <a:normAutofit fontScale="100000" lnSpcReduction="0"/>
          </a:bodyPr>
          <a:lstStyle/>
          <a:p>
            <a:pPr>
              <a:defRPr sz="3000">
                <a:solidFill>
                  <a:srgbClr val="FFFF00"/>
                </a:solidFill>
              </a:defRPr>
            </a:pPr>
            <a:r>
              <a:t>ATROFIA tessutale da </a:t>
            </a:r>
            <a:r>
              <a:rPr u="sng"/>
              <a:t>ridotta funzione</a:t>
            </a:r>
            <a:r>
              <a:t> o </a:t>
            </a:r>
            <a:r>
              <a:rPr u="sng"/>
              <a:t>senescenza</a:t>
            </a:r>
          </a:p>
        </p:txBody>
      </p:sp>
      <p:sp>
        <p:nvSpPr>
          <p:cNvPr id="529" name="Atrofia fisiologica: riduzione delle masse muscolari associata a senescenza e/o riduzione del movimento…"/>
          <p:cNvSpPr txBox="1"/>
          <p:nvPr/>
        </p:nvSpPr>
        <p:spPr>
          <a:xfrm>
            <a:off x="225107" y="476250"/>
            <a:ext cx="8765223" cy="18535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500"/>
              </a:spcBef>
              <a:defRPr sz="2600">
                <a:solidFill>
                  <a:srgbClr val="FFFFFF"/>
                </a:solidFill>
              </a:defRPr>
            </a:pPr>
            <a:r>
              <a:t>Atrofia </a:t>
            </a:r>
            <a:r>
              <a:rPr b="1">
                <a:solidFill>
                  <a:srgbClr val="00FF00"/>
                </a:solidFill>
              </a:rPr>
              <a:t>fisiologica</a:t>
            </a:r>
            <a:r>
              <a:t>: riduzione delle </a:t>
            </a:r>
            <a:r>
              <a:rPr>
                <a:solidFill>
                  <a:srgbClr val="FFFF00"/>
                </a:solidFill>
              </a:rPr>
              <a:t>masse muscolari</a:t>
            </a:r>
            <a:r>
              <a:t> associata a senescenza e/o riduzione del movimento</a:t>
            </a:r>
          </a:p>
          <a:p>
            <a:pPr>
              <a:spcBef>
                <a:spcPts val="1500"/>
              </a:spcBef>
              <a:defRPr sz="2600">
                <a:solidFill>
                  <a:srgbClr val="FFFFFF"/>
                </a:solidFill>
              </a:defRPr>
            </a:pPr>
            <a:r>
              <a:t>Atrofia </a:t>
            </a:r>
            <a:r>
              <a:rPr b="1">
                <a:solidFill>
                  <a:srgbClr val="FF0000"/>
                </a:solidFill>
              </a:rPr>
              <a:t>patologica</a:t>
            </a:r>
            <a:r>
              <a:t>: riduzione della </a:t>
            </a:r>
            <a:r>
              <a:rPr>
                <a:solidFill>
                  <a:srgbClr val="FFFF00"/>
                </a:solidFill>
              </a:rPr>
              <a:t>massa cerebrale</a:t>
            </a:r>
            <a:r>
              <a:t> causata da ridotto apporto sanguigno (aterosclerosi)</a:t>
            </a:r>
          </a:p>
        </p:txBody>
      </p:sp>
      <p:pic>
        <p:nvPicPr>
          <p:cNvPr id="530" name="image.png" descr="image.png"/>
          <p:cNvPicPr>
            <a:picLocks noChangeAspect="1"/>
          </p:cNvPicPr>
          <p:nvPr/>
        </p:nvPicPr>
        <p:blipFill>
          <a:blip r:embed="rId2">
            <a:extLst/>
          </a:blip>
          <a:stretch>
            <a:fillRect/>
          </a:stretch>
        </p:blipFill>
        <p:spPr>
          <a:xfrm>
            <a:off x="225425" y="2420937"/>
            <a:ext cx="8693150" cy="3282951"/>
          </a:xfrm>
          <a:prstGeom prst="rect">
            <a:avLst/>
          </a:prstGeom>
          <a:ln w="12700">
            <a:miter lim="400000"/>
          </a:ln>
        </p:spPr>
      </p:pic>
      <p:sp>
        <p:nvSpPr>
          <p:cNvPr id="531" name="Atrophy as seen in the brain. A, Normal brain of a young adult. B, Atrophy of the brain in an 82-year-old man with atherosclerotic disease. Atrophy of the brain is due to aging and reduced blood supply"/>
          <p:cNvSpPr txBox="1"/>
          <p:nvPr/>
        </p:nvSpPr>
        <p:spPr>
          <a:xfrm>
            <a:off x="80644" y="5661025"/>
            <a:ext cx="9017636" cy="1072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defRPr sz="2200">
                <a:solidFill>
                  <a:srgbClr val="FFFFFF"/>
                </a:solidFill>
              </a:defRPr>
            </a:pPr>
            <a:r>
              <a:t>Atrophy as seen in the brain. </a:t>
            </a:r>
            <a:r>
              <a:rPr b="1"/>
              <a:t>A, </a:t>
            </a:r>
            <a:r>
              <a:t>Normal brain of a young adult. </a:t>
            </a:r>
            <a:r>
              <a:rPr b="1"/>
              <a:t>B, </a:t>
            </a:r>
            <a:r>
              <a:t>Atrophy of the brain in an </a:t>
            </a:r>
            <a:r>
              <a:rPr>
                <a:solidFill>
                  <a:srgbClr val="FFFF00"/>
                </a:solidFill>
              </a:rPr>
              <a:t>82-year-old man with atherosclerotic disease</a:t>
            </a:r>
            <a:r>
              <a:t>. Atrophy of the brain is due to aging and reduced blood supply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1"/>
                                        </p:tgtEl>
                                        <p:attrNameLst>
                                          <p:attrName>style.visibility</p:attrName>
                                        </p:attrNameLst>
                                      </p:cBhvr>
                                      <p:to>
                                        <p:strVal val="visible"/>
                                      </p:to>
                                    </p:set>
                                    <p:animEffect filter="wipe(left)" transition="in">
                                      <p:cBhvr>
                                        <p:cTn id="7" dur="500"/>
                                        <p:tgtEl>
                                          <p:spTgt spid="531"/>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530"/>
                                        </p:tgtEl>
                                        <p:attrNameLst>
                                          <p:attrName>style.visibility</p:attrName>
                                        </p:attrNameLst>
                                      </p:cBhvr>
                                      <p:to>
                                        <p:strVal val="visible"/>
                                      </p:to>
                                    </p:set>
                                    <p:animEffect filter="wipe(left)" transition="in">
                                      <p:cBhvr>
                                        <p:cTn id="11" dur="5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1" grpId="1"/>
      <p:bldP build="whole" bldLvl="1" animBg="1" rev="0" advAuto="0" spid="530" grpId="2"/>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533" name="Atrofia fisiologica del timo"/>
          <p:cNvSpPr txBox="1"/>
          <p:nvPr>
            <p:ph type="title" idx="4294967295"/>
          </p:nvPr>
        </p:nvSpPr>
        <p:spPr>
          <a:xfrm>
            <a:off x="374650" y="-88900"/>
            <a:ext cx="8229600" cy="854075"/>
          </a:xfrm>
          <a:prstGeom prst="rect">
            <a:avLst/>
          </a:prstGeom>
        </p:spPr>
        <p:txBody>
          <a:bodyPr>
            <a:normAutofit fontScale="100000" lnSpcReduction="0"/>
          </a:bodyPr>
          <a:lstStyle>
            <a:lvl1pPr>
              <a:defRPr sz="4000">
                <a:solidFill>
                  <a:srgbClr val="FFFF00"/>
                </a:solidFill>
              </a:defRPr>
            </a:lvl1pPr>
          </a:lstStyle>
          <a:p>
            <a:pPr/>
            <a:r>
              <a:t>Atrofia fisiologica del timo</a:t>
            </a:r>
          </a:p>
        </p:txBody>
      </p:sp>
      <p:grpSp>
        <p:nvGrpSpPr>
          <p:cNvPr id="536" name="Raggruppa"/>
          <p:cNvGrpSpPr/>
          <p:nvPr/>
        </p:nvGrpSpPr>
        <p:grpSpPr>
          <a:xfrm>
            <a:off x="34925" y="728662"/>
            <a:ext cx="4462463" cy="5983289"/>
            <a:chOff x="0" y="0"/>
            <a:chExt cx="4462462" cy="5983287"/>
          </a:xfrm>
        </p:grpSpPr>
        <p:pic>
          <p:nvPicPr>
            <p:cNvPr id="534" name="image.png" descr="image.png"/>
            <p:cNvPicPr>
              <a:picLocks noChangeAspect="1"/>
            </p:cNvPicPr>
            <p:nvPr/>
          </p:nvPicPr>
          <p:blipFill>
            <a:blip r:embed="rId2">
              <a:extLst/>
            </a:blip>
            <a:stretch>
              <a:fillRect/>
            </a:stretch>
          </p:blipFill>
          <p:spPr>
            <a:xfrm>
              <a:off x="0" y="36053"/>
              <a:ext cx="4462463" cy="5947235"/>
            </a:xfrm>
            <a:prstGeom prst="rect">
              <a:avLst/>
            </a:prstGeom>
            <a:ln w="12700" cap="flat">
              <a:noFill/>
              <a:miter lim="400000"/>
            </a:ln>
            <a:effectLst/>
          </p:spPr>
        </p:pic>
        <p:sp>
          <p:nvSpPr>
            <p:cNvPr id="535" name="Ovale"/>
            <p:cNvSpPr/>
            <p:nvPr/>
          </p:nvSpPr>
          <p:spPr>
            <a:xfrm>
              <a:off x="936624" y="0"/>
              <a:ext cx="792164" cy="504826"/>
            </a:xfrm>
            <a:prstGeom prst="ellipse">
              <a:avLst/>
            </a:prstGeom>
            <a:noFill/>
            <a:ln w="38100" cap="flat">
              <a:solidFill>
                <a:srgbClr val="262673"/>
              </a:solidFill>
              <a:prstDash val="solid"/>
              <a:round/>
            </a:ln>
            <a:effectLst/>
          </p:spPr>
          <p:txBody>
            <a:bodyPr wrap="square" lIns="45719" tIns="45719" rIns="45719" bIns="45719" numCol="1" anchor="ctr">
              <a:noAutofit/>
            </a:bodyPr>
            <a:lstStyle/>
            <a:p>
              <a:pPr algn="ctr">
                <a:defRPr>
                  <a:solidFill>
                    <a:srgbClr val="FFFFFF"/>
                  </a:solidFill>
                </a:defRPr>
              </a:pPr>
            </a:p>
          </p:txBody>
        </p:sp>
      </p:grpSp>
      <p:grpSp>
        <p:nvGrpSpPr>
          <p:cNvPr id="539" name="Raggruppa"/>
          <p:cNvGrpSpPr/>
          <p:nvPr/>
        </p:nvGrpSpPr>
        <p:grpSpPr>
          <a:xfrm>
            <a:off x="4646612" y="692150"/>
            <a:ext cx="4462463" cy="6019801"/>
            <a:chOff x="0" y="0"/>
            <a:chExt cx="4462462" cy="6019799"/>
          </a:xfrm>
        </p:grpSpPr>
        <p:pic>
          <p:nvPicPr>
            <p:cNvPr id="537" name="image.png" descr="image.png"/>
            <p:cNvPicPr>
              <a:picLocks noChangeAspect="1"/>
            </p:cNvPicPr>
            <p:nvPr/>
          </p:nvPicPr>
          <p:blipFill>
            <a:blip r:embed="rId3">
              <a:extLst/>
            </a:blip>
            <a:stretch>
              <a:fillRect/>
            </a:stretch>
          </p:blipFill>
          <p:spPr>
            <a:xfrm>
              <a:off x="0" y="71903"/>
              <a:ext cx="4462463" cy="5947898"/>
            </a:xfrm>
            <a:prstGeom prst="rect">
              <a:avLst/>
            </a:prstGeom>
            <a:ln w="12700" cap="flat">
              <a:noFill/>
              <a:miter lim="400000"/>
            </a:ln>
            <a:effectLst/>
          </p:spPr>
        </p:pic>
        <p:sp>
          <p:nvSpPr>
            <p:cNvPr id="538" name="Ovale"/>
            <p:cNvSpPr/>
            <p:nvPr/>
          </p:nvSpPr>
          <p:spPr>
            <a:xfrm>
              <a:off x="933450" y="0"/>
              <a:ext cx="792163" cy="504825"/>
            </a:xfrm>
            <a:prstGeom prst="ellipse">
              <a:avLst/>
            </a:prstGeom>
            <a:noFill/>
            <a:ln w="38100" cap="flat">
              <a:solidFill>
                <a:srgbClr val="262673"/>
              </a:solidFill>
              <a:prstDash val="solid"/>
              <a:round/>
            </a:ln>
            <a:effectLst/>
          </p:spPr>
          <p:txBody>
            <a:bodyPr wrap="square" lIns="45719" tIns="45719" rIns="45719" bIns="45719" numCol="1" anchor="ctr">
              <a:noAutofit/>
            </a:bodyPr>
            <a:lstStyle/>
            <a:p>
              <a:pPr algn="ctr">
                <a:defRPr>
                  <a:solidFill>
                    <a:srgbClr val="FFFFFF"/>
                  </a:solidFill>
                </a:defRPr>
              </a:pPr>
            </a:p>
          </p:txBody>
        </p:sp>
      </p:grpSp>
      <p:sp>
        <p:nvSpPr>
          <p:cNvPr id="540" name="Riduzione fattori di crescita…"/>
          <p:cNvSpPr txBox="1"/>
          <p:nvPr/>
        </p:nvSpPr>
        <p:spPr>
          <a:xfrm>
            <a:off x="1804987" y="5613400"/>
            <a:ext cx="5160279" cy="1157794"/>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marL="285750" indent="-285750">
              <a:buSzPct val="100000"/>
              <a:buChar char="•"/>
              <a:defRPr sz="2400"/>
            </a:pPr>
            <a:r>
              <a:t>Riduzione fattori di crescita</a:t>
            </a:r>
          </a:p>
          <a:p>
            <a:pPr marL="285750" indent="-285750">
              <a:buSzPct val="100000"/>
              <a:buChar char="•"/>
              <a:defRPr sz="2400"/>
            </a:pPr>
            <a:r>
              <a:t>Effetto degli ormoni sessuali</a:t>
            </a:r>
          </a:p>
          <a:p>
            <a:pPr marL="285750" indent="-285750">
              <a:buSzPct val="100000"/>
              <a:buChar char="•"/>
              <a:defRPr sz="2400"/>
            </a:pPr>
            <a:r>
              <a:t>Diminuita protezione anti-ossidante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0"/>
                                        </p:tgtEl>
                                        <p:attrNameLst>
                                          <p:attrName>style.visibility</p:attrName>
                                        </p:attrNameLst>
                                      </p:cBhvr>
                                      <p:to>
                                        <p:strVal val="visible"/>
                                      </p:to>
                                    </p:set>
                                    <p:animEffect filter="wipe(left)" transition="in">
                                      <p:cBhvr>
                                        <p:cTn id="7" dur="5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0"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542" name="Atrofia patologica mediata da meccanismi immunitari"/>
          <p:cNvSpPr txBox="1"/>
          <p:nvPr>
            <p:ph type="title" idx="4294967295"/>
          </p:nvPr>
        </p:nvSpPr>
        <p:spPr>
          <a:xfrm>
            <a:off x="-71438" y="-144463"/>
            <a:ext cx="9323388" cy="765176"/>
          </a:xfrm>
          <a:prstGeom prst="rect">
            <a:avLst/>
          </a:prstGeom>
        </p:spPr>
        <p:txBody>
          <a:bodyPr>
            <a:normAutofit fontScale="100000" lnSpcReduction="0"/>
          </a:bodyPr>
          <a:lstStyle/>
          <a:p>
            <a:pPr>
              <a:defRPr sz="3000">
                <a:solidFill>
                  <a:srgbClr val="FFFF00"/>
                </a:solidFill>
              </a:defRPr>
            </a:pPr>
            <a:r>
              <a:t>Atrofia </a:t>
            </a:r>
            <a:r>
              <a:rPr b="1"/>
              <a:t>patologica</a:t>
            </a:r>
            <a:r>
              <a:t> mediata da meccanismi immunitari</a:t>
            </a:r>
          </a:p>
        </p:txBody>
      </p:sp>
      <p:sp>
        <p:nvSpPr>
          <p:cNvPr id="543" name="Gastrite atrofica nell’anemia perniciosa: perdita di cellule della parete gastrica per reazione autoimmune (auto-anticorpi diretti contro cellule parietali e fattore intrinseco)"/>
          <p:cNvSpPr txBox="1"/>
          <p:nvPr/>
        </p:nvSpPr>
        <p:spPr>
          <a:xfrm>
            <a:off x="117157" y="549275"/>
            <a:ext cx="8873173" cy="1110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300"/>
              </a:spcBef>
              <a:defRPr b="1" sz="2300">
                <a:solidFill>
                  <a:srgbClr val="FFFF00"/>
                </a:solidFill>
              </a:defRPr>
            </a:pPr>
            <a:r>
              <a:t>Gastrite atrofica</a:t>
            </a:r>
            <a:r>
              <a:rPr b="0">
                <a:solidFill>
                  <a:srgbClr val="FFFFFF"/>
                </a:solidFill>
              </a:rPr>
              <a:t> nell’</a:t>
            </a:r>
            <a:r>
              <a:rPr b="0"/>
              <a:t>anemia perniciosa</a:t>
            </a:r>
            <a:r>
              <a:rPr b="0">
                <a:solidFill>
                  <a:srgbClr val="FFFFFF"/>
                </a:solidFill>
              </a:rPr>
              <a:t>: perdita di cellule della parete gastrica per reazione </a:t>
            </a:r>
            <a:r>
              <a:rPr b="0"/>
              <a:t>autoimmune</a:t>
            </a:r>
            <a:r>
              <a:rPr b="0">
                <a:solidFill>
                  <a:srgbClr val="FFFFFF"/>
                </a:solidFill>
              </a:rPr>
              <a:t> (</a:t>
            </a:r>
            <a:r>
              <a:rPr>
                <a:solidFill>
                  <a:srgbClr val="FF0000"/>
                </a:solidFill>
              </a:rPr>
              <a:t>auto-anticorpi</a:t>
            </a:r>
            <a:r>
              <a:rPr b="0">
                <a:solidFill>
                  <a:srgbClr val="FFFFFF"/>
                </a:solidFill>
              </a:rPr>
              <a:t> diretti contro </a:t>
            </a:r>
            <a:r>
              <a:rPr b="0"/>
              <a:t>cellule parietali </a:t>
            </a:r>
            <a:r>
              <a:rPr b="0">
                <a:solidFill>
                  <a:srgbClr val="FFFFFF"/>
                </a:solidFill>
              </a:rPr>
              <a:t>e </a:t>
            </a:r>
            <a:r>
              <a:rPr b="0"/>
              <a:t>fattore intrinseco</a:t>
            </a:r>
            <a:r>
              <a:rPr b="0">
                <a:solidFill>
                  <a:srgbClr val="FFFFFF"/>
                </a:solidFill>
              </a:rPr>
              <a:t>)</a:t>
            </a:r>
          </a:p>
        </p:txBody>
      </p:sp>
      <p:grpSp>
        <p:nvGrpSpPr>
          <p:cNvPr id="547" name="Raggruppa"/>
          <p:cNvGrpSpPr/>
          <p:nvPr/>
        </p:nvGrpSpPr>
        <p:grpSpPr>
          <a:xfrm>
            <a:off x="3560762" y="1700212"/>
            <a:ext cx="5475289" cy="5102226"/>
            <a:chOff x="0" y="0"/>
            <a:chExt cx="5475287" cy="5102225"/>
          </a:xfrm>
        </p:grpSpPr>
        <p:pic>
          <p:nvPicPr>
            <p:cNvPr id="544" name="image.png" descr="image.png"/>
            <p:cNvPicPr>
              <a:picLocks noChangeAspect="1"/>
            </p:cNvPicPr>
            <p:nvPr/>
          </p:nvPicPr>
          <p:blipFill>
            <a:blip r:embed="rId2">
              <a:extLst/>
            </a:blip>
            <a:srcRect l="0" t="0" r="0" b="0"/>
            <a:stretch>
              <a:fillRect/>
            </a:stretch>
          </p:blipFill>
          <p:spPr>
            <a:xfrm>
              <a:off x="425450" y="0"/>
              <a:ext cx="4319588" cy="5102225"/>
            </a:xfrm>
            <a:prstGeom prst="rect">
              <a:avLst/>
            </a:prstGeom>
            <a:ln w="12700" cap="flat">
              <a:noFill/>
              <a:miter lim="400000"/>
            </a:ln>
            <a:effectLst/>
          </p:spPr>
        </p:pic>
        <p:sp>
          <p:nvSpPr>
            <p:cNvPr id="545" name="atrophic gastric epithelium"/>
            <p:cNvSpPr txBox="1"/>
            <p:nvPr/>
          </p:nvSpPr>
          <p:spPr>
            <a:xfrm>
              <a:off x="1298575" y="4608512"/>
              <a:ext cx="4176713" cy="437485"/>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300"/>
                </a:spcBef>
                <a:defRPr b="1" sz="2300">
                  <a:solidFill>
                    <a:srgbClr val="FF3300"/>
                  </a:solidFill>
                </a:defRPr>
              </a:lvl1pPr>
            </a:lstStyle>
            <a:p>
              <a:pPr/>
              <a:r>
                <a:t>atrophic gastric epithelium</a:t>
              </a:r>
            </a:p>
          </p:txBody>
        </p:sp>
        <p:sp>
          <p:nvSpPr>
            <p:cNvPr id="546" name="lumen"/>
            <p:cNvSpPr txBox="1"/>
            <p:nvPr/>
          </p:nvSpPr>
          <p:spPr>
            <a:xfrm>
              <a:off x="-1" y="1008062"/>
              <a:ext cx="849314" cy="369712"/>
            </a:xfrm>
            <a:prstGeom prst="rect">
              <a:avLst/>
            </a:prstGeom>
            <a:solidFill>
              <a:srgbClr val="FFFFFF"/>
            </a:solidFill>
            <a:ln w="1905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000"/>
                </a:spcBef>
              </a:lvl1pPr>
            </a:lstStyle>
            <a:p>
              <a:pPr/>
              <a:r>
                <a:t>lumen</a:t>
              </a:r>
            </a:p>
          </p:txBody>
        </p:sp>
      </p:grpSp>
      <p:grpSp>
        <p:nvGrpSpPr>
          <p:cNvPr id="551" name="Raggruppa"/>
          <p:cNvGrpSpPr/>
          <p:nvPr/>
        </p:nvGrpSpPr>
        <p:grpSpPr>
          <a:xfrm>
            <a:off x="0" y="1700212"/>
            <a:ext cx="3851275" cy="5099051"/>
            <a:chOff x="0" y="0"/>
            <a:chExt cx="3851275" cy="5099050"/>
          </a:xfrm>
        </p:grpSpPr>
        <p:pic>
          <p:nvPicPr>
            <p:cNvPr id="548" name="image.png" descr="image.png"/>
            <p:cNvPicPr>
              <a:picLocks noChangeAspect="1"/>
            </p:cNvPicPr>
            <p:nvPr/>
          </p:nvPicPr>
          <p:blipFill>
            <a:blip r:embed="rId3">
              <a:extLst/>
            </a:blip>
            <a:stretch>
              <a:fillRect/>
            </a:stretch>
          </p:blipFill>
          <p:spPr>
            <a:xfrm>
              <a:off x="20637" y="0"/>
              <a:ext cx="3398839" cy="5099050"/>
            </a:xfrm>
            <a:prstGeom prst="rect">
              <a:avLst/>
            </a:prstGeom>
            <a:ln w="12700" cap="flat">
              <a:noFill/>
              <a:miter lim="400000"/>
            </a:ln>
            <a:effectLst/>
          </p:spPr>
        </p:pic>
        <p:sp>
          <p:nvSpPr>
            <p:cNvPr id="549" name="normal gastric epithelium"/>
            <p:cNvSpPr txBox="1"/>
            <p:nvPr/>
          </p:nvSpPr>
          <p:spPr>
            <a:xfrm>
              <a:off x="0" y="4608512"/>
              <a:ext cx="3851275" cy="437485"/>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300"/>
                </a:spcBef>
                <a:defRPr b="1" sz="2300"/>
              </a:lvl1pPr>
            </a:lstStyle>
            <a:p>
              <a:pPr/>
              <a:r>
                <a:t>normal gastric epithelium</a:t>
              </a:r>
            </a:p>
          </p:txBody>
        </p:sp>
        <p:sp>
          <p:nvSpPr>
            <p:cNvPr id="550" name="lumen"/>
            <p:cNvSpPr txBox="1"/>
            <p:nvPr/>
          </p:nvSpPr>
          <p:spPr>
            <a:xfrm>
              <a:off x="50799" y="23811"/>
              <a:ext cx="849314" cy="369713"/>
            </a:xfrm>
            <a:prstGeom prst="rect">
              <a:avLst/>
            </a:prstGeom>
            <a:solidFill>
              <a:srgbClr val="FFFFFF"/>
            </a:solidFill>
            <a:ln w="19050"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spcBef>
                  <a:spcPts val="1000"/>
                </a:spcBef>
              </a:lvl1pPr>
            </a:lstStyle>
            <a:p>
              <a:pPr/>
              <a:r>
                <a:t>lumen</a:t>
              </a:r>
            </a:p>
          </p:txBody>
        </p:sp>
      </p:grpSp>
      <p:sp>
        <p:nvSpPr>
          <p:cNvPr id="552" name="Fattore intrinseco: glicoproteina secreta dalle cellule della mucosa gastrica che favorisce l’assorbimento di ferro e vitamina B12 che hanno un ruolo essenziale nell’eritropoiesi"/>
          <p:cNvSpPr txBox="1"/>
          <p:nvPr/>
        </p:nvSpPr>
        <p:spPr>
          <a:xfrm>
            <a:off x="3471862" y="1700212"/>
            <a:ext cx="5637213" cy="1859470"/>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400"/>
              </a:spcBef>
              <a:defRPr sz="2400" u="sng"/>
            </a:pPr>
            <a:r>
              <a:t>Fattore intrinseco</a:t>
            </a:r>
            <a:r>
              <a:rPr u="none"/>
              <a:t>: glicoproteina secreta dalle cellule della mucosa gastrica che favorisce l’assorbimento di </a:t>
            </a:r>
            <a:r>
              <a:rPr b="1" u="none"/>
              <a:t>ferro</a:t>
            </a:r>
            <a:r>
              <a:rPr u="none"/>
              <a:t> e </a:t>
            </a:r>
            <a:r>
              <a:rPr b="1" u="none"/>
              <a:t>vitamina B12</a:t>
            </a:r>
            <a:r>
              <a:rPr u="none"/>
              <a:t> che hanno un ruolo essenziale nell’</a:t>
            </a:r>
            <a:r>
              <a:rPr b="1" u="none"/>
              <a:t>eritropoiesi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52"/>
                                        </p:tgtEl>
                                        <p:attrNameLst>
                                          <p:attrName>style.visibility</p:attrName>
                                        </p:attrNameLst>
                                      </p:cBhvr>
                                      <p:to>
                                        <p:strVal val="visible"/>
                                      </p:to>
                                    </p:set>
                                    <p:anim calcmode="lin" valueType="num">
                                      <p:cBhvr>
                                        <p:cTn id="7" dur="500" fill="hold"/>
                                        <p:tgtEl>
                                          <p:spTgt spid="552"/>
                                        </p:tgtEl>
                                        <p:attrNameLst>
                                          <p:attrName>ppt_w</p:attrName>
                                        </p:attrNameLst>
                                      </p:cBhvr>
                                      <p:tavLst>
                                        <p:tav tm="0">
                                          <p:val>
                                            <p:fltVal val="0"/>
                                          </p:val>
                                        </p:tav>
                                        <p:tav tm="100000">
                                          <p:val>
                                            <p:strVal val="#ppt_w"/>
                                          </p:val>
                                        </p:tav>
                                      </p:tavLst>
                                    </p:anim>
                                    <p:anim calcmode="lin" valueType="num">
                                      <p:cBhvr>
                                        <p:cTn id="8" dur="500" fill="hold"/>
                                        <p:tgtEl>
                                          <p:spTgt spid="5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ID="10" grpId="2" fill="hold">
                                  <p:stCondLst>
                                    <p:cond delay="0"/>
                                  </p:stCondLst>
                                  <p:iterate type="el" backwards="0">
                                    <p:tmAbs val="0"/>
                                  </p:iterate>
                                  <p:childTnLst>
                                    <p:animEffect filter="fade" transition="out">
                                      <p:cBhvr>
                                        <p:cTn id="12" dur="500" fill="hold"/>
                                        <p:tgtEl>
                                          <p:spTgt spid="552"/>
                                        </p:tgtEl>
                                      </p:cBhvr>
                                    </p:animEffect>
                                    <p:set>
                                      <p:cBhvr>
                                        <p:cTn id="13" fill="hold">
                                          <p:stCondLst>
                                            <p:cond delay="499"/>
                                          </p:stCondLst>
                                        </p:cTn>
                                        <p:tgtEl>
                                          <p:spTgt spid="552"/>
                                        </p:tgtEl>
                                        <p:attrNameLst>
                                          <p:attrName>style.visibility</p:attrName>
                                        </p:attrNameLst>
                                      </p:cBhvr>
                                      <p:to>
                                        <p:strVal val="hidden"/>
                                      </p:to>
                                    </p:set>
                                  </p:childTnLst>
                                </p:cTn>
                              </p:par>
                            </p:childTnLst>
                          </p:cTn>
                        </p:par>
                        <p:par>
                          <p:cTn id="14" fill="hold">
                            <p:stCondLst>
                              <p:cond delay="500"/>
                            </p:stCondLst>
                            <p:childTnLst>
                              <p:par>
                                <p:cTn id="15" presetClass="entr" nodeType="afterEffect" presetSubtype="8" presetID="2" grpId="3" fill="hold">
                                  <p:stCondLst>
                                    <p:cond delay="0"/>
                                  </p:stCondLst>
                                  <p:iterate type="el" backwards="0">
                                    <p:tmAbs val="0"/>
                                  </p:iterate>
                                  <p:childTnLst>
                                    <p:set>
                                      <p:cBhvr>
                                        <p:cTn id="16" fill="hold"/>
                                        <p:tgtEl>
                                          <p:spTgt spid="551"/>
                                        </p:tgtEl>
                                        <p:attrNameLst>
                                          <p:attrName>style.visibility</p:attrName>
                                        </p:attrNameLst>
                                      </p:cBhvr>
                                      <p:to>
                                        <p:strVal val="visible"/>
                                      </p:to>
                                    </p:set>
                                    <p:anim calcmode="lin" valueType="num">
                                      <p:cBhvr>
                                        <p:cTn id="17" dur="500" fill="hold"/>
                                        <p:tgtEl>
                                          <p:spTgt spid="551"/>
                                        </p:tgtEl>
                                        <p:attrNameLst>
                                          <p:attrName>ppt_x</p:attrName>
                                        </p:attrNameLst>
                                      </p:cBhvr>
                                      <p:tavLst>
                                        <p:tav tm="0">
                                          <p:val>
                                            <p:strVal val="0-#ppt_w/2"/>
                                          </p:val>
                                        </p:tav>
                                        <p:tav tm="100000">
                                          <p:val>
                                            <p:strVal val="#ppt_x"/>
                                          </p:val>
                                        </p:tav>
                                      </p:tavLst>
                                    </p:anim>
                                    <p:anim calcmode="lin" valueType="num">
                                      <p:cBhvr>
                                        <p:cTn id="18" dur="500" fill="hold"/>
                                        <p:tgtEl>
                                          <p:spTgt spid="55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547"/>
                                        </p:tgtEl>
                                        <p:attrNameLst>
                                          <p:attrName>style.visibility</p:attrName>
                                        </p:attrNameLst>
                                      </p:cBhvr>
                                      <p:to>
                                        <p:strVal val="visible"/>
                                      </p:to>
                                    </p:set>
                                    <p:anim calcmode="lin" valueType="num">
                                      <p:cBhvr>
                                        <p:cTn id="23" dur="500" fill="hold"/>
                                        <p:tgtEl>
                                          <p:spTgt spid="547"/>
                                        </p:tgtEl>
                                        <p:attrNameLst>
                                          <p:attrName>ppt_x</p:attrName>
                                        </p:attrNameLst>
                                      </p:cBhvr>
                                      <p:tavLst>
                                        <p:tav tm="0">
                                          <p:val>
                                            <p:strVal val="1+#ppt_w/2"/>
                                          </p:val>
                                        </p:tav>
                                        <p:tav tm="100000">
                                          <p:val>
                                            <p:strVal val="#ppt_x"/>
                                          </p:val>
                                        </p:tav>
                                      </p:tavLst>
                                    </p:anim>
                                    <p:anim calcmode="lin" valueType="num">
                                      <p:cBhvr>
                                        <p:cTn id="24" dur="500" fill="hold"/>
                                        <p:tgtEl>
                                          <p:spTgt spid="5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1" grpId="3"/>
      <p:bldP build="whole" bldLvl="1" animBg="1" rev="0" advAuto="0" spid="552" grpId="1"/>
      <p:bldP build="whole" bldLvl="1" animBg="1" rev="0" advAuto="0" spid="552" grpId="2"/>
      <p:bldP build="whole" bldLvl="1" animBg="1" rev="0" advAuto="0" spid="547" grpId="4"/>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554" name="Metaplasia"/>
          <p:cNvSpPr txBox="1"/>
          <p:nvPr>
            <p:ph type="title" idx="4294967295"/>
          </p:nvPr>
        </p:nvSpPr>
        <p:spPr>
          <a:xfrm>
            <a:off x="468312" y="0"/>
            <a:ext cx="8229601" cy="908050"/>
          </a:xfrm>
          <a:prstGeom prst="rect">
            <a:avLst/>
          </a:prstGeom>
        </p:spPr>
        <p:txBody>
          <a:bodyPr>
            <a:normAutofit fontScale="100000" lnSpcReduction="0"/>
          </a:bodyPr>
          <a:lstStyle>
            <a:lvl1pPr>
              <a:defRPr sz="4000">
                <a:solidFill>
                  <a:srgbClr val="FFFF00"/>
                </a:solidFill>
              </a:defRPr>
            </a:lvl1pPr>
          </a:lstStyle>
          <a:p>
            <a:pPr/>
            <a:r>
              <a:t>Metaplasia</a:t>
            </a:r>
          </a:p>
        </p:txBody>
      </p:sp>
      <p:sp>
        <p:nvSpPr>
          <p:cNvPr id="555" name="Sostituzione di una cellula differenziata con un’altra cellula differenziata di tipo diverso ma derivata dallo stesso foglietto embrionale…"/>
          <p:cNvSpPr txBox="1"/>
          <p:nvPr>
            <p:ph type="body" idx="4294967295"/>
          </p:nvPr>
        </p:nvSpPr>
        <p:spPr>
          <a:xfrm>
            <a:off x="-1" y="981075"/>
            <a:ext cx="9144002" cy="4679950"/>
          </a:xfrm>
          <a:prstGeom prst="rect">
            <a:avLst/>
          </a:prstGeom>
        </p:spPr>
        <p:txBody>
          <a:bodyPr>
            <a:normAutofit fontScale="100000" lnSpcReduction="0"/>
          </a:bodyPr>
          <a:lstStyle/>
          <a:p>
            <a:pPr algn="just">
              <a:lnSpc>
                <a:spcPct val="90000"/>
              </a:lnSpc>
              <a:buChar char="▪"/>
              <a:defRPr sz="3000">
                <a:solidFill>
                  <a:srgbClr val="FFFFFF"/>
                </a:solidFill>
              </a:defRPr>
            </a:pPr>
            <a:r>
              <a:t>Sostituzione di una cellula differenziata con un’altra cellula differenziata di </a:t>
            </a:r>
            <a:r>
              <a:rPr u="sng"/>
              <a:t>tipo diverso</a:t>
            </a:r>
            <a:r>
              <a:t> ma derivata dallo </a:t>
            </a:r>
            <a:r>
              <a:rPr u="sng"/>
              <a:t>stesso foglietto embrionale</a:t>
            </a:r>
            <a:endParaRPr u="sng"/>
          </a:p>
          <a:p>
            <a:pPr algn="just">
              <a:lnSpc>
                <a:spcPct val="80000"/>
              </a:lnSpc>
              <a:buChar char="▪"/>
              <a:defRPr sz="3000">
                <a:solidFill>
                  <a:srgbClr val="FFFFFF"/>
                </a:solidFill>
              </a:defRPr>
            </a:pPr>
          </a:p>
          <a:p>
            <a:pPr algn="just">
              <a:lnSpc>
                <a:spcPct val="90000"/>
              </a:lnSpc>
              <a:buChar char="▪"/>
              <a:defRPr sz="3000">
                <a:solidFill>
                  <a:srgbClr val="FFFFFF"/>
                </a:solidFill>
              </a:defRPr>
            </a:pPr>
            <a:r>
              <a:t>E’ frequentemente causata da fenomeni di  stress cellulare originati da</a:t>
            </a:r>
            <a:r>
              <a:rPr>
                <a:solidFill>
                  <a:srgbClr val="000000"/>
                </a:solidFill>
              </a:rPr>
              <a:t> </a:t>
            </a:r>
            <a:r>
              <a:rPr>
                <a:solidFill>
                  <a:srgbClr val="FFFF00"/>
                </a:solidFill>
              </a:rPr>
              <a:t>condizioni ambientali sfavorevoli</a:t>
            </a:r>
            <a:endParaRPr>
              <a:solidFill>
                <a:srgbClr val="FFFF00"/>
              </a:solidFill>
            </a:endParaRPr>
          </a:p>
          <a:p>
            <a:pPr algn="just">
              <a:lnSpc>
                <a:spcPct val="80000"/>
              </a:lnSpc>
              <a:buChar char="▪"/>
              <a:defRPr sz="3000">
                <a:solidFill>
                  <a:srgbClr val="FF3300"/>
                </a:solidFill>
              </a:defRPr>
            </a:pPr>
          </a:p>
          <a:p>
            <a:pPr algn="just">
              <a:lnSpc>
                <a:spcPct val="90000"/>
              </a:lnSpc>
              <a:buChar char="▪"/>
              <a:defRPr sz="3000">
                <a:solidFill>
                  <a:srgbClr val="FFFFFF"/>
                </a:solidFill>
              </a:defRPr>
            </a:pPr>
            <a:r>
              <a:t>E’ un fenomeno reversibile, ma rientra nelle</a:t>
            </a:r>
            <a:r>
              <a:rPr>
                <a:solidFill>
                  <a:srgbClr val="000000"/>
                </a:solidFill>
              </a:rPr>
              <a:t> </a:t>
            </a:r>
            <a:r>
              <a:rPr>
                <a:solidFill>
                  <a:srgbClr val="FFFF00"/>
                </a:solidFill>
              </a:rPr>
              <a:t>condizioni precancerose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8" grpId="1" fill="hold">
                                  <p:stCondLst>
                                    <p:cond delay="0"/>
                                  </p:stCondLst>
                                  <p:iterate type="el" backwards="0">
                                    <p:tmAbs val="0"/>
                                  </p:iterate>
                                  <p:childTnLst>
                                    <p:set>
                                      <p:cBhvr>
                                        <p:cTn id="6" fill="hold"/>
                                        <p:tgtEl>
                                          <p:spTgt spid="555">
                                            <p:bg/>
                                          </p:spTgt>
                                        </p:tgtEl>
                                        <p:attrNameLst>
                                          <p:attrName>style.visibility</p:attrName>
                                        </p:attrNameLst>
                                      </p:cBhvr>
                                      <p:to>
                                        <p:strVal val="visible"/>
                                      </p:to>
                                    </p:set>
                                    <p:animEffect filter="strips(downRight)" transition="in">
                                      <p:cBhvr>
                                        <p:cTn id="7" dur="500"/>
                                        <p:tgtEl>
                                          <p:spTgt spid="555">
                                            <p:bg/>
                                          </p:spTgt>
                                        </p:tgtEl>
                                      </p:cBhvr>
                                    </p:animEffect>
                                  </p:childTnLst>
                                </p:cTn>
                              </p:par>
                              <p:par>
                                <p:cTn id="8" presetClass="entr" nodeType="withEffect" presetSubtype="6" presetID="18" grpId="1" fill="hold">
                                  <p:stCondLst>
                                    <p:cond delay="0"/>
                                  </p:stCondLst>
                                  <p:iterate type="el" backwards="0">
                                    <p:tmAbs val="0"/>
                                  </p:iterate>
                                  <p:childTnLst>
                                    <p:set>
                                      <p:cBhvr>
                                        <p:cTn id="9" fill="hold"/>
                                        <p:tgtEl>
                                          <p:spTgt spid="555">
                                            <p:txEl>
                                              <p:pRg st="0" end="0"/>
                                            </p:txEl>
                                          </p:spTgt>
                                        </p:tgtEl>
                                        <p:attrNameLst>
                                          <p:attrName>style.visibility</p:attrName>
                                        </p:attrNameLst>
                                      </p:cBhvr>
                                      <p:to>
                                        <p:strVal val="visible"/>
                                      </p:to>
                                    </p:set>
                                    <p:animEffect filter="strips(downRight)" transition="in">
                                      <p:cBhvr>
                                        <p:cTn id="10" dur="500"/>
                                        <p:tgtEl>
                                          <p:spTgt spid="555">
                                            <p:txEl>
                                              <p:pRg st="0" end="0"/>
                                            </p:txEl>
                                          </p:spTgt>
                                        </p:tgtEl>
                                      </p:cBhvr>
                                    </p:animEffect>
                                  </p:childTnLst>
                                </p:cTn>
                              </p:par>
                            </p:childTnLst>
                          </p:cTn>
                        </p:par>
                        <p:par>
                          <p:cTn id="11" fill="hold">
                            <p:stCondLst>
                              <p:cond delay="500"/>
                            </p:stCondLst>
                            <p:childTnLst>
                              <p:par>
                                <p:cTn id="12" presetClass="entr" nodeType="afterEffect" presetSubtype="6" presetID="18" grpId="1" fill="hold">
                                  <p:stCondLst>
                                    <p:cond delay="0"/>
                                  </p:stCondLst>
                                  <p:iterate type="el" backwards="0">
                                    <p:tmAbs val="0"/>
                                  </p:iterate>
                                  <p:childTnLst>
                                    <p:set>
                                      <p:cBhvr>
                                        <p:cTn id="13" fill="hold"/>
                                        <p:tgtEl>
                                          <p:spTgt spid="555">
                                            <p:txEl>
                                              <p:pRg st="1" end="1"/>
                                            </p:txEl>
                                          </p:spTgt>
                                        </p:tgtEl>
                                        <p:attrNameLst>
                                          <p:attrName>style.visibility</p:attrName>
                                        </p:attrNameLst>
                                      </p:cBhvr>
                                      <p:to>
                                        <p:strVal val="visible"/>
                                      </p:to>
                                    </p:set>
                                    <p:animEffect filter="strips(downRight)" transition="in">
                                      <p:cBhvr>
                                        <p:cTn id="14" dur="500"/>
                                        <p:tgtEl>
                                          <p:spTgt spid="55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6" presetID="18" grpId="1" fill="hold">
                                  <p:stCondLst>
                                    <p:cond delay="0"/>
                                  </p:stCondLst>
                                  <p:iterate type="el" backwards="0">
                                    <p:tmAbs val="0"/>
                                  </p:iterate>
                                  <p:childTnLst>
                                    <p:set>
                                      <p:cBhvr>
                                        <p:cTn id="18" fill="hold"/>
                                        <p:tgtEl>
                                          <p:spTgt spid="555">
                                            <p:txEl>
                                              <p:pRg st="2" end="2"/>
                                            </p:txEl>
                                          </p:spTgt>
                                        </p:tgtEl>
                                        <p:attrNameLst>
                                          <p:attrName>style.visibility</p:attrName>
                                        </p:attrNameLst>
                                      </p:cBhvr>
                                      <p:to>
                                        <p:strVal val="visible"/>
                                      </p:to>
                                    </p:set>
                                    <p:animEffect filter="strips(downRight)" transition="in">
                                      <p:cBhvr>
                                        <p:cTn id="19" dur="500"/>
                                        <p:tgtEl>
                                          <p:spTgt spid="555">
                                            <p:txEl>
                                              <p:pRg st="2" end="2"/>
                                            </p:txEl>
                                          </p:spTgt>
                                        </p:tgtEl>
                                      </p:cBhvr>
                                    </p:animEffect>
                                  </p:childTnLst>
                                </p:cTn>
                              </p:par>
                            </p:childTnLst>
                          </p:cTn>
                        </p:par>
                        <p:par>
                          <p:cTn id="20" fill="hold">
                            <p:stCondLst>
                              <p:cond delay="500"/>
                            </p:stCondLst>
                            <p:childTnLst>
                              <p:par>
                                <p:cTn id="21" presetClass="entr" nodeType="afterEffect" presetSubtype="6" presetID="18" grpId="1" fill="hold">
                                  <p:stCondLst>
                                    <p:cond delay="0"/>
                                  </p:stCondLst>
                                  <p:iterate type="el" backwards="0">
                                    <p:tmAbs val="0"/>
                                  </p:iterate>
                                  <p:childTnLst>
                                    <p:set>
                                      <p:cBhvr>
                                        <p:cTn id="22" fill="hold"/>
                                        <p:tgtEl>
                                          <p:spTgt spid="555">
                                            <p:txEl>
                                              <p:pRg st="3" end="3"/>
                                            </p:txEl>
                                          </p:spTgt>
                                        </p:tgtEl>
                                        <p:attrNameLst>
                                          <p:attrName>style.visibility</p:attrName>
                                        </p:attrNameLst>
                                      </p:cBhvr>
                                      <p:to>
                                        <p:strVal val="visible"/>
                                      </p:to>
                                    </p:set>
                                    <p:animEffect filter="strips(downRight)" transition="in">
                                      <p:cBhvr>
                                        <p:cTn id="23" dur="500"/>
                                        <p:tgtEl>
                                          <p:spTgt spid="55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6" presetID="18" grpId="1" fill="hold">
                                  <p:stCondLst>
                                    <p:cond delay="0"/>
                                  </p:stCondLst>
                                  <p:iterate type="el" backwards="0">
                                    <p:tmAbs val="0"/>
                                  </p:iterate>
                                  <p:childTnLst>
                                    <p:set>
                                      <p:cBhvr>
                                        <p:cTn id="27" fill="hold"/>
                                        <p:tgtEl>
                                          <p:spTgt spid="555">
                                            <p:txEl>
                                              <p:pRg st="4" end="4"/>
                                            </p:txEl>
                                          </p:spTgt>
                                        </p:tgtEl>
                                        <p:attrNameLst>
                                          <p:attrName>style.visibility</p:attrName>
                                        </p:attrNameLst>
                                      </p:cBhvr>
                                      <p:to>
                                        <p:strVal val="visible"/>
                                      </p:to>
                                    </p:set>
                                    <p:animEffect filter="strips(downRight)" transition="in">
                                      <p:cBhvr>
                                        <p:cTn id="28" dur="500"/>
                                        <p:tgtEl>
                                          <p:spTgt spid="55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55"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557" name="Metaplasia"/>
          <p:cNvSpPr txBox="1"/>
          <p:nvPr>
            <p:ph type="title" idx="4294967295"/>
          </p:nvPr>
        </p:nvSpPr>
        <p:spPr>
          <a:xfrm>
            <a:off x="468312" y="-1"/>
            <a:ext cx="8229601" cy="1143002"/>
          </a:xfrm>
          <a:prstGeom prst="rect">
            <a:avLst/>
          </a:prstGeom>
        </p:spPr>
        <p:txBody>
          <a:bodyPr>
            <a:normAutofit fontScale="100000" lnSpcReduction="0"/>
          </a:bodyPr>
          <a:lstStyle>
            <a:lvl1pPr>
              <a:defRPr>
                <a:solidFill>
                  <a:srgbClr val="FFFF00"/>
                </a:solidFill>
              </a:defRPr>
            </a:lvl1pPr>
          </a:lstStyle>
          <a:p>
            <a:pPr/>
            <a:r>
              <a:t>Metaplasia</a:t>
            </a:r>
          </a:p>
        </p:txBody>
      </p:sp>
      <p:sp>
        <p:nvSpPr>
          <p:cNvPr id="558" name="Deriva dall’espressione di un nuovo programma genetico in precursori cellulari indifferenziati (non è una variazione  genotipica)…"/>
          <p:cNvSpPr txBox="1"/>
          <p:nvPr>
            <p:ph type="body" idx="4294967295"/>
          </p:nvPr>
        </p:nvSpPr>
        <p:spPr>
          <a:xfrm>
            <a:off x="-1" y="1343025"/>
            <a:ext cx="9144002" cy="5181600"/>
          </a:xfrm>
          <a:prstGeom prst="rect">
            <a:avLst/>
          </a:prstGeom>
        </p:spPr>
        <p:txBody>
          <a:bodyPr>
            <a:normAutofit fontScale="100000" lnSpcReduction="0"/>
          </a:bodyPr>
          <a:lstStyle/>
          <a:p>
            <a:pPr algn="just">
              <a:lnSpc>
                <a:spcPct val="95000"/>
              </a:lnSpc>
              <a:buChar char="▪"/>
              <a:defRPr>
                <a:solidFill>
                  <a:srgbClr val="FFFFFF"/>
                </a:solidFill>
              </a:defRPr>
            </a:pPr>
            <a:r>
              <a:t>Deriva dall’espressione di un nuovo programma genetico in </a:t>
            </a:r>
            <a:r>
              <a:rPr u="sng"/>
              <a:t>precursori cellulari indifferenziati</a:t>
            </a:r>
            <a:r>
              <a:t> (</a:t>
            </a:r>
            <a:r>
              <a:rPr u="sng"/>
              <a:t>non</a:t>
            </a:r>
            <a:r>
              <a:t> è una variazione  genotipica)</a:t>
            </a:r>
          </a:p>
          <a:p>
            <a:pPr algn="just">
              <a:lnSpc>
                <a:spcPct val="95000"/>
              </a:lnSpc>
              <a:buChar char="▪"/>
              <a:defRPr>
                <a:solidFill>
                  <a:srgbClr val="FFFFFF"/>
                </a:solidFill>
              </a:defRPr>
            </a:pPr>
          </a:p>
          <a:p>
            <a:pPr algn="just">
              <a:lnSpc>
                <a:spcPct val="95000"/>
              </a:lnSpc>
              <a:buChar char="▪"/>
              <a:defRPr>
                <a:solidFill>
                  <a:srgbClr val="FFFFFF"/>
                </a:solidFill>
              </a:defRPr>
            </a:pPr>
            <a:r>
              <a:t>Il nuovo programma genetico viene attivato da </a:t>
            </a:r>
            <a:r>
              <a:rPr u="sng"/>
              <a:t>fattori solubili</a:t>
            </a:r>
            <a:r>
              <a:t> (citochine, growth factors, mediatori infiammatori)</a:t>
            </a:r>
            <a:r>
              <a:t> che alterano l’attività di fattori di trascrizione coinvolti nella regolazione della differenziazione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8" grpId="1" fill="hold">
                                  <p:stCondLst>
                                    <p:cond delay="0"/>
                                  </p:stCondLst>
                                  <p:iterate type="el" backwards="0">
                                    <p:tmAbs val="0"/>
                                  </p:iterate>
                                  <p:childTnLst>
                                    <p:set>
                                      <p:cBhvr>
                                        <p:cTn id="6" fill="hold"/>
                                        <p:tgtEl>
                                          <p:spTgt spid="558"/>
                                        </p:tgtEl>
                                        <p:attrNameLst>
                                          <p:attrName>style.visibility</p:attrName>
                                        </p:attrNameLst>
                                      </p:cBhvr>
                                      <p:to>
                                        <p:strVal val="visible"/>
                                      </p:to>
                                    </p:set>
                                    <p:animEffect filter="strips(downRight)" transition="in">
                                      <p:cBhvr>
                                        <p:cTn id="7" dur="5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E"/>
        </a:solidFill>
      </p:bgPr>
    </p:bg>
    <p:spTree>
      <p:nvGrpSpPr>
        <p:cNvPr id="1" name=""/>
        <p:cNvGrpSpPr/>
        <p:nvPr/>
      </p:nvGrpSpPr>
      <p:grpSpPr>
        <a:xfrm>
          <a:off x="0" y="0"/>
          <a:ext cx="0" cy="0"/>
          <a:chOff x="0" y="0"/>
          <a:chExt cx="0" cy="0"/>
        </a:xfrm>
      </p:grpSpPr>
      <p:sp>
        <p:nvSpPr>
          <p:cNvPr id="560" name="Esempi di metaplasia"/>
          <p:cNvSpPr txBox="1"/>
          <p:nvPr>
            <p:ph type="title" idx="4294967295"/>
          </p:nvPr>
        </p:nvSpPr>
        <p:spPr>
          <a:xfrm>
            <a:off x="457200" y="-100013"/>
            <a:ext cx="8229600" cy="1143001"/>
          </a:xfrm>
          <a:prstGeom prst="rect">
            <a:avLst/>
          </a:prstGeom>
        </p:spPr>
        <p:txBody>
          <a:bodyPr>
            <a:normAutofit fontScale="100000" lnSpcReduction="0"/>
          </a:bodyPr>
          <a:lstStyle>
            <a:lvl1pPr>
              <a:defRPr>
                <a:solidFill>
                  <a:srgbClr val="FFFF00"/>
                </a:solidFill>
              </a:defRPr>
            </a:lvl1pPr>
          </a:lstStyle>
          <a:p>
            <a:pPr/>
            <a:r>
              <a:t>Esempi di metaplasia</a:t>
            </a:r>
          </a:p>
        </p:txBody>
      </p:sp>
      <p:sp>
        <p:nvSpPr>
          <p:cNvPr id="561" name="Nei tabagisti (≥ 20 sigarette/die): metaplasia squamosa o epidermoide dell’epitelio bronchiale causata da irritazione cronica operata dai prodotti della combustione…"/>
          <p:cNvSpPr txBox="1"/>
          <p:nvPr/>
        </p:nvSpPr>
        <p:spPr>
          <a:xfrm>
            <a:off x="296545" y="981075"/>
            <a:ext cx="8801735" cy="3788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600"/>
              </a:spcBef>
              <a:defRPr sz="2800">
                <a:solidFill>
                  <a:srgbClr val="FFFFFF"/>
                </a:solidFill>
              </a:defRPr>
            </a:pPr>
            <a:r>
              <a:t>Nei tabagisti (≥ 20 sigarette/die): </a:t>
            </a:r>
            <a:r>
              <a:rPr>
                <a:solidFill>
                  <a:srgbClr val="FFFF00"/>
                </a:solidFill>
              </a:rPr>
              <a:t>metaplasia squamosa o epidermoide</a:t>
            </a:r>
            <a:r>
              <a:t> dell’epitelio bronchiale causata da irritazione cronica operata dai prodotti della combustione </a:t>
            </a:r>
          </a:p>
          <a:p>
            <a:pPr algn="just">
              <a:spcBef>
                <a:spcPts val="1900"/>
              </a:spcBef>
              <a:defRPr sz="2800">
                <a:solidFill>
                  <a:srgbClr val="FFFFFF"/>
                </a:solidFill>
              </a:defRPr>
            </a:pPr>
          </a:p>
          <a:p>
            <a:pPr algn="just">
              <a:spcBef>
                <a:spcPts val="1600"/>
              </a:spcBef>
              <a:defRPr sz="2800">
                <a:solidFill>
                  <a:srgbClr val="FFFFFF"/>
                </a:solidFill>
              </a:defRPr>
            </a:pPr>
            <a:r>
              <a:t>L’epitelio cilindrico ciliato mucosecernente si trasforma in un epitelio squamoso stratificato, talvolta cheratinizzato</a:t>
            </a:r>
          </a:p>
        </p:txBody>
      </p:sp>
      <p:pic>
        <p:nvPicPr>
          <p:cNvPr id="562" name="image.png" descr="image.png"/>
          <p:cNvPicPr>
            <a:picLocks noChangeAspect="1"/>
          </p:cNvPicPr>
          <p:nvPr/>
        </p:nvPicPr>
        <p:blipFill>
          <a:blip r:embed="rId2">
            <a:extLst/>
          </a:blip>
          <a:stretch>
            <a:fillRect/>
          </a:stretch>
        </p:blipFill>
        <p:spPr>
          <a:xfrm>
            <a:off x="69850" y="908050"/>
            <a:ext cx="4165600" cy="5629275"/>
          </a:xfrm>
          <a:prstGeom prst="rect">
            <a:avLst/>
          </a:prstGeom>
          <a:ln w="12700">
            <a:miter lim="400000"/>
          </a:ln>
        </p:spPr>
      </p:pic>
      <p:pic>
        <p:nvPicPr>
          <p:cNvPr id="563" name="image.png" descr="image.png"/>
          <p:cNvPicPr>
            <a:picLocks noChangeAspect="1"/>
          </p:cNvPicPr>
          <p:nvPr/>
        </p:nvPicPr>
        <p:blipFill>
          <a:blip r:embed="rId3">
            <a:extLst/>
          </a:blip>
          <a:stretch>
            <a:fillRect/>
          </a:stretch>
        </p:blipFill>
        <p:spPr>
          <a:xfrm>
            <a:off x="3886200" y="908050"/>
            <a:ext cx="5257800" cy="5616575"/>
          </a:xfrm>
          <a:prstGeom prst="rect">
            <a:avLst/>
          </a:prstGeom>
          <a:ln w="12700">
            <a:miter lim="400000"/>
          </a:ln>
        </p:spPr>
      </p:pic>
      <p:sp>
        <p:nvSpPr>
          <p:cNvPr id="564" name="Epitelio cilindrico ciliato"/>
          <p:cNvSpPr txBox="1"/>
          <p:nvPr/>
        </p:nvSpPr>
        <p:spPr>
          <a:xfrm>
            <a:off x="395287" y="979487"/>
            <a:ext cx="3168651" cy="422025"/>
          </a:xfrm>
          <a:prstGeom prst="rect">
            <a:avLst/>
          </a:prstGeom>
          <a:solidFill>
            <a:srgbClr val="FFFFFF"/>
          </a:solidFill>
          <a:ln>
            <a:solidFill>
              <a:srgbClr val="00002A"/>
            </a:solidFill>
          </a:ln>
          <a:extLst>
            <a:ext uri="{C572A759-6A51-4108-AA02-DFA0A04FC94B}">
              <ma14:wrappingTextBoxFlag xmlns:ma14="http://schemas.microsoft.com/office/mac/drawingml/2011/main" val="1"/>
            </a:ext>
          </a:extLst>
        </p:spPr>
        <p:txBody>
          <a:bodyPr lIns="45719" rIns="45719">
            <a:spAutoFit/>
          </a:bodyPr>
          <a:lstStyle>
            <a:lvl1pPr algn="ctr">
              <a:spcBef>
                <a:spcPts val="1300"/>
              </a:spcBef>
              <a:defRPr sz="2200"/>
            </a:lvl1pPr>
          </a:lstStyle>
          <a:p>
            <a:pPr/>
            <a:r>
              <a:t>Epitelio cilindrico ciliato</a:t>
            </a:r>
          </a:p>
        </p:txBody>
      </p:sp>
      <p:sp>
        <p:nvSpPr>
          <p:cNvPr id="565" name="Epitelio squamoso pluristratificato"/>
          <p:cNvSpPr txBox="1"/>
          <p:nvPr/>
        </p:nvSpPr>
        <p:spPr>
          <a:xfrm>
            <a:off x="4281487" y="979487"/>
            <a:ext cx="4467226" cy="422025"/>
          </a:xfrm>
          <a:prstGeom prst="rect">
            <a:avLst/>
          </a:prstGeom>
          <a:solidFill>
            <a:srgbClr val="FFFFFF"/>
          </a:solidFill>
          <a:ln>
            <a:solidFill>
              <a:srgbClr val="00002A"/>
            </a:solidFill>
          </a:ln>
          <a:extLst>
            <a:ext uri="{C572A759-6A51-4108-AA02-DFA0A04FC94B}">
              <ma14:wrappingTextBoxFlag xmlns:ma14="http://schemas.microsoft.com/office/mac/drawingml/2011/main" val="1"/>
            </a:ext>
          </a:extLst>
        </p:spPr>
        <p:txBody>
          <a:bodyPr lIns="45719" rIns="45719">
            <a:spAutoFit/>
          </a:bodyPr>
          <a:lstStyle>
            <a:lvl1pPr algn="ctr">
              <a:spcBef>
                <a:spcPts val="1300"/>
              </a:spcBef>
              <a:defRPr sz="2200"/>
            </a:lvl1pPr>
          </a:lstStyle>
          <a:p>
            <a:pPr/>
            <a:r>
              <a:t>Epitelio squamoso pluristratificato</a:t>
            </a:r>
          </a:p>
        </p:txBody>
      </p:sp>
      <p:pic>
        <p:nvPicPr>
          <p:cNvPr id="566" name="image.png" descr="image.png"/>
          <p:cNvPicPr>
            <a:picLocks noChangeAspect="1"/>
          </p:cNvPicPr>
          <p:nvPr/>
        </p:nvPicPr>
        <p:blipFill>
          <a:blip r:embed="rId4">
            <a:extLst/>
          </a:blip>
          <a:stretch>
            <a:fillRect/>
          </a:stretch>
        </p:blipFill>
        <p:spPr>
          <a:xfrm>
            <a:off x="1835150" y="4422775"/>
            <a:ext cx="4752975" cy="2362200"/>
          </a:xfrm>
          <a:prstGeom prst="rect">
            <a:avLst/>
          </a:prstGeom>
          <a:ln w="12700">
            <a:miter lim="400000"/>
          </a:ln>
        </p:spPr>
      </p:pic>
      <p:sp>
        <p:nvSpPr>
          <p:cNvPr id="567" name="Ovale"/>
          <p:cNvSpPr/>
          <p:nvPr/>
        </p:nvSpPr>
        <p:spPr>
          <a:xfrm>
            <a:off x="3492500" y="5661025"/>
            <a:ext cx="935038" cy="576263"/>
          </a:xfrm>
          <a:prstGeom prst="ellipse">
            <a:avLst/>
          </a:prstGeom>
          <a:ln w="5715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62"/>
                                        </p:tgtEl>
                                        <p:attrNameLst>
                                          <p:attrName>style.visibility</p:attrName>
                                        </p:attrNameLst>
                                      </p:cBhvr>
                                      <p:to>
                                        <p:strVal val="visible"/>
                                      </p:to>
                                    </p:set>
                                    <p:anim calcmode="lin" valueType="num">
                                      <p:cBhvr>
                                        <p:cTn id="7" dur="1000" fill="hold"/>
                                        <p:tgtEl>
                                          <p:spTgt spid="562"/>
                                        </p:tgtEl>
                                        <p:attrNameLst>
                                          <p:attrName>ppt_x</p:attrName>
                                        </p:attrNameLst>
                                      </p:cBhvr>
                                      <p:tavLst>
                                        <p:tav tm="0">
                                          <p:val>
                                            <p:strVal val="#ppt_x"/>
                                          </p:val>
                                        </p:tav>
                                        <p:tav tm="100000">
                                          <p:val>
                                            <p:strVal val="#ppt_x"/>
                                          </p:val>
                                        </p:tav>
                                      </p:tavLst>
                                    </p:anim>
                                    <p:anim calcmode="lin" valueType="num">
                                      <p:cBhvr>
                                        <p:cTn id="8" dur="1000" fill="hold"/>
                                        <p:tgtEl>
                                          <p:spTgt spid="5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563"/>
                                        </p:tgtEl>
                                        <p:attrNameLst>
                                          <p:attrName>style.visibility</p:attrName>
                                        </p:attrNameLst>
                                      </p:cBhvr>
                                      <p:to>
                                        <p:strVal val="visible"/>
                                      </p:to>
                                    </p:set>
                                    <p:anim calcmode="lin" valueType="num">
                                      <p:cBhvr>
                                        <p:cTn id="12" dur="1000" fill="hold"/>
                                        <p:tgtEl>
                                          <p:spTgt spid="563"/>
                                        </p:tgtEl>
                                        <p:attrNameLst>
                                          <p:attrName>ppt_x</p:attrName>
                                        </p:attrNameLst>
                                      </p:cBhvr>
                                      <p:tavLst>
                                        <p:tav tm="0">
                                          <p:val>
                                            <p:strVal val="#ppt_x"/>
                                          </p:val>
                                        </p:tav>
                                        <p:tav tm="100000">
                                          <p:val>
                                            <p:strVal val="#ppt_x"/>
                                          </p:val>
                                        </p:tav>
                                      </p:tavLst>
                                    </p:anim>
                                    <p:anim calcmode="lin" valueType="num">
                                      <p:cBhvr>
                                        <p:cTn id="13" dur="1000" fill="hold"/>
                                        <p:tgtEl>
                                          <p:spTgt spid="56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6" presetID="18" grpId="3" fill="hold">
                                  <p:stCondLst>
                                    <p:cond delay="0"/>
                                  </p:stCondLst>
                                  <p:iterate type="el" backwards="0">
                                    <p:tmAbs val="0"/>
                                  </p:iterate>
                                  <p:childTnLst>
                                    <p:set>
                                      <p:cBhvr>
                                        <p:cTn id="16" fill="hold"/>
                                        <p:tgtEl>
                                          <p:spTgt spid="564"/>
                                        </p:tgtEl>
                                        <p:attrNameLst>
                                          <p:attrName>style.visibility</p:attrName>
                                        </p:attrNameLst>
                                      </p:cBhvr>
                                      <p:to>
                                        <p:strVal val="visible"/>
                                      </p:to>
                                    </p:set>
                                    <p:animEffect filter="strips(downRight)" transition="in">
                                      <p:cBhvr>
                                        <p:cTn id="17" dur="500"/>
                                        <p:tgtEl>
                                          <p:spTgt spid="564"/>
                                        </p:tgtEl>
                                      </p:cBhvr>
                                    </p:animEffect>
                                  </p:childTnLst>
                                </p:cTn>
                              </p:par>
                            </p:childTnLst>
                          </p:cTn>
                        </p:par>
                        <p:par>
                          <p:cTn id="18" fill="hold">
                            <p:stCondLst>
                              <p:cond delay="2500"/>
                            </p:stCondLst>
                            <p:childTnLst>
                              <p:par>
                                <p:cTn id="19" presetClass="entr" nodeType="afterEffect" presetSubtype="6" presetID="18" grpId="4" fill="hold">
                                  <p:stCondLst>
                                    <p:cond delay="0"/>
                                  </p:stCondLst>
                                  <p:iterate type="el" backwards="0">
                                    <p:tmAbs val="0"/>
                                  </p:iterate>
                                  <p:childTnLst>
                                    <p:set>
                                      <p:cBhvr>
                                        <p:cTn id="20" fill="hold"/>
                                        <p:tgtEl>
                                          <p:spTgt spid="565"/>
                                        </p:tgtEl>
                                        <p:attrNameLst>
                                          <p:attrName>style.visibility</p:attrName>
                                        </p:attrNameLst>
                                      </p:cBhvr>
                                      <p:to>
                                        <p:strVal val="visible"/>
                                      </p:to>
                                    </p:set>
                                    <p:animEffect filter="strips(downRight)" transition="in">
                                      <p:cBhvr>
                                        <p:cTn id="21" dur="500"/>
                                        <p:tgtEl>
                                          <p:spTgt spid="565"/>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566"/>
                                        </p:tgtEl>
                                        <p:attrNameLst>
                                          <p:attrName>style.visibility</p:attrName>
                                        </p:attrNameLst>
                                      </p:cBhvr>
                                      <p:to>
                                        <p:strVal val="visible"/>
                                      </p:to>
                                    </p:set>
                                    <p:animEffect filter="fade" transition="in">
                                      <p:cBhvr>
                                        <p:cTn id="26" dur="500"/>
                                        <p:tgtEl>
                                          <p:spTgt spid="566"/>
                                        </p:tgtEl>
                                      </p:cBhvr>
                                    </p:animEffect>
                                  </p:childTnLst>
                                </p:cTn>
                              </p:par>
                            </p:childTnLst>
                          </p:cTn>
                        </p:par>
                        <p:par>
                          <p:cTn id="27" fill="hold">
                            <p:stCondLst>
                              <p:cond delay="500"/>
                            </p:stCondLst>
                            <p:childTnLst>
                              <p:par>
                                <p:cTn id="28" presetClass="entr" nodeType="afterEffect" presetID="10" grpId="6" fill="hold">
                                  <p:stCondLst>
                                    <p:cond delay="0"/>
                                  </p:stCondLst>
                                  <p:iterate type="el" backwards="0">
                                    <p:tmAbs val="0"/>
                                  </p:iterate>
                                  <p:childTnLst>
                                    <p:set>
                                      <p:cBhvr>
                                        <p:cTn id="29" fill="hold"/>
                                        <p:tgtEl>
                                          <p:spTgt spid="567"/>
                                        </p:tgtEl>
                                        <p:attrNameLst>
                                          <p:attrName>style.visibility</p:attrName>
                                        </p:attrNameLst>
                                      </p:cBhvr>
                                      <p:to>
                                        <p:strVal val="visible"/>
                                      </p:to>
                                    </p:set>
                                    <p:animEffect filter="fade" transition="in">
                                      <p:cBhvr>
                                        <p:cTn id="30" dur="500"/>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5"/>
      <p:bldP build="whole" bldLvl="1" animBg="1" rev="0" advAuto="0" spid="563" grpId="2"/>
      <p:bldP build="whole" bldLvl="1" animBg="1" rev="0" advAuto="0" spid="567" grpId="6"/>
      <p:bldP build="whole" bldLvl="1" animBg="1" rev="0" advAuto="0" spid="565" grpId="4"/>
      <p:bldP build="whole" bldLvl="1" animBg="1" rev="0" advAuto="0" spid="562" grpId="1"/>
      <p:bldP build="whole" bldLvl="1" animBg="1" rev="0" advAuto="0" spid="564" grpId="3"/>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265" name="Stages of the cellular response to stress and injurious stimuli"/>
          <p:cNvSpPr txBox="1"/>
          <p:nvPr>
            <p:ph type="title" idx="4294967295"/>
          </p:nvPr>
        </p:nvSpPr>
        <p:spPr>
          <a:xfrm>
            <a:off x="36512" y="-100013"/>
            <a:ext cx="9144001" cy="1143001"/>
          </a:xfrm>
          <a:prstGeom prst="rect">
            <a:avLst/>
          </a:prstGeom>
        </p:spPr>
        <p:txBody>
          <a:bodyPr>
            <a:normAutofit fontScale="100000" lnSpcReduction="0"/>
          </a:bodyPr>
          <a:lstStyle>
            <a:lvl1pPr>
              <a:defRPr sz="3200">
                <a:solidFill>
                  <a:srgbClr val="FFFF00"/>
                </a:solidFill>
              </a:defRPr>
            </a:lvl1pPr>
          </a:lstStyle>
          <a:p>
            <a:pPr/>
            <a:r>
              <a:t>Stages of the cellular response to stress and injurious stimuli   </a:t>
            </a:r>
          </a:p>
        </p:txBody>
      </p:sp>
      <p:pic>
        <p:nvPicPr>
          <p:cNvPr id="266" name="image.png" descr="image.png"/>
          <p:cNvPicPr>
            <a:picLocks noChangeAspect="1"/>
          </p:cNvPicPr>
          <p:nvPr/>
        </p:nvPicPr>
        <p:blipFill>
          <a:blip r:embed="rId2">
            <a:extLst/>
          </a:blip>
          <a:stretch>
            <a:fillRect/>
          </a:stretch>
        </p:blipFill>
        <p:spPr>
          <a:xfrm>
            <a:off x="1476375" y="1052512"/>
            <a:ext cx="6192838" cy="5789613"/>
          </a:xfrm>
          <a:prstGeom prst="rect">
            <a:avLst/>
          </a:prstGeom>
          <a:ln w="12700">
            <a:miter lim="400000"/>
          </a:ln>
        </p:spPr>
      </p:pic>
      <p:sp>
        <p:nvSpPr>
          <p:cNvPr id="267" name="Linea"/>
          <p:cNvSpPr/>
          <p:nvPr/>
        </p:nvSpPr>
        <p:spPr>
          <a:xfrm flipV="1">
            <a:off x="2198276" y="1892595"/>
            <a:ext cx="881886" cy="986835"/>
          </a:xfrm>
          <a:prstGeom prst="line">
            <a:avLst/>
          </a:prstGeom>
          <a:ln w="38100">
            <a:solidFill>
              <a:srgbClr val="000000"/>
            </a:solidFill>
            <a:tailEnd type="triangle"/>
          </a:ln>
        </p:spPr>
        <p:txBody>
          <a:bodyPr lIns="45719" rIns="45719"/>
          <a:lstStyle/>
          <a:p>
            <a:pPr/>
          </a:p>
        </p:txBody>
      </p:sp>
      <p:sp>
        <p:nvSpPr>
          <p:cNvPr id="268" name="Ovale"/>
          <p:cNvSpPr/>
          <p:nvPr/>
        </p:nvSpPr>
        <p:spPr>
          <a:xfrm>
            <a:off x="2555875" y="2133600"/>
            <a:ext cx="936625" cy="396875"/>
          </a:xfrm>
          <a:prstGeom prst="ellipse">
            <a:avLst/>
          </a:prstGeom>
          <a:ln w="57150">
            <a:solidFill>
              <a:srgbClr val="FF0000"/>
            </a:solidFill>
          </a:ln>
        </p:spPr>
        <p:txBody>
          <a:bodyPr lIns="45719" rIns="45719" anchor="ctr"/>
          <a:lstStyle/>
          <a:p>
            <a:pPr algn="ctr">
              <a:defRPr>
                <a:solidFill>
                  <a:srgbClr val="FFFFFF"/>
                </a:solidFill>
              </a:defRPr>
            </a:pPr>
          </a:p>
        </p:txBody>
      </p:sp>
      <p:sp>
        <p:nvSpPr>
          <p:cNvPr id="269" name="Rettangolo"/>
          <p:cNvSpPr/>
          <p:nvPr/>
        </p:nvSpPr>
        <p:spPr>
          <a:xfrm>
            <a:off x="1476375" y="2997200"/>
            <a:ext cx="1655763" cy="719138"/>
          </a:xfrm>
          <a:prstGeom prst="rect">
            <a:avLst/>
          </a:prstGeom>
          <a:ln w="57150">
            <a:solidFill>
              <a:srgbClr val="FF0000"/>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2" grpId="1" fill="hold">
                                  <p:stCondLst>
                                    <p:cond delay="0"/>
                                  </p:stCondLst>
                                  <p:iterate type="el" backwards="0">
                                    <p:tmAbs val="0"/>
                                  </p:iterate>
                                  <p:childTnLst>
                                    <p:set>
                                      <p:cBhvr>
                                        <p:cTn id="6" fill="hold"/>
                                        <p:tgtEl>
                                          <p:spTgt spid="268"/>
                                        </p:tgtEl>
                                        <p:attrNameLst>
                                          <p:attrName>style.visibility</p:attrName>
                                        </p:attrNameLst>
                                      </p:cBhvr>
                                      <p:to>
                                        <p:strVal val="visible"/>
                                      </p:to>
                                    </p:set>
                                    <p:anim calcmode="lin" valueType="num">
                                      <p:cBhvr>
                                        <p:cTn id="7" dur="500" fill="hold"/>
                                        <p:tgtEl>
                                          <p:spTgt spid="268"/>
                                        </p:tgtEl>
                                        <p:attrNameLst>
                                          <p:attrName>ppt_x</p:attrName>
                                        </p:attrNameLst>
                                      </p:cBhvr>
                                      <p:tavLst>
                                        <p:tav tm="0">
                                          <p:val>
                                            <p:strVal val="0-#ppt_w/2"/>
                                          </p:val>
                                        </p:tav>
                                        <p:tav tm="100000">
                                          <p:val>
                                            <p:strVal val="#ppt_x"/>
                                          </p:val>
                                        </p:tav>
                                      </p:tavLst>
                                    </p:anim>
                                    <p:anim calcmode="lin" valueType="num">
                                      <p:cBhvr>
                                        <p:cTn id="8" dur="500" fill="hold"/>
                                        <p:tgtEl>
                                          <p:spTgt spid="26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Class="entr" nodeType="afterEffect" presetSubtype="9" presetID="2" grpId="2" fill="hold">
                                  <p:stCondLst>
                                    <p:cond delay="0"/>
                                  </p:stCondLst>
                                  <p:iterate type="el" backwards="0">
                                    <p:tmAbs val="0"/>
                                  </p:iterate>
                                  <p:childTnLst>
                                    <p:set>
                                      <p:cBhvr>
                                        <p:cTn id="11" fill="hold"/>
                                        <p:tgtEl>
                                          <p:spTgt spid="269"/>
                                        </p:tgtEl>
                                        <p:attrNameLst>
                                          <p:attrName>style.visibility</p:attrName>
                                        </p:attrNameLst>
                                      </p:cBhvr>
                                      <p:to>
                                        <p:strVal val="visible"/>
                                      </p:to>
                                    </p:set>
                                    <p:anim calcmode="lin" valueType="num">
                                      <p:cBhvr>
                                        <p:cTn id="12" dur="500" fill="hold"/>
                                        <p:tgtEl>
                                          <p:spTgt spid="269"/>
                                        </p:tgtEl>
                                        <p:attrNameLst>
                                          <p:attrName>ppt_x</p:attrName>
                                        </p:attrNameLst>
                                      </p:cBhvr>
                                      <p:tavLst>
                                        <p:tav tm="0">
                                          <p:val>
                                            <p:strVal val="0-#ppt_w/2"/>
                                          </p:val>
                                        </p:tav>
                                        <p:tav tm="100000">
                                          <p:val>
                                            <p:strVal val="#ppt_x"/>
                                          </p:val>
                                        </p:tav>
                                      </p:tavLst>
                                    </p:anim>
                                    <p:anim calcmode="lin" valueType="num">
                                      <p:cBhvr>
                                        <p:cTn id="13" dur="500" fill="hold"/>
                                        <p:tgtEl>
                                          <p:spTgt spid="2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2"/>
      <p:bldP build="whole" bldLvl="1" animBg="1" rev="0" advAuto="0" spid="268"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2A"/>
        </a:solidFill>
      </p:bgPr>
    </p:bg>
    <p:spTree>
      <p:nvGrpSpPr>
        <p:cNvPr id="1" name=""/>
        <p:cNvGrpSpPr/>
        <p:nvPr/>
      </p:nvGrpSpPr>
      <p:grpSpPr>
        <a:xfrm>
          <a:off x="0" y="0"/>
          <a:ext cx="0" cy="0"/>
          <a:chOff x="0" y="0"/>
          <a:chExt cx="0" cy="0"/>
        </a:xfrm>
      </p:grpSpPr>
      <p:sp>
        <p:nvSpPr>
          <p:cNvPr id="569" name="Esempi di metaplasia"/>
          <p:cNvSpPr txBox="1"/>
          <p:nvPr>
            <p:ph type="title" idx="4294967295"/>
          </p:nvPr>
        </p:nvSpPr>
        <p:spPr>
          <a:xfrm>
            <a:off x="446087" y="-171450"/>
            <a:ext cx="8229601" cy="836613"/>
          </a:xfrm>
          <a:prstGeom prst="rect">
            <a:avLst/>
          </a:prstGeom>
        </p:spPr>
        <p:txBody>
          <a:bodyPr>
            <a:normAutofit fontScale="100000" lnSpcReduction="0"/>
          </a:bodyPr>
          <a:lstStyle>
            <a:lvl1pPr>
              <a:spcBef>
                <a:spcPts val="2200"/>
              </a:spcBef>
              <a:defRPr sz="3800">
                <a:solidFill>
                  <a:srgbClr val="FFFF00"/>
                </a:solidFill>
              </a:defRPr>
            </a:lvl1pPr>
          </a:lstStyle>
          <a:p>
            <a:pPr/>
            <a:r>
              <a:t>Esempi di metaplasia</a:t>
            </a:r>
          </a:p>
        </p:txBody>
      </p:sp>
      <p:sp>
        <p:nvSpPr>
          <p:cNvPr id="570" name="Metaplasia di Barrett: in seguito a reflusso gastrico acido cronico, l’epitelio squamoso stratificato dell’esofago si trasforma in epitelio cilindrico mucosecernente (simil-gastro/intestinale) dotato di maggior resistenza a bassi valori di pH"/>
          <p:cNvSpPr txBox="1"/>
          <p:nvPr/>
        </p:nvSpPr>
        <p:spPr>
          <a:xfrm>
            <a:off x="153670" y="476250"/>
            <a:ext cx="8836660" cy="15038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400"/>
              </a:spcBef>
              <a:defRPr b="1" sz="2400">
                <a:solidFill>
                  <a:srgbClr val="FFFF00"/>
                </a:solidFill>
              </a:defRPr>
            </a:pPr>
            <a:r>
              <a:t>Metaplasia di Barrett: </a:t>
            </a:r>
            <a:r>
              <a:rPr b="0">
                <a:solidFill>
                  <a:srgbClr val="FFFFFF"/>
                </a:solidFill>
              </a:rPr>
              <a:t>in seguito a </a:t>
            </a:r>
            <a:r>
              <a:rPr b="0"/>
              <a:t>reflusso gastrico acido cronico, </a:t>
            </a:r>
            <a:r>
              <a:rPr b="0">
                <a:solidFill>
                  <a:srgbClr val="FFFFFF"/>
                </a:solidFill>
              </a:rPr>
              <a:t>l’epitelio squamoso stratificato dell’</a:t>
            </a:r>
            <a:r>
              <a:t>esofago</a:t>
            </a:r>
            <a:r>
              <a:rPr b="0">
                <a:solidFill>
                  <a:srgbClr val="FFFFFF"/>
                </a:solidFill>
              </a:rPr>
              <a:t> si trasforma in epitelio cilindrico mucosecernente (simil-gastro/intestinale) dotato di </a:t>
            </a:r>
            <a:r>
              <a:rPr b="0"/>
              <a:t>maggior resistenza a bassi valori di pH</a:t>
            </a:r>
          </a:p>
        </p:txBody>
      </p:sp>
      <p:pic>
        <p:nvPicPr>
          <p:cNvPr id="571" name="image.png" descr="image.png"/>
          <p:cNvPicPr>
            <a:picLocks noChangeAspect="1"/>
          </p:cNvPicPr>
          <p:nvPr/>
        </p:nvPicPr>
        <p:blipFill>
          <a:blip r:embed="rId2">
            <a:extLst/>
          </a:blip>
          <a:stretch>
            <a:fillRect/>
          </a:stretch>
        </p:blipFill>
        <p:spPr>
          <a:xfrm>
            <a:off x="4500562" y="2636837"/>
            <a:ext cx="4608513" cy="3268663"/>
          </a:xfrm>
          <a:prstGeom prst="rect">
            <a:avLst/>
          </a:prstGeom>
          <a:ln w="12700">
            <a:miter lim="400000"/>
          </a:ln>
        </p:spPr>
      </p:pic>
      <p:sp>
        <p:nvSpPr>
          <p:cNvPr id="572" name="e. normale"/>
          <p:cNvSpPr txBox="1"/>
          <p:nvPr/>
        </p:nvSpPr>
        <p:spPr>
          <a:xfrm>
            <a:off x="395287" y="2133600"/>
            <a:ext cx="1582738" cy="412500"/>
          </a:xfrm>
          <a:prstGeom prst="rect">
            <a:avLst/>
          </a:prstGeom>
          <a:solidFill>
            <a:srgbClr val="00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300"/>
              </a:spcBef>
              <a:defRPr sz="2200"/>
            </a:lvl1pPr>
          </a:lstStyle>
          <a:p>
            <a:pPr/>
            <a:r>
              <a:t>e. normale</a:t>
            </a:r>
          </a:p>
        </p:txBody>
      </p:sp>
      <p:sp>
        <p:nvSpPr>
          <p:cNvPr id="573" name="e. di Barrett"/>
          <p:cNvSpPr txBox="1"/>
          <p:nvPr/>
        </p:nvSpPr>
        <p:spPr>
          <a:xfrm>
            <a:off x="2484437" y="2133600"/>
            <a:ext cx="1800226" cy="412500"/>
          </a:xfrm>
          <a:prstGeom prst="rect">
            <a:avLst/>
          </a:prstGeom>
          <a:solidFill>
            <a:srgbClr val="66CCFF"/>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300"/>
              </a:spcBef>
              <a:defRPr sz="2200"/>
            </a:lvl1pPr>
          </a:lstStyle>
          <a:p>
            <a:pPr/>
            <a:r>
              <a:t>e. di Barrett</a:t>
            </a:r>
          </a:p>
        </p:txBody>
      </p:sp>
      <p:sp>
        <p:nvSpPr>
          <p:cNvPr id="574" name="Forma"/>
          <p:cNvSpPr/>
          <p:nvPr/>
        </p:nvSpPr>
        <p:spPr>
          <a:xfrm>
            <a:off x="6659562" y="2852737"/>
            <a:ext cx="215901" cy="504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981"/>
                </a:moveTo>
                <a:lnTo>
                  <a:pt x="5400" y="16981"/>
                </a:lnTo>
                <a:lnTo>
                  <a:pt x="5400" y="0"/>
                </a:lnTo>
                <a:lnTo>
                  <a:pt x="16200" y="0"/>
                </a:lnTo>
                <a:lnTo>
                  <a:pt x="16200" y="16981"/>
                </a:lnTo>
                <a:lnTo>
                  <a:pt x="21600" y="16981"/>
                </a:lnTo>
                <a:lnTo>
                  <a:pt x="10800" y="21600"/>
                </a:lnTo>
                <a:close/>
              </a:path>
            </a:pathLst>
          </a:custGeom>
          <a:solidFill>
            <a:srgbClr val="0000CC"/>
          </a:solidFill>
          <a:ln w="12700">
            <a:miter lim="400000"/>
          </a:ln>
        </p:spPr>
        <p:txBody>
          <a:bodyPr lIns="45719" rIns="45719" anchor="ctr"/>
          <a:lstStyle/>
          <a:p>
            <a:pPr algn="ctr">
              <a:defRPr>
                <a:solidFill>
                  <a:srgbClr val="FFFFFF"/>
                </a:solidFill>
              </a:defRPr>
            </a:pPr>
          </a:p>
        </p:txBody>
      </p:sp>
      <p:pic>
        <p:nvPicPr>
          <p:cNvPr id="575" name="image.png" descr="image.png"/>
          <p:cNvPicPr>
            <a:picLocks noChangeAspect="1"/>
          </p:cNvPicPr>
          <p:nvPr/>
        </p:nvPicPr>
        <p:blipFill>
          <a:blip r:embed="rId3">
            <a:extLst/>
          </a:blip>
          <a:stretch>
            <a:fillRect/>
          </a:stretch>
        </p:blipFill>
        <p:spPr>
          <a:xfrm>
            <a:off x="34925" y="2635250"/>
            <a:ext cx="4475163" cy="3270250"/>
          </a:xfrm>
          <a:prstGeom prst="rect">
            <a:avLst/>
          </a:prstGeom>
          <a:ln w="12700">
            <a:miter lim="400000"/>
          </a:ln>
        </p:spPr>
      </p:pic>
      <p:sp>
        <p:nvSpPr>
          <p:cNvPr id="576" name="I pazienti con esofago di Barrett presentano un rischio di sviluppare un tumore maligno dell’esofago da 30 a 125 volte superiore rispetto alla popolazione normale"/>
          <p:cNvSpPr txBox="1"/>
          <p:nvPr/>
        </p:nvSpPr>
        <p:spPr>
          <a:xfrm>
            <a:off x="323850" y="5613400"/>
            <a:ext cx="8424863" cy="1160969"/>
          </a:xfrm>
          <a:prstGeom prst="rect">
            <a:avLst/>
          </a:prstGeom>
          <a:solidFill>
            <a:srgbClr val="FFFF00"/>
          </a:solidFill>
          <a:ln w="12700">
            <a:solidFill>
              <a:srgbClr val="000000"/>
            </a:solidFill>
          </a:ln>
          <a:extLst>
            <a:ext uri="{C572A759-6A51-4108-AA02-DFA0A04FC94B}">
              <ma14:wrappingTextBoxFlag xmlns:ma14="http://schemas.microsoft.com/office/mac/drawingml/2011/main" val="1"/>
            </a:ext>
          </a:extLst>
        </p:spPr>
        <p:txBody>
          <a:bodyPr lIns="45719" rIns="45719">
            <a:spAutoFit/>
          </a:bodyPr>
          <a:lstStyle>
            <a:lvl1pPr algn="just">
              <a:defRPr sz="2400"/>
            </a:lvl1pPr>
          </a:lstStyle>
          <a:p>
            <a:pPr/>
            <a:r>
              <a:t>I pazienti con esofago di Barrett presentano un rischio di sviluppare un tumore maligno dell’esofago da 30 a 125 volte superiore rispetto alla popolazione normale</a:t>
            </a:r>
          </a:p>
        </p:txBody>
      </p:sp>
      <p:sp>
        <p:nvSpPr>
          <p:cNvPr id="577" name="e. normale"/>
          <p:cNvSpPr txBox="1"/>
          <p:nvPr/>
        </p:nvSpPr>
        <p:spPr>
          <a:xfrm>
            <a:off x="4498975" y="5157787"/>
            <a:ext cx="1512888" cy="38475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sz="2000"/>
            </a:lvl1pPr>
          </a:lstStyle>
          <a:p>
            <a:pPr/>
            <a:r>
              <a:t>e. normale</a:t>
            </a:r>
          </a:p>
        </p:txBody>
      </p:sp>
      <p:sp>
        <p:nvSpPr>
          <p:cNvPr id="578" name="e. di Barrett"/>
          <p:cNvSpPr txBox="1"/>
          <p:nvPr/>
        </p:nvSpPr>
        <p:spPr>
          <a:xfrm>
            <a:off x="7596187" y="5157787"/>
            <a:ext cx="1512888" cy="384756"/>
          </a:xfrm>
          <a:prstGeom prst="rect">
            <a:avLst/>
          </a:prstGeom>
          <a:solidFill>
            <a:srgbClr val="FFFFFF"/>
          </a:solidFill>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algn="ctr">
              <a:spcBef>
                <a:spcPts val="1200"/>
              </a:spcBef>
              <a:defRPr sz="2000"/>
            </a:lvl1pPr>
          </a:lstStyle>
          <a:p>
            <a:pPr/>
            <a:r>
              <a:t>e. di Barrett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5"/>
                                        </p:tgtEl>
                                        <p:attrNameLst>
                                          <p:attrName>style.visibility</p:attrName>
                                        </p:attrNameLst>
                                      </p:cBhvr>
                                      <p:to>
                                        <p:strVal val="visible"/>
                                      </p:to>
                                    </p:set>
                                    <p:animEffect filter="wipe(left)" transition="in">
                                      <p:cBhvr>
                                        <p:cTn id="7" dur="500"/>
                                        <p:tgtEl>
                                          <p:spTgt spid="575"/>
                                        </p:tgtEl>
                                      </p:cBhvr>
                                    </p:animEffect>
                                  </p:childTnLst>
                                </p:cTn>
                              </p:par>
                            </p:childTnLst>
                          </p:cTn>
                        </p:par>
                        <p:par>
                          <p:cTn id="8" fill="hold">
                            <p:stCondLst>
                              <p:cond delay="500"/>
                            </p:stCondLst>
                            <p:childTnLst>
                              <p:par>
                                <p:cTn id="9" presetClass="entr" nodeType="afterEffect" presetSubtype="4" presetID="2" grpId="2" fill="hold">
                                  <p:stCondLst>
                                    <p:cond delay="0"/>
                                  </p:stCondLst>
                                  <p:iterate type="el" backwards="0">
                                    <p:tmAbs val="0"/>
                                  </p:iterate>
                                  <p:childTnLst>
                                    <p:set>
                                      <p:cBhvr>
                                        <p:cTn id="10" fill="hold"/>
                                        <p:tgtEl>
                                          <p:spTgt spid="572"/>
                                        </p:tgtEl>
                                        <p:attrNameLst>
                                          <p:attrName>style.visibility</p:attrName>
                                        </p:attrNameLst>
                                      </p:cBhvr>
                                      <p:to>
                                        <p:strVal val="visible"/>
                                      </p:to>
                                    </p:set>
                                    <p:anim calcmode="lin" valueType="num">
                                      <p:cBhvr>
                                        <p:cTn id="11" dur="500" fill="hold"/>
                                        <p:tgtEl>
                                          <p:spTgt spid="572"/>
                                        </p:tgtEl>
                                        <p:attrNameLst>
                                          <p:attrName>ppt_x</p:attrName>
                                        </p:attrNameLst>
                                      </p:cBhvr>
                                      <p:tavLst>
                                        <p:tav tm="0">
                                          <p:val>
                                            <p:strVal val="#ppt_x"/>
                                          </p:val>
                                        </p:tav>
                                        <p:tav tm="100000">
                                          <p:val>
                                            <p:strVal val="#ppt_x"/>
                                          </p:val>
                                        </p:tav>
                                      </p:tavLst>
                                    </p:anim>
                                    <p:anim calcmode="lin" valueType="num">
                                      <p:cBhvr>
                                        <p:cTn id="12" dur="500" fill="hold"/>
                                        <p:tgtEl>
                                          <p:spTgt spid="57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Class="entr" nodeType="afterEffect" presetSubtype="4" presetID="2" grpId="3" fill="hold">
                                  <p:stCondLst>
                                    <p:cond delay="0"/>
                                  </p:stCondLst>
                                  <p:iterate type="el" backwards="0">
                                    <p:tmAbs val="0"/>
                                  </p:iterate>
                                  <p:childTnLst>
                                    <p:set>
                                      <p:cBhvr>
                                        <p:cTn id="15" fill="hold"/>
                                        <p:tgtEl>
                                          <p:spTgt spid="573"/>
                                        </p:tgtEl>
                                        <p:attrNameLst>
                                          <p:attrName>style.visibility</p:attrName>
                                        </p:attrNameLst>
                                      </p:cBhvr>
                                      <p:to>
                                        <p:strVal val="visible"/>
                                      </p:to>
                                    </p:set>
                                    <p:anim calcmode="lin" valueType="num">
                                      <p:cBhvr>
                                        <p:cTn id="16" dur="500" fill="hold"/>
                                        <p:tgtEl>
                                          <p:spTgt spid="573"/>
                                        </p:tgtEl>
                                        <p:attrNameLst>
                                          <p:attrName>ppt_x</p:attrName>
                                        </p:attrNameLst>
                                      </p:cBhvr>
                                      <p:tavLst>
                                        <p:tav tm="0">
                                          <p:val>
                                            <p:strVal val="#ppt_x"/>
                                          </p:val>
                                        </p:tav>
                                        <p:tav tm="100000">
                                          <p:val>
                                            <p:strVal val="#ppt_x"/>
                                          </p:val>
                                        </p:tav>
                                      </p:tavLst>
                                    </p:anim>
                                    <p:anim calcmode="lin" valueType="num">
                                      <p:cBhvr>
                                        <p:cTn id="17" dur="500" fill="hold"/>
                                        <p:tgtEl>
                                          <p:spTgt spid="57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4" fill="hold">
                                  <p:stCondLst>
                                    <p:cond delay="0"/>
                                  </p:stCondLst>
                                  <p:iterate type="el" backwards="0">
                                    <p:tmAbs val="0"/>
                                  </p:iterate>
                                  <p:childTnLst>
                                    <p:set>
                                      <p:cBhvr>
                                        <p:cTn id="21" fill="hold"/>
                                        <p:tgtEl>
                                          <p:spTgt spid="571"/>
                                        </p:tgtEl>
                                        <p:attrNameLst>
                                          <p:attrName>style.visibility</p:attrName>
                                        </p:attrNameLst>
                                      </p:cBhvr>
                                      <p:to>
                                        <p:strVal val="visible"/>
                                      </p:to>
                                    </p:set>
                                    <p:anim calcmode="lin" valueType="num">
                                      <p:cBhvr>
                                        <p:cTn id="22" dur="500" fill="hold"/>
                                        <p:tgtEl>
                                          <p:spTgt spid="571"/>
                                        </p:tgtEl>
                                        <p:attrNameLst>
                                          <p:attrName>ppt_x</p:attrName>
                                        </p:attrNameLst>
                                      </p:cBhvr>
                                      <p:tavLst>
                                        <p:tav tm="0">
                                          <p:val>
                                            <p:strVal val="#ppt_x"/>
                                          </p:val>
                                        </p:tav>
                                        <p:tav tm="100000">
                                          <p:val>
                                            <p:strVal val="#ppt_x"/>
                                          </p:val>
                                        </p:tav>
                                      </p:tavLst>
                                    </p:anim>
                                    <p:anim calcmode="lin" valueType="num">
                                      <p:cBhvr>
                                        <p:cTn id="23" dur="500" fill="hold"/>
                                        <p:tgtEl>
                                          <p:spTgt spid="571"/>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Class="entr" nodeType="afterEffect" presetSubtype="2" presetID="2" grpId="5" fill="hold">
                                  <p:stCondLst>
                                    <p:cond delay="0"/>
                                  </p:stCondLst>
                                  <p:iterate type="el" backwards="0">
                                    <p:tmAbs val="0"/>
                                  </p:iterate>
                                  <p:childTnLst>
                                    <p:set>
                                      <p:cBhvr>
                                        <p:cTn id="26" fill="hold"/>
                                        <p:tgtEl>
                                          <p:spTgt spid="574"/>
                                        </p:tgtEl>
                                        <p:attrNameLst>
                                          <p:attrName>style.visibility</p:attrName>
                                        </p:attrNameLst>
                                      </p:cBhvr>
                                      <p:to>
                                        <p:strVal val="visible"/>
                                      </p:to>
                                    </p:set>
                                    <p:anim calcmode="lin" valueType="num">
                                      <p:cBhvr>
                                        <p:cTn id="27" dur="500" fill="hold"/>
                                        <p:tgtEl>
                                          <p:spTgt spid="574"/>
                                        </p:tgtEl>
                                        <p:attrNameLst>
                                          <p:attrName>ppt_x</p:attrName>
                                        </p:attrNameLst>
                                      </p:cBhvr>
                                      <p:tavLst>
                                        <p:tav tm="0">
                                          <p:val>
                                            <p:strVal val="1+#ppt_w/2"/>
                                          </p:val>
                                        </p:tav>
                                        <p:tav tm="100000">
                                          <p:val>
                                            <p:strVal val="#ppt_x"/>
                                          </p:val>
                                        </p:tav>
                                      </p:tavLst>
                                    </p:anim>
                                    <p:anim calcmode="lin" valueType="num">
                                      <p:cBhvr>
                                        <p:cTn id="28" dur="500" fill="hold"/>
                                        <p:tgtEl>
                                          <p:spTgt spid="57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Class="entr" nodeType="afterEffect" presetSubtype="4" presetID="2" grpId="6" fill="hold">
                                  <p:stCondLst>
                                    <p:cond delay="0"/>
                                  </p:stCondLst>
                                  <p:iterate type="el" backwards="0">
                                    <p:tmAbs val="0"/>
                                  </p:iterate>
                                  <p:childTnLst>
                                    <p:set>
                                      <p:cBhvr>
                                        <p:cTn id="31" fill="hold"/>
                                        <p:tgtEl>
                                          <p:spTgt spid="577"/>
                                        </p:tgtEl>
                                        <p:attrNameLst>
                                          <p:attrName>style.visibility</p:attrName>
                                        </p:attrNameLst>
                                      </p:cBhvr>
                                      <p:to>
                                        <p:strVal val="visible"/>
                                      </p:to>
                                    </p:set>
                                    <p:anim calcmode="lin" valueType="num">
                                      <p:cBhvr>
                                        <p:cTn id="32" dur="500" fill="hold"/>
                                        <p:tgtEl>
                                          <p:spTgt spid="577"/>
                                        </p:tgtEl>
                                        <p:attrNameLst>
                                          <p:attrName>ppt_x</p:attrName>
                                        </p:attrNameLst>
                                      </p:cBhvr>
                                      <p:tavLst>
                                        <p:tav tm="0">
                                          <p:val>
                                            <p:strVal val="#ppt_x"/>
                                          </p:val>
                                        </p:tav>
                                        <p:tav tm="100000">
                                          <p:val>
                                            <p:strVal val="#ppt_x"/>
                                          </p:val>
                                        </p:tav>
                                      </p:tavLst>
                                    </p:anim>
                                    <p:anim calcmode="lin" valueType="num">
                                      <p:cBhvr>
                                        <p:cTn id="33" dur="500" fill="hold"/>
                                        <p:tgtEl>
                                          <p:spTgt spid="577"/>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Class="entr" nodeType="afterEffect" presetSubtype="4" presetID="2" grpId="7" fill="hold">
                                  <p:stCondLst>
                                    <p:cond delay="0"/>
                                  </p:stCondLst>
                                  <p:iterate type="el" backwards="0">
                                    <p:tmAbs val="0"/>
                                  </p:iterate>
                                  <p:childTnLst>
                                    <p:set>
                                      <p:cBhvr>
                                        <p:cTn id="36" fill="hold"/>
                                        <p:tgtEl>
                                          <p:spTgt spid="578"/>
                                        </p:tgtEl>
                                        <p:attrNameLst>
                                          <p:attrName>style.visibility</p:attrName>
                                        </p:attrNameLst>
                                      </p:cBhvr>
                                      <p:to>
                                        <p:strVal val="visible"/>
                                      </p:to>
                                    </p:set>
                                    <p:anim calcmode="lin" valueType="num">
                                      <p:cBhvr>
                                        <p:cTn id="37" dur="500" fill="hold"/>
                                        <p:tgtEl>
                                          <p:spTgt spid="578"/>
                                        </p:tgtEl>
                                        <p:attrNameLst>
                                          <p:attrName>ppt_x</p:attrName>
                                        </p:attrNameLst>
                                      </p:cBhvr>
                                      <p:tavLst>
                                        <p:tav tm="0">
                                          <p:val>
                                            <p:strVal val="#ppt_x"/>
                                          </p:val>
                                        </p:tav>
                                        <p:tav tm="100000">
                                          <p:val>
                                            <p:strVal val="#ppt_x"/>
                                          </p:val>
                                        </p:tav>
                                      </p:tavLst>
                                    </p:anim>
                                    <p:anim calcmode="lin" valueType="num">
                                      <p:cBhvr>
                                        <p:cTn id="38" dur="500" fill="hold"/>
                                        <p:tgtEl>
                                          <p:spTgt spid="5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4" presetID="2" grpId="8" fill="hold">
                                  <p:stCondLst>
                                    <p:cond delay="0"/>
                                  </p:stCondLst>
                                  <p:iterate type="el" backwards="0">
                                    <p:tmAbs val="0"/>
                                  </p:iterate>
                                  <p:childTnLst>
                                    <p:set>
                                      <p:cBhvr>
                                        <p:cTn id="42" fill="hold"/>
                                        <p:tgtEl>
                                          <p:spTgt spid="576"/>
                                        </p:tgtEl>
                                        <p:attrNameLst>
                                          <p:attrName>style.visibility</p:attrName>
                                        </p:attrNameLst>
                                      </p:cBhvr>
                                      <p:to>
                                        <p:strVal val="visible"/>
                                      </p:to>
                                    </p:set>
                                    <p:anim calcmode="lin" valueType="num">
                                      <p:cBhvr>
                                        <p:cTn id="43" dur="500" fill="hold"/>
                                        <p:tgtEl>
                                          <p:spTgt spid="576"/>
                                        </p:tgtEl>
                                        <p:attrNameLst>
                                          <p:attrName>ppt_x</p:attrName>
                                        </p:attrNameLst>
                                      </p:cBhvr>
                                      <p:tavLst>
                                        <p:tav tm="0">
                                          <p:val>
                                            <p:strVal val="#ppt_x"/>
                                          </p:val>
                                        </p:tav>
                                        <p:tav tm="100000">
                                          <p:val>
                                            <p:strVal val="#ppt_x"/>
                                          </p:val>
                                        </p:tav>
                                      </p:tavLst>
                                    </p:anim>
                                    <p:anim calcmode="lin" valueType="num">
                                      <p:cBhvr>
                                        <p:cTn id="44" dur="500" fill="hold"/>
                                        <p:tgtEl>
                                          <p:spTgt spid="5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1" grpId="4"/>
      <p:bldP build="whole" bldLvl="1" animBg="1" rev="0" advAuto="0" spid="572" grpId="2"/>
      <p:bldP build="whole" bldLvl="1" animBg="1" rev="0" advAuto="0" spid="577" grpId="6"/>
      <p:bldP build="whole" bldLvl="1" animBg="1" rev="0" advAuto="0" spid="573" grpId="3"/>
      <p:bldP build="whole" bldLvl="1" animBg="1" rev="0" advAuto="0" spid="578" grpId="7"/>
      <p:bldP build="whole" bldLvl="1" animBg="1" rev="0" advAuto="0" spid="575" grpId="1"/>
      <p:bldP build="whole" bldLvl="1" animBg="1" rev="0" advAuto="0" spid="574" grpId="5"/>
      <p:bldP build="whole" bldLvl="1" animBg="1" rev="0" advAuto="0" spid="576" grpId="8"/>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5"/>
            </a:gs>
            <a:gs pos="50000">
              <a:srgbClr val="00002E"/>
            </a:gs>
            <a:gs pos="100000">
              <a:srgbClr val="000015"/>
            </a:gs>
          </a:gsLst>
          <a:lin ang="16200000" scaled="0"/>
        </a:gradFill>
      </p:bgPr>
    </p:bg>
    <p:spTree>
      <p:nvGrpSpPr>
        <p:cNvPr id="1" name=""/>
        <p:cNvGrpSpPr/>
        <p:nvPr/>
      </p:nvGrpSpPr>
      <p:grpSpPr>
        <a:xfrm>
          <a:off x="0" y="0"/>
          <a:ext cx="0" cy="0"/>
          <a:chOff x="0" y="0"/>
          <a:chExt cx="0" cy="0"/>
        </a:xfrm>
      </p:grpSpPr>
      <p:sp>
        <p:nvSpPr>
          <p:cNvPr id="580" name="Schema riassuntivo delle risposte adattative"/>
          <p:cNvSpPr txBox="1"/>
          <p:nvPr>
            <p:ph type="title" idx="4294967295"/>
          </p:nvPr>
        </p:nvSpPr>
        <p:spPr>
          <a:xfrm>
            <a:off x="-1" y="-26988"/>
            <a:ext cx="9144002" cy="719138"/>
          </a:xfrm>
          <a:prstGeom prst="rect">
            <a:avLst/>
          </a:prstGeom>
        </p:spPr>
        <p:txBody>
          <a:bodyPr>
            <a:normAutofit fontScale="100000" lnSpcReduction="0"/>
          </a:bodyPr>
          <a:lstStyle>
            <a:lvl1pPr>
              <a:defRPr sz="3600">
                <a:solidFill>
                  <a:srgbClr val="FFFF00"/>
                </a:solidFill>
              </a:defRPr>
            </a:lvl1pPr>
          </a:lstStyle>
          <a:p>
            <a:pPr/>
            <a:r>
              <a:t>Schema riassuntivo delle risposte adattative </a:t>
            </a:r>
          </a:p>
        </p:txBody>
      </p:sp>
      <p:pic>
        <p:nvPicPr>
          <p:cNvPr id="581" name="image.png" descr="image.png"/>
          <p:cNvPicPr>
            <a:picLocks noChangeAspect="1"/>
          </p:cNvPicPr>
          <p:nvPr/>
        </p:nvPicPr>
        <p:blipFill>
          <a:blip r:embed="rId2">
            <a:extLst/>
          </a:blip>
          <a:stretch>
            <a:fillRect/>
          </a:stretch>
        </p:blipFill>
        <p:spPr>
          <a:xfrm>
            <a:off x="250825" y="836612"/>
            <a:ext cx="8767763" cy="5832476"/>
          </a:xfrm>
          <a:prstGeom prst="rect">
            <a:avLst/>
          </a:prstGeom>
          <a:ln w="12700">
            <a:miter lim="400000"/>
          </a:ln>
        </p:spPr>
      </p:pic>
      <p:sp>
        <p:nvSpPr>
          <p:cNvPr id="582" name="Freccia"/>
          <p:cNvSpPr/>
          <p:nvPr/>
        </p:nvSpPr>
        <p:spPr>
          <a:xfrm>
            <a:off x="5867400" y="1773237"/>
            <a:ext cx="1584325" cy="503238"/>
          </a:xfrm>
          <a:prstGeom prst="leftArrow">
            <a:avLst>
              <a:gd name="adj1" fmla="val 50000"/>
              <a:gd name="adj2" fmla="val 49993"/>
            </a:avLst>
          </a:prstGeom>
          <a:solidFill>
            <a:schemeClr val="accent2"/>
          </a:solidFill>
          <a:ln w="25400">
            <a:solidFill>
              <a:srgbClr val="FFFFFF"/>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271" name="Patologia cellulare"/>
          <p:cNvSpPr txBox="1"/>
          <p:nvPr>
            <p:ph type="title" idx="4294967295"/>
          </p:nvPr>
        </p:nvSpPr>
        <p:spPr>
          <a:xfrm>
            <a:off x="468312" y="130175"/>
            <a:ext cx="8229601" cy="777875"/>
          </a:xfrm>
          <a:prstGeom prst="rect">
            <a:avLst/>
          </a:prstGeom>
        </p:spPr>
        <p:txBody>
          <a:bodyPr>
            <a:normAutofit fontScale="100000" lnSpcReduction="0"/>
          </a:bodyPr>
          <a:lstStyle>
            <a:lvl1pPr>
              <a:defRPr sz="4000">
                <a:solidFill>
                  <a:srgbClr val="FFFF00"/>
                </a:solidFill>
              </a:defRPr>
            </a:lvl1pPr>
          </a:lstStyle>
          <a:p>
            <a:pPr/>
            <a:r>
              <a:t>Patologia cellulare</a:t>
            </a:r>
          </a:p>
        </p:txBody>
      </p:sp>
      <p:sp>
        <p:nvSpPr>
          <p:cNvPr id="272" name="Risposte delle cellule allo stress…"/>
          <p:cNvSpPr txBox="1"/>
          <p:nvPr>
            <p:ph type="body" sz="half" idx="4294967295"/>
          </p:nvPr>
        </p:nvSpPr>
        <p:spPr>
          <a:xfrm>
            <a:off x="107950" y="1844675"/>
            <a:ext cx="7127875" cy="2808288"/>
          </a:xfrm>
          <a:prstGeom prst="rect">
            <a:avLst/>
          </a:prstGeom>
        </p:spPr>
        <p:txBody>
          <a:bodyPr>
            <a:normAutofit fontScale="100000" lnSpcReduction="0"/>
          </a:bodyPr>
          <a:lstStyle/>
          <a:p>
            <a:pPr marL="312039" indent="-312039" algn="just" defTabSz="832104">
              <a:buChar char="•"/>
              <a:defRPr sz="3276">
                <a:solidFill>
                  <a:srgbClr val="FFFFFF"/>
                </a:solidFill>
              </a:defRPr>
            </a:pPr>
            <a:r>
              <a:t>Risposte delle cellule allo stress</a:t>
            </a:r>
          </a:p>
          <a:p>
            <a:pPr marL="312039" indent="-312039" algn="just" defTabSz="832104">
              <a:spcBef>
                <a:spcPts val="600"/>
              </a:spcBef>
              <a:buChar char="•"/>
              <a:defRPr sz="1820">
                <a:solidFill>
                  <a:srgbClr val="FFFFFF"/>
                </a:solidFill>
              </a:defRPr>
            </a:pPr>
          </a:p>
          <a:p>
            <a:pPr marL="312039" indent="-312039" algn="just" defTabSz="832104">
              <a:spcBef>
                <a:spcPts val="600"/>
              </a:spcBef>
              <a:buChar char="•"/>
              <a:defRPr sz="1820">
                <a:solidFill>
                  <a:srgbClr val="FFFFFF"/>
                </a:solidFill>
              </a:defRPr>
            </a:pPr>
          </a:p>
          <a:p>
            <a:pPr marL="312039" indent="-312039" algn="just" defTabSz="832104">
              <a:buChar char="•"/>
              <a:defRPr sz="3276">
                <a:solidFill>
                  <a:srgbClr val="FFFFFF"/>
                </a:solidFill>
              </a:defRPr>
            </a:pPr>
            <a:r>
              <a:t>Reazioni adattative fisiologiche</a:t>
            </a:r>
          </a:p>
          <a:p>
            <a:pPr marL="312039" indent="-312039" algn="just" defTabSz="832104">
              <a:spcBef>
                <a:spcPts val="600"/>
              </a:spcBef>
              <a:buChar char="•"/>
              <a:defRPr sz="1820">
                <a:solidFill>
                  <a:srgbClr val="FFFFFF"/>
                </a:solidFill>
              </a:defRPr>
            </a:pPr>
          </a:p>
          <a:p>
            <a:pPr marL="312039" indent="-312039" algn="just" defTabSz="832104">
              <a:buChar char="•"/>
              <a:defRPr sz="3276">
                <a:solidFill>
                  <a:srgbClr val="FFFFFF"/>
                </a:solidFill>
              </a:defRPr>
            </a:pPr>
            <a:r>
              <a:t>Reazioni adattative patologiche</a:t>
            </a:r>
          </a:p>
        </p:txBody>
      </p:sp>
      <p:sp>
        <p:nvSpPr>
          <p:cNvPr id="273" name="esempi a livello tissutale"/>
          <p:cNvSpPr txBox="1"/>
          <p:nvPr/>
        </p:nvSpPr>
        <p:spPr>
          <a:xfrm>
            <a:off x="7019925" y="3411537"/>
            <a:ext cx="2016125" cy="129900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800"/>
            </a:pPr>
            <a:r>
              <a:t>esempi a livello </a:t>
            </a:r>
            <a:r>
              <a:rPr b="1"/>
              <a:t>tissutale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73"/>
                                        </p:tgtEl>
                                        <p:attrNameLst>
                                          <p:attrName>style.visibility</p:attrName>
                                        </p:attrNameLst>
                                      </p:cBhvr>
                                      <p:to>
                                        <p:strVal val="visible"/>
                                      </p:to>
                                    </p:set>
                                    <p:anim calcmode="lin" valueType="num">
                                      <p:cBhvr>
                                        <p:cTn id="7" dur="500" fill="hold"/>
                                        <p:tgtEl>
                                          <p:spTgt spid="273"/>
                                        </p:tgtEl>
                                        <p:attrNameLst>
                                          <p:attrName>ppt_x</p:attrName>
                                        </p:attrNameLst>
                                      </p:cBhvr>
                                      <p:tavLst>
                                        <p:tav tm="0">
                                          <p:val>
                                            <p:strVal val="#ppt_x"/>
                                          </p:val>
                                        </p:tav>
                                        <p:tav tm="100000">
                                          <p:val>
                                            <p:strVal val="#ppt_x"/>
                                          </p:val>
                                        </p:tav>
                                      </p:tavLst>
                                    </p:anim>
                                    <p:anim calcmode="lin" valueType="num">
                                      <p:cBhvr>
                                        <p:cTn id="8"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3"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13"/>
            </a:gs>
            <a:gs pos="50000">
              <a:srgbClr val="00002A"/>
            </a:gs>
            <a:gs pos="100000">
              <a:srgbClr val="000013"/>
            </a:gs>
          </a:gsLst>
          <a:lin ang="16200000" scaled="0"/>
        </a:gradFill>
      </p:bgPr>
    </p:bg>
    <p:spTree>
      <p:nvGrpSpPr>
        <p:cNvPr id="1" name=""/>
        <p:cNvGrpSpPr/>
        <p:nvPr/>
      </p:nvGrpSpPr>
      <p:grpSpPr>
        <a:xfrm>
          <a:off x="0" y="0"/>
          <a:ext cx="0" cy="0"/>
          <a:chOff x="0" y="0"/>
          <a:chExt cx="0" cy="0"/>
        </a:xfrm>
      </p:grpSpPr>
      <p:sp>
        <p:nvSpPr>
          <p:cNvPr id="275" name="Cellular stress response"/>
          <p:cNvSpPr txBox="1"/>
          <p:nvPr>
            <p:ph type="title" idx="4294967295"/>
          </p:nvPr>
        </p:nvSpPr>
        <p:spPr>
          <a:xfrm>
            <a:off x="539750" y="-26988"/>
            <a:ext cx="8229600" cy="777876"/>
          </a:xfrm>
          <a:prstGeom prst="rect">
            <a:avLst/>
          </a:prstGeom>
        </p:spPr>
        <p:txBody>
          <a:bodyPr>
            <a:normAutofit fontScale="100000" lnSpcReduction="0"/>
          </a:bodyPr>
          <a:lstStyle/>
          <a:p>
            <a:pPr>
              <a:defRPr sz="4000" u="sng">
                <a:solidFill>
                  <a:srgbClr val="FFFF00"/>
                </a:solidFill>
              </a:defRPr>
            </a:pPr>
            <a:r>
              <a:t>Cellular</a:t>
            </a:r>
            <a:r>
              <a:rPr u="none"/>
              <a:t> stress response</a:t>
            </a:r>
          </a:p>
        </p:txBody>
      </p:sp>
      <p:sp>
        <p:nvSpPr>
          <p:cNvPr id="276" name="Le principali situazioni di stress sono causate da sollecitazioni persistenti, di regola NON letali, che disturbano l’omeostasi della cellula.…"/>
          <p:cNvSpPr txBox="1"/>
          <p:nvPr>
            <p:ph type="body" idx="4294967295"/>
          </p:nvPr>
        </p:nvSpPr>
        <p:spPr>
          <a:xfrm>
            <a:off x="71437" y="692150"/>
            <a:ext cx="8964613" cy="6049963"/>
          </a:xfrm>
          <a:prstGeom prst="rect">
            <a:avLst/>
          </a:prstGeom>
        </p:spPr>
        <p:txBody>
          <a:bodyPr>
            <a:normAutofit fontScale="100000" lnSpcReduction="0"/>
          </a:bodyPr>
          <a:lstStyle/>
          <a:p>
            <a:pPr algn="just">
              <a:spcBef>
                <a:spcPts val="600"/>
              </a:spcBef>
              <a:buChar char="•"/>
              <a:defRPr sz="2800">
                <a:solidFill>
                  <a:srgbClr val="FFFFFF"/>
                </a:solidFill>
              </a:defRPr>
            </a:pPr>
            <a:r>
              <a:t>Le principali situazioni di </a:t>
            </a:r>
            <a:r>
              <a:rPr>
                <a:solidFill>
                  <a:srgbClr val="FFFF00"/>
                </a:solidFill>
              </a:rPr>
              <a:t>stress</a:t>
            </a:r>
            <a:r>
              <a:t> sono causate da sollecitazioni persistenti, di regola </a:t>
            </a:r>
            <a:r>
              <a:rPr>
                <a:solidFill>
                  <a:srgbClr val="FFFF00"/>
                </a:solidFill>
              </a:rPr>
              <a:t>NON letali</a:t>
            </a:r>
            <a:r>
              <a:t>, che </a:t>
            </a:r>
            <a:r>
              <a:rPr>
                <a:solidFill>
                  <a:srgbClr val="FFFF00"/>
                </a:solidFill>
              </a:rPr>
              <a:t>disturbano</a:t>
            </a:r>
            <a:r>
              <a:t> </a:t>
            </a:r>
            <a:r>
              <a:rPr>
                <a:solidFill>
                  <a:srgbClr val="FFFF00"/>
                </a:solidFill>
              </a:rPr>
              <a:t>l’omeostasi della cellula.</a:t>
            </a:r>
            <a:endParaRPr>
              <a:solidFill>
                <a:srgbClr val="FFFF00"/>
              </a:solidFill>
            </a:endParaRPr>
          </a:p>
          <a:p>
            <a:pPr algn="just">
              <a:buChar char="•"/>
              <a:defRPr>
                <a:solidFill>
                  <a:srgbClr val="FFFFFF"/>
                </a:solidFill>
              </a:defRPr>
            </a:pPr>
            <a:r>
              <a:t>Esempi:</a:t>
            </a:r>
          </a:p>
          <a:p>
            <a:pPr algn="just">
              <a:buSzTx/>
              <a:buNone/>
              <a:defRPr sz="600">
                <a:solidFill>
                  <a:srgbClr val="FFFFFF"/>
                </a:solidFill>
              </a:defRPr>
            </a:pPr>
          </a:p>
          <a:p>
            <a:pPr algn="just">
              <a:buSzTx/>
              <a:buNone/>
              <a:defRPr>
                <a:solidFill>
                  <a:srgbClr val="FFFFFF"/>
                </a:solidFill>
              </a:defRPr>
            </a:pPr>
            <a:r>
              <a:t> </a:t>
            </a:r>
            <a:r>
              <a:rPr sz="3000"/>
              <a:t>- riduzione dell’apporto di O</a:t>
            </a:r>
            <a:r>
              <a:rPr baseline="-25000" sz="3000"/>
              <a:t>2</a:t>
            </a:r>
            <a:endParaRPr baseline="-25000" sz="3000"/>
          </a:p>
          <a:p>
            <a:pPr algn="just">
              <a:buSzTx/>
              <a:buNone/>
              <a:defRPr sz="3000">
                <a:solidFill>
                  <a:srgbClr val="FFFFFF"/>
                </a:solidFill>
              </a:defRPr>
            </a:pPr>
            <a:r>
              <a:t> - riduzione di sostanze nutrienti</a:t>
            </a:r>
          </a:p>
          <a:p>
            <a:pPr algn="just">
              <a:buSzTx/>
              <a:buNone/>
              <a:defRPr sz="3000">
                <a:solidFill>
                  <a:srgbClr val="FFFFFF"/>
                </a:solidFill>
              </a:defRPr>
            </a:pPr>
            <a:r>
              <a:t> - presenza di molecole ossidanti</a:t>
            </a:r>
          </a:p>
          <a:p>
            <a:pPr algn="just">
              <a:buSzTx/>
              <a:buNone/>
              <a:defRPr sz="3000">
                <a:solidFill>
                  <a:srgbClr val="FFFFFF"/>
                </a:solidFill>
              </a:defRPr>
            </a:pPr>
            <a:r>
              <a:t> - variazioni di pH</a:t>
            </a:r>
          </a:p>
          <a:p>
            <a:pPr algn="just">
              <a:buSzTx/>
              <a:buNone/>
              <a:defRPr sz="3000">
                <a:solidFill>
                  <a:srgbClr val="FFFFFF"/>
                </a:solidFill>
              </a:defRPr>
            </a:pPr>
            <a:r>
              <a:t> - esposizione a radiazioni</a:t>
            </a:r>
          </a:p>
          <a:p>
            <a:pPr algn="just">
              <a:buSzTx/>
              <a:buNone/>
              <a:defRPr sz="3000">
                <a:solidFill>
                  <a:srgbClr val="FFFFFF"/>
                </a:solidFill>
              </a:defRPr>
            </a:pPr>
            <a:r>
              <a:t> - infezioni</a:t>
            </a:r>
          </a:p>
          <a:p>
            <a:pPr algn="just">
              <a:buSzTx/>
              <a:buNone/>
              <a:defRPr sz="3000">
                <a:solidFill>
                  <a:srgbClr val="FFFFFF"/>
                </a:solidFill>
              </a:defRPr>
            </a:pPr>
            <a:r>
              <a:t> - aumento o riduzione delle richieste funzionali</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6" presetID="18" grpId="1" fill="hold">
                                  <p:stCondLst>
                                    <p:cond delay="0"/>
                                  </p:stCondLst>
                                  <p:iterate type="el" backwards="0">
                                    <p:tmAbs val="0"/>
                                  </p:iterate>
                                  <p:childTnLst>
                                    <p:set>
                                      <p:cBhvr>
                                        <p:cTn id="6" fill="hold"/>
                                        <p:tgtEl>
                                          <p:spTgt spid="276">
                                            <p:txEl>
                                              <p:pRg st="3" end="3"/>
                                            </p:txEl>
                                          </p:spTgt>
                                        </p:tgtEl>
                                        <p:attrNameLst>
                                          <p:attrName>style.visibility</p:attrName>
                                        </p:attrNameLst>
                                      </p:cBhvr>
                                      <p:to>
                                        <p:strVal val="visible"/>
                                      </p:to>
                                    </p:set>
                                    <p:animEffect filter="strips(downRight)" transition="in">
                                      <p:cBhvr>
                                        <p:cTn id="7" dur="500"/>
                                        <p:tgtEl>
                                          <p:spTgt spid="276">
                                            <p:txEl>
                                              <p:pRg st="3" end="3"/>
                                            </p:txEl>
                                          </p:spTgt>
                                        </p:tgtEl>
                                      </p:cBhvr>
                                    </p:animEffect>
                                  </p:childTnLst>
                                </p:cTn>
                              </p:par>
                            </p:childTnLst>
                          </p:cTn>
                        </p:par>
                        <p:par>
                          <p:cTn id="8" fill="hold">
                            <p:stCondLst>
                              <p:cond delay="500"/>
                            </p:stCondLst>
                            <p:childTnLst>
                              <p:par>
                                <p:cTn id="9" presetClass="entr" nodeType="afterEffect" presetSubtype="6" presetID="18" grpId="1" fill="hold">
                                  <p:stCondLst>
                                    <p:cond delay="0"/>
                                  </p:stCondLst>
                                  <p:iterate type="el" backwards="0">
                                    <p:tmAbs val="0"/>
                                  </p:iterate>
                                  <p:childTnLst>
                                    <p:set>
                                      <p:cBhvr>
                                        <p:cTn id="10" fill="hold"/>
                                        <p:tgtEl>
                                          <p:spTgt spid="276">
                                            <p:txEl>
                                              <p:pRg st="4" end="4"/>
                                            </p:txEl>
                                          </p:spTgt>
                                        </p:tgtEl>
                                        <p:attrNameLst>
                                          <p:attrName>style.visibility</p:attrName>
                                        </p:attrNameLst>
                                      </p:cBhvr>
                                      <p:to>
                                        <p:strVal val="visible"/>
                                      </p:to>
                                    </p:set>
                                    <p:animEffect filter="strips(downRight)" transition="in">
                                      <p:cBhvr>
                                        <p:cTn id="11" dur="500"/>
                                        <p:tgtEl>
                                          <p:spTgt spid="276">
                                            <p:txEl>
                                              <p:pRg st="4" end="4"/>
                                            </p:txEl>
                                          </p:spTgt>
                                        </p:tgtEl>
                                      </p:cBhvr>
                                    </p:animEffect>
                                  </p:childTnLst>
                                </p:cTn>
                              </p:par>
                            </p:childTnLst>
                          </p:cTn>
                        </p:par>
                        <p:par>
                          <p:cTn id="12" fill="hold">
                            <p:stCondLst>
                              <p:cond delay="1000"/>
                            </p:stCondLst>
                            <p:childTnLst>
                              <p:par>
                                <p:cTn id="13" presetClass="entr" nodeType="afterEffect" presetSubtype="6" presetID="18" grpId="1" fill="hold">
                                  <p:stCondLst>
                                    <p:cond delay="0"/>
                                  </p:stCondLst>
                                  <p:iterate type="el" backwards="0">
                                    <p:tmAbs val="0"/>
                                  </p:iterate>
                                  <p:childTnLst>
                                    <p:set>
                                      <p:cBhvr>
                                        <p:cTn id="14" fill="hold"/>
                                        <p:tgtEl>
                                          <p:spTgt spid="276">
                                            <p:txEl>
                                              <p:pRg st="5" end="5"/>
                                            </p:txEl>
                                          </p:spTgt>
                                        </p:tgtEl>
                                        <p:attrNameLst>
                                          <p:attrName>style.visibility</p:attrName>
                                        </p:attrNameLst>
                                      </p:cBhvr>
                                      <p:to>
                                        <p:strVal val="visible"/>
                                      </p:to>
                                    </p:set>
                                    <p:animEffect filter="strips(downRight)" transition="in">
                                      <p:cBhvr>
                                        <p:cTn id="15" dur="500"/>
                                        <p:tgtEl>
                                          <p:spTgt spid="276">
                                            <p:txEl>
                                              <p:pRg st="5" end="5"/>
                                            </p:txEl>
                                          </p:spTgt>
                                        </p:tgtEl>
                                      </p:cBhvr>
                                    </p:animEffect>
                                  </p:childTnLst>
                                </p:cTn>
                              </p:par>
                            </p:childTnLst>
                          </p:cTn>
                        </p:par>
                        <p:par>
                          <p:cTn id="16" fill="hold">
                            <p:stCondLst>
                              <p:cond delay="1500"/>
                            </p:stCondLst>
                            <p:childTnLst>
                              <p:par>
                                <p:cTn id="17" presetClass="entr" nodeType="afterEffect" presetSubtype="6" presetID="18" grpId="1" fill="hold">
                                  <p:stCondLst>
                                    <p:cond delay="0"/>
                                  </p:stCondLst>
                                  <p:iterate type="el" backwards="0">
                                    <p:tmAbs val="0"/>
                                  </p:iterate>
                                  <p:childTnLst>
                                    <p:set>
                                      <p:cBhvr>
                                        <p:cTn id="18" fill="hold"/>
                                        <p:tgtEl>
                                          <p:spTgt spid="276">
                                            <p:txEl>
                                              <p:pRg st="6" end="6"/>
                                            </p:txEl>
                                          </p:spTgt>
                                        </p:tgtEl>
                                        <p:attrNameLst>
                                          <p:attrName>style.visibility</p:attrName>
                                        </p:attrNameLst>
                                      </p:cBhvr>
                                      <p:to>
                                        <p:strVal val="visible"/>
                                      </p:to>
                                    </p:set>
                                    <p:animEffect filter="strips(downRight)" transition="in">
                                      <p:cBhvr>
                                        <p:cTn id="19" dur="500"/>
                                        <p:tgtEl>
                                          <p:spTgt spid="276">
                                            <p:txEl>
                                              <p:pRg st="6" end="6"/>
                                            </p:txEl>
                                          </p:spTgt>
                                        </p:tgtEl>
                                      </p:cBhvr>
                                    </p:animEffect>
                                  </p:childTnLst>
                                </p:cTn>
                              </p:par>
                            </p:childTnLst>
                          </p:cTn>
                        </p:par>
                        <p:par>
                          <p:cTn id="20" fill="hold">
                            <p:stCondLst>
                              <p:cond delay="2000"/>
                            </p:stCondLst>
                            <p:childTnLst>
                              <p:par>
                                <p:cTn id="21" presetClass="entr" nodeType="afterEffect" presetSubtype="6" presetID="18" grpId="1" fill="hold">
                                  <p:stCondLst>
                                    <p:cond delay="0"/>
                                  </p:stCondLst>
                                  <p:iterate type="el" backwards="0">
                                    <p:tmAbs val="0"/>
                                  </p:iterate>
                                  <p:childTnLst>
                                    <p:set>
                                      <p:cBhvr>
                                        <p:cTn id="22" fill="hold"/>
                                        <p:tgtEl>
                                          <p:spTgt spid="276">
                                            <p:txEl>
                                              <p:pRg st="7" end="7"/>
                                            </p:txEl>
                                          </p:spTgt>
                                        </p:tgtEl>
                                        <p:attrNameLst>
                                          <p:attrName>style.visibility</p:attrName>
                                        </p:attrNameLst>
                                      </p:cBhvr>
                                      <p:to>
                                        <p:strVal val="visible"/>
                                      </p:to>
                                    </p:set>
                                    <p:animEffect filter="strips(downRight)" transition="in">
                                      <p:cBhvr>
                                        <p:cTn id="23" dur="500"/>
                                        <p:tgtEl>
                                          <p:spTgt spid="276">
                                            <p:txEl>
                                              <p:pRg st="7" end="7"/>
                                            </p:txEl>
                                          </p:spTgt>
                                        </p:tgtEl>
                                      </p:cBhvr>
                                    </p:animEffect>
                                  </p:childTnLst>
                                </p:cTn>
                              </p:par>
                            </p:childTnLst>
                          </p:cTn>
                        </p:par>
                        <p:par>
                          <p:cTn id="24" fill="hold">
                            <p:stCondLst>
                              <p:cond delay="2500"/>
                            </p:stCondLst>
                            <p:childTnLst>
                              <p:par>
                                <p:cTn id="25" presetClass="entr" nodeType="afterEffect" presetSubtype="6" presetID="18" grpId="1" fill="hold">
                                  <p:stCondLst>
                                    <p:cond delay="0"/>
                                  </p:stCondLst>
                                  <p:iterate type="el" backwards="0">
                                    <p:tmAbs val="0"/>
                                  </p:iterate>
                                  <p:childTnLst>
                                    <p:set>
                                      <p:cBhvr>
                                        <p:cTn id="26" fill="hold"/>
                                        <p:tgtEl>
                                          <p:spTgt spid="276">
                                            <p:txEl>
                                              <p:pRg st="8" end="8"/>
                                            </p:txEl>
                                          </p:spTgt>
                                        </p:tgtEl>
                                        <p:attrNameLst>
                                          <p:attrName>style.visibility</p:attrName>
                                        </p:attrNameLst>
                                      </p:cBhvr>
                                      <p:to>
                                        <p:strVal val="visible"/>
                                      </p:to>
                                    </p:set>
                                    <p:animEffect filter="strips(downRight)" transition="in">
                                      <p:cBhvr>
                                        <p:cTn id="27" dur="500"/>
                                        <p:tgtEl>
                                          <p:spTgt spid="276">
                                            <p:txEl>
                                              <p:pRg st="8" end="8"/>
                                            </p:txEl>
                                          </p:spTgt>
                                        </p:tgtEl>
                                      </p:cBhvr>
                                    </p:animEffect>
                                  </p:childTnLst>
                                </p:cTn>
                              </p:par>
                            </p:childTnLst>
                          </p:cTn>
                        </p:par>
                        <p:par>
                          <p:cTn id="28" fill="hold">
                            <p:stCondLst>
                              <p:cond delay="3000"/>
                            </p:stCondLst>
                            <p:childTnLst>
                              <p:par>
                                <p:cTn id="29" presetClass="entr" nodeType="afterEffect" presetSubtype="6" presetID="18" grpId="1" fill="hold">
                                  <p:stCondLst>
                                    <p:cond delay="0"/>
                                  </p:stCondLst>
                                  <p:iterate type="el" backwards="0">
                                    <p:tmAbs val="0"/>
                                  </p:iterate>
                                  <p:childTnLst>
                                    <p:set>
                                      <p:cBhvr>
                                        <p:cTn id="30" fill="hold"/>
                                        <p:tgtEl>
                                          <p:spTgt spid="276">
                                            <p:txEl>
                                              <p:pRg st="9" end="9"/>
                                            </p:txEl>
                                          </p:spTgt>
                                        </p:tgtEl>
                                        <p:attrNameLst>
                                          <p:attrName>style.visibility</p:attrName>
                                        </p:attrNameLst>
                                      </p:cBhvr>
                                      <p:to>
                                        <p:strVal val="visible"/>
                                      </p:to>
                                    </p:set>
                                    <p:animEffect filter="strips(downRight)" transition="in">
                                      <p:cBhvr>
                                        <p:cTn id="31" dur="500"/>
                                        <p:tgtEl>
                                          <p:spTgt spid="276">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278" name="Cellular stress response"/>
          <p:cNvSpPr txBox="1"/>
          <p:nvPr>
            <p:ph type="title" idx="4294967295"/>
          </p:nvPr>
        </p:nvSpPr>
        <p:spPr>
          <a:xfrm>
            <a:off x="457200" y="190500"/>
            <a:ext cx="8229600" cy="646113"/>
          </a:xfrm>
          <a:prstGeom prst="rect">
            <a:avLst/>
          </a:prstGeom>
        </p:spPr>
        <p:txBody>
          <a:bodyPr>
            <a:normAutofit fontScale="100000" lnSpcReduction="0"/>
          </a:bodyPr>
          <a:lstStyle>
            <a:lvl1pPr>
              <a:defRPr sz="3600">
                <a:solidFill>
                  <a:srgbClr val="FFFF00"/>
                </a:solidFill>
              </a:defRPr>
            </a:lvl1pPr>
          </a:lstStyle>
          <a:p>
            <a:pPr/>
            <a:r>
              <a:t>Cellular stress response</a:t>
            </a:r>
          </a:p>
        </p:txBody>
      </p:sp>
      <p:sp>
        <p:nvSpPr>
          <p:cNvPr id="279" name="Le cellule possono rispondere a condizioni di stress attivando vie di segnalazione intracellulare orientate…"/>
          <p:cNvSpPr txBox="1"/>
          <p:nvPr/>
        </p:nvSpPr>
        <p:spPr>
          <a:xfrm>
            <a:off x="80644" y="1331912"/>
            <a:ext cx="9017636" cy="424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just">
              <a:buSzPct val="100000"/>
              <a:buChar char="•"/>
              <a:defRPr sz="2800">
                <a:solidFill>
                  <a:srgbClr val="FFFFFF"/>
                </a:solidFill>
              </a:defRPr>
            </a:pPr>
            <a:r>
              <a:t>Le cellule possono rispondere a condizioni di stress attivando vie di segnalazione intracellulare orientate </a:t>
            </a:r>
          </a:p>
          <a:p>
            <a:pPr marL="457200" indent="-457200" algn="just">
              <a:buSzPct val="100000"/>
              <a:buChar char="•"/>
              <a:defRPr sz="2800">
                <a:solidFill>
                  <a:srgbClr val="FFFFFF"/>
                </a:solidFill>
              </a:defRPr>
            </a:pPr>
          </a:p>
          <a:p>
            <a:pPr lvl="1" marL="971550" indent="-514350" algn="just">
              <a:buSzPct val="100000"/>
              <a:buAutoNum type="arabicPeriod" startAt="1"/>
              <a:defRPr sz="2800">
                <a:solidFill>
                  <a:srgbClr val="FFFFFF"/>
                </a:solidFill>
              </a:defRPr>
            </a:pPr>
            <a:r>
              <a:t>al mantenimento della sopravvivenza</a:t>
            </a:r>
          </a:p>
          <a:p>
            <a:pPr lvl="1" marL="514350" indent="-57150" algn="just">
              <a:defRPr b="1" sz="2800">
                <a:solidFill>
                  <a:srgbClr val="00FF00"/>
                </a:solidFill>
              </a:defRPr>
            </a:pPr>
            <a:r>
              <a:t>	protective</a:t>
            </a:r>
            <a:r>
              <a:rPr b="0"/>
              <a:t> response</a:t>
            </a:r>
          </a:p>
          <a:p>
            <a:pPr lvl="1" marL="514350" indent="-57150" algn="just">
              <a:defRPr sz="2800">
                <a:solidFill>
                  <a:srgbClr val="FFFFFF"/>
                </a:solidFill>
              </a:defRPr>
            </a:pPr>
            <a:r>
              <a:t>    </a:t>
            </a:r>
            <a:endParaRPr b="1">
              <a:solidFill>
                <a:srgbClr val="FFFF00"/>
              </a:solidFill>
            </a:endParaRPr>
          </a:p>
          <a:p>
            <a:pPr lvl="1" marL="971550" indent="-514350" algn="just">
              <a:buSzPct val="100000"/>
              <a:buAutoNum type="arabicPeriod" startAt="1"/>
              <a:defRPr sz="2800">
                <a:solidFill>
                  <a:srgbClr val="FFFFFF"/>
                </a:solidFill>
              </a:defRPr>
            </a:pPr>
            <a:r>
              <a:t>all’</a:t>
            </a:r>
            <a:r>
              <a:rPr>
                <a:solidFill>
                  <a:srgbClr val="FFFF00"/>
                </a:solidFill>
              </a:rPr>
              <a:t>eliminazione</a:t>
            </a:r>
            <a:r>
              <a:t> della cellula stressata, quando l’insulto è </a:t>
            </a:r>
            <a:r>
              <a:rPr>
                <a:solidFill>
                  <a:srgbClr val="FFFF00"/>
                </a:solidFill>
              </a:rPr>
              <a:t>marcato</a:t>
            </a:r>
            <a:r>
              <a:t> e non consente l’adattamento</a:t>
            </a:r>
          </a:p>
          <a:p>
            <a:pPr lvl="1" marL="514350" indent="-57150" algn="just">
              <a:defRPr sz="2800">
                <a:solidFill>
                  <a:srgbClr val="FFFFFF"/>
                </a:solidFill>
              </a:defRPr>
            </a:pPr>
            <a:r>
              <a:t>     </a:t>
            </a:r>
            <a:r>
              <a:rPr b="1">
                <a:solidFill>
                  <a:srgbClr val="FF0000"/>
                </a:solidFill>
              </a:rPr>
              <a:t>death</a:t>
            </a:r>
            <a:r>
              <a:rPr>
                <a:solidFill>
                  <a:srgbClr val="FF0000"/>
                </a:solidFill>
              </a:rPr>
              <a:t> response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279">
                                            <p:txEl>
                                              <p:pRg st="2" end="2"/>
                                            </p:txEl>
                                          </p:spTgt>
                                        </p:tgtEl>
                                        <p:attrNameLst>
                                          <p:attrName>style.visibility</p:attrName>
                                        </p:attrNameLst>
                                      </p:cBhvr>
                                      <p:to>
                                        <p:strVal val="visible"/>
                                      </p:to>
                                    </p:set>
                                    <p:animEffect filter="strips(downLeft)" transition="in">
                                      <p:cBhvr>
                                        <p:cTn id="7" dur="500"/>
                                        <p:tgtEl>
                                          <p:spTgt spid="27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2" presetID="18" grpId="1" fill="hold">
                                  <p:stCondLst>
                                    <p:cond delay="0"/>
                                  </p:stCondLst>
                                  <p:iterate type="el" backwards="0">
                                    <p:tmAbs val="0"/>
                                  </p:iterate>
                                  <p:childTnLst>
                                    <p:set>
                                      <p:cBhvr>
                                        <p:cTn id="11" fill="hold"/>
                                        <p:tgtEl>
                                          <p:spTgt spid="279">
                                            <p:txEl>
                                              <p:pRg st="3" end="3"/>
                                            </p:txEl>
                                          </p:spTgt>
                                        </p:tgtEl>
                                        <p:attrNameLst>
                                          <p:attrName>style.visibility</p:attrName>
                                        </p:attrNameLst>
                                      </p:cBhvr>
                                      <p:to>
                                        <p:strVal val="visible"/>
                                      </p:to>
                                    </p:set>
                                    <p:animEffect filter="strips(downLeft)" transition="in">
                                      <p:cBhvr>
                                        <p:cTn id="12" dur="500"/>
                                        <p:tgtEl>
                                          <p:spTgt spid="279">
                                            <p:txEl>
                                              <p:pRg st="3" end="3"/>
                                            </p:txEl>
                                          </p:spTgt>
                                        </p:tgtEl>
                                      </p:cBhvr>
                                    </p:animEffect>
                                  </p:childTnLst>
                                </p:cTn>
                              </p:par>
                            </p:childTnLst>
                          </p:cTn>
                        </p:par>
                        <p:par>
                          <p:cTn id="13" fill="hold">
                            <p:stCondLst>
                              <p:cond delay="500"/>
                            </p:stCondLst>
                            <p:childTnLst>
                              <p:par>
                                <p:cTn id="14" presetClass="entr" nodeType="afterEffect" presetSubtype="12" presetID="18" grpId="1" fill="hold">
                                  <p:stCondLst>
                                    <p:cond delay="0"/>
                                  </p:stCondLst>
                                  <p:iterate type="el" backwards="0">
                                    <p:tmAbs val="0"/>
                                  </p:iterate>
                                  <p:childTnLst>
                                    <p:set>
                                      <p:cBhvr>
                                        <p:cTn id="15" fill="hold"/>
                                        <p:tgtEl>
                                          <p:spTgt spid="279">
                                            <p:txEl>
                                              <p:pRg st="4" end="4"/>
                                            </p:txEl>
                                          </p:spTgt>
                                        </p:tgtEl>
                                        <p:attrNameLst>
                                          <p:attrName>style.visibility</p:attrName>
                                        </p:attrNameLst>
                                      </p:cBhvr>
                                      <p:to>
                                        <p:strVal val="visible"/>
                                      </p:to>
                                    </p:set>
                                    <p:animEffect filter="strips(downLeft)" transition="in">
                                      <p:cBhvr>
                                        <p:cTn id="16" dur="500"/>
                                        <p:tgtEl>
                                          <p:spTgt spid="27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2" presetID="18" grpId="1" fill="hold">
                                  <p:stCondLst>
                                    <p:cond delay="0"/>
                                  </p:stCondLst>
                                  <p:iterate type="el" backwards="0">
                                    <p:tmAbs val="0"/>
                                  </p:iterate>
                                  <p:childTnLst>
                                    <p:set>
                                      <p:cBhvr>
                                        <p:cTn id="20" fill="hold"/>
                                        <p:tgtEl>
                                          <p:spTgt spid="279">
                                            <p:txEl>
                                              <p:pRg st="5" end="5"/>
                                            </p:txEl>
                                          </p:spTgt>
                                        </p:tgtEl>
                                        <p:attrNameLst>
                                          <p:attrName>style.visibility</p:attrName>
                                        </p:attrNameLst>
                                      </p:cBhvr>
                                      <p:to>
                                        <p:strVal val="visible"/>
                                      </p:to>
                                    </p:set>
                                    <p:animEffect filter="strips(downLeft)" transition="in">
                                      <p:cBhvr>
                                        <p:cTn id="21" dur="500"/>
                                        <p:tgtEl>
                                          <p:spTgt spid="279">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12" presetID="18" grpId="1" fill="hold">
                                  <p:stCondLst>
                                    <p:cond delay="0"/>
                                  </p:stCondLst>
                                  <p:iterate type="el" backwards="0">
                                    <p:tmAbs val="0"/>
                                  </p:iterate>
                                  <p:childTnLst>
                                    <p:set>
                                      <p:cBhvr>
                                        <p:cTn id="25" fill="hold"/>
                                        <p:tgtEl>
                                          <p:spTgt spid="279">
                                            <p:txEl>
                                              <p:pRg st="6" end="6"/>
                                            </p:txEl>
                                          </p:spTgt>
                                        </p:tgtEl>
                                        <p:attrNameLst>
                                          <p:attrName>style.visibility</p:attrName>
                                        </p:attrNameLst>
                                      </p:cBhvr>
                                      <p:to>
                                        <p:strVal val="visible"/>
                                      </p:to>
                                    </p:set>
                                    <p:animEffect filter="strips(downLeft)" transition="in">
                                      <p:cBhvr>
                                        <p:cTn id="26" dur="500"/>
                                        <p:tgtEl>
                                          <p:spTgt spid="279">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2" presetID="18" grpId="1" fill="hold">
                                  <p:stCondLst>
                                    <p:cond delay="0"/>
                                  </p:stCondLst>
                                  <p:iterate type="el" backwards="0">
                                    <p:tmAbs val="0"/>
                                  </p:iterate>
                                  <p:childTnLst>
                                    <p:set>
                                      <p:cBhvr>
                                        <p:cTn id="30" fill="hold"/>
                                        <p:tgtEl>
                                          <p:spTgt spid="279">
                                            <p:txEl>
                                              <p:pRg st="7" end="7"/>
                                            </p:txEl>
                                          </p:spTgt>
                                        </p:tgtEl>
                                        <p:attrNameLst>
                                          <p:attrName>style.visibility</p:attrName>
                                        </p:attrNameLst>
                                      </p:cBhvr>
                                      <p:to>
                                        <p:strVal val="visible"/>
                                      </p:to>
                                    </p:set>
                                    <p:animEffect filter="strips(downLeft)" transition="in">
                                      <p:cBhvr>
                                        <p:cTn id="31" dur="500"/>
                                        <p:tgtEl>
                                          <p:spTgt spid="27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9"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0042"/>
            </a:gs>
            <a:gs pos="100000">
              <a:srgbClr val="00001F"/>
            </a:gs>
          </a:gsLst>
          <a:lin ang="16200000" scaled="0"/>
        </a:gradFill>
      </p:bgPr>
    </p:bg>
    <p:spTree>
      <p:nvGrpSpPr>
        <p:cNvPr id="1" name=""/>
        <p:cNvGrpSpPr/>
        <p:nvPr/>
      </p:nvGrpSpPr>
      <p:grpSpPr>
        <a:xfrm>
          <a:off x="0" y="0"/>
          <a:ext cx="0" cy="0"/>
          <a:chOff x="0" y="0"/>
          <a:chExt cx="0" cy="0"/>
        </a:xfrm>
      </p:grpSpPr>
      <p:sp>
        <p:nvSpPr>
          <p:cNvPr id="281" name="Cellular stress response: protective response"/>
          <p:cNvSpPr txBox="1"/>
          <p:nvPr>
            <p:ph type="title" idx="4294967295"/>
          </p:nvPr>
        </p:nvSpPr>
        <p:spPr>
          <a:xfrm>
            <a:off x="-107950" y="46037"/>
            <a:ext cx="9323388" cy="646113"/>
          </a:xfrm>
          <a:prstGeom prst="rect">
            <a:avLst/>
          </a:prstGeom>
        </p:spPr>
        <p:txBody>
          <a:bodyPr>
            <a:normAutofit fontScale="100000" lnSpcReduction="0"/>
          </a:bodyPr>
          <a:lstStyle/>
          <a:p>
            <a:pPr>
              <a:defRPr sz="3400">
                <a:solidFill>
                  <a:srgbClr val="FFFF00"/>
                </a:solidFill>
              </a:defRPr>
            </a:pPr>
            <a:r>
              <a:t>Cellular stress response: </a:t>
            </a:r>
            <a:r>
              <a:rPr b="1">
                <a:solidFill>
                  <a:srgbClr val="00FF00"/>
                </a:solidFill>
              </a:rPr>
              <a:t>protective</a:t>
            </a:r>
            <a:r>
              <a:rPr>
                <a:solidFill>
                  <a:srgbClr val="00FF00"/>
                </a:solidFill>
              </a:rPr>
              <a:t> response</a:t>
            </a:r>
          </a:p>
        </p:txBody>
      </p:sp>
      <p:sp>
        <p:nvSpPr>
          <p:cNvPr id="282" name="Risposte ad azione protettiva:…"/>
          <p:cNvSpPr txBox="1"/>
          <p:nvPr/>
        </p:nvSpPr>
        <p:spPr>
          <a:xfrm>
            <a:off x="80644" y="1052512"/>
            <a:ext cx="9017636" cy="20491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14350" indent="-514350">
              <a:buSzPct val="100000"/>
              <a:buAutoNum type="arabicPeriod" startAt="1"/>
              <a:defRPr sz="2600" u="sng">
                <a:solidFill>
                  <a:srgbClr val="FFFFFF"/>
                </a:solidFill>
              </a:defRPr>
            </a:pPr>
            <a:r>
              <a:t>Risposte ad azione protettiva</a:t>
            </a:r>
            <a:r>
              <a:rPr u="none"/>
              <a:t>:</a:t>
            </a:r>
          </a:p>
          <a:p>
            <a:pPr marL="514350" indent="-514350">
              <a:buSzPct val="100000"/>
              <a:buChar char="➢"/>
              <a:defRPr sz="2600">
                <a:solidFill>
                  <a:srgbClr val="FFFFFF"/>
                </a:solidFill>
              </a:defRPr>
            </a:pPr>
          </a:p>
          <a:p>
            <a:pPr lvl="1" marL="742950" indent="-285750">
              <a:buSzPct val="100000"/>
              <a:buChar char="➢"/>
              <a:defRPr sz="2600">
                <a:solidFill>
                  <a:srgbClr val="FFFFFF"/>
                </a:solidFill>
              </a:defRPr>
            </a:pPr>
            <a:r>
              <a:t> heat shock response</a:t>
            </a:r>
          </a:p>
          <a:p>
            <a:pPr lvl="1" marL="285750" indent="171450">
              <a:defRPr sz="2600">
                <a:solidFill>
                  <a:srgbClr val="FFFFFF"/>
                </a:solidFill>
              </a:defRPr>
            </a:pPr>
            <a:r>
              <a:t> </a:t>
            </a:r>
          </a:p>
          <a:p>
            <a:pPr lvl="1" marL="742950" indent="-285750">
              <a:buSzPct val="100000"/>
              <a:buChar char="➢"/>
              <a:defRPr sz="2600">
                <a:solidFill>
                  <a:srgbClr val="FFFFFF"/>
                </a:solidFill>
              </a:defRPr>
            </a:pPr>
            <a:r>
              <a:t> unfolded protein </a:t>
            </a:r>
            <a:r>
              <a:t>response</a:t>
            </a:r>
          </a:p>
        </p:txBody>
      </p:sp>
      <p:sp>
        <p:nvSpPr>
          <p:cNvPr id="283" name="Sono associate a modificazioni macromolecolari che coinvolgono aspetti essenziali dell’elaborazione e della stabilità di DNA e proteine…"/>
          <p:cNvSpPr txBox="1"/>
          <p:nvPr/>
        </p:nvSpPr>
        <p:spPr>
          <a:xfrm>
            <a:off x="45719" y="3573462"/>
            <a:ext cx="9052562" cy="28482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just">
              <a:spcBef>
                <a:spcPts val="600"/>
              </a:spcBef>
              <a:buSzPct val="100000"/>
              <a:buChar char="•"/>
              <a:defRPr sz="2600">
                <a:solidFill>
                  <a:srgbClr val="FFFFFF"/>
                </a:solidFill>
              </a:defRPr>
            </a:pPr>
            <a:r>
              <a:t>Sono associate a </a:t>
            </a:r>
            <a:r>
              <a:rPr>
                <a:solidFill>
                  <a:srgbClr val="FFFF00"/>
                </a:solidFill>
              </a:rPr>
              <a:t>modificazioni macromolecolari</a:t>
            </a:r>
            <a:r>
              <a:t> che coinvolgono aspetti essenziali dell’elaborazione e della stabilità di </a:t>
            </a:r>
            <a:r>
              <a:rPr u="sng"/>
              <a:t>DNA</a:t>
            </a:r>
            <a:r>
              <a:t> e </a:t>
            </a:r>
            <a:r>
              <a:rPr u="sng"/>
              <a:t>proteine</a:t>
            </a:r>
            <a:endParaRPr u="sng"/>
          </a:p>
          <a:p>
            <a:pPr marL="342900" indent="-342900" algn="just">
              <a:spcBef>
                <a:spcPts val="700"/>
              </a:spcBef>
              <a:buSzPct val="100000"/>
              <a:buChar char="•"/>
              <a:defRPr sz="1600">
                <a:solidFill>
                  <a:srgbClr val="FFFFFF"/>
                </a:solidFill>
              </a:defRPr>
            </a:pPr>
          </a:p>
          <a:p>
            <a:pPr marL="342900" indent="-342900" algn="just">
              <a:spcBef>
                <a:spcPts val="600"/>
              </a:spcBef>
              <a:buSzPct val="100000"/>
              <a:buChar char="•"/>
              <a:defRPr sz="2600">
                <a:solidFill>
                  <a:srgbClr val="FFFFFF"/>
                </a:solidFill>
              </a:defRPr>
            </a:pPr>
            <a:r>
              <a:t>L’agente stressogeno promuove una </a:t>
            </a:r>
            <a:r>
              <a:rPr u="sng"/>
              <a:t>riprogrammazione genica</a:t>
            </a:r>
            <a:r>
              <a:t> che ha come esito finale la biosintesi di proteine ad </a:t>
            </a:r>
            <a:r>
              <a:rPr u="sng"/>
              <a:t>azione citoprotettiva </a:t>
            </a:r>
            <a:r>
              <a:t> (</a:t>
            </a:r>
            <a:r>
              <a:rPr>
                <a:solidFill>
                  <a:srgbClr val="FFFF00"/>
                </a:solidFill>
              </a:rPr>
              <a:t>cellular stress proteins</a:t>
            </a:r>
            <a:r>
              <a:t>)</a:t>
            </a:r>
          </a:p>
        </p:txBody>
      </p:sp>
      <p:sp>
        <p:nvSpPr>
          <p:cNvPr id="284" name="risposte estremamente conservate dal punto di vista evoluzionistico"/>
          <p:cNvSpPr txBox="1"/>
          <p:nvPr/>
        </p:nvSpPr>
        <p:spPr>
          <a:xfrm>
            <a:off x="5148262" y="1939925"/>
            <a:ext cx="3311526" cy="1148269"/>
          </a:xfrm>
          <a:prstGeom prst="rect">
            <a:avLst/>
          </a:prstGeom>
          <a:solidFill>
            <a:srgbClr val="FFFF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2400">
                <a:solidFill>
                  <a:srgbClr val="00002A"/>
                </a:solidFill>
              </a:defRPr>
            </a:lvl1pPr>
          </a:lstStyle>
          <a:p>
            <a:pPr/>
            <a:r>
              <a:t>risposte estremamente conservate dal punto di vista evoluzionistico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2" presetID="18"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strips(downLeft)" transition="in">
                                      <p:cBhvr>
                                        <p:cTn id="7" dur="500"/>
                                        <p:tgtEl>
                                          <p:spTgt spid="282">
                                            <p:bg/>
                                          </p:spTgt>
                                        </p:tgtEl>
                                      </p:cBhvr>
                                    </p:animEffect>
                                  </p:childTnLst>
                                </p:cTn>
                              </p:par>
                              <p:par>
                                <p:cTn id="8" presetClass="entr" nodeType="withEffect" presetSubtype="12" presetID="18"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strips(downLeft)" transition="in">
                                      <p:cBhvr>
                                        <p:cTn id="10" dur="500"/>
                                        <p:tgtEl>
                                          <p:spTgt spid="282">
                                            <p:txEl>
                                              <p:pRg st="0" end="0"/>
                                            </p:txEl>
                                          </p:spTgt>
                                        </p:tgtEl>
                                      </p:cBhvr>
                                    </p:animEffect>
                                  </p:childTnLst>
                                </p:cTn>
                              </p:par>
                            </p:childTnLst>
                          </p:cTn>
                        </p:par>
                        <p:par>
                          <p:cTn id="11" fill="hold">
                            <p:stCondLst>
                              <p:cond delay="500"/>
                            </p:stCondLst>
                            <p:childTnLst>
                              <p:par>
                                <p:cTn id="12" presetClass="entr" nodeType="afterEffect" presetSubtype="12" presetID="18" grpId="1" fill="hold">
                                  <p:stCondLst>
                                    <p:cond delay="0"/>
                                  </p:stCondLst>
                                  <p:iterate type="el" backwards="0">
                                    <p:tmAbs val="0"/>
                                  </p:iterate>
                                  <p:childTnLst>
                                    <p:set>
                                      <p:cBhvr>
                                        <p:cTn id="13" fill="hold"/>
                                        <p:tgtEl>
                                          <p:spTgt spid="282">
                                            <p:txEl>
                                              <p:pRg st="1" end="1"/>
                                            </p:txEl>
                                          </p:spTgt>
                                        </p:tgtEl>
                                        <p:attrNameLst>
                                          <p:attrName>style.visibility</p:attrName>
                                        </p:attrNameLst>
                                      </p:cBhvr>
                                      <p:to>
                                        <p:strVal val="visible"/>
                                      </p:to>
                                    </p:set>
                                    <p:animEffect filter="strips(downLeft)" transition="in">
                                      <p:cBhvr>
                                        <p:cTn id="14" dur="500"/>
                                        <p:tgtEl>
                                          <p:spTgt spid="282">
                                            <p:txEl>
                                              <p:pRg st="1" end="1"/>
                                            </p:txEl>
                                          </p:spTgt>
                                        </p:tgtEl>
                                      </p:cBhvr>
                                    </p:animEffect>
                                  </p:childTnLst>
                                </p:cTn>
                              </p:par>
                            </p:childTnLst>
                          </p:cTn>
                        </p:par>
                        <p:par>
                          <p:cTn id="15" fill="hold">
                            <p:stCondLst>
                              <p:cond delay="1000"/>
                            </p:stCondLst>
                            <p:childTnLst>
                              <p:par>
                                <p:cTn id="16" presetClass="entr" nodeType="afterEffect" presetSubtype="12" presetID="18" grpId="1" fill="hold">
                                  <p:stCondLst>
                                    <p:cond delay="0"/>
                                  </p:stCondLst>
                                  <p:iterate type="el" backwards="0">
                                    <p:tmAbs val="0"/>
                                  </p:iterate>
                                  <p:childTnLst>
                                    <p:set>
                                      <p:cBhvr>
                                        <p:cTn id="17" fill="hold"/>
                                        <p:tgtEl>
                                          <p:spTgt spid="282">
                                            <p:txEl>
                                              <p:pRg st="2" end="2"/>
                                            </p:txEl>
                                          </p:spTgt>
                                        </p:tgtEl>
                                        <p:attrNameLst>
                                          <p:attrName>style.visibility</p:attrName>
                                        </p:attrNameLst>
                                      </p:cBhvr>
                                      <p:to>
                                        <p:strVal val="visible"/>
                                      </p:to>
                                    </p:set>
                                    <p:animEffect filter="strips(downLeft)" transition="in">
                                      <p:cBhvr>
                                        <p:cTn id="18" dur="500"/>
                                        <p:tgtEl>
                                          <p:spTgt spid="282">
                                            <p:txEl>
                                              <p:pRg st="2" end="2"/>
                                            </p:txEl>
                                          </p:spTgt>
                                        </p:tgtEl>
                                      </p:cBhvr>
                                    </p:animEffect>
                                  </p:childTnLst>
                                </p:cTn>
                              </p:par>
                            </p:childTnLst>
                          </p:cTn>
                        </p:par>
                        <p:par>
                          <p:cTn id="19" fill="hold">
                            <p:stCondLst>
                              <p:cond delay="1500"/>
                            </p:stCondLst>
                            <p:childTnLst>
                              <p:par>
                                <p:cTn id="20" presetClass="entr" nodeType="afterEffect" presetSubtype="12" presetID="18" grpId="1" fill="hold">
                                  <p:stCondLst>
                                    <p:cond delay="0"/>
                                  </p:stCondLst>
                                  <p:iterate type="el" backwards="0">
                                    <p:tmAbs val="0"/>
                                  </p:iterate>
                                  <p:childTnLst>
                                    <p:set>
                                      <p:cBhvr>
                                        <p:cTn id="21" fill="hold"/>
                                        <p:tgtEl>
                                          <p:spTgt spid="282">
                                            <p:txEl>
                                              <p:pRg st="3" end="3"/>
                                            </p:txEl>
                                          </p:spTgt>
                                        </p:tgtEl>
                                        <p:attrNameLst>
                                          <p:attrName>style.visibility</p:attrName>
                                        </p:attrNameLst>
                                      </p:cBhvr>
                                      <p:to>
                                        <p:strVal val="visible"/>
                                      </p:to>
                                    </p:set>
                                    <p:animEffect filter="strips(downLeft)" transition="in">
                                      <p:cBhvr>
                                        <p:cTn id="22" dur="500"/>
                                        <p:tgtEl>
                                          <p:spTgt spid="282">
                                            <p:txEl>
                                              <p:pRg st="3" end="3"/>
                                            </p:txEl>
                                          </p:spTgt>
                                        </p:tgtEl>
                                      </p:cBhvr>
                                    </p:animEffect>
                                  </p:childTnLst>
                                </p:cTn>
                              </p:par>
                            </p:childTnLst>
                          </p:cTn>
                        </p:par>
                        <p:par>
                          <p:cTn id="23" fill="hold">
                            <p:stCondLst>
                              <p:cond delay="2000"/>
                            </p:stCondLst>
                            <p:childTnLst>
                              <p:par>
                                <p:cTn id="24" presetClass="entr" nodeType="afterEffect" presetSubtype="12" presetID="18" grpId="1" fill="hold">
                                  <p:stCondLst>
                                    <p:cond delay="0"/>
                                  </p:stCondLst>
                                  <p:iterate type="el" backwards="0">
                                    <p:tmAbs val="0"/>
                                  </p:iterate>
                                  <p:childTnLst>
                                    <p:set>
                                      <p:cBhvr>
                                        <p:cTn id="25" fill="hold"/>
                                        <p:tgtEl>
                                          <p:spTgt spid="282">
                                            <p:txEl>
                                              <p:pRg st="4" end="4"/>
                                            </p:txEl>
                                          </p:spTgt>
                                        </p:tgtEl>
                                        <p:attrNameLst>
                                          <p:attrName>style.visibility</p:attrName>
                                        </p:attrNameLst>
                                      </p:cBhvr>
                                      <p:to>
                                        <p:strVal val="visible"/>
                                      </p:to>
                                    </p:set>
                                    <p:animEffect filter="strips(downLeft)" transition="in">
                                      <p:cBhvr>
                                        <p:cTn id="26" dur="500"/>
                                        <p:tgtEl>
                                          <p:spTgt spid="28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2" presetID="2" grpId="2" fill="hold">
                                  <p:stCondLst>
                                    <p:cond delay="0"/>
                                  </p:stCondLst>
                                  <p:iterate type="el" backwards="0">
                                    <p:tmAbs val="0"/>
                                  </p:iterate>
                                  <p:childTnLst>
                                    <p:set>
                                      <p:cBhvr>
                                        <p:cTn id="30" fill="hold"/>
                                        <p:tgtEl>
                                          <p:spTgt spid="284"/>
                                        </p:tgtEl>
                                        <p:attrNameLst>
                                          <p:attrName>style.visibility</p:attrName>
                                        </p:attrNameLst>
                                      </p:cBhvr>
                                      <p:to>
                                        <p:strVal val="visible"/>
                                      </p:to>
                                    </p:set>
                                    <p:anim calcmode="lin" valueType="num">
                                      <p:cBhvr>
                                        <p:cTn id="31" dur="500" fill="hold"/>
                                        <p:tgtEl>
                                          <p:spTgt spid="284"/>
                                        </p:tgtEl>
                                        <p:attrNameLst>
                                          <p:attrName>ppt_x</p:attrName>
                                        </p:attrNameLst>
                                      </p:cBhvr>
                                      <p:tavLst>
                                        <p:tav tm="0">
                                          <p:val>
                                            <p:strVal val="1+#ppt_w/2"/>
                                          </p:val>
                                        </p:tav>
                                        <p:tav tm="100000">
                                          <p:val>
                                            <p:strVal val="#ppt_x"/>
                                          </p:val>
                                        </p:tav>
                                      </p:tavLst>
                                    </p:anim>
                                    <p:anim calcmode="lin" valueType="num">
                                      <p:cBhvr>
                                        <p:cTn id="32" dur="500" fill="hold"/>
                                        <p:tgtEl>
                                          <p:spTgt spid="28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6" presetID="18" grpId="3" fill="hold">
                                  <p:stCondLst>
                                    <p:cond delay="0"/>
                                  </p:stCondLst>
                                  <p:iterate type="el" backwards="0">
                                    <p:tmAbs val="0"/>
                                  </p:iterate>
                                  <p:childTnLst>
                                    <p:set>
                                      <p:cBhvr>
                                        <p:cTn id="36" fill="hold"/>
                                        <p:tgtEl>
                                          <p:spTgt spid="283">
                                            <p:bg/>
                                          </p:spTgt>
                                        </p:tgtEl>
                                        <p:attrNameLst>
                                          <p:attrName>style.visibility</p:attrName>
                                        </p:attrNameLst>
                                      </p:cBhvr>
                                      <p:to>
                                        <p:strVal val="visible"/>
                                      </p:to>
                                    </p:set>
                                    <p:animEffect filter="strips(downRight)" transition="in">
                                      <p:cBhvr>
                                        <p:cTn id="37" dur="500"/>
                                        <p:tgtEl>
                                          <p:spTgt spid="283">
                                            <p:bg/>
                                          </p:spTgt>
                                        </p:tgtEl>
                                      </p:cBhvr>
                                    </p:animEffect>
                                  </p:childTnLst>
                                </p:cTn>
                              </p:par>
                              <p:par>
                                <p:cTn id="38" presetClass="entr" nodeType="withEffect" presetSubtype="6" presetID="18" grpId="3" fill="hold">
                                  <p:stCondLst>
                                    <p:cond delay="0"/>
                                  </p:stCondLst>
                                  <p:iterate type="el" backwards="0">
                                    <p:tmAbs val="0"/>
                                  </p:iterate>
                                  <p:childTnLst>
                                    <p:set>
                                      <p:cBhvr>
                                        <p:cTn id="39" fill="hold"/>
                                        <p:tgtEl>
                                          <p:spTgt spid="283">
                                            <p:txEl>
                                              <p:pRg st="0" end="0"/>
                                            </p:txEl>
                                          </p:spTgt>
                                        </p:tgtEl>
                                        <p:attrNameLst>
                                          <p:attrName>style.visibility</p:attrName>
                                        </p:attrNameLst>
                                      </p:cBhvr>
                                      <p:to>
                                        <p:strVal val="visible"/>
                                      </p:to>
                                    </p:set>
                                    <p:animEffect filter="strips(downRight)" transition="in">
                                      <p:cBhvr>
                                        <p:cTn id="40" dur="500"/>
                                        <p:tgtEl>
                                          <p:spTgt spid="283">
                                            <p:txEl>
                                              <p:pRg st="0" end="0"/>
                                            </p:txEl>
                                          </p:spTgt>
                                        </p:tgtEl>
                                      </p:cBhvr>
                                    </p:animEffect>
                                  </p:childTnLst>
                                </p:cTn>
                              </p:par>
                            </p:childTnLst>
                          </p:cTn>
                        </p:par>
                        <p:par>
                          <p:cTn id="41" fill="hold">
                            <p:stCondLst>
                              <p:cond delay="500"/>
                            </p:stCondLst>
                            <p:childTnLst>
                              <p:par>
                                <p:cTn id="42" presetClass="entr" nodeType="afterEffect" presetSubtype="6" presetID="18" grpId="3" fill="hold">
                                  <p:stCondLst>
                                    <p:cond delay="0"/>
                                  </p:stCondLst>
                                  <p:iterate type="el" backwards="0">
                                    <p:tmAbs val="0"/>
                                  </p:iterate>
                                  <p:childTnLst>
                                    <p:set>
                                      <p:cBhvr>
                                        <p:cTn id="43" fill="hold"/>
                                        <p:tgtEl>
                                          <p:spTgt spid="283">
                                            <p:txEl>
                                              <p:pRg st="1" end="1"/>
                                            </p:txEl>
                                          </p:spTgt>
                                        </p:tgtEl>
                                        <p:attrNameLst>
                                          <p:attrName>style.visibility</p:attrName>
                                        </p:attrNameLst>
                                      </p:cBhvr>
                                      <p:to>
                                        <p:strVal val="visible"/>
                                      </p:to>
                                    </p:set>
                                    <p:animEffect filter="strips(downRight)" transition="in">
                                      <p:cBhvr>
                                        <p:cTn id="44" dur="500"/>
                                        <p:tgtEl>
                                          <p:spTgt spid="28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6" presetID="18" grpId="3" fill="hold">
                                  <p:stCondLst>
                                    <p:cond delay="0"/>
                                  </p:stCondLst>
                                  <p:iterate type="el" backwards="0">
                                    <p:tmAbs val="0"/>
                                  </p:iterate>
                                  <p:childTnLst>
                                    <p:set>
                                      <p:cBhvr>
                                        <p:cTn id="48" fill="hold"/>
                                        <p:tgtEl>
                                          <p:spTgt spid="283">
                                            <p:txEl>
                                              <p:pRg st="2" end="2"/>
                                            </p:txEl>
                                          </p:spTgt>
                                        </p:tgtEl>
                                        <p:attrNameLst>
                                          <p:attrName>style.visibility</p:attrName>
                                        </p:attrNameLst>
                                      </p:cBhvr>
                                      <p:to>
                                        <p:strVal val="visible"/>
                                      </p:to>
                                    </p:set>
                                    <p:animEffect filter="strips(downRight)" transition="in">
                                      <p:cBhvr>
                                        <p:cTn id="49" dur="500"/>
                                        <p:tgtEl>
                                          <p:spTgt spid="28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2"/>
      <p:bldP build="p" bldLvl="5" animBg="1" rev="0" advAuto="0" spid="282" grpId="1"/>
      <p:bldP build="p" bldLvl="5" animBg="1" rev="0" advAuto="0" spid="283" grpId="3"/>
    </p:bldLst>
  </p:timing>
</p:sld>
</file>

<file path=ppt/theme/theme1.xml><?xml version="1.0" encoding="utf-8"?>
<a:theme xmlns:a="http://schemas.openxmlformats.org/drawingml/2006/main" xmlns:r="http://schemas.openxmlformats.org/officeDocument/2006/relationships"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truttura predefinita">
  <a:themeElements>
    <a:clrScheme name="Struttura predefinita">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Struttura predefinita">
      <a:majorFont>
        <a:latin typeface="Arial"/>
        <a:ea typeface="Arial"/>
        <a:cs typeface="Arial"/>
      </a:majorFont>
      <a:minorFont>
        <a:latin typeface="Helvetica"/>
        <a:ea typeface="Helvetica"/>
        <a:cs typeface="Helvetica"/>
      </a:minorFont>
    </a:fontScheme>
    <a:fmtScheme name="Struttura predefinit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