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7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05/11/2022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403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05/11/2022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576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05/11/2022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1950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05/11/2022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171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05/11/2022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3536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05/11/2022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21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05/11/2022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326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05/11/2022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5349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05/11/2022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6891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05/11/2022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84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C9CB5-291B-43A2-9856-F86ECF09074F}" type="datetimeFigureOut">
              <a:rPr lang="en-GB" smtClean="0"/>
              <a:t>05/11/2022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47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C9CB5-291B-43A2-9856-F86ECF09074F}" type="datetimeFigureOut">
              <a:rPr lang="en-GB" smtClean="0"/>
              <a:t>05/11/2022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BD51B-75E9-43BF-936F-8AC6D5F3CD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32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acrarioredipuglia.it/index.html" TargetMode="External"/><Relationship Id="rId13" Type="http://schemas.openxmlformats.org/officeDocument/2006/relationships/hyperlink" Target="https://en.wikipedia.org/wiki/Museum_of_the_Great_Patriotic_War,_Moscow" TargetMode="External"/><Relationship Id="rId3" Type="http://schemas.openxmlformats.org/officeDocument/2006/relationships/hyperlink" Target="https://www.ushmm.org/" TargetMode="External"/><Relationship Id="rId7" Type="http://schemas.openxmlformats.org/officeDocument/2006/relationships/hyperlink" Target="http://www.santannadistazzema.org/sezioni/LA%20MEMORIA/" TargetMode="External"/><Relationship Id="rId12" Type="http://schemas.openxmlformats.org/officeDocument/2006/relationships/hyperlink" Target="https://confinepiulungo.it/" TargetMode="External"/><Relationship Id="rId2" Type="http://schemas.openxmlformats.org/officeDocument/2006/relationships/hyperlink" Target="https://www.mausoleofosseardeatine.i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Memorial_Hall_of_the_Victims_in_Nanjing_Massacre_by_Japanese_Invaders" TargetMode="External"/><Relationship Id="rId11" Type="http://schemas.openxmlformats.org/officeDocument/2006/relationships/hyperlink" Target="https://www.911memorial.org/" TargetMode="External"/><Relationship Id="rId5" Type="http://schemas.openxmlformats.org/officeDocument/2006/relationships/hyperlink" Target="https://hdke.hu/en/" TargetMode="External"/><Relationship Id="rId10" Type="http://schemas.openxmlformats.org/officeDocument/2006/relationships/hyperlink" Target="https://risierasansabba.it/" TargetMode="External"/><Relationship Id="rId4" Type="http://schemas.openxmlformats.org/officeDocument/2006/relationships/hyperlink" Target="https://www.memorialeshoah.it/" TargetMode="External"/><Relationship Id="rId9" Type="http://schemas.openxmlformats.org/officeDocument/2006/relationships/hyperlink" Target="https://www.foibadibasovizza.it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useo%20Diffuso%20di%20Torino" TargetMode="External"/><Relationship Id="rId3" Type="http://schemas.openxmlformats.org/officeDocument/2006/relationships/hyperlink" Target="http://digital-library.cdec.it/cdec-web/" TargetMode="External"/><Relationship Id="rId7" Type="http://schemas.openxmlformats.org/officeDocument/2006/relationships/hyperlink" Target="https://www.fondazionefossoli.org/it/museo.php" TargetMode="External"/><Relationship Id="rId12" Type="http://schemas.openxmlformats.org/officeDocument/2006/relationships/hyperlink" Target="https://www.yadvashem.org/" TargetMode="External"/><Relationship Id="rId2" Type="http://schemas.openxmlformats.org/officeDocument/2006/relationships/hyperlink" Target="https://www.cdec.i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useoebraico.it/il-museo/" TargetMode="External"/><Relationship Id="rId11" Type="http://schemas.openxmlformats.org/officeDocument/2006/relationships/hyperlink" Target="https://www.museumsportal-berlin.de/it/musei/denkmal-fur-die-ermordeten-juden-europas-ort-der-information/" TargetMode="External"/><Relationship Id="rId5" Type="http://schemas.openxmlformats.org/officeDocument/2006/relationships/hyperlink" Target="https://museoebraico.roma.it/" TargetMode="External"/><Relationship Id="rId10" Type="http://schemas.openxmlformats.org/officeDocument/2006/relationships/hyperlink" Target="https://www.jmberlin.de/it" TargetMode="External"/><Relationship Id="rId4" Type="http://schemas.openxmlformats.org/officeDocument/2006/relationships/hyperlink" Target="https://meis.museum/" TargetMode="External"/><Relationship Id="rId9" Type="http://schemas.openxmlformats.org/officeDocument/2006/relationships/hyperlink" Target="https://www.auschwitz.org/e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A9BC8-689D-9393-0EB3-2B529A4EA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486" y="103869"/>
            <a:ext cx="8665028" cy="1325563"/>
          </a:xfrm>
        </p:spPr>
        <p:txBody>
          <a:bodyPr>
            <a:normAutofit/>
          </a:bodyPr>
          <a:lstStyle/>
          <a:p>
            <a:pPr algn="ctr"/>
            <a:r>
              <a:rPr lang="it-IT" sz="3600" dirty="0"/>
              <a:t>Costruzione e trasmissione di memoria pubblica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B4D22-0CAD-3442-0BA8-B653CD356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683" y="1512115"/>
            <a:ext cx="8436974" cy="5001896"/>
          </a:xfrm>
        </p:spPr>
        <p:txBody>
          <a:bodyPr>
            <a:normAutofit fontScale="77500" lnSpcReduction="20000"/>
          </a:bodyPr>
          <a:lstStyle/>
          <a:p>
            <a:r>
              <a:rPr lang="it-IT" dirty="0">
                <a:hlinkClick r:id="rId2"/>
              </a:rPr>
              <a:t>Le Fosse Ardeatine</a:t>
            </a:r>
            <a:r>
              <a:rPr lang="it-IT" dirty="0"/>
              <a:t>, Roma</a:t>
            </a:r>
          </a:p>
          <a:p>
            <a:r>
              <a:rPr lang="it-IT" dirty="0" err="1">
                <a:hlinkClick r:id="rId3"/>
              </a:rPr>
              <a:t>Holocaust</a:t>
            </a:r>
            <a:r>
              <a:rPr lang="it-IT" dirty="0">
                <a:hlinkClick r:id="rId3"/>
              </a:rPr>
              <a:t> Museum</a:t>
            </a:r>
            <a:r>
              <a:rPr lang="it-IT" dirty="0"/>
              <a:t>, Washington</a:t>
            </a:r>
          </a:p>
          <a:p>
            <a:r>
              <a:rPr lang="it-IT" dirty="0">
                <a:hlinkClick r:id="rId4"/>
              </a:rPr>
              <a:t>Il Memoriale della Shoah</a:t>
            </a:r>
            <a:r>
              <a:rPr lang="it-IT" dirty="0"/>
              <a:t>, Binario 21, Milano</a:t>
            </a:r>
          </a:p>
          <a:p>
            <a:r>
              <a:rPr lang="it-IT" dirty="0" err="1">
                <a:hlinkClick r:id="rId5"/>
              </a:rPr>
              <a:t>Holocaust</a:t>
            </a:r>
            <a:r>
              <a:rPr lang="it-IT" dirty="0">
                <a:hlinkClick r:id="rId5"/>
              </a:rPr>
              <a:t> Memorial Center</a:t>
            </a:r>
            <a:r>
              <a:rPr lang="it-IT" dirty="0"/>
              <a:t>, Budapest</a:t>
            </a:r>
          </a:p>
          <a:p>
            <a:r>
              <a:rPr lang="en-GB" dirty="0">
                <a:hlinkClick r:id="rId6"/>
              </a:rPr>
              <a:t>Memorial Hall of the Victims in Nanjing Massacre by Japanese Invaders </a:t>
            </a:r>
            <a:r>
              <a:rPr lang="en-GB" dirty="0"/>
              <a:t>, Nanjing</a:t>
            </a:r>
          </a:p>
          <a:p>
            <a:r>
              <a:rPr lang="it-IT" dirty="0">
                <a:hlinkClick r:id="rId7"/>
              </a:rPr>
              <a:t>S. Anna di Stazzema. La memoria dell’eccidio</a:t>
            </a:r>
            <a:r>
              <a:rPr lang="it-IT" dirty="0"/>
              <a:t>, S. Anna di Stazzema</a:t>
            </a:r>
          </a:p>
          <a:p>
            <a:r>
              <a:rPr lang="it-IT" dirty="0">
                <a:hlinkClick r:id="rId8"/>
              </a:rPr>
              <a:t>Sacrario militare di Redipuglia</a:t>
            </a:r>
            <a:endParaRPr lang="it-IT" dirty="0"/>
          </a:p>
          <a:p>
            <a:r>
              <a:rPr lang="it-IT" dirty="0">
                <a:hlinkClick r:id="rId9"/>
              </a:rPr>
              <a:t>La Foiba di Basovizza</a:t>
            </a:r>
            <a:r>
              <a:rPr lang="it-IT" dirty="0"/>
              <a:t>, Basovizza, Trieste</a:t>
            </a:r>
          </a:p>
          <a:p>
            <a:r>
              <a:rPr lang="it-IT" dirty="0">
                <a:hlinkClick r:id="rId10"/>
              </a:rPr>
              <a:t>La Risiera di S. Sabba</a:t>
            </a:r>
            <a:r>
              <a:rPr lang="it-IT" dirty="0"/>
              <a:t>, Trieste</a:t>
            </a:r>
          </a:p>
          <a:p>
            <a:r>
              <a:rPr lang="it-IT" dirty="0"/>
              <a:t>Il </a:t>
            </a:r>
            <a:r>
              <a:rPr lang="it-IT" dirty="0">
                <a:hlinkClick r:id="rId11"/>
              </a:rPr>
              <a:t>Memoriale dell’11 settembre</a:t>
            </a:r>
            <a:r>
              <a:rPr lang="it-IT" dirty="0"/>
              <a:t>, New York</a:t>
            </a:r>
          </a:p>
          <a:p>
            <a:r>
              <a:rPr lang="it-IT" dirty="0">
                <a:hlinkClick r:id="rId12"/>
              </a:rPr>
              <a:t>Il confine più lungo. Dai conflitti alla riconciliazione sulla frontiera adriatica</a:t>
            </a:r>
            <a:endParaRPr lang="it-IT" dirty="0"/>
          </a:p>
          <a:p>
            <a:r>
              <a:rPr lang="en-GB" dirty="0">
                <a:hlinkClick r:id="rId13"/>
              </a:rPr>
              <a:t>Museum of the Great Patriotic War</a:t>
            </a:r>
            <a:r>
              <a:rPr lang="en-GB" dirty="0"/>
              <a:t>, Moscow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287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EB77C-1F2C-68CE-6F83-5CE03B52F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343" y="347709"/>
            <a:ext cx="8280219" cy="497023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Costruzione e trasmissione di memoria pubblica (segue)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D897D-8773-AD8D-41C6-DA0B8C6B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46356"/>
            <a:ext cx="7999912" cy="5045438"/>
          </a:xfrm>
        </p:spPr>
        <p:txBody>
          <a:bodyPr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Fondazione Centro Documentazione Ebraica Contemporanea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-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Biblioteca Digitale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Museo Nazionale dell’Ebraismo Italiano e della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Shoa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Ferrara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400" dirty="0">
                <a:solidFill>
                  <a:prstClr val="black"/>
                </a:solidFill>
                <a:latin typeface="Calibri" panose="020F0502020204030204"/>
                <a:hlinkClick r:id="rId5"/>
              </a:rPr>
              <a:t>Museo Ebraico</a:t>
            </a:r>
            <a:r>
              <a:rPr lang="it-IT" sz="2400" dirty="0">
                <a:solidFill>
                  <a:prstClr val="black"/>
                </a:solidFill>
                <a:latin typeface="Calibri" panose="020F0502020204030204"/>
              </a:rPr>
              <a:t>, Roma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6"/>
              </a:rPr>
              <a:t>Museo Ebraico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Venezia</a:t>
            </a:r>
          </a:p>
          <a:p>
            <a:r>
              <a:rPr lang="en-GB" sz="2400" dirty="0">
                <a:hlinkClick r:id="rId7"/>
              </a:rPr>
              <a:t>Museo del </a:t>
            </a:r>
            <a:r>
              <a:rPr lang="en-GB" sz="2400" dirty="0" err="1">
                <a:hlinkClick r:id="rId7"/>
              </a:rPr>
              <a:t>Deportato</a:t>
            </a:r>
            <a:r>
              <a:rPr lang="en-GB" sz="2400" dirty="0"/>
              <a:t>, </a:t>
            </a:r>
            <a:r>
              <a:rPr lang="en-GB" sz="2400" dirty="0" err="1"/>
              <a:t>Fossoli</a:t>
            </a:r>
            <a:endParaRPr lang="en-GB" sz="2400" dirty="0"/>
          </a:p>
          <a:p>
            <a:r>
              <a:rPr lang="en-GB" sz="2400" dirty="0">
                <a:hlinkClick r:id="rId8" action="ppaction://hlinkfile"/>
              </a:rPr>
              <a:t>Museo </a:t>
            </a:r>
            <a:r>
              <a:rPr lang="en-GB" sz="2400" dirty="0" err="1">
                <a:hlinkClick r:id="rId8" action="ppaction://hlinkfile"/>
              </a:rPr>
              <a:t>Diffuso</a:t>
            </a:r>
            <a:r>
              <a:rPr lang="en-GB" sz="2400" dirty="0">
                <a:hlinkClick r:id="rId8" action="ppaction://hlinkfile"/>
              </a:rPr>
              <a:t> di Torino</a:t>
            </a:r>
            <a:endParaRPr lang="en-GB" sz="2400" dirty="0"/>
          </a:p>
          <a:p>
            <a:r>
              <a:rPr lang="en-GB" sz="2400" dirty="0">
                <a:hlinkClick r:id="rId9"/>
              </a:rPr>
              <a:t>Museo Nazionale di Auschwitz-Birkenau</a:t>
            </a:r>
            <a:endParaRPr lang="en-GB" sz="2400" dirty="0"/>
          </a:p>
          <a:p>
            <a:r>
              <a:rPr lang="en-GB" sz="2400" dirty="0">
                <a:hlinkClick r:id="rId10"/>
              </a:rPr>
              <a:t>Museo </a:t>
            </a:r>
            <a:r>
              <a:rPr lang="en-GB" sz="2400" dirty="0" err="1">
                <a:hlinkClick r:id="rId10"/>
              </a:rPr>
              <a:t>Ebraico</a:t>
            </a:r>
            <a:r>
              <a:rPr lang="en-GB" sz="2400" dirty="0"/>
              <a:t>, </a:t>
            </a:r>
            <a:r>
              <a:rPr lang="en-GB" sz="2400" dirty="0" err="1"/>
              <a:t>Berlino</a:t>
            </a:r>
            <a:endParaRPr lang="en-GB" sz="2400" dirty="0"/>
          </a:p>
          <a:p>
            <a:r>
              <a:rPr lang="en-GB" sz="2400" dirty="0" err="1">
                <a:hlinkClick r:id="rId11"/>
              </a:rPr>
              <a:t>Memoriale</a:t>
            </a:r>
            <a:r>
              <a:rPr lang="en-GB" sz="2400" dirty="0">
                <a:hlinkClick r:id="rId11"/>
              </a:rPr>
              <a:t> </a:t>
            </a:r>
            <a:r>
              <a:rPr lang="en-GB" sz="2400" dirty="0" err="1">
                <a:hlinkClick r:id="rId11"/>
              </a:rPr>
              <a:t>della</a:t>
            </a:r>
            <a:r>
              <a:rPr lang="en-GB" sz="2400" dirty="0">
                <a:hlinkClick r:id="rId11"/>
              </a:rPr>
              <a:t> Shoah</a:t>
            </a:r>
            <a:r>
              <a:rPr lang="en-GB" sz="2400" dirty="0"/>
              <a:t>, </a:t>
            </a:r>
            <a:r>
              <a:rPr lang="en-GB" sz="2400" dirty="0" err="1"/>
              <a:t>Berlino</a:t>
            </a:r>
            <a:endParaRPr lang="en-GB" sz="2400" dirty="0"/>
          </a:p>
          <a:p>
            <a:r>
              <a:rPr lang="en-GB" sz="2400" dirty="0">
                <a:hlinkClick r:id="rId12"/>
              </a:rPr>
              <a:t>Yad Vashem - The World Holocaust Remembrance </a:t>
            </a:r>
            <a:r>
              <a:rPr lang="en-GB" sz="2400" dirty="0" err="1">
                <a:hlinkClick r:id="rId12"/>
              </a:rPr>
              <a:t>Center</a:t>
            </a:r>
            <a:r>
              <a:rPr lang="en-GB" sz="2400" dirty="0"/>
              <a:t>, </a:t>
            </a:r>
            <a:r>
              <a:rPr lang="en-GB" sz="2400" dirty="0" err="1"/>
              <a:t>Gerusalemme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138033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170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Costruzione e trasmissione di memoria pubblica</vt:lpstr>
      <vt:lpstr>Costruzione e trasmissione di memoria pubblica (segue)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Costruzione e trasmissione di memoria pubblica</dc:title>
  <dc:creator>ABBATTISTA GUIDO</dc:creator>
  <cp:lastModifiedBy>ABBATTISTA GUIDO</cp:lastModifiedBy>
  <cp:revision>1</cp:revision>
  <dcterms:created xsi:type="dcterms:W3CDTF">2022-11-05T16:28:49Z</dcterms:created>
  <dcterms:modified xsi:type="dcterms:W3CDTF">2022-11-05T16:29:14Z</dcterms:modified>
</cp:coreProperties>
</file>