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 id="2147484257" r:id="rId2"/>
    <p:sldMasterId id="2147484269" r:id="rId3"/>
    <p:sldMasterId id="2147484382" r:id="rId4"/>
  </p:sldMasterIdLst>
  <p:notesMasterIdLst>
    <p:notesMasterId r:id="rId26"/>
  </p:notesMasterIdLst>
  <p:sldIdLst>
    <p:sldId id="581" r:id="rId5"/>
    <p:sldId id="582" r:id="rId6"/>
    <p:sldId id="613" r:id="rId7"/>
    <p:sldId id="594" r:id="rId8"/>
    <p:sldId id="614" r:id="rId9"/>
    <p:sldId id="615" r:id="rId10"/>
    <p:sldId id="617" r:id="rId11"/>
    <p:sldId id="618" r:id="rId12"/>
    <p:sldId id="636" r:id="rId13"/>
    <p:sldId id="619" r:id="rId14"/>
    <p:sldId id="620" r:id="rId15"/>
    <p:sldId id="621" r:id="rId16"/>
    <p:sldId id="622" r:id="rId17"/>
    <p:sldId id="623" r:id="rId18"/>
    <p:sldId id="627" r:id="rId19"/>
    <p:sldId id="625" r:id="rId20"/>
    <p:sldId id="634" r:id="rId21"/>
    <p:sldId id="637" r:id="rId22"/>
    <p:sldId id="638" r:id="rId23"/>
    <p:sldId id="639" r:id="rId24"/>
    <p:sldId id="640" r:id="rId25"/>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tasa" initials="N"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E07720"/>
    <a:srgbClr val="45DB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rez sloga, brez mrež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vetel slog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ematski slog 1 – poudarek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Svetel slog 3 – poudarek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25E5076-3810-47DD-B79F-674D7AD40C01}" styleName="Temni slog 1 – poudarek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Temni slog 1 – poudarek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Srednji slog 1 – poudarek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Srednji slog 1 – poudarek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Srednji slog 1 – poudarek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69C7853C-536D-4A76-A0AE-DD22124D55A5}" styleName="Tematski slog 1 – poudarek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16" autoAdjust="0"/>
    <p:restoredTop sz="93447" autoAdjust="0"/>
  </p:normalViewPr>
  <p:slideViewPr>
    <p:cSldViewPr>
      <p:cViewPr varScale="1">
        <p:scale>
          <a:sx n="103" d="100"/>
          <a:sy n="103" d="100"/>
        </p:scale>
        <p:origin x="246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4C1FDE-AB76-45D2-93AF-208E719DA4AD}" type="datetimeFigureOut">
              <a:rPr lang="sl-SI" smtClean="0"/>
              <a:pPr/>
              <a:t>6. 11. 2022</a:t>
            </a:fld>
            <a:endParaRPr lang="sl-SI"/>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4E96C-3F96-4D22-AAF1-D47F2394FD77}" type="slidenum">
              <a:rPr lang="sl-SI" smtClean="0"/>
              <a:pPr/>
              <a:t>‹#›</a:t>
            </a:fld>
            <a:endParaRPr lang="sl-SI"/>
          </a:p>
        </p:txBody>
      </p:sp>
    </p:spTree>
    <p:extLst>
      <p:ext uri="{BB962C8B-B14F-4D97-AF65-F5344CB8AC3E}">
        <p14:creationId xmlns:p14="http://schemas.microsoft.com/office/powerpoint/2010/main" val="2271844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sl-SI"/>
              <a:t>Uredite slog naslova matrice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sl-SI"/>
              <a:t>Uredite slog podnaslova matrice</a:t>
            </a:r>
            <a:endParaRPr lang="en-US" dirty="0"/>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3359936305"/>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3475886719"/>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sl-SI"/>
              <a:t>Uredite slog naslova matrice</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33888076"/>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sl-SI"/>
              <a:t>Uredite slog naslova matrice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sl-SI"/>
              <a:t>Uredite slog podnaslova matrice</a:t>
            </a:r>
            <a:endParaRPr lang="en-US" dirty="0"/>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1635317894"/>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2158034473"/>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sl-SI"/>
              <a:t>Uredite slog naslova matrice</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567422195"/>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4"/>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2984366717"/>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Primerjav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l-SI"/>
              <a:t>Uredite sloge besedila matrice</a:t>
            </a:r>
          </a:p>
        </p:txBody>
      </p:sp>
      <p:sp>
        <p:nvSpPr>
          <p:cNvPr id="4" name="Content Placeholder 3"/>
          <p:cNvSpPr>
            <a:spLocks noGrp="1"/>
          </p:cNvSpPr>
          <p:nvPr>
            <p:ph sz="half" idx="2"/>
          </p:nvPr>
        </p:nvSpPr>
        <p:spPr>
          <a:xfrm>
            <a:off x="633845" y="2507551"/>
            <a:ext cx="3867150" cy="3680525"/>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l-SI"/>
              <a:t>Uredite sloge besedila matrice</a:t>
            </a:r>
          </a:p>
        </p:txBody>
      </p:sp>
      <p:sp>
        <p:nvSpPr>
          <p:cNvPr id="6" name="Content Placeholder 5"/>
          <p:cNvSpPr>
            <a:spLocks noGrp="1"/>
          </p:cNvSpPr>
          <p:nvPr>
            <p:ph sz="quarter" idx="4"/>
          </p:nvPr>
        </p:nvSpPr>
        <p:spPr>
          <a:xfrm>
            <a:off x="4629150" y="2507551"/>
            <a:ext cx="3886201" cy="3680525"/>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Date Placeholder 6"/>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9B0B39D8-CB27-4A25-961A-3239B2F5464A}" type="slidenum">
              <a:rPr lang="sl-SI" smtClean="0"/>
              <a:pPr/>
              <a:t>‹#›</a:t>
            </a:fld>
            <a:endParaRPr lang="sl-SI"/>
          </a:p>
        </p:txBody>
      </p:sp>
      <p:sp>
        <p:nvSpPr>
          <p:cNvPr id="10" name="Title 9"/>
          <p:cNvSpPr>
            <a:spLocks noGrp="1"/>
          </p:cNvSpPr>
          <p:nvPr>
            <p:ph type="title"/>
          </p:nvPr>
        </p:nvSpPr>
        <p:spPr/>
        <p:txBody>
          <a:bodyPr/>
          <a:lstStyle/>
          <a:p>
            <a:r>
              <a:rPr lang="sl-SI"/>
              <a:t>Uredite slog naslova matrice</a:t>
            </a:r>
            <a:endParaRPr lang="en-US" dirty="0"/>
          </a:p>
        </p:txBody>
      </p:sp>
    </p:spTree>
    <p:extLst>
      <p:ext uri="{BB962C8B-B14F-4D97-AF65-F5344CB8AC3E}">
        <p14:creationId xmlns:p14="http://schemas.microsoft.com/office/powerpoint/2010/main" val="3185670397"/>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amo naslov">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9B0B39D8-CB27-4A25-961A-3239B2F5464A}" type="slidenum">
              <a:rPr lang="sl-SI" smtClean="0"/>
              <a:pPr/>
              <a:t>‹#›</a:t>
            </a:fld>
            <a:endParaRPr lang="sl-SI"/>
          </a:p>
        </p:txBody>
      </p:sp>
      <p:sp>
        <p:nvSpPr>
          <p:cNvPr id="6" name="Title 5"/>
          <p:cNvSpPr>
            <a:spLocks noGrp="1"/>
          </p:cNvSpPr>
          <p:nvPr>
            <p:ph type="title"/>
          </p:nvPr>
        </p:nvSpPr>
        <p:spPr/>
        <p:txBody>
          <a:bodyPr/>
          <a:lstStyle/>
          <a:p>
            <a:r>
              <a:rPr lang="sl-SI"/>
              <a:t>Uredite slog naslova matrice</a:t>
            </a:r>
            <a:endParaRPr lang="en-US"/>
          </a:p>
        </p:txBody>
      </p:sp>
    </p:spTree>
    <p:extLst>
      <p:ext uri="{BB962C8B-B14F-4D97-AF65-F5344CB8AC3E}">
        <p14:creationId xmlns:p14="http://schemas.microsoft.com/office/powerpoint/2010/main" val="4896458"/>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1069851022"/>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sl-SI"/>
              <a:t>Uredite slog naslova matrice</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l-SI"/>
              <a:t>Uredite sloge besedila matrice</a:t>
            </a:r>
          </a:p>
        </p:txBody>
      </p:sp>
      <p:sp>
        <p:nvSpPr>
          <p:cNvPr id="5" name="Date Placeholder 4"/>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2030310110"/>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954523107"/>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sl-SI"/>
              <a:t>Uredite slog naslova matrice</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sl-SI"/>
              <a:t>Kliknite ikono, če želite dodati sliko</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l-SI"/>
              <a:t>Uredite sloge besedila matrice</a:t>
            </a:r>
          </a:p>
        </p:txBody>
      </p:sp>
      <p:sp>
        <p:nvSpPr>
          <p:cNvPr id="5" name="Date Placeholder 4"/>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3480431480"/>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672145544"/>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sl-SI"/>
              <a:t>Uredite slog naslova matrice</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1804383650"/>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sl-SI"/>
              <a:t>Uredite slog naslova matrice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sl-SI"/>
              <a:t>Uredite slog podnaslova matrice</a:t>
            </a:r>
            <a:endParaRPr lang="en-US" dirty="0"/>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4090373461"/>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3611258798"/>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sl-SI"/>
              <a:t>Uredite slog naslova matrice</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182283020"/>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4"/>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454504372"/>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rimerjav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l-SI"/>
              <a:t>Uredite sloge besedila matrice</a:t>
            </a:r>
          </a:p>
        </p:txBody>
      </p:sp>
      <p:sp>
        <p:nvSpPr>
          <p:cNvPr id="4" name="Content Placeholder 3"/>
          <p:cNvSpPr>
            <a:spLocks noGrp="1"/>
          </p:cNvSpPr>
          <p:nvPr>
            <p:ph sz="half" idx="2"/>
          </p:nvPr>
        </p:nvSpPr>
        <p:spPr>
          <a:xfrm>
            <a:off x="633845" y="2507551"/>
            <a:ext cx="3867150" cy="3680525"/>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l-SI"/>
              <a:t>Uredite sloge besedila matrice</a:t>
            </a:r>
          </a:p>
        </p:txBody>
      </p:sp>
      <p:sp>
        <p:nvSpPr>
          <p:cNvPr id="6" name="Content Placeholder 5"/>
          <p:cNvSpPr>
            <a:spLocks noGrp="1"/>
          </p:cNvSpPr>
          <p:nvPr>
            <p:ph sz="quarter" idx="4"/>
          </p:nvPr>
        </p:nvSpPr>
        <p:spPr>
          <a:xfrm>
            <a:off x="4629150" y="2507551"/>
            <a:ext cx="3886201" cy="3680525"/>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Date Placeholder 6"/>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9B0B39D8-CB27-4A25-961A-3239B2F5464A}" type="slidenum">
              <a:rPr lang="sl-SI" smtClean="0"/>
              <a:pPr/>
              <a:t>‹#›</a:t>
            </a:fld>
            <a:endParaRPr lang="sl-SI"/>
          </a:p>
        </p:txBody>
      </p:sp>
      <p:sp>
        <p:nvSpPr>
          <p:cNvPr id="10" name="Title 9"/>
          <p:cNvSpPr>
            <a:spLocks noGrp="1"/>
          </p:cNvSpPr>
          <p:nvPr>
            <p:ph type="title"/>
          </p:nvPr>
        </p:nvSpPr>
        <p:spPr/>
        <p:txBody>
          <a:bodyPr/>
          <a:lstStyle/>
          <a:p>
            <a:r>
              <a:rPr lang="sl-SI"/>
              <a:t>Uredite slog naslova matrice</a:t>
            </a:r>
            <a:endParaRPr lang="en-US" dirty="0"/>
          </a:p>
        </p:txBody>
      </p:sp>
    </p:spTree>
    <p:extLst>
      <p:ext uri="{BB962C8B-B14F-4D97-AF65-F5344CB8AC3E}">
        <p14:creationId xmlns:p14="http://schemas.microsoft.com/office/powerpoint/2010/main" val="2928917783"/>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amo naslov">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9B0B39D8-CB27-4A25-961A-3239B2F5464A}" type="slidenum">
              <a:rPr lang="sl-SI" smtClean="0"/>
              <a:pPr/>
              <a:t>‹#›</a:t>
            </a:fld>
            <a:endParaRPr lang="sl-SI"/>
          </a:p>
        </p:txBody>
      </p:sp>
      <p:sp>
        <p:nvSpPr>
          <p:cNvPr id="6" name="Title 5"/>
          <p:cNvSpPr>
            <a:spLocks noGrp="1"/>
          </p:cNvSpPr>
          <p:nvPr>
            <p:ph type="title"/>
          </p:nvPr>
        </p:nvSpPr>
        <p:spPr/>
        <p:txBody>
          <a:bodyPr/>
          <a:lstStyle/>
          <a:p>
            <a:r>
              <a:rPr lang="sl-SI"/>
              <a:t>Uredite slog naslova matrice</a:t>
            </a:r>
            <a:endParaRPr lang="en-US"/>
          </a:p>
        </p:txBody>
      </p:sp>
    </p:spTree>
    <p:extLst>
      <p:ext uri="{BB962C8B-B14F-4D97-AF65-F5344CB8AC3E}">
        <p14:creationId xmlns:p14="http://schemas.microsoft.com/office/powerpoint/2010/main" val="3429657183"/>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1219493339"/>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sl-SI"/>
              <a:t>Uredite slog naslova matrice</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4145020217"/>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sl-SI"/>
              <a:t>Uredite slog naslova matrice</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l-SI"/>
              <a:t>Uredite sloge besedila matrice</a:t>
            </a:r>
          </a:p>
        </p:txBody>
      </p:sp>
      <p:sp>
        <p:nvSpPr>
          <p:cNvPr id="5" name="Date Placeholder 4"/>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1295072442"/>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sl-SI"/>
              <a:t>Uredite slog naslova matrice</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sl-SI"/>
              <a:t>Kliknite ikono, če želite dodati sliko</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l-SI"/>
              <a:t>Uredite sloge besedila matrice</a:t>
            </a:r>
          </a:p>
        </p:txBody>
      </p:sp>
      <p:sp>
        <p:nvSpPr>
          <p:cNvPr id="5" name="Date Placeholder 4"/>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3449090223"/>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3432777807"/>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sl-SI"/>
              <a:t>Uredite slog naslova matrice</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2244596040"/>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sl-SI"/>
              <a:t>Uredite slog naslova matrice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sl-SI"/>
              <a:t>Uredite slog podnaslova matrice</a:t>
            </a:r>
            <a:endParaRPr lang="en-US" dirty="0"/>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142460584"/>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549090732"/>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sl-SI"/>
              <a:t>Uredite slog naslova matrice</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1126626575"/>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4"/>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1396128753"/>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Primerjav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l-SI"/>
              <a:t>Uredite sloge besedila matrice</a:t>
            </a:r>
          </a:p>
        </p:txBody>
      </p:sp>
      <p:sp>
        <p:nvSpPr>
          <p:cNvPr id="4" name="Content Placeholder 3"/>
          <p:cNvSpPr>
            <a:spLocks noGrp="1"/>
          </p:cNvSpPr>
          <p:nvPr>
            <p:ph sz="half" idx="2"/>
          </p:nvPr>
        </p:nvSpPr>
        <p:spPr>
          <a:xfrm>
            <a:off x="633845" y="2507551"/>
            <a:ext cx="3867150" cy="3680525"/>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l-SI"/>
              <a:t>Uredite sloge besedila matrice</a:t>
            </a:r>
          </a:p>
        </p:txBody>
      </p:sp>
      <p:sp>
        <p:nvSpPr>
          <p:cNvPr id="6" name="Content Placeholder 5"/>
          <p:cNvSpPr>
            <a:spLocks noGrp="1"/>
          </p:cNvSpPr>
          <p:nvPr>
            <p:ph sz="quarter" idx="4"/>
          </p:nvPr>
        </p:nvSpPr>
        <p:spPr>
          <a:xfrm>
            <a:off x="4629150" y="2507551"/>
            <a:ext cx="3886201" cy="3680525"/>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Date Placeholder 6"/>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9B0B39D8-CB27-4A25-961A-3239B2F5464A}" type="slidenum">
              <a:rPr lang="sl-SI" smtClean="0"/>
              <a:pPr/>
              <a:t>‹#›</a:t>
            </a:fld>
            <a:endParaRPr lang="sl-SI"/>
          </a:p>
        </p:txBody>
      </p:sp>
      <p:sp>
        <p:nvSpPr>
          <p:cNvPr id="10" name="Title 9"/>
          <p:cNvSpPr>
            <a:spLocks noGrp="1"/>
          </p:cNvSpPr>
          <p:nvPr>
            <p:ph type="title"/>
          </p:nvPr>
        </p:nvSpPr>
        <p:spPr/>
        <p:txBody>
          <a:bodyPr/>
          <a:lstStyle/>
          <a:p>
            <a:r>
              <a:rPr lang="sl-SI"/>
              <a:t>Uredite slog naslova matrice</a:t>
            </a:r>
            <a:endParaRPr lang="en-US" dirty="0"/>
          </a:p>
        </p:txBody>
      </p:sp>
    </p:spTree>
    <p:extLst>
      <p:ext uri="{BB962C8B-B14F-4D97-AF65-F5344CB8AC3E}">
        <p14:creationId xmlns:p14="http://schemas.microsoft.com/office/powerpoint/2010/main" val="939354299"/>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Samo naslov">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9B0B39D8-CB27-4A25-961A-3239B2F5464A}" type="slidenum">
              <a:rPr lang="sl-SI" smtClean="0"/>
              <a:pPr/>
              <a:t>‹#›</a:t>
            </a:fld>
            <a:endParaRPr lang="sl-SI"/>
          </a:p>
        </p:txBody>
      </p:sp>
      <p:sp>
        <p:nvSpPr>
          <p:cNvPr id="6" name="Title 5"/>
          <p:cNvSpPr>
            <a:spLocks noGrp="1"/>
          </p:cNvSpPr>
          <p:nvPr>
            <p:ph type="title"/>
          </p:nvPr>
        </p:nvSpPr>
        <p:spPr/>
        <p:txBody>
          <a:bodyPr/>
          <a:lstStyle/>
          <a:p>
            <a:r>
              <a:rPr lang="sl-SI"/>
              <a:t>Uredite slog naslova matrice</a:t>
            </a:r>
            <a:endParaRPr lang="en-US"/>
          </a:p>
        </p:txBody>
      </p:sp>
    </p:spTree>
    <p:extLst>
      <p:ext uri="{BB962C8B-B14F-4D97-AF65-F5344CB8AC3E}">
        <p14:creationId xmlns:p14="http://schemas.microsoft.com/office/powerpoint/2010/main" val="1253837775"/>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4"/>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312593227"/>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3585033701"/>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sl-SI"/>
              <a:t>Uredite slog naslova matrice</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l-SI"/>
              <a:t>Uredite sloge besedila matrice</a:t>
            </a:r>
          </a:p>
        </p:txBody>
      </p:sp>
      <p:sp>
        <p:nvSpPr>
          <p:cNvPr id="5" name="Date Placeholder 4"/>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2819066374"/>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sl-SI"/>
              <a:t>Uredite slog naslova matrice</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sl-SI"/>
              <a:t>Kliknite ikono, če želite dodati sliko</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l-SI"/>
              <a:t>Uredite sloge besedila matrice</a:t>
            </a:r>
          </a:p>
        </p:txBody>
      </p:sp>
      <p:sp>
        <p:nvSpPr>
          <p:cNvPr id="5" name="Date Placeholder 4"/>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2260378358"/>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396735277"/>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sl-SI"/>
              <a:t>Uredite slog naslova matrice</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3680714974"/>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rimerjav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l-SI"/>
              <a:t>Uredite sloge besedila matrice</a:t>
            </a:r>
          </a:p>
        </p:txBody>
      </p:sp>
      <p:sp>
        <p:nvSpPr>
          <p:cNvPr id="4" name="Content Placeholder 3"/>
          <p:cNvSpPr>
            <a:spLocks noGrp="1"/>
          </p:cNvSpPr>
          <p:nvPr>
            <p:ph sz="half" idx="2"/>
          </p:nvPr>
        </p:nvSpPr>
        <p:spPr>
          <a:xfrm>
            <a:off x="633845" y="2507551"/>
            <a:ext cx="3867150" cy="3680525"/>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l-SI"/>
              <a:t>Uredite sloge besedila matrice</a:t>
            </a:r>
          </a:p>
        </p:txBody>
      </p:sp>
      <p:sp>
        <p:nvSpPr>
          <p:cNvPr id="6" name="Content Placeholder 5"/>
          <p:cNvSpPr>
            <a:spLocks noGrp="1"/>
          </p:cNvSpPr>
          <p:nvPr>
            <p:ph sz="quarter" idx="4"/>
          </p:nvPr>
        </p:nvSpPr>
        <p:spPr>
          <a:xfrm>
            <a:off x="4629150" y="2507551"/>
            <a:ext cx="3886201" cy="3680525"/>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Date Placeholder 6"/>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9B0B39D8-CB27-4A25-961A-3239B2F5464A}" type="slidenum">
              <a:rPr lang="sl-SI" smtClean="0"/>
              <a:pPr/>
              <a:t>‹#›</a:t>
            </a:fld>
            <a:endParaRPr lang="sl-SI"/>
          </a:p>
        </p:txBody>
      </p:sp>
      <p:sp>
        <p:nvSpPr>
          <p:cNvPr id="10" name="Title 9"/>
          <p:cNvSpPr>
            <a:spLocks noGrp="1"/>
          </p:cNvSpPr>
          <p:nvPr>
            <p:ph type="title"/>
          </p:nvPr>
        </p:nvSpPr>
        <p:spPr/>
        <p:txBody>
          <a:bodyPr/>
          <a:lstStyle/>
          <a:p>
            <a:r>
              <a:rPr lang="sl-SI"/>
              <a:t>Uredite slog naslova matrice</a:t>
            </a:r>
            <a:endParaRPr lang="en-US" dirty="0"/>
          </a:p>
        </p:txBody>
      </p:sp>
    </p:spTree>
    <p:extLst>
      <p:ext uri="{BB962C8B-B14F-4D97-AF65-F5344CB8AC3E}">
        <p14:creationId xmlns:p14="http://schemas.microsoft.com/office/powerpoint/2010/main" val="3232932044"/>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amo naslov">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9B0B39D8-CB27-4A25-961A-3239B2F5464A}" type="slidenum">
              <a:rPr lang="sl-SI" smtClean="0"/>
              <a:pPr/>
              <a:t>‹#›</a:t>
            </a:fld>
            <a:endParaRPr lang="sl-SI"/>
          </a:p>
        </p:txBody>
      </p:sp>
      <p:sp>
        <p:nvSpPr>
          <p:cNvPr id="6" name="Title 5"/>
          <p:cNvSpPr>
            <a:spLocks noGrp="1"/>
          </p:cNvSpPr>
          <p:nvPr>
            <p:ph type="title"/>
          </p:nvPr>
        </p:nvSpPr>
        <p:spPr/>
        <p:txBody>
          <a:bodyPr/>
          <a:lstStyle/>
          <a:p>
            <a:r>
              <a:rPr lang="sl-SI"/>
              <a:t>Uredite slog naslova matrice</a:t>
            </a:r>
            <a:endParaRPr lang="en-US"/>
          </a:p>
        </p:txBody>
      </p:sp>
    </p:spTree>
    <p:extLst>
      <p:ext uri="{BB962C8B-B14F-4D97-AF65-F5344CB8AC3E}">
        <p14:creationId xmlns:p14="http://schemas.microsoft.com/office/powerpoint/2010/main" val="1146663377"/>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2489349069"/>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sl-SI"/>
              <a:t>Uredite slog naslova matrice</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l-SI"/>
              <a:t>Uredite sloge besedila matrice</a:t>
            </a:r>
          </a:p>
        </p:txBody>
      </p:sp>
      <p:sp>
        <p:nvSpPr>
          <p:cNvPr id="5" name="Date Placeholder 4"/>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3281459187"/>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sl-SI"/>
              <a:t>Uredite slog naslova matrice</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sl-SI"/>
              <a:t>Kliknite ikono, če želite dodati sliko</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sl-SI"/>
              <a:t>Uredite sloge besedila matrice</a:t>
            </a:r>
          </a:p>
        </p:txBody>
      </p:sp>
      <p:sp>
        <p:nvSpPr>
          <p:cNvPr id="5" name="Date Placeholder 4"/>
          <p:cNvSpPr>
            <a:spLocks noGrp="1"/>
          </p:cNvSpPr>
          <p:nvPr>
            <p:ph type="dt" sz="half" idx="10"/>
          </p:nvPr>
        </p:nvSpPr>
        <p:spPr/>
        <p:txBody>
          <a:bodyPr/>
          <a:lstStyle/>
          <a:p>
            <a:fld id="{61931C59-125F-417B-864C-BE2B5728962A}" type="datetimeFigureOut">
              <a:rPr lang="sl-SI" smtClean="0"/>
              <a:pPr/>
              <a:t>6. 11. 2022</a:t>
            </a:fld>
            <a:endParaRPr lang="sl-SI"/>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0B39D8-CB27-4A25-961A-3239B2F5464A}" type="slidenum">
              <a:rPr lang="sl-SI" smtClean="0"/>
              <a:pPr/>
              <a:t>‹#›</a:t>
            </a:fld>
            <a:endParaRPr lang="sl-SI"/>
          </a:p>
        </p:txBody>
      </p:sp>
    </p:spTree>
    <p:extLst>
      <p:ext uri="{BB962C8B-B14F-4D97-AF65-F5344CB8AC3E}">
        <p14:creationId xmlns:p14="http://schemas.microsoft.com/office/powerpoint/2010/main" val="1662071817"/>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sl-SI"/>
              <a:t>Uredite slog naslova matrice</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61931C59-125F-417B-864C-BE2B5728962A}" type="datetimeFigureOut">
              <a:rPr lang="sl-SI" smtClean="0"/>
              <a:pPr/>
              <a:t>6. 11. 2022</a:t>
            </a:fld>
            <a:endParaRPr lang="sl-SI"/>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sl-SI"/>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9B0B39D8-CB27-4A25-961A-3239B2F5464A}" type="slidenum">
              <a:rPr lang="sl-SI" smtClean="0"/>
              <a:pPr/>
              <a:t>‹#›</a:t>
            </a:fld>
            <a:endParaRPr lang="sl-SI"/>
          </a:p>
        </p:txBody>
      </p:sp>
    </p:spTree>
    <p:extLst>
      <p:ext uri="{BB962C8B-B14F-4D97-AF65-F5344CB8AC3E}">
        <p14:creationId xmlns:p14="http://schemas.microsoft.com/office/powerpoint/2010/main" val="304424768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sl-SI"/>
              <a:t>Uredite slog naslova matrice</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61931C59-125F-417B-864C-BE2B5728962A}" type="datetimeFigureOut">
              <a:rPr lang="sl-SI" smtClean="0"/>
              <a:pPr/>
              <a:t>6. 11. 2022</a:t>
            </a:fld>
            <a:endParaRPr lang="sl-SI"/>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sl-SI"/>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9B0B39D8-CB27-4A25-961A-3239B2F5464A}" type="slidenum">
              <a:rPr lang="sl-SI" smtClean="0"/>
              <a:pPr/>
              <a:t>‹#›</a:t>
            </a:fld>
            <a:endParaRPr lang="sl-SI"/>
          </a:p>
        </p:txBody>
      </p:sp>
    </p:spTree>
    <p:extLst>
      <p:ext uri="{BB962C8B-B14F-4D97-AF65-F5344CB8AC3E}">
        <p14:creationId xmlns:p14="http://schemas.microsoft.com/office/powerpoint/2010/main" val="1398889054"/>
      </p:ext>
    </p:extLst>
  </p:cSld>
  <p:clrMap bg1="lt1" tx1="dk1" bg2="lt2" tx2="dk2" accent1="accent1" accent2="accent2" accent3="accent3" accent4="accent4" accent5="accent5" accent6="accent6" hlink="hlink" folHlink="folHlink"/>
  <p:sldLayoutIdLst>
    <p:sldLayoutId id="2147484258" r:id="rId1"/>
    <p:sldLayoutId id="2147484259" r:id="rId2"/>
    <p:sldLayoutId id="2147484260" r:id="rId3"/>
    <p:sldLayoutId id="2147484261" r:id="rId4"/>
    <p:sldLayoutId id="2147484262" r:id="rId5"/>
    <p:sldLayoutId id="2147484263" r:id="rId6"/>
    <p:sldLayoutId id="2147484264" r:id="rId7"/>
    <p:sldLayoutId id="2147484265" r:id="rId8"/>
    <p:sldLayoutId id="2147484266" r:id="rId9"/>
    <p:sldLayoutId id="2147484267" r:id="rId10"/>
    <p:sldLayoutId id="2147484268" r:id="rId11"/>
  </p:sldLayoutIdLst>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sl-SI"/>
              <a:t>Uredite slog naslova matrice</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61931C59-125F-417B-864C-BE2B5728962A}" type="datetimeFigureOut">
              <a:rPr lang="sl-SI" smtClean="0"/>
              <a:pPr/>
              <a:t>6. 11. 2022</a:t>
            </a:fld>
            <a:endParaRPr lang="sl-SI"/>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sl-SI"/>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9B0B39D8-CB27-4A25-961A-3239B2F5464A}" type="slidenum">
              <a:rPr lang="sl-SI" smtClean="0"/>
              <a:pPr/>
              <a:t>‹#›</a:t>
            </a:fld>
            <a:endParaRPr lang="sl-SI"/>
          </a:p>
        </p:txBody>
      </p:sp>
    </p:spTree>
    <p:extLst>
      <p:ext uri="{BB962C8B-B14F-4D97-AF65-F5344CB8AC3E}">
        <p14:creationId xmlns:p14="http://schemas.microsoft.com/office/powerpoint/2010/main" val="2940461774"/>
      </p:ext>
    </p:extLst>
  </p:cSld>
  <p:clrMap bg1="lt1" tx1="dk1" bg2="lt2" tx2="dk2" accent1="accent1" accent2="accent2" accent3="accent3" accent4="accent4" accent5="accent5" accent6="accent6" hlink="hlink" folHlink="folHlink"/>
  <p:sldLayoutIdLst>
    <p:sldLayoutId id="2147484270" r:id="rId1"/>
    <p:sldLayoutId id="2147484271" r:id="rId2"/>
    <p:sldLayoutId id="2147484272" r:id="rId3"/>
    <p:sldLayoutId id="2147484273" r:id="rId4"/>
    <p:sldLayoutId id="2147484274" r:id="rId5"/>
    <p:sldLayoutId id="2147484275" r:id="rId6"/>
    <p:sldLayoutId id="2147484276" r:id="rId7"/>
    <p:sldLayoutId id="2147484277" r:id="rId8"/>
    <p:sldLayoutId id="2147484278" r:id="rId9"/>
    <p:sldLayoutId id="2147484279" r:id="rId10"/>
    <p:sldLayoutId id="2147484280" r:id="rId11"/>
  </p:sldLayoutIdLst>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sl-SI"/>
              <a:t>Uredite slog naslova matrice</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61931C59-125F-417B-864C-BE2B5728962A}" type="datetimeFigureOut">
              <a:rPr lang="sl-SI" smtClean="0"/>
              <a:pPr/>
              <a:t>6. 11. 2022</a:t>
            </a:fld>
            <a:endParaRPr lang="sl-SI"/>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sl-SI"/>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9B0B39D8-CB27-4A25-961A-3239B2F5464A}" type="slidenum">
              <a:rPr lang="sl-SI" smtClean="0"/>
              <a:pPr/>
              <a:t>‹#›</a:t>
            </a:fld>
            <a:endParaRPr lang="sl-SI"/>
          </a:p>
        </p:txBody>
      </p:sp>
    </p:spTree>
    <p:extLst>
      <p:ext uri="{BB962C8B-B14F-4D97-AF65-F5344CB8AC3E}">
        <p14:creationId xmlns:p14="http://schemas.microsoft.com/office/powerpoint/2010/main" val="970644803"/>
      </p:ext>
    </p:extLst>
  </p:cSld>
  <p:clrMap bg1="lt1" tx1="dk1" bg2="lt2" tx2="dk2" accent1="accent1" accent2="accent2" accent3="accent3" accent4="accent4" accent5="accent5" accent6="accent6" hlink="hlink" folHlink="folHlink"/>
  <p:sldLayoutIdLst>
    <p:sldLayoutId id="2147484383" r:id="rId1"/>
    <p:sldLayoutId id="2147484384" r:id="rId2"/>
    <p:sldLayoutId id="2147484385" r:id="rId3"/>
    <p:sldLayoutId id="2147484386" r:id="rId4"/>
    <p:sldLayoutId id="2147484387" r:id="rId5"/>
    <p:sldLayoutId id="2147484388" r:id="rId6"/>
    <p:sldLayoutId id="2147484389" r:id="rId7"/>
    <p:sldLayoutId id="2147484390" r:id="rId8"/>
    <p:sldLayoutId id="2147484391" r:id="rId9"/>
    <p:sldLayoutId id="2147484392" r:id="rId10"/>
    <p:sldLayoutId id="2147484393" r:id="rId11"/>
  </p:sldLayoutIdLst>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3888" y="3093811"/>
            <a:ext cx="6674892" cy="1998727"/>
          </a:xfrm>
        </p:spPr>
        <p:txBody>
          <a:bodyPr>
            <a:normAutofit/>
          </a:bodyPr>
          <a:lstStyle/>
          <a:p>
            <a:pPr algn="r"/>
            <a:r>
              <a:rPr lang="sl-SI" sz="4000" b="1" dirty="0" err="1">
                <a:solidFill>
                  <a:srgbClr val="002060"/>
                </a:solidFill>
                <a:latin typeface="Calibri (telo)"/>
              </a:rPr>
              <a:t>Freedom</a:t>
            </a:r>
            <a:r>
              <a:rPr lang="sl-SI" sz="4000" b="1" dirty="0">
                <a:solidFill>
                  <a:srgbClr val="002060"/>
                </a:solidFill>
                <a:latin typeface="Calibri (telo)"/>
              </a:rPr>
              <a:t> </a:t>
            </a:r>
            <a:r>
              <a:rPr lang="sl-SI" sz="4000" b="1" dirty="0" err="1">
                <a:solidFill>
                  <a:srgbClr val="002060"/>
                </a:solidFill>
                <a:latin typeface="Calibri (telo)"/>
              </a:rPr>
              <a:t>of</a:t>
            </a:r>
            <a:r>
              <a:rPr lang="sl-SI" sz="4000" b="1" dirty="0">
                <a:solidFill>
                  <a:srgbClr val="002060"/>
                </a:solidFill>
                <a:latin typeface="Calibri (telo)"/>
              </a:rPr>
              <a:t> </a:t>
            </a:r>
            <a:r>
              <a:rPr lang="sl-SI" sz="4000" b="1" dirty="0" err="1">
                <a:solidFill>
                  <a:srgbClr val="002060"/>
                </a:solidFill>
                <a:latin typeface="Calibri (telo)"/>
              </a:rPr>
              <a:t>Religion</a:t>
            </a:r>
            <a:r>
              <a:rPr lang="sl-SI" sz="4000" b="1" dirty="0">
                <a:solidFill>
                  <a:srgbClr val="002060"/>
                </a:solidFill>
                <a:latin typeface="Calibri (telo)"/>
              </a:rPr>
              <a:t> </a:t>
            </a:r>
            <a:br>
              <a:rPr lang="sl-SI" sz="4000" b="1" dirty="0">
                <a:solidFill>
                  <a:srgbClr val="002060"/>
                </a:solidFill>
                <a:latin typeface="Calibri (telo)"/>
              </a:rPr>
            </a:br>
            <a:r>
              <a:rPr lang="sl-SI" sz="2800" b="1" dirty="0" err="1">
                <a:solidFill>
                  <a:srgbClr val="002060"/>
                </a:solidFill>
                <a:latin typeface="Calibri (telo)"/>
              </a:rPr>
              <a:t>The</a:t>
            </a:r>
            <a:r>
              <a:rPr lang="sl-SI" sz="2800" b="1" dirty="0">
                <a:solidFill>
                  <a:srgbClr val="002060"/>
                </a:solidFill>
                <a:latin typeface="Calibri (telo)"/>
              </a:rPr>
              <a:t> </a:t>
            </a:r>
            <a:r>
              <a:rPr lang="sl-SI" sz="2800" b="1" dirty="0" err="1">
                <a:solidFill>
                  <a:srgbClr val="002060"/>
                </a:solidFill>
                <a:latin typeface="Calibri (telo)"/>
              </a:rPr>
              <a:t>Case</a:t>
            </a:r>
            <a:r>
              <a:rPr lang="sl-SI" sz="2800" b="1" dirty="0">
                <a:solidFill>
                  <a:srgbClr val="002060"/>
                </a:solidFill>
                <a:latin typeface="Calibri (telo)"/>
              </a:rPr>
              <a:t> </a:t>
            </a:r>
            <a:r>
              <a:rPr lang="sl-SI" sz="2800" b="1" dirty="0" err="1">
                <a:solidFill>
                  <a:srgbClr val="002060"/>
                </a:solidFill>
                <a:latin typeface="Calibri (telo)"/>
              </a:rPr>
              <a:t>of</a:t>
            </a:r>
            <a:r>
              <a:rPr lang="sl-SI" sz="2800" b="1" dirty="0">
                <a:solidFill>
                  <a:srgbClr val="002060"/>
                </a:solidFill>
                <a:latin typeface="Calibri (telo)"/>
              </a:rPr>
              <a:t> </a:t>
            </a:r>
            <a:r>
              <a:rPr lang="sl-SI" sz="2800" b="1" dirty="0" err="1">
                <a:solidFill>
                  <a:srgbClr val="002060"/>
                </a:solidFill>
                <a:latin typeface="Calibri (telo)"/>
              </a:rPr>
              <a:t>Slovenia</a:t>
            </a:r>
            <a:br>
              <a:rPr lang="sl-SI" sz="4000" b="1" dirty="0">
                <a:solidFill>
                  <a:srgbClr val="002060"/>
                </a:solidFill>
                <a:latin typeface="Calibri (telo)"/>
              </a:rPr>
            </a:br>
            <a:r>
              <a:rPr lang="sl-SI" sz="1600" b="1" i="1" dirty="0">
                <a:solidFill>
                  <a:srgbClr val="00B0F0"/>
                </a:solidFill>
                <a:latin typeface="Calibri (telo)"/>
              </a:rPr>
              <a:t>Prof. dr. Matej Avbelj</a:t>
            </a:r>
            <a:br>
              <a:rPr lang="sl-SI" sz="1600" b="1" i="1" dirty="0">
                <a:solidFill>
                  <a:srgbClr val="00B0F0"/>
                </a:solidFill>
                <a:latin typeface="Calibri (telo)"/>
              </a:rPr>
            </a:br>
            <a:r>
              <a:rPr lang="sl-SI" sz="1600" b="1" i="1" dirty="0">
                <a:solidFill>
                  <a:srgbClr val="00B0F0"/>
                </a:solidFill>
                <a:latin typeface="Calibri (telo)"/>
              </a:rPr>
              <a:t>avbelj@gmail.com</a:t>
            </a:r>
          </a:p>
        </p:txBody>
      </p:sp>
      <p:sp>
        <p:nvSpPr>
          <p:cNvPr id="12" name="Označba mesta besedila 11"/>
          <p:cNvSpPr>
            <a:spLocks noGrp="1"/>
          </p:cNvSpPr>
          <p:nvPr>
            <p:ph type="body" idx="1"/>
          </p:nvPr>
        </p:nvSpPr>
        <p:spPr>
          <a:xfrm>
            <a:off x="623888" y="4593109"/>
            <a:ext cx="7886700" cy="1500187"/>
          </a:xfrm>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3" name="Slika 2"/>
          <p:cNvPicPr>
            <a:picLocks noChangeAspect="1"/>
          </p:cNvPicPr>
          <p:nvPr/>
        </p:nvPicPr>
        <p:blipFill>
          <a:blip r:embed="rId3"/>
          <a:stretch>
            <a:fillRect/>
          </a:stretch>
        </p:blipFill>
        <p:spPr>
          <a:xfrm>
            <a:off x="0" y="0"/>
            <a:ext cx="9154616" cy="2868662"/>
          </a:xfrm>
          <a:prstGeom prst="rect">
            <a:avLst/>
          </a:prstGeom>
        </p:spPr>
      </p:pic>
      <p:pic>
        <p:nvPicPr>
          <p:cNvPr id="4" name="Slika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spTree>
    <p:extLst>
      <p:ext uri="{BB962C8B-B14F-4D97-AF65-F5344CB8AC3E}">
        <p14:creationId xmlns:p14="http://schemas.microsoft.com/office/powerpoint/2010/main" val="2133079202"/>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180528" y="1542127"/>
            <a:ext cx="8229600" cy="527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644525" lvl="2" indent="0" algn="ctr">
              <a:buClr>
                <a:srgbClr val="330066"/>
              </a:buClr>
              <a:buNone/>
              <a:defRPr/>
            </a:pPr>
            <a:r>
              <a:rPr lang="en-US" altLang="sl-SI" sz="2000" b="1" kern="0" dirty="0">
                <a:solidFill>
                  <a:srgbClr val="000000"/>
                </a:solidFill>
                <a:latin typeface="Arial"/>
              </a:rPr>
              <a:t>Article 46</a:t>
            </a:r>
          </a:p>
          <a:p>
            <a:pPr marL="644525" lvl="2" indent="0" algn="ctr">
              <a:buClr>
                <a:srgbClr val="330066"/>
              </a:buClr>
              <a:buNone/>
              <a:defRPr/>
            </a:pPr>
            <a:r>
              <a:rPr lang="en-US" altLang="sl-SI" sz="2000" b="1" kern="0" dirty="0">
                <a:solidFill>
                  <a:srgbClr val="000000"/>
                </a:solidFill>
                <a:latin typeface="Arial"/>
              </a:rPr>
              <a:t>(Right to Conscientious Objection)</a:t>
            </a:r>
          </a:p>
          <a:p>
            <a:pPr marL="644525" lvl="2" indent="0">
              <a:buClr>
                <a:srgbClr val="330066"/>
              </a:buClr>
              <a:buNone/>
              <a:defRPr/>
            </a:pPr>
            <a:endParaRPr lang="en-US" altLang="sl-SI" sz="2000" kern="0" dirty="0">
              <a:solidFill>
                <a:srgbClr val="000000"/>
              </a:solidFill>
              <a:latin typeface="Arial"/>
            </a:endParaRPr>
          </a:p>
          <a:p>
            <a:pPr marL="644525" lvl="2" indent="0">
              <a:buClr>
                <a:srgbClr val="330066"/>
              </a:buClr>
              <a:buNone/>
              <a:defRPr/>
            </a:pPr>
            <a:r>
              <a:rPr lang="en-US" altLang="sl-SI" sz="2000" kern="0" dirty="0">
                <a:solidFill>
                  <a:srgbClr val="000000"/>
                </a:solidFill>
                <a:latin typeface="Arial"/>
              </a:rPr>
              <a:t>Conscientious objection shall be permissible in cases provided by law where this does not limit the rights and freedoms of others.</a:t>
            </a:r>
            <a:endParaRPr kumimoji="0" lang="sl-SI" altLang="sl-SI" sz="2000" b="0" i="0" u="none" strike="noStrike" kern="0" cap="none" spc="0" normalizeH="0" baseline="0" noProof="0" dirty="0">
              <a:ln>
                <a:noFill/>
              </a:ln>
              <a:solidFill>
                <a:srgbClr val="000000"/>
              </a:solidFill>
              <a:effectLst/>
              <a:uLnTx/>
              <a:uFillTx/>
              <a:latin typeface="Arial"/>
            </a:endParaRPr>
          </a:p>
        </p:txBody>
      </p:sp>
    </p:spTree>
    <p:extLst>
      <p:ext uri="{BB962C8B-B14F-4D97-AF65-F5344CB8AC3E}">
        <p14:creationId xmlns:p14="http://schemas.microsoft.com/office/powerpoint/2010/main" val="3194770367"/>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9524" y="1413147"/>
            <a:ext cx="8229600" cy="5563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349250" lvl="1" indent="0" algn="ctr">
              <a:buClr>
                <a:srgbClr val="330066"/>
              </a:buClr>
              <a:buNone/>
              <a:defRPr/>
            </a:pPr>
            <a:r>
              <a:rPr lang="en-US" altLang="sl-SI" sz="2000" b="1" kern="0" dirty="0">
                <a:solidFill>
                  <a:srgbClr val="000000"/>
                </a:solidFill>
                <a:latin typeface="Arial"/>
              </a:rPr>
              <a:t>Article 63</a:t>
            </a:r>
          </a:p>
          <a:p>
            <a:pPr marL="349250" lvl="1" indent="0" algn="ctr">
              <a:buClr>
                <a:srgbClr val="330066"/>
              </a:buClr>
              <a:buNone/>
              <a:defRPr/>
            </a:pPr>
            <a:r>
              <a:rPr lang="en-US" altLang="sl-SI" sz="2000" b="1" kern="0" dirty="0">
                <a:solidFill>
                  <a:srgbClr val="000000"/>
                </a:solidFill>
                <a:latin typeface="Arial"/>
              </a:rPr>
              <a:t>(Prohibition of Incitement to Discrimination and Intolerance and Prohibition of Incitement to Violence and War)</a:t>
            </a:r>
          </a:p>
          <a:p>
            <a:pPr marL="349250" lvl="1" indent="0" algn="just">
              <a:buClr>
                <a:srgbClr val="330066"/>
              </a:buClr>
              <a:buNone/>
              <a:defRPr/>
            </a:pPr>
            <a:endParaRPr lang="en-US" altLang="sl-SI" sz="2000" kern="0" dirty="0">
              <a:solidFill>
                <a:srgbClr val="000000"/>
              </a:solidFill>
              <a:latin typeface="Arial"/>
            </a:endParaRPr>
          </a:p>
          <a:p>
            <a:pPr marL="349250" lvl="1" indent="0" algn="just">
              <a:buClr>
                <a:srgbClr val="330066"/>
              </a:buClr>
              <a:buNone/>
              <a:defRPr/>
            </a:pPr>
            <a:r>
              <a:rPr lang="en-US" altLang="sl-SI" sz="2000" kern="0" dirty="0">
                <a:solidFill>
                  <a:srgbClr val="000000"/>
                </a:solidFill>
                <a:latin typeface="Arial"/>
              </a:rPr>
              <a:t>Any incitement to national, racial, religious, or other discrimination, and the inflaming of national, racial, religious, or other hatred and intolerance are unconstitutional.</a:t>
            </a:r>
          </a:p>
          <a:p>
            <a:pPr marL="349250" lvl="1" indent="0" algn="just">
              <a:buClr>
                <a:srgbClr val="330066"/>
              </a:buClr>
              <a:buNone/>
              <a:defRPr/>
            </a:pPr>
            <a:endParaRPr lang="en-US" altLang="sl-SI" sz="2000" kern="0" dirty="0">
              <a:solidFill>
                <a:srgbClr val="000000"/>
              </a:solidFill>
              <a:latin typeface="Arial"/>
            </a:endParaRPr>
          </a:p>
          <a:p>
            <a:pPr marL="349250" lvl="1" indent="0" algn="just">
              <a:buClr>
                <a:srgbClr val="330066"/>
              </a:buClr>
              <a:buNone/>
              <a:defRPr/>
            </a:pPr>
            <a:r>
              <a:rPr lang="en-US" altLang="sl-SI" sz="2000" kern="0" dirty="0">
                <a:solidFill>
                  <a:srgbClr val="000000"/>
                </a:solidFill>
                <a:latin typeface="Arial"/>
              </a:rPr>
              <a:t>Any incitement to violence and war is unconstitutional.</a:t>
            </a:r>
            <a:endParaRPr lang="sl-SI" altLang="sl-SI" sz="2000" kern="0" dirty="0">
              <a:solidFill>
                <a:srgbClr val="000000"/>
              </a:solidFill>
              <a:latin typeface="Arial"/>
            </a:endParaRPr>
          </a:p>
          <a:p>
            <a:pPr marL="644525" lvl="2" indent="0">
              <a:buClr>
                <a:srgbClr val="330066"/>
              </a:buClr>
              <a:buNone/>
              <a:defRPr/>
            </a:pPr>
            <a:endParaRPr lang="sl-SI" altLang="sl-SI" kern="0" dirty="0">
              <a:solidFill>
                <a:srgbClr val="000000"/>
              </a:solidFill>
              <a:latin typeface="Arial"/>
            </a:endParaRPr>
          </a:p>
          <a:p>
            <a:pPr marL="644525" lvl="2" indent="0">
              <a:buClr>
                <a:srgbClr val="330066"/>
              </a:buClr>
              <a:buNone/>
              <a:defRPr/>
            </a:pPr>
            <a:endParaRPr lang="sl-SI" altLang="sl-SI" kern="0" dirty="0">
              <a:solidFill>
                <a:srgbClr val="000000"/>
              </a:solidFill>
              <a:latin typeface="Arial"/>
            </a:endParaRPr>
          </a:p>
          <a:p>
            <a:pPr marL="644525" lvl="2" indent="0">
              <a:buClr>
                <a:srgbClr val="330066"/>
              </a:buClr>
              <a:buNone/>
              <a:defRPr/>
            </a:pPr>
            <a:endParaRPr lang="sl-SI" altLang="sl-SI" kern="0" noProof="0" dirty="0">
              <a:solidFill>
                <a:srgbClr val="000000"/>
              </a:solidFill>
              <a:latin typeface="Arial"/>
            </a:endParaRPr>
          </a:p>
          <a:p>
            <a:pPr lvl="1" indent="-342900">
              <a:buClr>
                <a:srgbClr val="330066"/>
              </a:buClr>
              <a:defRPr/>
            </a:pPr>
            <a:endParaRPr kumimoji="0" lang="sl-SI" altLang="sl-SI" sz="26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43254312"/>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76058" y="1615531"/>
            <a:ext cx="8229600" cy="527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644525" lvl="2" indent="0" algn="ctr">
              <a:buClr>
                <a:srgbClr val="330066"/>
              </a:buClr>
              <a:buNone/>
              <a:defRPr/>
            </a:pPr>
            <a:r>
              <a:rPr lang="sl-SI" altLang="sl-SI" sz="2000" b="1" kern="0" dirty="0" err="1">
                <a:solidFill>
                  <a:srgbClr val="000000"/>
                </a:solidFill>
                <a:latin typeface="Arial"/>
              </a:rPr>
              <a:t>Landmark</a:t>
            </a:r>
            <a:r>
              <a:rPr lang="sl-SI" altLang="sl-SI" sz="2000" b="1" kern="0" dirty="0">
                <a:solidFill>
                  <a:srgbClr val="000000"/>
                </a:solidFill>
                <a:latin typeface="Arial"/>
              </a:rPr>
              <a:t> </a:t>
            </a:r>
            <a:r>
              <a:rPr lang="sl-SI" altLang="sl-SI" sz="2000" b="1" kern="0" dirty="0" err="1">
                <a:solidFill>
                  <a:srgbClr val="000000"/>
                </a:solidFill>
                <a:latin typeface="Arial"/>
              </a:rPr>
              <a:t>case</a:t>
            </a:r>
            <a:r>
              <a:rPr lang="sl-SI" altLang="sl-SI" sz="2000" b="1" kern="0" dirty="0">
                <a:solidFill>
                  <a:srgbClr val="000000"/>
                </a:solidFill>
                <a:latin typeface="Arial"/>
              </a:rPr>
              <a:t>: </a:t>
            </a:r>
            <a:r>
              <a:rPr lang="sl-SI" altLang="sl-SI" sz="2000" b="1" kern="0" dirty="0" err="1">
                <a:solidFill>
                  <a:srgbClr val="000000"/>
                </a:solidFill>
                <a:latin typeface="Arial"/>
              </a:rPr>
              <a:t>Decision</a:t>
            </a:r>
            <a:r>
              <a:rPr lang="sl-SI" altLang="sl-SI" sz="2000" b="1" kern="0">
                <a:solidFill>
                  <a:srgbClr val="000000"/>
                </a:solidFill>
                <a:latin typeface="Arial"/>
              </a:rPr>
              <a:t> U-I-92/07</a:t>
            </a:r>
            <a:endParaRPr lang="sl-SI" altLang="sl-SI" kern="0" dirty="0">
              <a:solidFill>
                <a:srgbClr val="000000"/>
              </a:solidFill>
              <a:latin typeface="Arial"/>
            </a:endParaRPr>
          </a:p>
          <a:p>
            <a:pPr marL="644525" lvl="2" indent="0">
              <a:buClr>
                <a:srgbClr val="330066"/>
              </a:buClr>
              <a:buNone/>
              <a:defRPr/>
            </a:pPr>
            <a:r>
              <a:rPr lang="sl-SI" altLang="sl-SI" sz="2000" kern="0" noProof="0" dirty="0" err="1">
                <a:solidFill>
                  <a:srgbClr val="000000"/>
                </a:solidFill>
                <a:latin typeface="Arial"/>
              </a:rPr>
              <a:t>Questions</a:t>
            </a:r>
            <a:r>
              <a:rPr lang="sl-SI" altLang="sl-SI" sz="2000" kern="0" noProof="0" dirty="0">
                <a:solidFill>
                  <a:srgbClr val="000000"/>
                </a:solidFill>
                <a:latin typeface="Arial"/>
              </a:rPr>
              <a:t>:</a:t>
            </a:r>
          </a:p>
          <a:p>
            <a:pPr marL="644525" lvl="2" indent="0">
              <a:buClr>
                <a:srgbClr val="330066"/>
              </a:buClr>
              <a:buNone/>
              <a:defRPr/>
            </a:pPr>
            <a:endParaRPr lang="sl-SI" altLang="sl-SI" sz="2000" kern="0" noProof="0" dirty="0">
              <a:solidFill>
                <a:srgbClr val="000000"/>
              </a:solidFill>
              <a:latin typeface="Arial"/>
            </a:endParaRPr>
          </a:p>
          <a:p>
            <a:pPr marL="1101725" lvl="2" indent="-457200">
              <a:buClr>
                <a:srgbClr val="330066"/>
              </a:buClr>
              <a:buFont typeface="+mj-lt"/>
              <a:buAutoNum type="arabicPeriod"/>
              <a:defRPr/>
            </a:pPr>
            <a:r>
              <a:rPr lang="sl-SI" altLang="sl-SI" sz="2000" kern="0" noProof="0" dirty="0" err="1">
                <a:solidFill>
                  <a:srgbClr val="000000"/>
                </a:solidFill>
                <a:latin typeface="Arial"/>
              </a:rPr>
              <a:t>The</a:t>
            </a:r>
            <a:r>
              <a:rPr lang="sl-SI" altLang="sl-SI" sz="2000" kern="0" noProof="0" dirty="0">
                <a:solidFill>
                  <a:srgbClr val="000000"/>
                </a:solidFill>
                <a:latin typeface="Arial"/>
              </a:rPr>
              <a:t> </a:t>
            </a:r>
            <a:r>
              <a:rPr lang="sl-SI" altLang="sl-SI" sz="2000" kern="0" noProof="0" dirty="0" err="1">
                <a:solidFill>
                  <a:srgbClr val="000000"/>
                </a:solidFill>
                <a:latin typeface="Arial"/>
              </a:rPr>
              <a:t>content</a:t>
            </a:r>
            <a:r>
              <a:rPr lang="sl-SI" altLang="sl-SI" sz="2000" kern="0" noProof="0" dirty="0">
                <a:solidFill>
                  <a:srgbClr val="000000"/>
                </a:solidFill>
                <a:latin typeface="Arial"/>
              </a:rPr>
              <a:t> </a:t>
            </a:r>
            <a:r>
              <a:rPr lang="sl-SI" altLang="sl-SI" sz="2000" kern="0" noProof="0" dirty="0" err="1">
                <a:solidFill>
                  <a:srgbClr val="000000"/>
                </a:solidFill>
                <a:latin typeface="Arial"/>
              </a:rPr>
              <a:t>of</a:t>
            </a:r>
            <a:r>
              <a:rPr lang="sl-SI" altLang="sl-SI" sz="2000" kern="0" noProof="0" dirty="0">
                <a:solidFill>
                  <a:srgbClr val="000000"/>
                </a:solidFill>
                <a:latin typeface="Arial"/>
              </a:rPr>
              <a:t> </a:t>
            </a:r>
            <a:r>
              <a:rPr lang="sl-SI" altLang="sl-SI" sz="2000" kern="0" noProof="0" dirty="0" err="1">
                <a:solidFill>
                  <a:srgbClr val="000000"/>
                </a:solidFill>
                <a:latin typeface="Arial"/>
              </a:rPr>
              <a:t>the</a:t>
            </a:r>
            <a:r>
              <a:rPr lang="sl-SI" altLang="sl-SI" sz="2000" kern="0" noProof="0" dirty="0">
                <a:solidFill>
                  <a:srgbClr val="000000"/>
                </a:solidFill>
                <a:latin typeface="Arial"/>
              </a:rPr>
              <a:t> </a:t>
            </a:r>
            <a:r>
              <a:rPr lang="sl-SI" altLang="sl-SI" sz="2000" kern="0" noProof="0" dirty="0" err="1">
                <a:solidFill>
                  <a:srgbClr val="000000"/>
                </a:solidFill>
                <a:latin typeface="Arial"/>
              </a:rPr>
              <a:t>right</a:t>
            </a:r>
            <a:r>
              <a:rPr lang="sl-SI" altLang="sl-SI" sz="2000" kern="0" noProof="0" dirty="0">
                <a:solidFill>
                  <a:srgbClr val="000000"/>
                </a:solidFill>
                <a:latin typeface="Arial"/>
              </a:rPr>
              <a:t> </a:t>
            </a:r>
            <a:r>
              <a:rPr lang="sl-SI" altLang="sl-SI" sz="2000" kern="0" noProof="0" dirty="0" err="1">
                <a:solidFill>
                  <a:srgbClr val="000000"/>
                </a:solidFill>
                <a:latin typeface="Arial"/>
              </a:rPr>
              <a:t>under</a:t>
            </a:r>
            <a:r>
              <a:rPr lang="sl-SI" altLang="sl-SI" sz="2000" kern="0" noProof="0" dirty="0">
                <a:solidFill>
                  <a:srgbClr val="000000"/>
                </a:solidFill>
                <a:latin typeface="Arial"/>
              </a:rPr>
              <a:t> </a:t>
            </a:r>
            <a:r>
              <a:rPr lang="sl-SI" altLang="sl-SI" sz="2000" kern="0" noProof="0" dirty="0" err="1">
                <a:solidFill>
                  <a:srgbClr val="000000"/>
                </a:solidFill>
                <a:latin typeface="Arial"/>
              </a:rPr>
              <a:t>Art</a:t>
            </a:r>
            <a:r>
              <a:rPr lang="sl-SI" altLang="sl-SI" sz="2000" kern="0" noProof="0" dirty="0">
                <a:solidFill>
                  <a:srgbClr val="000000"/>
                </a:solidFill>
                <a:latin typeface="Arial"/>
              </a:rPr>
              <a:t> 41</a:t>
            </a:r>
          </a:p>
          <a:p>
            <a:pPr marL="1101725" lvl="2" indent="-457200">
              <a:buClr>
                <a:srgbClr val="330066"/>
              </a:buClr>
              <a:buFont typeface="+mj-lt"/>
              <a:buAutoNum type="arabicPeriod"/>
              <a:defRPr/>
            </a:pPr>
            <a:r>
              <a:rPr lang="sl-SI" altLang="sl-SI" sz="2000" kern="0" dirty="0" err="1">
                <a:solidFill>
                  <a:srgbClr val="000000"/>
                </a:solidFill>
                <a:latin typeface="Arial"/>
              </a:rPr>
              <a:t>Positive</a:t>
            </a:r>
            <a:r>
              <a:rPr lang="sl-SI" altLang="sl-SI" sz="2000" kern="0" dirty="0">
                <a:solidFill>
                  <a:srgbClr val="000000"/>
                </a:solidFill>
                <a:latin typeface="Arial"/>
              </a:rPr>
              <a:t> </a:t>
            </a:r>
            <a:r>
              <a:rPr lang="sl-SI" altLang="sl-SI" sz="2000" kern="0" dirty="0" err="1">
                <a:solidFill>
                  <a:srgbClr val="000000"/>
                </a:solidFill>
                <a:latin typeface="Arial"/>
              </a:rPr>
              <a:t>and</a:t>
            </a:r>
            <a:r>
              <a:rPr lang="sl-SI" altLang="sl-SI" sz="2000" kern="0" dirty="0">
                <a:solidFill>
                  <a:srgbClr val="000000"/>
                </a:solidFill>
                <a:latin typeface="Arial"/>
              </a:rPr>
              <a:t> negative </a:t>
            </a:r>
            <a:r>
              <a:rPr lang="sl-SI" altLang="sl-SI" sz="2000" kern="0" dirty="0" err="1">
                <a:solidFill>
                  <a:srgbClr val="000000"/>
                </a:solidFill>
                <a:latin typeface="Arial"/>
              </a:rPr>
              <a:t>aspect</a:t>
            </a:r>
            <a:r>
              <a:rPr lang="sl-SI" altLang="sl-SI" sz="2000" kern="0" dirty="0">
                <a:solidFill>
                  <a:srgbClr val="000000"/>
                </a:solidFill>
                <a:latin typeface="Arial"/>
              </a:rPr>
              <a:t> </a:t>
            </a:r>
            <a:r>
              <a:rPr lang="sl-SI" altLang="sl-SI" sz="2000" kern="0" dirty="0" err="1">
                <a:solidFill>
                  <a:srgbClr val="000000"/>
                </a:solidFill>
                <a:latin typeface="Arial"/>
              </a:rPr>
              <a:t>of</a:t>
            </a:r>
            <a:r>
              <a:rPr lang="sl-SI" altLang="sl-SI" sz="2000" kern="0" dirty="0">
                <a:solidFill>
                  <a:srgbClr val="000000"/>
                </a:solidFill>
                <a:latin typeface="Arial"/>
              </a:rPr>
              <a:t> </a:t>
            </a:r>
            <a:r>
              <a:rPr lang="sl-SI" altLang="sl-SI" sz="2000" kern="0" dirty="0" err="1">
                <a:solidFill>
                  <a:srgbClr val="000000"/>
                </a:solidFill>
                <a:latin typeface="Arial"/>
              </a:rPr>
              <a:t>the</a:t>
            </a:r>
            <a:r>
              <a:rPr lang="sl-SI" altLang="sl-SI" sz="2000" kern="0" dirty="0">
                <a:solidFill>
                  <a:srgbClr val="000000"/>
                </a:solidFill>
                <a:latin typeface="Arial"/>
              </a:rPr>
              <a:t> </a:t>
            </a:r>
            <a:r>
              <a:rPr lang="sl-SI" altLang="sl-SI" sz="2000" kern="0" dirty="0" err="1">
                <a:solidFill>
                  <a:srgbClr val="000000"/>
                </a:solidFill>
                <a:latin typeface="Arial"/>
              </a:rPr>
              <a:t>right</a:t>
            </a:r>
            <a:r>
              <a:rPr lang="sl-SI" altLang="sl-SI" sz="2000" kern="0" dirty="0">
                <a:solidFill>
                  <a:srgbClr val="000000"/>
                </a:solidFill>
                <a:latin typeface="Arial"/>
              </a:rPr>
              <a:t> </a:t>
            </a:r>
            <a:r>
              <a:rPr lang="sl-SI" altLang="sl-SI" sz="2000" kern="0" dirty="0" err="1">
                <a:solidFill>
                  <a:srgbClr val="000000"/>
                </a:solidFill>
                <a:latin typeface="Arial"/>
              </a:rPr>
              <a:t>of</a:t>
            </a:r>
            <a:r>
              <a:rPr lang="sl-SI" altLang="sl-SI" sz="2000" kern="0" dirty="0">
                <a:solidFill>
                  <a:srgbClr val="000000"/>
                </a:solidFill>
                <a:latin typeface="Arial"/>
              </a:rPr>
              <a:t> </a:t>
            </a:r>
            <a:r>
              <a:rPr lang="sl-SI" altLang="sl-SI" sz="2000" kern="0" dirty="0" err="1">
                <a:solidFill>
                  <a:srgbClr val="000000"/>
                </a:solidFill>
                <a:latin typeface="Arial"/>
              </a:rPr>
              <a:t>an</a:t>
            </a:r>
            <a:r>
              <a:rPr lang="sl-SI" altLang="sl-SI" sz="2000" kern="0" dirty="0">
                <a:solidFill>
                  <a:srgbClr val="000000"/>
                </a:solidFill>
                <a:latin typeface="Arial"/>
              </a:rPr>
              <a:t> </a:t>
            </a:r>
            <a:r>
              <a:rPr lang="sl-SI" altLang="sl-SI" sz="2000" kern="0" dirty="0" err="1">
                <a:solidFill>
                  <a:srgbClr val="000000"/>
                </a:solidFill>
                <a:latin typeface="Arial"/>
              </a:rPr>
              <a:t>individual</a:t>
            </a:r>
            <a:endParaRPr lang="sl-SI" altLang="sl-SI" sz="2000" kern="0" dirty="0">
              <a:solidFill>
                <a:srgbClr val="000000"/>
              </a:solidFill>
              <a:latin typeface="Arial"/>
            </a:endParaRPr>
          </a:p>
          <a:p>
            <a:pPr marL="1101725" lvl="2" indent="-457200">
              <a:buClr>
                <a:srgbClr val="330066"/>
              </a:buClr>
              <a:buFont typeface="+mj-lt"/>
              <a:buAutoNum type="arabicPeriod"/>
              <a:defRPr/>
            </a:pPr>
            <a:r>
              <a:rPr lang="sl-SI" altLang="sl-SI" sz="2000" kern="0" dirty="0" err="1">
                <a:solidFill>
                  <a:srgbClr val="000000"/>
                </a:solidFill>
                <a:latin typeface="Arial"/>
              </a:rPr>
              <a:t>Positive</a:t>
            </a:r>
            <a:r>
              <a:rPr lang="sl-SI" altLang="sl-SI" sz="2000" kern="0" dirty="0">
                <a:solidFill>
                  <a:srgbClr val="000000"/>
                </a:solidFill>
                <a:latin typeface="Arial"/>
              </a:rPr>
              <a:t> </a:t>
            </a:r>
            <a:r>
              <a:rPr lang="sl-SI" altLang="sl-SI" sz="2000" kern="0" dirty="0" err="1">
                <a:solidFill>
                  <a:srgbClr val="000000"/>
                </a:solidFill>
                <a:latin typeface="Arial"/>
              </a:rPr>
              <a:t>and</a:t>
            </a:r>
            <a:r>
              <a:rPr lang="sl-SI" altLang="sl-SI" sz="2000" kern="0" dirty="0">
                <a:solidFill>
                  <a:srgbClr val="000000"/>
                </a:solidFill>
                <a:latin typeface="Arial"/>
              </a:rPr>
              <a:t> negative </a:t>
            </a:r>
            <a:r>
              <a:rPr lang="sl-SI" altLang="sl-SI" sz="2000" kern="0" dirty="0" err="1">
                <a:solidFill>
                  <a:srgbClr val="000000"/>
                </a:solidFill>
                <a:latin typeface="Arial"/>
              </a:rPr>
              <a:t>duty</a:t>
            </a:r>
            <a:r>
              <a:rPr lang="sl-SI" altLang="sl-SI" sz="2000" kern="0" dirty="0">
                <a:solidFill>
                  <a:srgbClr val="000000"/>
                </a:solidFill>
                <a:latin typeface="Arial"/>
              </a:rPr>
              <a:t> </a:t>
            </a:r>
            <a:r>
              <a:rPr lang="sl-SI" altLang="sl-SI" sz="2000" kern="0" dirty="0" err="1">
                <a:solidFill>
                  <a:srgbClr val="000000"/>
                </a:solidFill>
                <a:latin typeface="Arial"/>
              </a:rPr>
              <a:t>of</a:t>
            </a:r>
            <a:r>
              <a:rPr lang="sl-SI" altLang="sl-SI" sz="2000" kern="0" dirty="0">
                <a:solidFill>
                  <a:srgbClr val="000000"/>
                </a:solidFill>
                <a:latin typeface="Arial"/>
              </a:rPr>
              <a:t> </a:t>
            </a:r>
            <a:r>
              <a:rPr lang="sl-SI" altLang="sl-SI" sz="2000" kern="0" dirty="0" err="1">
                <a:solidFill>
                  <a:srgbClr val="000000"/>
                </a:solidFill>
                <a:latin typeface="Arial"/>
              </a:rPr>
              <a:t>the</a:t>
            </a:r>
            <a:r>
              <a:rPr lang="sl-SI" altLang="sl-SI" sz="2000" kern="0" dirty="0">
                <a:solidFill>
                  <a:srgbClr val="000000"/>
                </a:solidFill>
                <a:latin typeface="Arial"/>
              </a:rPr>
              <a:t> </a:t>
            </a:r>
            <a:r>
              <a:rPr lang="sl-SI" altLang="sl-SI" sz="2000" kern="0" dirty="0" err="1">
                <a:solidFill>
                  <a:srgbClr val="000000"/>
                </a:solidFill>
                <a:latin typeface="Arial"/>
              </a:rPr>
              <a:t>state</a:t>
            </a:r>
            <a:endParaRPr lang="sl-SI" altLang="sl-SI" sz="2000" kern="0" dirty="0">
              <a:solidFill>
                <a:srgbClr val="000000"/>
              </a:solidFill>
              <a:latin typeface="Arial"/>
            </a:endParaRPr>
          </a:p>
          <a:p>
            <a:pPr marL="1101725" lvl="2" indent="-457200">
              <a:buClr>
                <a:srgbClr val="330066"/>
              </a:buClr>
              <a:buFont typeface="+mj-lt"/>
              <a:buAutoNum type="arabicPeriod"/>
              <a:defRPr/>
            </a:pPr>
            <a:r>
              <a:rPr lang="sl-SI" altLang="sl-SI" sz="2000" kern="0" dirty="0" err="1">
                <a:solidFill>
                  <a:srgbClr val="000000"/>
                </a:solidFill>
                <a:latin typeface="Arial"/>
              </a:rPr>
              <a:t>Individual</a:t>
            </a:r>
            <a:r>
              <a:rPr lang="sl-SI" altLang="sl-SI" sz="2000" kern="0" dirty="0">
                <a:solidFill>
                  <a:srgbClr val="000000"/>
                </a:solidFill>
                <a:latin typeface="Arial"/>
              </a:rPr>
              <a:t> </a:t>
            </a:r>
            <a:r>
              <a:rPr lang="sl-SI" altLang="sl-SI" sz="2000" kern="0" dirty="0" err="1">
                <a:solidFill>
                  <a:srgbClr val="000000"/>
                </a:solidFill>
                <a:latin typeface="Arial"/>
              </a:rPr>
              <a:t>and</a:t>
            </a:r>
            <a:r>
              <a:rPr lang="sl-SI" altLang="sl-SI" sz="2000" kern="0" dirty="0">
                <a:solidFill>
                  <a:srgbClr val="000000"/>
                </a:solidFill>
                <a:latin typeface="Arial"/>
              </a:rPr>
              <a:t> </a:t>
            </a:r>
            <a:r>
              <a:rPr lang="sl-SI" altLang="sl-SI" sz="2000" kern="0" dirty="0" err="1">
                <a:solidFill>
                  <a:srgbClr val="000000"/>
                </a:solidFill>
                <a:latin typeface="Arial"/>
              </a:rPr>
              <a:t>Collective</a:t>
            </a:r>
            <a:r>
              <a:rPr lang="sl-SI" altLang="sl-SI" sz="2000" kern="0" dirty="0">
                <a:solidFill>
                  <a:srgbClr val="000000"/>
                </a:solidFill>
                <a:latin typeface="Arial"/>
              </a:rPr>
              <a:t> </a:t>
            </a:r>
            <a:r>
              <a:rPr lang="sl-SI" altLang="sl-SI" sz="2000" kern="0" dirty="0" err="1">
                <a:solidFill>
                  <a:srgbClr val="000000"/>
                </a:solidFill>
                <a:latin typeface="Arial"/>
              </a:rPr>
              <a:t>dimension</a:t>
            </a:r>
            <a:r>
              <a:rPr lang="sl-SI" altLang="sl-SI" sz="2000" kern="0" dirty="0">
                <a:solidFill>
                  <a:srgbClr val="000000"/>
                </a:solidFill>
                <a:latin typeface="Arial"/>
              </a:rPr>
              <a:t> </a:t>
            </a:r>
            <a:r>
              <a:rPr lang="sl-SI" altLang="sl-SI" sz="2000" kern="0" dirty="0" err="1">
                <a:solidFill>
                  <a:srgbClr val="000000"/>
                </a:solidFill>
                <a:latin typeface="Arial"/>
              </a:rPr>
              <a:t>of</a:t>
            </a:r>
            <a:r>
              <a:rPr lang="sl-SI" altLang="sl-SI" sz="2000" kern="0" dirty="0">
                <a:solidFill>
                  <a:srgbClr val="000000"/>
                </a:solidFill>
                <a:latin typeface="Arial"/>
              </a:rPr>
              <a:t> </a:t>
            </a:r>
            <a:r>
              <a:rPr lang="sl-SI" altLang="sl-SI" sz="2000" kern="0" dirty="0" err="1">
                <a:solidFill>
                  <a:srgbClr val="000000"/>
                </a:solidFill>
                <a:latin typeface="Arial"/>
              </a:rPr>
              <a:t>the</a:t>
            </a:r>
            <a:r>
              <a:rPr lang="sl-SI" altLang="sl-SI" sz="2000" kern="0" dirty="0">
                <a:solidFill>
                  <a:srgbClr val="000000"/>
                </a:solidFill>
                <a:latin typeface="Arial"/>
              </a:rPr>
              <a:t> </a:t>
            </a:r>
            <a:r>
              <a:rPr lang="sl-SI" altLang="sl-SI" sz="2000" kern="0" dirty="0" err="1">
                <a:solidFill>
                  <a:srgbClr val="000000"/>
                </a:solidFill>
                <a:latin typeface="Arial"/>
              </a:rPr>
              <a:t>right</a:t>
            </a:r>
            <a:endParaRPr lang="sl-SI" altLang="sl-SI" sz="2000" kern="0" dirty="0">
              <a:solidFill>
                <a:srgbClr val="000000"/>
              </a:solidFill>
              <a:latin typeface="Arial"/>
            </a:endParaRPr>
          </a:p>
          <a:p>
            <a:pPr marL="1101725" lvl="2" indent="-457200">
              <a:buClr>
                <a:srgbClr val="330066"/>
              </a:buClr>
              <a:buFont typeface="+mj-lt"/>
              <a:buAutoNum type="arabicPeriod"/>
              <a:defRPr/>
            </a:pPr>
            <a:r>
              <a:rPr lang="sl-SI" altLang="sl-SI" sz="2000" kern="0" noProof="0" dirty="0" err="1">
                <a:solidFill>
                  <a:srgbClr val="000000"/>
                </a:solidFill>
                <a:latin typeface="Arial"/>
              </a:rPr>
              <a:t>Relationship</a:t>
            </a:r>
            <a:r>
              <a:rPr lang="sl-SI" altLang="sl-SI" sz="2000" kern="0" noProof="0" dirty="0">
                <a:solidFill>
                  <a:srgbClr val="000000"/>
                </a:solidFill>
                <a:latin typeface="Arial"/>
              </a:rPr>
              <a:t> to </a:t>
            </a:r>
            <a:r>
              <a:rPr lang="sl-SI" altLang="sl-SI" sz="2000" kern="0" noProof="0" dirty="0" err="1">
                <a:solidFill>
                  <a:srgbClr val="000000"/>
                </a:solidFill>
                <a:latin typeface="Arial"/>
              </a:rPr>
              <a:t>Art</a:t>
            </a:r>
            <a:r>
              <a:rPr lang="sl-SI" altLang="sl-SI" sz="2000" kern="0" noProof="0" dirty="0">
                <a:solidFill>
                  <a:srgbClr val="000000"/>
                </a:solidFill>
                <a:latin typeface="Arial"/>
              </a:rPr>
              <a:t> 7 </a:t>
            </a:r>
            <a:r>
              <a:rPr lang="sl-SI" altLang="sl-SI" sz="2000" kern="0" noProof="0" dirty="0" err="1">
                <a:solidFill>
                  <a:srgbClr val="000000"/>
                </a:solidFill>
                <a:latin typeface="Arial"/>
              </a:rPr>
              <a:t>and</a:t>
            </a:r>
            <a:r>
              <a:rPr lang="sl-SI" altLang="sl-SI" sz="2000" kern="0" noProof="0" dirty="0">
                <a:solidFill>
                  <a:srgbClr val="000000"/>
                </a:solidFill>
                <a:latin typeface="Arial"/>
              </a:rPr>
              <a:t> </a:t>
            </a:r>
            <a:r>
              <a:rPr lang="sl-SI" altLang="sl-SI" sz="2000" kern="0" noProof="0" dirty="0" err="1">
                <a:solidFill>
                  <a:srgbClr val="000000"/>
                </a:solidFill>
                <a:latin typeface="Arial"/>
              </a:rPr>
              <a:t>its</a:t>
            </a:r>
            <a:r>
              <a:rPr lang="sl-SI" altLang="sl-SI" sz="2000" kern="0" noProof="0" dirty="0">
                <a:solidFill>
                  <a:srgbClr val="000000"/>
                </a:solidFill>
                <a:latin typeface="Arial"/>
              </a:rPr>
              <a:t> </a:t>
            </a:r>
            <a:r>
              <a:rPr lang="sl-SI" altLang="sl-SI" sz="2000" kern="0" noProof="0" dirty="0" err="1">
                <a:solidFill>
                  <a:srgbClr val="000000"/>
                </a:solidFill>
                <a:latin typeface="Arial"/>
              </a:rPr>
              <a:t>meaning</a:t>
            </a:r>
            <a:r>
              <a:rPr lang="sl-SI" altLang="sl-SI" sz="2000" kern="0" noProof="0" dirty="0">
                <a:solidFill>
                  <a:srgbClr val="000000"/>
                </a:solidFill>
                <a:latin typeface="Arial"/>
              </a:rPr>
              <a:t> (par. 189)</a:t>
            </a:r>
          </a:p>
          <a:p>
            <a:pPr marL="1101725" lvl="2" indent="-457200">
              <a:buClr>
                <a:srgbClr val="330066"/>
              </a:buClr>
              <a:buFont typeface="+mj-lt"/>
              <a:buAutoNum type="arabicPeriod"/>
              <a:defRPr/>
            </a:pPr>
            <a:r>
              <a:rPr lang="sl-SI" altLang="sl-SI" sz="2000" kern="0" noProof="0" dirty="0" err="1">
                <a:solidFill>
                  <a:srgbClr val="000000"/>
                </a:solidFill>
                <a:latin typeface="Arial"/>
              </a:rPr>
              <a:t>Freedom</a:t>
            </a:r>
            <a:r>
              <a:rPr lang="sl-SI" altLang="sl-SI" sz="2000" kern="0" noProof="0" dirty="0">
                <a:solidFill>
                  <a:srgbClr val="000000"/>
                </a:solidFill>
                <a:latin typeface="Arial"/>
              </a:rPr>
              <a:t> </a:t>
            </a:r>
            <a:r>
              <a:rPr lang="sl-SI" altLang="sl-SI" sz="2000" kern="0" noProof="0" dirty="0" err="1">
                <a:solidFill>
                  <a:srgbClr val="000000"/>
                </a:solidFill>
                <a:latin typeface="Arial"/>
              </a:rPr>
              <a:t>of</a:t>
            </a:r>
            <a:r>
              <a:rPr lang="sl-SI" altLang="sl-SI" sz="2000" kern="0" noProof="0" dirty="0">
                <a:solidFill>
                  <a:srgbClr val="000000"/>
                </a:solidFill>
                <a:latin typeface="Arial"/>
              </a:rPr>
              <a:t> </a:t>
            </a:r>
            <a:r>
              <a:rPr lang="sl-SI" altLang="sl-SI" sz="2000" kern="0" noProof="0" dirty="0" err="1">
                <a:solidFill>
                  <a:srgbClr val="000000"/>
                </a:solidFill>
                <a:latin typeface="Arial"/>
              </a:rPr>
              <a:t>Religion</a:t>
            </a:r>
            <a:r>
              <a:rPr lang="sl-SI" altLang="sl-SI" sz="2000" kern="0" noProof="0" dirty="0">
                <a:solidFill>
                  <a:srgbClr val="000000"/>
                </a:solidFill>
                <a:latin typeface="Arial"/>
              </a:rPr>
              <a:t> in </a:t>
            </a:r>
            <a:r>
              <a:rPr lang="sl-SI" altLang="sl-SI" sz="2000" kern="0" noProof="0" dirty="0" err="1">
                <a:solidFill>
                  <a:srgbClr val="000000"/>
                </a:solidFill>
                <a:latin typeface="Arial"/>
              </a:rPr>
              <a:t>Public</a:t>
            </a:r>
            <a:r>
              <a:rPr lang="sl-SI" altLang="sl-SI" sz="2000" kern="0" noProof="0" dirty="0">
                <a:solidFill>
                  <a:srgbClr val="000000"/>
                </a:solidFill>
                <a:latin typeface="Arial"/>
              </a:rPr>
              <a:t> </a:t>
            </a:r>
            <a:r>
              <a:rPr lang="sl-SI" altLang="sl-SI" sz="2000" kern="0" noProof="0" dirty="0" err="1">
                <a:solidFill>
                  <a:srgbClr val="000000"/>
                </a:solidFill>
                <a:latin typeface="Arial"/>
              </a:rPr>
              <a:t>Schools</a:t>
            </a:r>
            <a:r>
              <a:rPr lang="sl-SI" altLang="sl-SI" sz="2000" kern="0" noProof="0" dirty="0">
                <a:solidFill>
                  <a:srgbClr val="000000"/>
                </a:solidFill>
                <a:latin typeface="Arial"/>
              </a:rPr>
              <a:t> (par. 170)</a:t>
            </a:r>
          </a:p>
          <a:p>
            <a:pPr marL="1101725" lvl="2" indent="-457200">
              <a:buClr>
                <a:srgbClr val="330066"/>
              </a:buClr>
              <a:buFont typeface="+mj-lt"/>
              <a:buAutoNum type="arabicPeriod"/>
              <a:defRPr/>
            </a:pPr>
            <a:r>
              <a:rPr lang="sl-SI" altLang="sl-SI" sz="2000" kern="0" dirty="0" err="1">
                <a:solidFill>
                  <a:srgbClr val="000000"/>
                </a:solidFill>
                <a:latin typeface="Arial"/>
              </a:rPr>
              <a:t>Priests</a:t>
            </a:r>
            <a:r>
              <a:rPr lang="sl-SI" altLang="sl-SI" sz="2000" kern="0" dirty="0">
                <a:solidFill>
                  <a:srgbClr val="000000"/>
                </a:solidFill>
                <a:latin typeface="Arial"/>
              </a:rPr>
              <a:t> as Civil </a:t>
            </a:r>
            <a:r>
              <a:rPr lang="sl-SI" altLang="sl-SI" sz="2000" kern="0" dirty="0" err="1">
                <a:solidFill>
                  <a:srgbClr val="000000"/>
                </a:solidFill>
                <a:latin typeface="Arial"/>
              </a:rPr>
              <a:t>Servants</a:t>
            </a:r>
            <a:r>
              <a:rPr lang="sl-SI" altLang="sl-SI" sz="2000" kern="0" dirty="0">
                <a:solidFill>
                  <a:srgbClr val="000000"/>
                </a:solidFill>
                <a:latin typeface="Arial"/>
              </a:rPr>
              <a:t> (</a:t>
            </a:r>
            <a:r>
              <a:rPr lang="sl-SI" altLang="sl-SI" sz="2000" kern="0" dirty="0" err="1">
                <a:solidFill>
                  <a:srgbClr val="000000"/>
                </a:solidFill>
                <a:latin typeface="Arial"/>
              </a:rPr>
              <a:t>Prisons</a:t>
            </a:r>
            <a:r>
              <a:rPr lang="sl-SI" altLang="sl-SI" sz="2000" kern="0" dirty="0">
                <a:solidFill>
                  <a:srgbClr val="000000"/>
                </a:solidFill>
                <a:latin typeface="Arial"/>
              </a:rPr>
              <a:t>, </a:t>
            </a:r>
            <a:r>
              <a:rPr lang="sl-SI" altLang="sl-SI" sz="2000" kern="0" dirty="0" err="1">
                <a:solidFill>
                  <a:srgbClr val="000000"/>
                </a:solidFill>
                <a:latin typeface="Arial"/>
              </a:rPr>
              <a:t>Hospitals</a:t>
            </a:r>
            <a:r>
              <a:rPr lang="sl-SI" altLang="sl-SI" sz="2000" kern="0" dirty="0">
                <a:solidFill>
                  <a:srgbClr val="000000"/>
                </a:solidFill>
                <a:latin typeface="Arial"/>
              </a:rPr>
              <a:t>, </a:t>
            </a:r>
            <a:r>
              <a:rPr lang="sl-SI" altLang="sl-SI" sz="2000" kern="0" dirty="0" err="1">
                <a:solidFill>
                  <a:srgbClr val="000000"/>
                </a:solidFill>
                <a:latin typeface="Arial"/>
              </a:rPr>
              <a:t>Miltary</a:t>
            </a:r>
            <a:r>
              <a:rPr lang="sl-SI" altLang="sl-SI" sz="2000" kern="0" dirty="0">
                <a:solidFill>
                  <a:srgbClr val="000000"/>
                </a:solidFill>
                <a:latin typeface="Arial"/>
              </a:rPr>
              <a:t>)</a:t>
            </a:r>
          </a:p>
          <a:p>
            <a:pPr marL="1101725" lvl="2" indent="-457200">
              <a:buClr>
                <a:srgbClr val="330066"/>
              </a:buClr>
              <a:buFont typeface="+mj-lt"/>
              <a:buAutoNum type="arabicPeriod"/>
              <a:defRPr/>
            </a:pPr>
            <a:r>
              <a:rPr lang="sl-SI" altLang="sl-SI" sz="2000" kern="0" noProof="0" dirty="0" err="1">
                <a:solidFill>
                  <a:srgbClr val="000000"/>
                </a:solidFill>
                <a:latin typeface="Arial"/>
              </a:rPr>
              <a:t>State</a:t>
            </a:r>
            <a:r>
              <a:rPr lang="sl-SI" altLang="sl-SI" sz="2000" kern="0" noProof="0" dirty="0">
                <a:solidFill>
                  <a:srgbClr val="000000"/>
                </a:solidFill>
                <a:latin typeface="Arial"/>
              </a:rPr>
              <a:t> </a:t>
            </a:r>
            <a:r>
              <a:rPr lang="sl-SI" altLang="sl-SI" sz="2000" kern="0" noProof="0" dirty="0" err="1">
                <a:solidFill>
                  <a:srgbClr val="000000"/>
                </a:solidFill>
                <a:latin typeface="Arial"/>
              </a:rPr>
              <a:t>funding</a:t>
            </a:r>
            <a:r>
              <a:rPr lang="sl-SI" altLang="sl-SI" sz="2000" kern="0" noProof="0" dirty="0">
                <a:solidFill>
                  <a:srgbClr val="000000"/>
                </a:solidFill>
                <a:latin typeface="Arial"/>
              </a:rPr>
              <a:t> </a:t>
            </a:r>
            <a:r>
              <a:rPr lang="sl-SI" altLang="sl-SI" sz="2000" kern="0" noProof="0" dirty="0" err="1">
                <a:solidFill>
                  <a:srgbClr val="000000"/>
                </a:solidFill>
                <a:latin typeface="Arial"/>
              </a:rPr>
              <a:t>of</a:t>
            </a:r>
            <a:r>
              <a:rPr lang="sl-SI" altLang="sl-SI" sz="2000" kern="0" noProof="0" dirty="0">
                <a:solidFill>
                  <a:srgbClr val="000000"/>
                </a:solidFill>
                <a:latin typeface="Arial"/>
              </a:rPr>
              <a:t> </a:t>
            </a:r>
            <a:r>
              <a:rPr lang="sl-SI" altLang="sl-SI" sz="2000" kern="0" noProof="0" dirty="0" err="1">
                <a:solidFill>
                  <a:srgbClr val="000000"/>
                </a:solidFill>
                <a:latin typeface="Arial"/>
              </a:rPr>
              <a:t>religious</a:t>
            </a:r>
            <a:r>
              <a:rPr lang="sl-SI" altLang="sl-SI" sz="2000" kern="0" noProof="0" dirty="0">
                <a:solidFill>
                  <a:srgbClr val="000000"/>
                </a:solidFill>
                <a:latin typeface="Arial"/>
              </a:rPr>
              <a:t> </a:t>
            </a:r>
            <a:r>
              <a:rPr lang="sl-SI" altLang="sl-SI" sz="2000" kern="0" noProof="0" dirty="0" err="1">
                <a:solidFill>
                  <a:srgbClr val="000000"/>
                </a:solidFill>
                <a:latin typeface="Arial"/>
              </a:rPr>
              <a:t>communities</a:t>
            </a:r>
            <a:endParaRPr lang="sl-SI" altLang="sl-SI" sz="2000" kern="0" noProof="0" dirty="0">
              <a:solidFill>
                <a:srgbClr val="000000"/>
              </a:solidFill>
              <a:latin typeface="Arial"/>
            </a:endParaRPr>
          </a:p>
          <a:p>
            <a:pPr lvl="1" indent="-342900">
              <a:buClr>
                <a:srgbClr val="330066"/>
              </a:buClr>
              <a:defRPr/>
            </a:pPr>
            <a:endParaRPr kumimoji="0" lang="sl-SI" altLang="sl-SI" sz="26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219216349"/>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118287" y="1656193"/>
            <a:ext cx="8229600" cy="527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644525" lvl="2" indent="0">
              <a:buClr>
                <a:srgbClr val="330066"/>
              </a:buClr>
              <a:buNone/>
              <a:defRPr/>
            </a:pPr>
            <a:r>
              <a:rPr lang="en-US" altLang="sl-SI" kern="0" dirty="0">
                <a:solidFill>
                  <a:srgbClr val="000000"/>
                </a:solidFill>
                <a:latin typeface="Arial"/>
              </a:rPr>
              <a:t>	</a:t>
            </a:r>
          </a:p>
          <a:p>
            <a:pPr marL="644525" lvl="2" indent="0">
              <a:buClr>
                <a:srgbClr val="330066"/>
              </a:buClr>
              <a:buNone/>
              <a:defRPr/>
            </a:pPr>
            <a:endParaRPr lang="sl-SI" altLang="sl-SI" sz="2000" kern="0" dirty="0">
              <a:solidFill>
                <a:srgbClr val="000000"/>
              </a:solidFill>
              <a:latin typeface="Arial"/>
            </a:endParaRPr>
          </a:p>
          <a:p>
            <a:pPr marL="644525" lvl="2" indent="0">
              <a:buClr>
                <a:srgbClr val="330066"/>
              </a:buClr>
              <a:buNone/>
              <a:defRPr/>
            </a:pPr>
            <a:r>
              <a:rPr lang="en-US" altLang="sl-SI" sz="2000" kern="0" dirty="0">
                <a:solidFill>
                  <a:srgbClr val="000000"/>
                </a:solidFill>
                <a:latin typeface="Arial"/>
              </a:rPr>
              <a:t>The subject of protection afforded by Article 41 of the Constitution is theistic, atheistic, and non-theistic convictions in the sphere of ethics and morality, the internal and external characteristics of which indicate their consistency, cogency, seriousness, cohesiveness, and importance.</a:t>
            </a:r>
            <a:endParaRPr kumimoji="0" lang="sl-SI" altLang="sl-SI" sz="2000" b="0" i="0" u="none" strike="noStrike" kern="0" cap="none" spc="0" normalizeH="0" baseline="0" noProof="0" dirty="0">
              <a:ln>
                <a:noFill/>
              </a:ln>
              <a:solidFill>
                <a:srgbClr val="000000"/>
              </a:solidFill>
              <a:effectLst/>
              <a:uLnTx/>
              <a:uFillTx/>
              <a:latin typeface="Arial"/>
            </a:endParaRPr>
          </a:p>
        </p:txBody>
      </p:sp>
    </p:spTree>
    <p:extLst>
      <p:ext uri="{BB962C8B-B14F-4D97-AF65-F5344CB8AC3E}">
        <p14:creationId xmlns:p14="http://schemas.microsoft.com/office/powerpoint/2010/main" val="2823153120"/>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157571" y="1571142"/>
            <a:ext cx="8229600" cy="527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644525" lvl="2" indent="0" algn="just">
              <a:buClr>
                <a:srgbClr val="330066"/>
              </a:buClr>
              <a:buNone/>
              <a:defRPr/>
            </a:pPr>
            <a:endParaRPr lang="sl-SI" altLang="sl-SI" sz="2000" kern="0" dirty="0">
              <a:solidFill>
                <a:srgbClr val="000000"/>
              </a:solidFill>
              <a:latin typeface="Arial"/>
            </a:endParaRPr>
          </a:p>
          <a:p>
            <a:pPr marL="644525" lvl="2" indent="0" algn="just">
              <a:buClr>
                <a:srgbClr val="330066"/>
              </a:buClr>
              <a:buNone/>
              <a:defRPr/>
            </a:pPr>
            <a:r>
              <a:rPr lang="en-US" altLang="sl-SI" sz="2000" kern="0" dirty="0">
                <a:solidFill>
                  <a:srgbClr val="000000"/>
                </a:solidFill>
                <a:latin typeface="Arial"/>
              </a:rPr>
              <a:t>At the deepest level, freedom of religion entails the right of a natural person to have a religion and freely change it (the positive aspect) and the right not to belong to any religion (the negative aspect). Owing to their nature, these inner convictions cannot be subject to any regulations or restrictions (i.e. forum </a:t>
            </a:r>
            <a:r>
              <a:rPr lang="en-US" altLang="sl-SI" sz="2000" kern="0" dirty="0" err="1">
                <a:solidFill>
                  <a:srgbClr val="000000"/>
                </a:solidFill>
                <a:latin typeface="Arial"/>
              </a:rPr>
              <a:t>internum</a:t>
            </a:r>
            <a:r>
              <a:rPr lang="en-US" altLang="sl-SI" sz="2000" kern="0" dirty="0">
                <a:solidFill>
                  <a:srgbClr val="000000"/>
                </a:solidFill>
                <a:latin typeface="Arial"/>
              </a:rPr>
              <a:t> as a special form of the freedom of thought). The right to the free profession of one’s religion (as a special form of the freedom of expression) and the freedom to exercise one’s religion (as a special form of the freedom of practice) entail an external manifestation of one’s inner personal decisions (i.e. forum </a:t>
            </a:r>
            <a:r>
              <a:rPr lang="en-US" altLang="sl-SI" sz="2000" kern="0" dirty="0" err="1">
                <a:solidFill>
                  <a:srgbClr val="000000"/>
                </a:solidFill>
                <a:latin typeface="Arial"/>
              </a:rPr>
              <a:t>externum</a:t>
            </a:r>
            <a:r>
              <a:rPr lang="en-US" altLang="sl-SI" sz="2000" kern="0" dirty="0">
                <a:solidFill>
                  <a:srgbClr val="000000"/>
                </a:solidFill>
                <a:latin typeface="Arial"/>
              </a:rPr>
              <a:t>). Freedom of religion may be manifested individually or collectively.</a:t>
            </a:r>
            <a:endParaRPr lang="sl-SI" altLang="sl-SI" sz="2000" kern="0" dirty="0">
              <a:solidFill>
                <a:srgbClr val="000000"/>
              </a:solidFill>
              <a:latin typeface="Arial"/>
            </a:endParaRPr>
          </a:p>
          <a:p>
            <a:pPr marL="644525" lvl="2" indent="0">
              <a:buClr>
                <a:srgbClr val="330066"/>
              </a:buClr>
              <a:buNone/>
              <a:defRPr/>
            </a:pPr>
            <a:endParaRPr lang="sl-SI" altLang="sl-SI" kern="0" noProof="0" dirty="0">
              <a:solidFill>
                <a:srgbClr val="000000"/>
              </a:solidFill>
              <a:latin typeface="Arial"/>
            </a:endParaRPr>
          </a:p>
          <a:p>
            <a:pPr lvl="1" indent="-342900">
              <a:buClr>
                <a:srgbClr val="330066"/>
              </a:buClr>
              <a:defRPr/>
            </a:pPr>
            <a:endParaRPr kumimoji="0" lang="sl-SI" altLang="sl-SI" sz="26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856308597"/>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251393" y="1412776"/>
            <a:ext cx="8229600" cy="5347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349250" lvl="1" indent="0">
              <a:buClr>
                <a:srgbClr val="330066"/>
              </a:buClr>
              <a:buNone/>
              <a:defRPr/>
            </a:pPr>
            <a:r>
              <a:rPr lang="en-US" altLang="sl-SI" sz="2000" kern="0" dirty="0">
                <a:solidFill>
                  <a:srgbClr val="000000"/>
                </a:solidFill>
                <a:latin typeface="Arial"/>
              </a:rPr>
              <a:t>In the broad sense, the principle of the separation of the State and religious communities referred to in the first paragraph of Article 7 of the Constitution has three core elements: (1) the religious and philosophical neutrality of the State, (2) the autonomy of religious communities in their own domain, and (3) the State’s equal relation to the religious communities. The aim of this principle is to ensure, through the neutral attitude of the State, true freedom of conscience and the equality of individuals – believers and nonbelievers – and religious communities. The religious and philosophical neutrality of the State does not constitute an impediment to cooperation with religious communities. The autonomy and equality of religious communities, which are determined in the Constitution as independent principles, are the mirror images of the requirement of the neutrality of the State and the tools for ensuring the human right determined by Article 41 of the Constitution.</a:t>
            </a:r>
          </a:p>
          <a:p>
            <a:pPr marL="349250" lvl="1" indent="0">
              <a:buClr>
                <a:srgbClr val="330066"/>
              </a:buClr>
              <a:buNone/>
              <a:defRPr/>
            </a:pPr>
            <a:r>
              <a:rPr lang="en-US" altLang="sl-SI" sz="2400" kern="0" dirty="0">
                <a:solidFill>
                  <a:srgbClr val="000000"/>
                </a:solidFill>
                <a:latin typeface="Arial"/>
              </a:rPr>
              <a:t> </a:t>
            </a:r>
            <a:endParaRPr lang="sl-SI" altLang="sl-SI" sz="2400" kern="0" dirty="0">
              <a:solidFill>
                <a:srgbClr val="000000"/>
              </a:solidFill>
              <a:latin typeface="Arial"/>
            </a:endParaRPr>
          </a:p>
          <a:p>
            <a:pPr marL="644525" lvl="2" indent="0">
              <a:buClr>
                <a:srgbClr val="330066"/>
              </a:buClr>
              <a:buNone/>
              <a:defRPr/>
            </a:pPr>
            <a:endParaRPr lang="sl-SI" altLang="sl-SI" kern="0" dirty="0">
              <a:solidFill>
                <a:srgbClr val="000000"/>
              </a:solidFill>
              <a:latin typeface="Arial"/>
            </a:endParaRPr>
          </a:p>
          <a:p>
            <a:pPr marL="644525" lvl="2" indent="0">
              <a:buClr>
                <a:srgbClr val="330066"/>
              </a:buClr>
              <a:buNone/>
              <a:defRPr/>
            </a:pPr>
            <a:endParaRPr lang="sl-SI" altLang="sl-SI" kern="0" noProof="0" dirty="0">
              <a:solidFill>
                <a:srgbClr val="000000"/>
              </a:solidFill>
              <a:latin typeface="Arial"/>
            </a:endParaRPr>
          </a:p>
          <a:p>
            <a:pPr lvl="1" indent="-342900">
              <a:buClr>
                <a:srgbClr val="330066"/>
              </a:buClr>
              <a:defRPr/>
            </a:pPr>
            <a:endParaRPr kumimoji="0" lang="sl-SI" altLang="sl-SI" sz="26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635408993"/>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30137" y="1196752"/>
            <a:ext cx="8229600" cy="527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644525" lvl="2" indent="0">
              <a:buClr>
                <a:srgbClr val="330066"/>
              </a:buClr>
              <a:buNone/>
              <a:defRPr/>
            </a:pPr>
            <a:endParaRPr lang="sl-SI" altLang="sl-SI" sz="2000" kern="0" dirty="0">
              <a:solidFill>
                <a:srgbClr val="000000"/>
              </a:solidFill>
              <a:latin typeface="Arial"/>
            </a:endParaRPr>
          </a:p>
          <a:p>
            <a:pPr marL="644525" lvl="2" indent="0">
              <a:buClr>
                <a:srgbClr val="330066"/>
              </a:buClr>
              <a:buNone/>
              <a:defRPr/>
            </a:pPr>
            <a:endParaRPr lang="sl-SI" altLang="sl-SI" sz="2000" kern="0" dirty="0">
              <a:solidFill>
                <a:srgbClr val="000000"/>
              </a:solidFill>
              <a:latin typeface="Arial"/>
            </a:endParaRPr>
          </a:p>
          <a:p>
            <a:pPr marL="644525" lvl="2" indent="0">
              <a:buClr>
                <a:srgbClr val="330066"/>
              </a:buClr>
              <a:buNone/>
              <a:defRPr/>
            </a:pPr>
            <a:r>
              <a:rPr lang="en-US" altLang="sl-SI" sz="2000" kern="0" dirty="0">
                <a:solidFill>
                  <a:srgbClr val="000000"/>
                </a:solidFill>
                <a:latin typeface="Arial"/>
              </a:rPr>
              <a:t>The human right to freedom of conscience is the basis of the regulation of the position of religious communities and, in that respect, it takes precedence over the constitutional principles defining the position of religious communities in relation to the State. This entails that everything that falls within the scope of the exercise of the right to freedom of religion determined in Article 41 of the Constitution cannot be inconsistent with the principle of the separation of the State and religious communities.</a:t>
            </a:r>
            <a:endParaRPr lang="sl-SI" altLang="sl-SI" sz="2000" kern="0" dirty="0">
              <a:solidFill>
                <a:srgbClr val="000000"/>
              </a:solidFill>
              <a:latin typeface="Arial"/>
            </a:endParaRPr>
          </a:p>
          <a:p>
            <a:pPr marL="644525" lvl="2" indent="0">
              <a:buClr>
                <a:srgbClr val="330066"/>
              </a:buClr>
              <a:buNone/>
              <a:defRPr/>
            </a:pPr>
            <a:endParaRPr lang="sl-SI" altLang="sl-SI" kern="0" noProof="0" dirty="0">
              <a:solidFill>
                <a:srgbClr val="000000"/>
              </a:solidFill>
              <a:latin typeface="Arial"/>
            </a:endParaRPr>
          </a:p>
          <a:p>
            <a:pPr lvl="1" indent="-342900">
              <a:buClr>
                <a:srgbClr val="330066"/>
              </a:buClr>
              <a:defRPr/>
            </a:pPr>
            <a:endParaRPr kumimoji="0" lang="sl-SI" altLang="sl-SI" sz="26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881078798"/>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87705" y="1340768"/>
            <a:ext cx="8229600" cy="527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644525" lvl="2" indent="0" algn="just">
              <a:buClr>
                <a:srgbClr val="330066"/>
              </a:buClr>
              <a:buNone/>
              <a:defRPr/>
            </a:pPr>
            <a:endParaRPr lang="sl-SI" altLang="sl-SI" sz="2000" kern="0" dirty="0">
              <a:solidFill>
                <a:srgbClr val="000000"/>
              </a:solidFill>
              <a:latin typeface="Arial"/>
            </a:endParaRPr>
          </a:p>
          <a:p>
            <a:pPr marL="644525" lvl="2" indent="0" algn="just">
              <a:buClr>
                <a:srgbClr val="330066"/>
              </a:buClr>
              <a:buNone/>
              <a:defRPr/>
            </a:pPr>
            <a:r>
              <a:rPr lang="en-US" altLang="sl-SI" sz="2000" kern="0" dirty="0">
                <a:solidFill>
                  <a:srgbClr val="000000"/>
                </a:solidFill>
                <a:latin typeface="Arial"/>
              </a:rPr>
              <a:t>The State does not have the duty to fund religious communities on the basis of Article 41 of the Constitution. Nevertheless, the State may provide financial support to religious communities while respecting the equality of religious communities, provided this does not run counter to the principle of the separation of the State and religious communities. Interpreting this in such a way that the State is allowed to test the acceptability of the values of the substance of such convictions and that it may financially support only those religious communities whose substantive convictions are aligned with those of the State would be inconsistent with the requirement of neutrality guaranteed by the principle of the separation of the State and religious communities.</a:t>
            </a:r>
            <a:endParaRPr lang="sl-SI" altLang="sl-SI" sz="2000" kern="0" dirty="0">
              <a:solidFill>
                <a:srgbClr val="000000"/>
              </a:solidFill>
              <a:latin typeface="Arial"/>
            </a:endParaRPr>
          </a:p>
          <a:p>
            <a:pPr marL="644525" lvl="2" indent="0" algn="just">
              <a:buClr>
                <a:srgbClr val="330066"/>
              </a:buClr>
              <a:buNone/>
              <a:defRPr/>
            </a:pPr>
            <a:endParaRPr lang="sl-SI" altLang="sl-SI" sz="2000" kern="0" dirty="0">
              <a:solidFill>
                <a:srgbClr val="000000"/>
              </a:solidFill>
              <a:latin typeface="Arial"/>
            </a:endParaRPr>
          </a:p>
          <a:p>
            <a:pPr marL="644525" lvl="2" indent="0">
              <a:buClr>
                <a:srgbClr val="330066"/>
              </a:buClr>
              <a:buNone/>
              <a:defRPr/>
            </a:pPr>
            <a:endParaRPr lang="sl-SI" altLang="sl-SI" kern="0" noProof="0" dirty="0">
              <a:solidFill>
                <a:srgbClr val="000000"/>
              </a:solidFill>
              <a:latin typeface="Arial"/>
            </a:endParaRPr>
          </a:p>
          <a:p>
            <a:pPr lvl="1" indent="-342900">
              <a:buClr>
                <a:srgbClr val="330066"/>
              </a:buClr>
              <a:defRPr/>
            </a:pPr>
            <a:endParaRPr kumimoji="0" lang="sl-SI" altLang="sl-SI" sz="26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894290904"/>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180528" y="1340768"/>
            <a:ext cx="8229600" cy="527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644525" lvl="2" indent="0" algn="just">
              <a:buClr>
                <a:srgbClr val="330066"/>
              </a:buClr>
              <a:buNone/>
              <a:defRPr/>
            </a:pPr>
            <a:endParaRPr lang="sl-SI" altLang="sl-SI" sz="2000" kern="0" dirty="0">
              <a:solidFill>
                <a:srgbClr val="000000"/>
              </a:solidFill>
              <a:latin typeface="Arial"/>
            </a:endParaRPr>
          </a:p>
          <a:p>
            <a:pPr marL="644525" lvl="2" indent="0" algn="just">
              <a:buClr>
                <a:srgbClr val="330066"/>
              </a:buClr>
              <a:buNone/>
              <a:defRPr/>
            </a:pPr>
            <a:endParaRPr lang="sl-SI" altLang="sl-SI" sz="2000" kern="0" dirty="0">
              <a:solidFill>
                <a:srgbClr val="000000"/>
              </a:solidFill>
              <a:latin typeface="Arial"/>
            </a:endParaRPr>
          </a:p>
          <a:p>
            <a:pPr marL="644525" lvl="2" indent="0" algn="just">
              <a:buClr>
                <a:srgbClr val="330066"/>
              </a:buClr>
              <a:buNone/>
              <a:defRPr/>
            </a:pPr>
            <a:r>
              <a:rPr lang="en-US" altLang="sl-SI" sz="2000" kern="0" dirty="0">
                <a:solidFill>
                  <a:srgbClr val="000000"/>
                </a:solidFill>
                <a:latin typeface="Arial"/>
              </a:rPr>
              <a:t>Although state funding of religious spiritual care in prisons and hospitals does not fall within the scope of the human right referred to in the first paragraph of Article 41 of the Constitution, the State may provide religious communities with the necessary financial resources for the performance of such care to such an extent and in such a manner which is not inconsistent with the principle of the separation of the State and religious communities. </a:t>
            </a:r>
          </a:p>
          <a:p>
            <a:pPr marL="644525" lvl="2" indent="0" algn="just">
              <a:buClr>
                <a:srgbClr val="330066"/>
              </a:buClr>
              <a:buNone/>
              <a:defRPr/>
            </a:pPr>
            <a:endParaRPr lang="sl-SI" altLang="sl-SI" sz="2000" kern="0" dirty="0">
              <a:solidFill>
                <a:srgbClr val="000000"/>
              </a:solidFill>
              <a:latin typeface="Arial"/>
            </a:endParaRPr>
          </a:p>
          <a:p>
            <a:pPr marL="644525" lvl="2" indent="0">
              <a:buClr>
                <a:srgbClr val="330066"/>
              </a:buClr>
              <a:buNone/>
              <a:defRPr/>
            </a:pPr>
            <a:endParaRPr lang="sl-SI" altLang="sl-SI" kern="0" noProof="0" dirty="0">
              <a:solidFill>
                <a:srgbClr val="000000"/>
              </a:solidFill>
              <a:latin typeface="Arial"/>
            </a:endParaRPr>
          </a:p>
          <a:p>
            <a:pPr lvl="1" indent="-342900">
              <a:buClr>
                <a:srgbClr val="330066"/>
              </a:buClr>
              <a:defRPr/>
            </a:pPr>
            <a:endParaRPr kumimoji="0" lang="sl-SI" altLang="sl-SI" sz="26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473811368"/>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3888" y="3093811"/>
            <a:ext cx="6674892" cy="1998727"/>
          </a:xfrm>
        </p:spPr>
        <p:txBody>
          <a:bodyPr>
            <a:normAutofit/>
          </a:bodyPr>
          <a:lstStyle/>
          <a:p>
            <a:pPr algn="r"/>
            <a:r>
              <a:rPr lang="sl-SI" sz="4000" b="1" dirty="0" err="1">
                <a:solidFill>
                  <a:srgbClr val="002060"/>
                </a:solidFill>
                <a:latin typeface="Calibri (telo)"/>
              </a:rPr>
              <a:t>Freedom</a:t>
            </a:r>
            <a:r>
              <a:rPr lang="sl-SI" sz="4000" b="1" dirty="0">
                <a:solidFill>
                  <a:srgbClr val="002060"/>
                </a:solidFill>
                <a:latin typeface="Calibri (telo)"/>
              </a:rPr>
              <a:t> </a:t>
            </a:r>
            <a:r>
              <a:rPr lang="sl-SI" sz="4000" b="1" dirty="0" err="1">
                <a:solidFill>
                  <a:srgbClr val="002060"/>
                </a:solidFill>
                <a:latin typeface="Calibri (telo)"/>
              </a:rPr>
              <a:t>of</a:t>
            </a:r>
            <a:r>
              <a:rPr lang="sl-SI" sz="4000" b="1" dirty="0">
                <a:solidFill>
                  <a:srgbClr val="002060"/>
                </a:solidFill>
                <a:latin typeface="Calibri (telo)"/>
              </a:rPr>
              <a:t> </a:t>
            </a:r>
            <a:r>
              <a:rPr lang="sl-SI" sz="4000" b="1" dirty="0" err="1">
                <a:solidFill>
                  <a:srgbClr val="002060"/>
                </a:solidFill>
                <a:latin typeface="Calibri (telo)"/>
              </a:rPr>
              <a:t>Religion</a:t>
            </a:r>
            <a:r>
              <a:rPr lang="sl-SI" sz="4000" b="1" dirty="0">
                <a:solidFill>
                  <a:srgbClr val="002060"/>
                </a:solidFill>
                <a:latin typeface="Calibri (telo)"/>
              </a:rPr>
              <a:t> </a:t>
            </a:r>
            <a:br>
              <a:rPr lang="sl-SI" sz="4000" b="1" dirty="0">
                <a:solidFill>
                  <a:srgbClr val="002060"/>
                </a:solidFill>
                <a:latin typeface="Calibri (telo)"/>
              </a:rPr>
            </a:br>
            <a:r>
              <a:rPr lang="sl-SI" sz="2800" b="1" dirty="0" err="1">
                <a:solidFill>
                  <a:srgbClr val="002060"/>
                </a:solidFill>
                <a:latin typeface="Calibri (telo)"/>
              </a:rPr>
              <a:t>The</a:t>
            </a:r>
            <a:r>
              <a:rPr lang="sl-SI" sz="2800" b="1" dirty="0">
                <a:solidFill>
                  <a:srgbClr val="002060"/>
                </a:solidFill>
                <a:latin typeface="Calibri (telo)"/>
              </a:rPr>
              <a:t> EU </a:t>
            </a:r>
            <a:r>
              <a:rPr lang="sl-SI" sz="2800" b="1" dirty="0" err="1">
                <a:solidFill>
                  <a:srgbClr val="002060"/>
                </a:solidFill>
                <a:latin typeface="Calibri (telo)"/>
              </a:rPr>
              <a:t>and</a:t>
            </a:r>
            <a:r>
              <a:rPr lang="sl-SI" sz="2800" b="1" dirty="0">
                <a:solidFill>
                  <a:srgbClr val="002060"/>
                </a:solidFill>
                <a:latin typeface="Calibri (telo)"/>
              </a:rPr>
              <a:t> </a:t>
            </a:r>
            <a:r>
              <a:rPr lang="sl-SI" sz="2800" b="1" dirty="0" err="1">
                <a:solidFill>
                  <a:srgbClr val="002060"/>
                </a:solidFill>
                <a:latin typeface="Calibri (telo)"/>
              </a:rPr>
              <a:t>Comparative</a:t>
            </a:r>
            <a:r>
              <a:rPr lang="sl-SI" sz="2800" b="1" dirty="0">
                <a:solidFill>
                  <a:srgbClr val="002060"/>
                </a:solidFill>
                <a:latin typeface="Calibri (telo)"/>
              </a:rPr>
              <a:t> </a:t>
            </a:r>
            <a:r>
              <a:rPr lang="sl-SI" sz="2800" b="1" dirty="0" err="1">
                <a:solidFill>
                  <a:srgbClr val="002060"/>
                </a:solidFill>
                <a:latin typeface="Calibri (telo)"/>
              </a:rPr>
              <a:t>Dimension</a:t>
            </a:r>
            <a:br>
              <a:rPr lang="sl-SI" sz="4000" b="1" dirty="0">
                <a:solidFill>
                  <a:srgbClr val="002060"/>
                </a:solidFill>
                <a:latin typeface="Calibri (telo)"/>
              </a:rPr>
            </a:br>
            <a:r>
              <a:rPr lang="sl-SI" sz="1600" b="1" i="1" dirty="0">
                <a:solidFill>
                  <a:srgbClr val="00B0F0"/>
                </a:solidFill>
                <a:latin typeface="Calibri (telo)"/>
              </a:rPr>
              <a:t>Prof. dr. Matej Avbelj</a:t>
            </a:r>
            <a:br>
              <a:rPr lang="sl-SI" sz="1600" b="1" i="1" dirty="0">
                <a:solidFill>
                  <a:srgbClr val="00B0F0"/>
                </a:solidFill>
                <a:latin typeface="Calibri (telo)"/>
              </a:rPr>
            </a:br>
            <a:r>
              <a:rPr lang="sl-SI" sz="1600" b="1" i="1" dirty="0">
                <a:solidFill>
                  <a:srgbClr val="00B0F0"/>
                </a:solidFill>
                <a:latin typeface="Calibri (telo)"/>
              </a:rPr>
              <a:t>avbelj@gmail.com</a:t>
            </a:r>
          </a:p>
        </p:txBody>
      </p:sp>
      <p:sp>
        <p:nvSpPr>
          <p:cNvPr id="12" name="Označba mesta besedila 11"/>
          <p:cNvSpPr>
            <a:spLocks noGrp="1"/>
          </p:cNvSpPr>
          <p:nvPr>
            <p:ph type="body" idx="1"/>
          </p:nvPr>
        </p:nvSpPr>
        <p:spPr>
          <a:xfrm>
            <a:off x="623888" y="4593109"/>
            <a:ext cx="7886700" cy="1500187"/>
          </a:xfrm>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3" name="Slika 2"/>
          <p:cNvPicPr>
            <a:picLocks noChangeAspect="1"/>
          </p:cNvPicPr>
          <p:nvPr/>
        </p:nvPicPr>
        <p:blipFill>
          <a:blip r:embed="rId3"/>
          <a:stretch>
            <a:fillRect/>
          </a:stretch>
        </p:blipFill>
        <p:spPr>
          <a:xfrm>
            <a:off x="0" y="0"/>
            <a:ext cx="9154616" cy="2868662"/>
          </a:xfrm>
          <a:prstGeom prst="rect">
            <a:avLst/>
          </a:prstGeom>
        </p:spPr>
      </p:pic>
      <p:pic>
        <p:nvPicPr>
          <p:cNvPr id="4" name="Slika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spTree>
    <p:extLst>
      <p:ext uri="{BB962C8B-B14F-4D97-AF65-F5344CB8AC3E}">
        <p14:creationId xmlns:p14="http://schemas.microsoft.com/office/powerpoint/2010/main" val="844681605"/>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452438" y="1915003"/>
            <a:ext cx="8229600" cy="527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
                <a:srgbClr val="330066"/>
              </a:buClr>
              <a:buSzPct val="70000"/>
              <a:buFont typeface="Wingdings" panose="05000000000000000000" pitchFamily="2" charset="2"/>
              <a:buChar char="l"/>
              <a:tabLst/>
              <a:defRPr/>
            </a:pPr>
            <a:endParaRPr lang="sl-SI" altLang="sl-SI" sz="2800" b="1" kern="0" dirty="0">
              <a:solidFill>
                <a:srgbClr val="000000"/>
              </a:solidFill>
              <a:latin typeface="Arial"/>
            </a:endParaRPr>
          </a:p>
          <a:p>
            <a:pPr marL="342900" marR="0" lvl="0" indent="-342900" algn="l" defTabSz="914400" rtl="0" eaLnBrk="0" fontAlgn="base" latinLnBrk="0" hangingPunct="0">
              <a:lnSpc>
                <a:spcPct val="100000"/>
              </a:lnSpc>
              <a:spcBef>
                <a:spcPct val="20000"/>
              </a:spcBef>
              <a:spcAft>
                <a:spcPct val="0"/>
              </a:spcAft>
              <a:buClr>
                <a:srgbClr val="330066"/>
              </a:buClr>
              <a:buSzPct val="70000"/>
              <a:buFont typeface="Wingdings" panose="05000000000000000000" pitchFamily="2" charset="2"/>
              <a:buChar char="l"/>
              <a:tabLst/>
              <a:defRPr/>
            </a:pPr>
            <a:r>
              <a:rPr lang="sl-SI" altLang="sl-SI" sz="2800" b="1" kern="0" dirty="0">
                <a:solidFill>
                  <a:srgbClr val="000000"/>
                </a:solidFill>
                <a:latin typeface="Arial"/>
              </a:rPr>
              <a:t>SI </a:t>
            </a:r>
            <a:r>
              <a:rPr lang="sl-SI" altLang="sl-SI" sz="2800" b="1" kern="0" dirty="0" err="1">
                <a:solidFill>
                  <a:schemeClr val="tx1">
                    <a:lumMod val="50000"/>
                  </a:schemeClr>
                </a:solidFill>
                <a:latin typeface="Arial"/>
              </a:rPr>
              <a:t>Constitutional</a:t>
            </a:r>
            <a:r>
              <a:rPr lang="sl-SI" altLang="sl-SI" sz="2800" b="1" kern="0" dirty="0">
                <a:solidFill>
                  <a:srgbClr val="000000"/>
                </a:solidFill>
                <a:latin typeface="Arial"/>
              </a:rPr>
              <a:t> </a:t>
            </a:r>
            <a:r>
              <a:rPr lang="sl-SI" altLang="sl-SI" sz="2800" b="1" kern="0" dirty="0" err="1">
                <a:solidFill>
                  <a:srgbClr val="000000"/>
                </a:solidFill>
                <a:latin typeface="Arial"/>
              </a:rPr>
              <a:t>System</a:t>
            </a:r>
            <a:endParaRPr lang="sl-SI" altLang="sl-SI" sz="2800" b="1" kern="0" dirty="0">
              <a:solidFill>
                <a:srgbClr val="000000"/>
              </a:solidFill>
              <a:latin typeface="Arial"/>
            </a:endParaRPr>
          </a:p>
          <a:p>
            <a:pPr marL="342900" marR="0" lvl="0" indent="-342900" algn="l" defTabSz="914400" rtl="0" eaLnBrk="0" fontAlgn="base" latinLnBrk="0" hangingPunct="0">
              <a:lnSpc>
                <a:spcPct val="100000"/>
              </a:lnSpc>
              <a:spcBef>
                <a:spcPct val="20000"/>
              </a:spcBef>
              <a:spcAft>
                <a:spcPct val="0"/>
              </a:spcAft>
              <a:buClr>
                <a:srgbClr val="330066"/>
              </a:buClr>
              <a:buSzPct val="70000"/>
              <a:buFont typeface="Wingdings" panose="05000000000000000000" pitchFamily="2" charset="2"/>
              <a:buChar char="l"/>
              <a:tabLst/>
              <a:defRPr/>
            </a:pPr>
            <a:endParaRPr lang="sl-SI" altLang="sl-SI" sz="2800" b="1" kern="0" dirty="0">
              <a:solidFill>
                <a:srgbClr val="000000"/>
              </a:solidFill>
              <a:latin typeface="Arial"/>
            </a:endParaRPr>
          </a:p>
          <a:p>
            <a:pPr marL="342900" marR="0" lvl="0" indent="-342900" algn="l" defTabSz="914400" rtl="0" eaLnBrk="0" fontAlgn="base" latinLnBrk="0" hangingPunct="0">
              <a:lnSpc>
                <a:spcPct val="100000"/>
              </a:lnSpc>
              <a:spcBef>
                <a:spcPct val="20000"/>
              </a:spcBef>
              <a:spcAft>
                <a:spcPct val="0"/>
              </a:spcAft>
              <a:buClr>
                <a:srgbClr val="330066"/>
              </a:buClr>
              <a:buSzPct val="70000"/>
              <a:buFont typeface="Wingdings" panose="05000000000000000000" pitchFamily="2" charset="2"/>
              <a:buChar char="l"/>
              <a:tabLst/>
              <a:defRPr/>
            </a:pPr>
            <a:r>
              <a:rPr kumimoji="0" lang="sl-SI" altLang="sl-SI" sz="2800" b="1" i="0" u="none" strike="noStrike" kern="0" cap="none" spc="0" normalizeH="0" baseline="0" noProof="0" dirty="0" err="1">
                <a:ln>
                  <a:noFill/>
                </a:ln>
                <a:solidFill>
                  <a:srgbClr val="000000"/>
                </a:solidFill>
                <a:effectLst/>
                <a:uLnTx/>
                <a:uFillTx/>
                <a:latin typeface="Arial"/>
              </a:rPr>
              <a:t>Vestiges</a:t>
            </a:r>
            <a:r>
              <a:rPr kumimoji="0" lang="sl-SI" altLang="sl-SI" sz="2800" b="1" i="0" u="none" strike="noStrike" kern="0" cap="none" spc="0" normalizeH="0" noProof="0" dirty="0">
                <a:ln>
                  <a:noFill/>
                </a:ln>
                <a:solidFill>
                  <a:srgbClr val="000000"/>
                </a:solidFill>
                <a:effectLst/>
                <a:uLnTx/>
                <a:uFillTx/>
                <a:latin typeface="Arial"/>
              </a:rPr>
              <a:t> </a:t>
            </a:r>
            <a:r>
              <a:rPr kumimoji="0" lang="sl-SI" altLang="sl-SI" sz="2800" b="1" i="0" u="none" strike="noStrike" kern="0" cap="none" spc="0" normalizeH="0" noProof="0" dirty="0" err="1">
                <a:ln>
                  <a:noFill/>
                </a:ln>
                <a:solidFill>
                  <a:srgbClr val="000000"/>
                </a:solidFill>
                <a:effectLst/>
                <a:uLnTx/>
                <a:uFillTx/>
                <a:latin typeface="Arial"/>
              </a:rPr>
              <a:t>of</a:t>
            </a:r>
            <a:r>
              <a:rPr kumimoji="0" lang="sl-SI" altLang="sl-SI" sz="2800" b="1" i="0" u="none" strike="noStrike" kern="0" cap="none" spc="0" normalizeH="0" noProof="0" dirty="0">
                <a:ln>
                  <a:noFill/>
                </a:ln>
                <a:solidFill>
                  <a:srgbClr val="000000"/>
                </a:solidFill>
                <a:effectLst/>
                <a:uLnTx/>
                <a:uFillTx/>
                <a:latin typeface="Arial"/>
              </a:rPr>
              <a:t> </a:t>
            </a:r>
            <a:r>
              <a:rPr kumimoji="0" lang="sl-SI" altLang="sl-SI" sz="2800" b="1" i="0" u="none" strike="noStrike" kern="0" cap="none" spc="0" normalizeH="0" noProof="0" dirty="0" err="1">
                <a:ln>
                  <a:noFill/>
                </a:ln>
                <a:solidFill>
                  <a:srgbClr val="000000"/>
                </a:solidFill>
                <a:effectLst/>
                <a:uLnTx/>
                <a:uFillTx/>
                <a:latin typeface="Arial"/>
              </a:rPr>
              <a:t>the</a:t>
            </a:r>
            <a:r>
              <a:rPr kumimoji="0" lang="sl-SI" altLang="sl-SI" sz="2800" b="1" i="0" u="none" strike="noStrike" kern="0" cap="none" spc="0" normalizeH="0" noProof="0" dirty="0">
                <a:ln>
                  <a:noFill/>
                </a:ln>
                <a:solidFill>
                  <a:srgbClr val="000000"/>
                </a:solidFill>
                <a:effectLst/>
                <a:uLnTx/>
                <a:uFillTx/>
                <a:latin typeface="Arial"/>
              </a:rPr>
              <a:t> Past</a:t>
            </a:r>
          </a:p>
          <a:p>
            <a:pPr marL="342900" marR="0" lvl="0" indent="-342900" algn="l" defTabSz="914400" rtl="0" eaLnBrk="0" fontAlgn="base" latinLnBrk="0" hangingPunct="0">
              <a:lnSpc>
                <a:spcPct val="100000"/>
              </a:lnSpc>
              <a:spcBef>
                <a:spcPct val="20000"/>
              </a:spcBef>
              <a:spcAft>
                <a:spcPct val="0"/>
              </a:spcAft>
              <a:buClr>
                <a:srgbClr val="330066"/>
              </a:buClr>
              <a:buSzPct val="70000"/>
              <a:buFont typeface="Wingdings" panose="05000000000000000000" pitchFamily="2" charset="2"/>
              <a:buChar char="l"/>
              <a:tabLst/>
              <a:defRPr/>
            </a:pPr>
            <a:endParaRPr lang="sl-SI" altLang="sl-SI" sz="2800" b="1" kern="0" baseline="0" dirty="0">
              <a:solidFill>
                <a:srgbClr val="000000"/>
              </a:solidFill>
              <a:latin typeface="Arial"/>
            </a:endParaRPr>
          </a:p>
          <a:p>
            <a:pPr marL="342900" marR="0" lvl="0" indent="-342900" algn="l" defTabSz="914400" rtl="0" eaLnBrk="0" fontAlgn="base" latinLnBrk="0" hangingPunct="0">
              <a:lnSpc>
                <a:spcPct val="100000"/>
              </a:lnSpc>
              <a:spcBef>
                <a:spcPct val="20000"/>
              </a:spcBef>
              <a:spcAft>
                <a:spcPct val="0"/>
              </a:spcAft>
              <a:buClr>
                <a:srgbClr val="330066"/>
              </a:buClr>
              <a:buSzPct val="70000"/>
              <a:buFont typeface="Wingdings" panose="05000000000000000000" pitchFamily="2" charset="2"/>
              <a:buChar char="l"/>
              <a:tabLst/>
              <a:defRPr/>
            </a:pPr>
            <a:r>
              <a:rPr kumimoji="0" lang="sl-SI" altLang="sl-SI" sz="2800" b="1" i="0" u="none" strike="noStrike" kern="0" cap="none" spc="0" normalizeH="0" noProof="0" dirty="0" err="1">
                <a:ln>
                  <a:noFill/>
                </a:ln>
                <a:solidFill>
                  <a:srgbClr val="000000"/>
                </a:solidFill>
                <a:effectLst/>
                <a:uLnTx/>
                <a:uFillTx/>
                <a:latin typeface="Arial"/>
              </a:rPr>
              <a:t>Freedom</a:t>
            </a:r>
            <a:r>
              <a:rPr kumimoji="0" lang="sl-SI" altLang="sl-SI" sz="2800" b="1" i="0" u="none" strike="noStrike" kern="0" cap="none" spc="0" normalizeH="0" noProof="0" dirty="0">
                <a:ln>
                  <a:noFill/>
                </a:ln>
                <a:solidFill>
                  <a:srgbClr val="000000"/>
                </a:solidFill>
                <a:effectLst/>
                <a:uLnTx/>
                <a:uFillTx/>
                <a:latin typeface="Arial"/>
              </a:rPr>
              <a:t> </a:t>
            </a:r>
            <a:r>
              <a:rPr kumimoji="0" lang="sl-SI" altLang="sl-SI" sz="2800" b="1" i="0" u="none" strike="noStrike" kern="0" cap="none" spc="0" normalizeH="0" noProof="0" dirty="0" err="1">
                <a:ln>
                  <a:noFill/>
                </a:ln>
                <a:solidFill>
                  <a:srgbClr val="000000"/>
                </a:solidFill>
                <a:effectLst/>
                <a:uLnTx/>
                <a:uFillTx/>
                <a:latin typeface="Arial"/>
              </a:rPr>
              <a:t>of</a:t>
            </a:r>
            <a:r>
              <a:rPr kumimoji="0" lang="sl-SI" altLang="sl-SI" sz="2800" b="1" i="0" u="none" strike="noStrike" kern="0" cap="none" spc="0" normalizeH="0" noProof="0" dirty="0">
                <a:ln>
                  <a:noFill/>
                </a:ln>
                <a:solidFill>
                  <a:srgbClr val="000000"/>
                </a:solidFill>
                <a:effectLst/>
                <a:uLnTx/>
                <a:uFillTx/>
                <a:latin typeface="Arial"/>
              </a:rPr>
              <a:t> </a:t>
            </a:r>
            <a:r>
              <a:rPr kumimoji="0" lang="sl-SI" altLang="sl-SI" sz="2800" b="1" i="0" u="none" strike="noStrike" kern="0" cap="none" spc="0" normalizeH="0" noProof="0" dirty="0" err="1">
                <a:ln>
                  <a:noFill/>
                </a:ln>
                <a:solidFill>
                  <a:srgbClr val="000000"/>
                </a:solidFill>
                <a:effectLst/>
                <a:uLnTx/>
                <a:uFillTx/>
                <a:latin typeface="Arial"/>
              </a:rPr>
              <a:t>Religion</a:t>
            </a:r>
            <a:r>
              <a:rPr kumimoji="0" lang="sl-SI" altLang="sl-SI" sz="2800" b="1" i="0" u="none" strike="noStrike" kern="0" cap="none" spc="0" normalizeH="0" noProof="0" dirty="0">
                <a:ln>
                  <a:noFill/>
                </a:ln>
                <a:solidFill>
                  <a:srgbClr val="000000"/>
                </a:solidFill>
                <a:effectLst/>
                <a:uLnTx/>
                <a:uFillTx/>
                <a:latin typeface="Arial"/>
              </a:rPr>
              <a:t> </a:t>
            </a:r>
            <a:endParaRPr kumimoji="0" lang="sl-SI" altLang="sl-SI" sz="2800" b="1" i="0" u="none" strike="noStrike" kern="0" cap="none" spc="0" normalizeH="0" baseline="0" noProof="0" dirty="0">
              <a:ln>
                <a:noFill/>
              </a:ln>
              <a:solidFill>
                <a:srgbClr val="000000"/>
              </a:solidFill>
              <a:effectLst/>
              <a:uLnTx/>
              <a:uFillTx/>
              <a:latin typeface="Arial"/>
            </a:endParaRPr>
          </a:p>
          <a:p>
            <a:pPr marL="342900" marR="0" lvl="0" indent="-342900" algn="l" defTabSz="914400" rtl="0" eaLnBrk="0" fontAlgn="base" latinLnBrk="0" hangingPunct="0">
              <a:lnSpc>
                <a:spcPct val="100000"/>
              </a:lnSpc>
              <a:spcBef>
                <a:spcPct val="20000"/>
              </a:spcBef>
              <a:spcAft>
                <a:spcPct val="0"/>
              </a:spcAft>
              <a:buClr>
                <a:srgbClr val="330066"/>
              </a:buClr>
              <a:buSzPct val="70000"/>
              <a:buFont typeface="Wingdings" panose="05000000000000000000" pitchFamily="2" charset="2"/>
              <a:buNone/>
              <a:tabLst/>
              <a:defRPr/>
            </a:pPr>
            <a:endParaRPr kumimoji="0" lang="sl-SI" altLang="sl-SI" sz="30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607000700"/>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452438" y="1654985"/>
            <a:ext cx="8229600" cy="527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
                <a:srgbClr val="330066"/>
              </a:buClr>
              <a:buSzPct val="70000"/>
              <a:buNone/>
              <a:tabLst/>
              <a:defRPr/>
            </a:pPr>
            <a:r>
              <a:rPr lang="sl-SI" altLang="sl-SI" sz="2000" b="1" kern="0" dirty="0" err="1">
                <a:solidFill>
                  <a:srgbClr val="000000"/>
                </a:solidFill>
                <a:latin typeface="Arial"/>
              </a:rPr>
              <a:t>Two</a:t>
            </a:r>
            <a:r>
              <a:rPr lang="sl-SI" altLang="sl-SI" sz="2000" b="1" kern="0" dirty="0">
                <a:solidFill>
                  <a:srgbClr val="000000"/>
                </a:solidFill>
                <a:latin typeface="Arial"/>
              </a:rPr>
              <a:t> „</a:t>
            </a:r>
            <a:r>
              <a:rPr lang="sl-SI" altLang="sl-SI" sz="2000" b="1" kern="0" dirty="0" err="1">
                <a:solidFill>
                  <a:srgbClr val="000000"/>
                </a:solidFill>
                <a:latin typeface="Arial"/>
              </a:rPr>
              <a:t>contentious</a:t>
            </a:r>
            <a:r>
              <a:rPr lang="sl-SI" altLang="sl-SI" sz="2000" b="1" kern="0" dirty="0">
                <a:solidFill>
                  <a:srgbClr val="000000"/>
                </a:solidFill>
                <a:latin typeface="Arial"/>
              </a:rPr>
              <a:t> </a:t>
            </a:r>
            <a:r>
              <a:rPr lang="sl-SI" altLang="sl-SI" sz="2000" b="1" kern="0" dirty="0" err="1">
                <a:solidFill>
                  <a:srgbClr val="000000"/>
                </a:solidFill>
                <a:latin typeface="Arial"/>
              </a:rPr>
              <a:t>cases</a:t>
            </a:r>
            <a:r>
              <a:rPr lang="sl-SI" altLang="sl-SI" sz="2000" b="1" kern="0" dirty="0">
                <a:solidFill>
                  <a:srgbClr val="000000"/>
                </a:solidFill>
                <a:latin typeface="Arial"/>
              </a:rPr>
              <a:t>“</a:t>
            </a:r>
          </a:p>
          <a:p>
            <a:pPr marL="349250" lvl="1" indent="0">
              <a:buClr>
                <a:srgbClr val="330066"/>
              </a:buClr>
              <a:buNone/>
              <a:defRPr/>
            </a:pPr>
            <a:endParaRPr lang="sl-SI" altLang="sl-SI" sz="2000" b="1" kern="0" dirty="0">
              <a:solidFill>
                <a:srgbClr val="000000"/>
              </a:solidFill>
              <a:latin typeface="Arial"/>
            </a:endParaRPr>
          </a:p>
          <a:p>
            <a:pPr lvl="0">
              <a:buClr>
                <a:srgbClr val="330066"/>
              </a:buClr>
              <a:defRPr/>
            </a:pPr>
            <a:r>
              <a:rPr lang="sl-SI" altLang="sl-SI" sz="2000" b="1" kern="0" dirty="0" err="1">
                <a:solidFill>
                  <a:srgbClr val="000000"/>
                </a:solidFill>
                <a:latin typeface="Arial"/>
              </a:rPr>
              <a:t>Religious</a:t>
            </a:r>
            <a:r>
              <a:rPr lang="sl-SI" altLang="sl-SI" sz="2000" b="1" kern="0" dirty="0">
                <a:solidFill>
                  <a:srgbClr val="000000"/>
                </a:solidFill>
                <a:latin typeface="Arial"/>
              </a:rPr>
              <a:t> </a:t>
            </a:r>
            <a:r>
              <a:rPr lang="sl-SI" altLang="sl-SI" sz="2000" b="1" kern="0" dirty="0" err="1">
                <a:solidFill>
                  <a:srgbClr val="000000"/>
                </a:solidFill>
                <a:latin typeface="Arial"/>
              </a:rPr>
              <a:t>Objections</a:t>
            </a:r>
            <a:r>
              <a:rPr lang="sl-SI" altLang="sl-SI" sz="2000" b="1" kern="0" dirty="0">
                <a:solidFill>
                  <a:srgbClr val="000000"/>
                </a:solidFill>
                <a:latin typeface="Arial"/>
              </a:rPr>
              <a:t> to Same-</a:t>
            </a:r>
            <a:r>
              <a:rPr lang="sl-SI" altLang="sl-SI" sz="2000" b="1" kern="0" dirty="0" err="1">
                <a:solidFill>
                  <a:srgbClr val="000000"/>
                </a:solidFill>
                <a:latin typeface="Arial"/>
              </a:rPr>
              <a:t>Sex</a:t>
            </a:r>
            <a:r>
              <a:rPr lang="sl-SI" altLang="sl-SI" sz="2000" b="1" kern="0" dirty="0">
                <a:solidFill>
                  <a:srgbClr val="000000"/>
                </a:solidFill>
                <a:latin typeface="Arial"/>
              </a:rPr>
              <a:t> </a:t>
            </a:r>
            <a:r>
              <a:rPr lang="sl-SI" altLang="sl-SI" sz="2000" b="1" kern="0" dirty="0" err="1">
                <a:solidFill>
                  <a:srgbClr val="000000"/>
                </a:solidFill>
                <a:latin typeface="Arial"/>
              </a:rPr>
              <a:t>Marriage</a:t>
            </a:r>
            <a:endParaRPr lang="sl-SI" altLang="sl-SI" sz="2000" b="1" kern="0" dirty="0">
              <a:solidFill>
                <a:srgbClr val="000000"/>
              </a:solidFill>
              <a:latin typeface="Arial"/>
            </a:endParaRPr>
          </a:p>
          <a:p>
            <a:pPr marL="0" lvl="0" indent="0">
              <a:buClr>
                <a:srgbClr val="330066"/>
              </a:buClr>
              <a:buNone/>
              <a:defRPr/>
            </a:pPr>
            <a:endParaRPr lang="sl-SI" altLang="sl-SI" sz="2000" b="1" kern="0" dirty="0">
              <a:solidFill>
                <a:srgbClr val="000000"/>
              </a:solidFill>
              <a:latin typeface="Arial"/>
            </a:endParaRPr>
          </a:p>
          <a:p>
            <a:pPr lvl="1">
              <a:buClr>
                <a:srgbClr val="330066"/>
              </a:buClr>
              <a:defRPr/>
            </a:pPr>
            <a:r>
              <a:rPr lang="sl-SI" altLang="sl-SI" sz="2000" b="1" kern="0" dirty="0" err="1">
                <a:solidFill>
                  <a:srgbClr val="000000"/>
                </a:solidFill>
                <a:latin typeface="Arial"/>
              </a:rPr>
              <a:t>The</a:t>
            </a:r>
            <a:r>
              <a:rPr lang="sl-SI" altLang="sl-SI" sz="2000" b="1" kern="0" dirty="0">
                <a:solidFill>
                  <a:srgbClr val="000000"/>
                </a:solidFill>
                <a:latin typeface="Arial"/>
              </a:rPr>
              <a:t> </a:t>
            </a:r>
            <a:r>
              <a:rPr lang="sl-SI" altLang="sl-SI" sz="2000" b="1" kern="0" dirty="0" err="1">
                <a:solidFill>
                  <a:srgbClr val="000000"/>
                </a:solidFill>
                <a:latin typeface="Arial"/>
              </a:rPr>
              <a:t>Right</a:t>
            </a:r>
            <a:r>
              <a:rPr lang="sl-SI" altLang="sl-SI" sz="2000" b="1" kern="0" dirty="0">
                <a:solidFill>
                  <a:srgbClr val="000000"/>
                </a:solidFill>
                <a:latin typeface="Arial"/>
              </a:rPr>
              <a:t> to </a:t>
            </a:r>
            <a:r>
              <a:rPr lang="sl-SI" altLang="sl-SI" sz="2000" b="1" kern="0" dirty="0" err="1">
                <a:solidFill>
                  <a:srgbClr val="000000"/>
                </a:solidFill>
                <a:latin typeface="Arial"/>
              </a:rPr>
              <a:t>Equal</a:t>
            </a:r>
            <a:r>
              <a:rPr lang="sl-SI" altLang="sl-SI" sz="2000" b="1" kern="0" dirty="0">
                <a:solidFill>
                  <a:srgbClr val="000000"/>
                </a:solidFill>
                <a:latin typeface="Arial"/>
              </a:rPr>
              <a:t> </a:t>
            </a:r>
            <a:r>
              <a:rPr lang="sl-SI" altLang="sl-SI" sz="2000" b="1" kern="0" dirty="0" err="1">
                <a:solidFill>
                  <a:srgbClr val="000000"/>
                </a:solidFill>
                <a:latin typeface="Arial"/>
              </a:rPr>
              <a:t>Treatment</a:t>
            </a:r>
            <a:r>
              <a:rPr lang="sl-SI" altLang="sl-SI" sz="2000" b="1" kern="0" dirty="0">
                <a:solidFill>
                  <a:srgbClr val="000000"/>
                </a:solidFill>
                <a:latin typeface="Arial"/>
              </a:rPr>
              <a:t> </a:t>
            </a:r>
            <a:r>
              <a:rPr lang="sl-SI" altLang="sl-SI" sz="2000" b="1" kern="0" dirty="0" err="1">
                <a:solidFill>
                  <a:srgbClr val="000000"/>
                </a:solidFill>
                <a:latin typeface="Arial"/>
              </a:rPr>
              <a:t>of</a:t>
            </a:r>
            <a:r>
              <a:rPr lang="sl-SI" altLang="sl-SI" sz="2000" b="1" kern="0" dirty="0">
                <a:solidFill>
                  <a:srgbClr val="000000"/>
                </a:solidFill>
                <a:latin typeface="Arial"/>
              </a:rPr>
              <a:t> Same-</a:t>
            </a:r>
            <a:r>
              <a:rPr lang="sl-SI" altLang="sl-SI" sz="2000" b="1" kern="0" dirty="0" err="1">
                <a:solidFill>
                  <a:srgbClr val="000000"/>
                </a:solidFill>
                <a:latin typeface="Arial"/>
              </a:rPr>
              <a:t>sex</a:t>
            </a:r>
            <a:r>
              <a:rPr lang="sl-SI" altLang="sl-SI" sz="2000" b="1" kern="0" dirty="0">
                <a:solidFill>
                  <a:srgbClr val="000000"/>
                </a:solidFill>
                <a:latin typeface="Arial"/>
              </a:rPr>
              <a:t> </a:t>
            </a:r>
            <a:r>
              <a:rPr lang="sl-SI" altLang="sl-SI" sz="2000" b="1" kern="0" dirty="0" err="1">
                <a:solidFill>
                  <a:srgbClr val="000000"/>
                </a:solidFill>
                <a:latin typeface="Arial"/>
              </a:rPr>
              <a:t>couples</a:t>
            </a:r>
            <a:r>
              <a:rPr lang="sl-SI" altLang="sl-SI" sz="2000" b="1" kern="0" dirty="0">
                <a:solidFill>
                  <a:srgbClr val="000000"/>
                </a:solidFill>
                <a:latin typeface="Arial"/>
              </a:rPr>
              <a:t> in </a:t>
            </a:r>
            <a:r>
              <a:rPr lang="sl-SI" altLang="sl-SI" sz="2000" b="1" kern="0" dirty="0" err="1">
                <a:solidFill>
                  <a:srgbClr val="000000"/>
                </a:solidFill>
                <a:latin typeface="Arial"/>
              </a:rPr>
              <a:t>all</a:t>
            </a:r>
            <a:r>
              <a:rPr lang="sl-SI" altLang="sl-SI" sz="2000" b="1" kern="0" dirty="0">
                <a:solidFill>
                  <a:srgbClr val="000000"/>
                </a:solidFill>
                <a:latin typeface="Arial"/>
              </a:rPr>
              <a:t> </a:t>
            </a:r>
            <a:r>
              <a:rPr lang="sl-SI" altLang="sl-SI" sz="2000" b="1" kern="0" dirty="0" err="1">
                <a:solidFill>
                  <a:srgbClr val="000000"/>
                </a:solidFill>
                <a:latin typeface="Arial"/>
              </a:rPr>
              <a:t>family</a:t>
            </a:r>
            <a:r>
              <a:rPr lang="sl-SI" altLang="sl-SI" sz="2000" b="1" kern="0" dirty="0">
                <a:solidFill>
                  <a:srgbClr val="000000"/>
                </a:solidFill>
                <a:latin typeface="Arial"/>
              </a:rPr>
              <a:t> </a:t>
            </a:r>
            <a:r>
              <a:rPr lang="sl-SI" altLang="sl-SI" sz="2000" b="1" kern="0" dirty="0" err="1">
                <a:solidFill>
                  <a:srgbClr val="000000"/>
                </a:solidFill>
                <a:latin typeface="Arial"/>
              </a:rPr>
              <a:t>relations</a:t>
            </a:r>
            <a:r>
              <a:rPr lang="sl-SI" altLang="sl-SI" sz="2000" b="1" kern="0" dirty="0">
                <a:solidFill>
                  <a:srgbClr val="000000"/>
                </a:solidFill>
                <a:latin typeface="Arial"/>
              </a:rPr>
              <a:t> – </a:t>
            </a:r>
            <a:r>
              <a:rPr lang="sl-SI" altLang="sl-SI" sz="2000" b="1" kern="0" dirty="0" err="1">
                <a:solidFill>
                  <a:srgbClr val="000000"/>
                </a:solidFill>
                <a:latin typeface="Arial"/>
              </a:rPr>
              <a:t>Slovenian</a:t>
            </a:r>
            <a:r>
              <a:rPr lang="sl-SI" altLang="sl-SI" sz="2000" b="1" kern="0" dirty="0">
                <a:solidFill>
                  <a:srgbClr val="000000"/>
                </a:solidFill>
                <a:latin typeface="Arial"/>
              </a:rPr>
              <a:t> CC</a:t>
            </a:r>
          </a:p>
          <a:p>
            <a:pPr marL="693737" lvl="2" indent="0">
              <a:buClr>
                <a:srgbClr val="330066"/>
              </a:buClr>
              <a:buNone/>
              <a:defRPr/>
            </a:pPr>
            <a:endParaRPr lang="sl-SI" altLang="sl-SI" sz="1700" b="1" kern="0" dirty="0">
              <a:solidFill>
                <a:srgbClr val="000000"/>
              </a:solidFill>
              <a:latin typeface="Arial"/>
            </a:endParaRPr>
          </a:p>
          <a:p>
            <a:pPr lvl="2">
              <a:buClr>
                <a:srgbClr val="330066"/>
              </a:buClr>
              <a:defRPr/>
            </a:pPr>
            <a:r>
              <a:rPr lang="en-US" altLang="sl-SI" sz="1700" b="1" kern="0" dirty="0">
                <a:solidFill>
                  <a:srgbClr val="000000"/>
                </a:solidFill>
                <a:latin typeface="Arial"/>
              </a:rPr>
              <a:t>U-I-486/20, Up-572/18 in U-I-91/21, Up-675/19</a:t>
            </a:r>
            <a:endParaRPr lang="sl-SI" altLang="sl-SI" sz="1700" b="1" kern="0" dirty="0">
              <a:solidFill>
                <a:srgbClr val="000000"/>
              </a:solidFill>
              <a:latin typeface="Arial"/>
            </a:endParaRPr>
          </a:p>
          <a:p>
            <a:pPr marL="344487" lvl="1" indent="0">
              <a:buClr>
                <a:srgbClr val="330066"/>
              </a:buClr>
              <a:buNone/>
              <a:defRPr/>
            </a:pPr>
            <a:endParaRPr lang="sl-SI" altLang="sl-SI" sz="2000" b="1" kern="0" dirty="0">
              <a:solidFill>
                <a:srgbClr val="000000"/>
              </a:solidFill>
              <a:latin typeface="Arial"/>
            </a:endParaRPr>
          </a:p>
          <a:p>
            <a:pPr lvl="1">
              <a:buClr>
                <a:srgbClr val="330066"/>
              </a:buClr>
              <a:defRPr/>
            </a:pPr>
            <a:r>
              <a:rPr lang="sl-SI" altLang="sl-SI" sz="2000" b="1" kern="0" dirty="0" err="1">
                <a:solidFill>
                  <a:srgbClr val="000000"/>
                </a:solidFill>
                <a:latin typeface="Arial"/>
              </a:rPr>
              <a:t>The</a:t>
            </a:r>
            <a:r>
              <a:rPr lang="sl-SI" altLang="sl-SI" sz="2000" b="1" kern="0" dirty="0">
                <a:solidFill>
                  <a:srgbClr val="000000"/>
                </a:solidFill>
                <a:latin typeface="Arial"/>
              </a:rPr>
              <a:t> </a:t>
            </a:r>
            <a:r>
              <a:rPr lang="sl-SI" altLang="sl-SI" sz="2000" b="1" kern="0" dirty="0" err="1">
                <a:solidFill>
                  <a:srgbClr val="000000"/>
                </a:solidFill>
                <a:latin typeface="Arial"/>
              </a:rPr>
              <a:t>Wedding</a:t>
            </a:r>
            <a:r>
              <a:rPr lang="sl-SI" altLang="sl-SI" sz="2000" b="1" kern="0" dirty="0">
                <a:solidFill>
                  <a:srgbClr val="000000"/>
                </a:solidFill>
                <a:latin typeface="Arial"/>
              </a:rPr>
              <a:t> </a:t>
            </a:r>
            <a:r>
              <a:rPr lang="sl-SI" altLang="sl-SI" sz="2000" b="1" kern="0" dirty="0" err="1">
                <a:solidFill>
                  <a:srgbClr val="000000"/>
                </a:solidFill>
                <a:latin typeface="Arial"/>
              </a:rPr>
              <a:t>cake</a:t>
            </a:r>
            <a:r>
              <a:rPr lang="sl-SI" altLang="sl-SI" sz="2000" b="1" kern="0" dirty="0">
                <a:solidFill>
                  <a:srgbClr val="000000"/>
                </a:solidFill>
                <a:latin typeface="Arial"/>
              </a:rPr>
              <a:t> </a:t>
            </a:r>
            <a:r>
              <a:rPr lang="sl-SI" altLang="sl-SI" sz="2000" b="1" kern="0" dirty="0" err="1">
                <a:solidFill>
                  <a:srgbClr val="000000"/>
                </a:solidFill>
                <a:latin typeface="Arial"/>
              </a:rPr>
              <a:t>decision</a:t>
            </a:r>
            <a:r>
              <a:rPr lang="sl-SI" altLang="sl-SI" sz="2000" b="1" kern="0" dirty="0">
                <a:solidFill>
                  <a:srgbClr val="000000"/>
                </a:solidFill>
                <a:latin typeface="Arial"/>
              </a:rPr>
              <a:t> US SC </a:t>
            </a:r>
          </a:p>
          <a:p>
            <a:pPr marL="344487" lvl="1" indent="0">
              <a:buClr>
                <a:srgbClr val="330066"/>
              </a:buClr>
              <a:buNone/>
              <a:defRPr/>
            </a:pPr>
            <a:endParaRPr lang="sl-SI" altLang="sl-SI" sz="2000" b="1" kern="0" dirty="0">
              <a:solidFill>
                <a:srgbClr val="000000"/>
              </a:solidFill>
              <a:latin typeface="Arial"/>
            </a:endParaRPr>
          </a:p>
          <a:p>
            <a:pPr lvl="2">
              <a:buClr>
                <a:srgbClr val="330066"/>
              </a:buClr>
              <a:defRPr/>
            </a:pPr>
            <a:r>
              <a:rPr lang="en-US" altLang="sl-SI" sz="1700" b="1" kern="0" dirty="0">
                <a:solidFill>
                  <a:srgbClr val="000000"/>
                </a:solidFill>
                <a:latin typeface="Arial"/>
              </a:rPr>
              <a:t>Masterpiece Cakeshop v. Colorado Civil Rights Commission, 584 U.S. ___ (2018)</a:t>
            </a:r>
            <a:endParaRPr lang="en-GB" altLang="sl-SI" sz="1700" b="1" kern="0" dirty="0">
              <a:solidFill>
                <a:srgbClr val="000000"/>
              </a:solidFill>
              <a:latin typeface="Arial"/>
            </a:endParaRPr>
          </a:p>
          <a:p>
            <a:pPr marL="349250" lvl="1" indent="0">
              <a:buClr>
                <a:srgbClr val="330066"/>
              </a:buClr>
              <a:buNone/>
              <a:defRPr/>
            </a:pPr>
            <a:endParaRPr lang="sl-SI" altLang="sl-SI" sz="2000" b="1" kern="0" dirty="0">
              <a:solidFill>
                <a:srgbClr val="000000"/>
              </a:solidFill>
              <a:latin typeface="Arial"/>
            </a:endParaRPr>
          </a:p>
          <a:p>
            <a:pPr marL="342900" marR="0" lvl="0" indent="-342900" algn="l" defTabSz="914400" rtl="0" eaLnBrk="0" fontAlgn="base" latinLnBrk="0" hangingPunct="0">
              <a:lnSpc>
                <a:spcPct val="100000"/>
              </a:lnSpc>
              <a:spcBef>
                <a:spcPct val="20000"/>
              </a:spcBef>
              <a:spcAft>
                <a:spcPct val="0"/>
              </a:spcAft>
              <a:buClr>
                <a:srgbClr val="330066"/>
              </a:buClr>
              <a:buSzPct val="70000"/>
              <a:buFont typeface="Wingdings" panose="05000000000000000000" pitchFamily="2" charset="2"/>
              <a:buChar char="l"/>
              <a:tabLst/>
              <a:defRPr/>
            </a:pPr>
            <a:endParaRPr kumimoji="0" lang="en-GB" altLang="sl-SI" sz="2000" b="1" i="0" u="none" strike="noStrike" kern="0" cap="none" spc="0" normalizeH="0" baseline="0" noProof="0" dirty="0">
              <a:ln>
                <a:noFill/>
              </a:ln>
              <a:solidFill>
                <a:srgbClr val="000000"/>
              </a:solidFill>
              <a:effectLst/>
              <a:uLnTx/>
              <a:uFillTx/>
              <a:latin typeface="Arial"/>
            </a:endParaRPr>
          </a:p>
          <a:p>
            <a:pPr marL="342900" marR="0" lvl="0" indent="-342900" algn="l" defTabSz="914400" rtl="0" eaLnBrk="0" fontAlgn="base" latinLnBrk="0" hangingPunct="0">
              <a:lnSpc>
                <a:spcPct val="100000"/>
              </a:lnSpc>
              <a:spcBef>
                <a:spcPct val="20000"/>
              </a:spcBef>
              <a:spcAft>
                <a:spcPct val="0"/>
              </a:spcAft>
              <a:buClr>
                <a:srgbClr val="330066"/>
              </a:buClr>
              <a:buSzPct val="70000"/>
              <a:buFont typeface="Wingdings" panose="05000000000000000000" pitchFamily="2" charset="2"/>
              <a:buNone/>
              <a:tabLst/>
              <a:defRPr/>
            </a:pPr>
            <a:endParaRPr kumimoji="0" lang="sl-SI" altLang="sl-SI" sz="30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451869624"/>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539552" y="1582738"/>
            <a:ext cx="8229600" cy="527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
                <a:srgbClr val="330066"/>
              </a:buClr>
              <a:buSzPct val="70000"/>
              <a:buNone/>
              <a:tabLst/>
              <a:defRPr/>
            </a:pPr>
            <a:r>
              <a:rPr lang="sl-SI" altLang="sl-SI" sz="2000" b="1" kern="0" dirty="0" err="1">
                <a:solidFill>
                  <a:srgbClr val="000000"/>
                </a:solidFill>
                <a:latin typeface="Arial"/>
              </a:rPr>
              <a:t>Two</a:t>
            </a:r>
            <a:r>
              <a:rPr lang="sl-SI" altLang="sl-SI" sz="2000" b="1" kern="0" dirty="0">
                <a:solidFill>
                  <a:srgbClr val="000000"/>
                </a:solidFill>
                <a:latin typeface="Arial"/>
              </a:rPr>
              <a:t> „</a:t>
            </a:r>
            <a:r>
              <a:rPr lang="sl-SI" altLang="sl-SI" sz="2000" b="1" kern="0" dirty="0" err="1">
                <a:solidFill>
                  <a:srgbClr val="000000"/>
                </a:solidFill>
                <a:latin typeface="Arial"/>
              </a:rPr>
              <a:t>contentious</a:t>
            </a:r>
            <a:r>
              <a:rPr lang="sl-SI" altLang="sl-SI" sz="2000" b="1" kern="0" dirty="0">
                <a:solidFill>
                  <a:srgbClr val="000000"/>
                </a:solidFill>
                <a:latin typeface="Arial"/>
              </a:rPr>
              <a:t> </a:t>
            </a:r>
            <a:r>
              <a:rPr lang="sl-SI" altLang="sl-SI" sz="2000" b="1" kern="0" dirty="0" err="1">
                <a:solidFill>
                  <a:srgbClr val="000000"/>
                </a:solidFill>
                <a:latin typeface="Arial"/>
              </a:rPr>
              <a:t>cases</a:t>
            </a:r>
            <a:r>
              <a:rPr lang="sl-SI" altLang="sl-SI" sz="2000" b="1" kern="0" dirty="0">
                <a:solidFill>
                  <a:srgbClr val="000000"/>
                </a:solidFill>
                <a:latin typeface="Arial"/>
              </a:rPr>
              <a:t>“</a:t>
            </a:r>
          </a:p>
          <a:p>
            <a:pPr marL="0" marR="0" lvl="0" indent="0" algn="l" defTabSz="914400" rtl="0" eaLnBrk="0" fontAlgn="base" latinLnBrk="0" hangingPunct="0">
              <a:lnSpc>
                <a:spcPct val="100000"/>
              </a:lnSpc>
              <a:spcBef>
                <a:spcPct val="20000"/>
              </a:spcBef>
              <a:spcAft>
                <a:spcPct val="0"/>
              </a:spcAft>
              <a:buClr>
                <a:srgbClr val="330066"/>
              </a:buClr>
              <a:buSzPct val="70000"/>
              <a:buNone/>
              <a:tabLst/>
              <a:defRPr/>
            </a:pPr>
            <a:endParaRPr lang="sl-SI" altLang="sl-SI" sz="2000" b="1" kern="0" dirty="0">
              <a:solidFill>
                <a:srgbClr val="000000"/>
              </a:solidFill>
              <a:latin typeface="Arial"/>
            </a:endParaRPr>
          </a:p>
          <a:p>
            <a:pPr marL="342900" marR="0" lvl="0" indent="-342900" algn="l" defTabSz="914400" rtl="0" eaLnBrk="0" fontAlgn="base" latinLnBrk="0" hangingPunct="0">
              <a:lnSpc>
                <a:spcPct val="100000"/>
              </a:lnSpc>
              <a:spcBef>
                <a:spcPct val="20000"/>
              </a:spcBef>
              <a:spcAft>
                <a:spcPct val="0"/>
              </a:spcAft>
              <a:buClr>
                <a:srgbClr val="330066"/>
              </a:buClr>
              <a:buSzPct val="70000"/>
              <a:buFont typeface="Wingdings" panose="05000000000000000000" pitchFamily="2" charset="2"/>
              <a:buChar char="l"/>
              <a:tabLst/>
              <a:defRPr/>
            </a:pPr>
            <a:r>
              <a:rPr lang="en-GB" altLang="sl-SI" sz="2000" b="1" kern="0" dirty="0">
                <a:solidFill>
                  <a:srgbClr val="000000"/>
                </a:solidFill>
                <a:latin typeface="Arial"/>
              </a:rPr>
              <a:t>Slaughtering of Animals for Religious Purposes</a:t>
            </a:r>
          </a:p>
          <a:p>
            <a:pPr marL="342900" marR="0" lvl="0" indent="-342900" algn="l" defTabSz="914400" rtl="0" eaLnBrk="0" fontAlgn="base" latinLnBrk="0" hangingPunct="0">
              <a:lnSpc>
                <a:spcPct val="100000"/>
              </a:lnSpc>
              <a:spcBef>
                <a:spcPct val="20000"/>
              </a:spcBef>
              <a:spcAft>
                <a:spcPct val="0"/>
              </a:spcAft>
              <a:buClr>
                <a:srgbClr val="330066"/>
              </a:buClr>
              <a:buSzPct val="70000"/>
              <a:buFont typeface="Wingdings" panose="05000000000000000000" pitchFamily="2" charset="2"/>
              <a:buChar char="l"/>
              <a:tabLst/>
              <a:defRPr/>
            </a:pPr>
            <a:endParaRPr lang="en-GB" altLang="sl-SI" sz="2000" b="1" kern="0" dirty="0">
              <a:solidFill>
                <a:srgbClr val="000000"/>
              </a:solidFill>
              <a:latin typeface="Arial"/>
            </a:endParaRPr>
          </a:p>
          <a:p>
            <a:pPr lvl="1" indent="-342900">
              <a:buClr>
                <a:srgbClr val="330066"/>
              </a:buClr>
              <a:defRPr/>
            </a:pPr>
            <a:r>
              <a:rPr lang="en-GB" altLang="sl-SI" sz="2000" b="1" kern="0" dirty="0">
                <a:solidFill>
                  <a:srgbClr val="000000"/>
                </a:solidFill>
                <a:latin typeface="Arial"/>
              </a:rPr>
              <a:t>Decision of SI Constitutional Court U-I-140/14</a:t>
            </a:r>
            <a:endParaRPr lang="sl-SI" altLang="sl-SI" sz="2000" b="1" kern="0" dirty="0">
              <a:solidFill>
                <a:srgbClr val="000000"/>
              </a:solidFill>
              <a:latin typeface="Arial"/>
            </a:endParaRPr>
          </a:p>
          <a:p>
            <a:pPr lvl="1" indent="-342900">
              <a:buClr>
                <a:srgbClr val="330066"/>
              </a:buClr>
              <a:defRPr/>
            </a:pPr>
            <a:r>
              <a:rPr lang="en-GB" altLang="sl-SI" sz="2000" b="1" kern="0" noProof="0" dirty="0">
                <a:solidFill>
                  <a:srgbClr val="000000"/>
                </a:solidFill>
                <a:latin typeface="Arial"/>
              </a:rPr>
              <a:t>Opinion of AG </a:t>
            </a:r>
            <a:r>
              <a:rPr lang="en-GB" altLang="sl-SI" sz="2000" b="1" kern="0" dirty="0">
                <a:solidFill>
                  <a:srgbClr val="000000"/>
                </a:solidFill>
                <a:latin typeface="Arial"/>
              </a:rPr>
              <a:t>C-336/19</a:t>
            </a:r>
            <a:endParaRPr lang="sl-SI" altLang="sl-SI" sz="2000" b="1" kern="0" dirty="0">
              <a:solidFill>
                <a:srgbClr val="000000"/>
              </a:solidFill>
              <a:latin typeface="Arial"/>
            </a:endParaRPr>
          </a:p>
          <a:p>
            <a:pPr lvl="1" indent="-342900">
              <a:buClr>
                <a:srgbClr val="330066"/>
              </a:buClr>
              <a:defRPr/>
            </a:pPr>
            <a:r>
              <a:rPr lang="sl-SI" altLang="sl-SI" sz="2000" b="1" kern="0" dirty="0" err="1">
                <a:solidFill>
                  <a:srgbClr val="000000"/>
                </a:solidFill>
                <a:latin typeface="Arial"/>
              </a:rPr>
              <a:t>Decision</a:t>
            </a:r>
            <a:r>
              <a:rPr lang="sl-SI" altLang="sl-SI" sz="2000" b="1" kern="0" dirty="0">
                <a:solidFill>
                  <a:srgbClr val="000000"/>
                </a:solidFill>
                <a:latin typeface="Arial"/>
              </a:rPr>
              <a:t> CJEU C-336/19</a:t>
            </a:r>
          </a:p>
          <a:p>
            <a:pPr marL="349250" lvl="1" indent="0">
              <a:buClr>
                <a:srgbClr val="330066"/>
              </a:buClr>
              <a:buNone/>
              <a:defRPr/>
            </a:pPr>
            <a:endParaRPr lang="sl-SI" altLang="sl-SI" sz="2000" b="1" kern="0" dirty="0">
              <a:solidFill>
                <a:srgbClr val="000000"/>
              </a:solidFill>
              <a:latin typeface="Arial"/>
            </a:endParaRPr>
          </a:p>
          <a:p>
            <a:pPr lvl="0">
              <a:buClr>
                <a:srgbClr val="330066"/>
              </a:buClr>
              <a:defRPr/>
            </a:pPr>
            <a:r>
              <a:rPr lang="sl-SI" altLang="sl-SI" sz="2000" b="1" kern="0" dirty="0" err="1">
                <a:solidFill>
                  <a:srgbClr val="000000"/>
                </a:solidFill>
                <a:latin typeface="Arial"/>
              </a:rPr>
              <a:t>Religious</a:t>
            </a:r>
            <a:r>
              <a:rPr lang="sl-SI" altLang="sl-SI" sz="2000" b="1" kern="0" dirty="0">
                <a:solidFill>
                  <a:srgbClr val="000000"/>
                </a:solidFill>
                <a:latin typeface="Arial"/>
              </a:rPr>
              <a:t> </a:t>
            </a:r>
            <a:r>
              <a:rPr lang="sl-SI" altLang="sl-SI" sz="2000" b="1" kern="0" dirty="0" err="1">
                <a:solidFill>
                  <a:srgbClr val="000000"/>
                </a:solidFill>
                <a:latin typeface="Arial"/>
              </a:rPr>
              <a:t>Objections</a:t>
            </a:r>
            <a:r>
              <a:rPr lang="sl-SI" altLang="sl-SI" sz="2000" b="1" kern="0" dirty="0">
                <a:solidFill>
                  <a:srgbClr val="000000"/>
                </a:solidFill>
                <a:latin typeface="Arial"/>
              </a:rPr>
              <a:t> to Same-</a:t>
            </a:r>
            <a:r>
              <a:rPr lang="sl-SI" altLang="sl-SI" sz="2000" b="1" kern="0" dirty="0" err="1">
                <a:solidFill>
                  <a:srgbClr val="000000"/>
                </a:solidFill>
                <a:latin typeface="Arial"/>
              </a:rPr>
              <a:t>Sex</a:t>
            </a:r>
            <a:r>
              <a:rPr lang="sl-SI" altLang="sl-SI" sz="2000" b="1" kern="0" dirty="0">
                <a:solidFill>
                  <a:srgbClr val="000000"/>
                </a:solidFill>
                <a:latin typeface="Arial"/>
              </a:rPr>
              <a:t> </a:t>
            </a:r>
            <a:r>
              <a:rPr lang="sl-SI" altLang="sl-SI" sz="2000" b="1" kern="0" dirty="0" err="1">
                <a:solidFill>
                  <a:srgbClr val="000000"/>
                </a:solidFill>
                <a:latin typeface="Arial"/>
              </a:rPr>
              <a:t>Marriage</a:t>
            </a:r>
            <a:endParaRPr lang="sl-SI" altLang="sl-SI" sz="2000" b="1" kern="0" dirty="0">
              <a:solidFill>
                <a:srgbClr val="000000"/>
              </a:solidFill>
              <a:latin typeface="Arial"/>
            </a:endParaRPr>
          </a:p>
          <a:p>
            <a:pPr marL="0" lvl="0" indent="0">
              <a:buClr>
                <a:srgbClr val="330066"/>
              </a:buClr>
              <a:buNone/>
              <a:defRPr/>
            </a:pPr>
            <a:endParaRPr lang="sl-SI" altLang="sl-SI" sz="2000" b="1" kern="0" dirty="0">
              <a:solidFill>
                <a:srgbClr val="000000"/>
              </a:solidFill>
              <a:latin typeface="Arial"/>
            </a:endParaRPr>
          </a:p>
          <a:p>
            <a:pPr lvl="1">
              <a:buClr>
                <a:srgbClr val="330066"/>
              </a:buClr>
              <a:defRPr/>
            </a:pPr>
            <a:r>
              <a:rPr lang="sl-SI" altLang="sl-SI" sz="2000" b="1" kern="0" dirty="0" err="1">
                <a:solidFill>
                  <a:srgbClr val="000000"/>
                </a:solidFill>
                <a:latin typeface="Arial"/>
              </a:rPr>
              <a:t>The</a:t>
            </a:r>
            <a:r>
              <a:rPr lang="sl-SI" altLang="sl-SI" sz="2000" b="1" kern="0" dirty="0">
                <a:solidFill>
                  <a:srgbClr val="000000"/>
                </a:solidFill>
                <a:latin typeface="Arial"/>
              </a:rPr>
              <a:t> </a:t>
            </a:r>
            <a:r>
              <a:rPr lang="sl-SI" altLang="sl-SI" sz="2000" b="1" kern="0" dirty="0" err="1">
                <a:solidFill>
                  <a:srgbClr val="000000"/>
                </a:solidFill>
                <a:latin typeface="Arial"/>
              </a:rPr>
              <a:t>Wedding</a:t>
            </a:r>
            <a:r>
              <a:rPr lang="sl-SI" altLang="sl-SI" sz="2000" b="1" kern="0" dirty="0">
                <a:solidFill>
                  <a:srgbClr val="000000"/>
                </a:solidFill>
                <a:latin typeface="Arial"/>
              </a:rPr>
              <a:t> </a:t>
            </a:r>
            <a:r>
              <a:rPr lang="sl-SI" altLang="sl-SI" sz="2000" b="1" kern="0" dirty="0" err="1">
                <a:solidFill>
                  <a:srgbClr val="000000"/>
                </a:solidFill>
                <a:latin typeface="Arial"/>
              </a:rPr>
              <a:t>cake</a:t>
            </a:r>
            <a:r>
              <a:rPr lang="sl-SI" altLang="sl-SI" sz="2000" b="1" kern="0" dirty="0">
                <a:solidFill>
                  <a:srgbClr val="000000"/>
                </a:solidFill>
                <a:latin typeface="Arial"/>
              </a:rPr>
              <a:t> </a:t>
            </a:r>
            <a:r>
              <a:rPr lang="sl-SI" altLang="sl-SI" sz="2000" b="1" kern="0" dirty="0" err="1">
                <a:solidFill>
                  <a:srgbClr val="000000"/>
                </a:solidFill>
                <a:latin typeface="Arial"/>
              </a:rPr>
              <a:t>decision</a:t>
            </a:r>
            <a:r>
              <a:rPr lang="sl-SI" altLang="sl-SI" sz="2000" b="1" kern="0" dirty="0">
                <a:solidFill>
                  <a:srgbClr val="000000"/>
                </a:solidFill>
                <a:latin typeface="Arial"/>
              </a:rPr>
              <a:t> US SC </a:t>
            </a:r>
            <a:endParaRPr lang="en-GB" altLang="sl-SI" sz="2000" b="1" kern="0" dirty="0">
              <a:solidFill>
                <a:srgbClr val="000000"/>
              </a:solidFill>
              <a:latin typeface="Arial"/>
            </a:endParaRPr>
          </a:p>
          <a:p>
            <a:pPr marL="349250" lvl="1" indent="0">
              <a:buClr>
                <a:srgbClr val="330066"/>
              </a:buClr>
              <a:buNone/>
              <a:defRPr/>
            </a:pPr>
            <a:endParaRPr lang="sl-SI" altLang="sl-SI" sz="2000" b="1" kern="0" dirty="0">
              <a:solidFill>
                <a:srgbClr val="000000"/>
              </a:solidFill>
              <a:latin typeface="Arial"/>
            </a:endParaRPr>
          </a:p>
          <a:p>
            <a:pPr marL="342900" marR="0" lvl="0" indent="-342900" algn="l" defTabSz="914400" rtl="0" eaLnBrk="0" fontAlgn="base" latinLnBrk="0" hangingPunct="0">
              <a:lnSpc>
                <a:spcPct val="100000"/>
              </a:lnSpc>
              <a:spcBef>
                <a:spcPct val="20000"/>
              </a:spcBef>
              <a:spcAft>
                <a:spcPct val="0"/>
              </a:spcAft>
              <a:buClr>
                <a:srgbClr val="330066"/>
              </a:buClr>
              <a:buSzPct val="70000"/>
              <a:buFont typeface="Wingdings" panose="05000000000000000000" pitchFamily="2" charset="2"/>
              <a:buChar char="l"/>
              <a:tabLst/>
              <a:defRPr/>
            </a:pPr>
            <a:endParaRPr kumimoji="0" lang="en-GB" altLang="sl-SI" sz="2000" b="1" i="0" u="none" strike="noStrike" kern="0" cap="none" spc="0" normalizeH="0" baseline="0" noProof="0" dirty="0">
              <a:ln>
                <a:noFill/>
              </a:ln>
              <a:solidFill>
                <a:srgbClr val="000000"/>
              </a:solidFill>
              <a:effectLst/>
              <a:uLnTx/>
              <a:uFillTx/>
              <a:latin typeface="Arial"/>
            </a:endParaRPr>
          </a:p>
          <a:p>
            <a:pPr marL="342900" marR="0" lvl="0" indent="-342900" algn="l" defTabSz="914400" rtl="0" eaLnBrk="0" fontAlgn="base" latinLnBrk="0" hangingPunct="0">
              <a:lnSpc>
                <a:spcPct val="100000"/>
              </a:lnSpc>
              <a:spcBef>
                <a:spcPct val="20000"/>
              </a:spcBef>
              <a:spcAft>
                <a:spcPct val="0"/>
              </a:spcAft>
              <a:buClr>
                <a:srgbClr val="330066"/>
              </a:buClr>
              <a:buSzPct val="70000"/>
              <a:buFont typeface="Wingdings" panose="05000000000000000000" pitchFamily="2" charset="2"/>
              <a:buNone/>
              <a:tabLst/>
              <a:defRPr/>
            </a:pPr>
            <a:endParaRPr kumimoji="0" lang="sl-SI" altLang="sl-SI" sz="30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946701777"/>
      </p:ext>
    </p:extLst>
  </p:cSld>
  <p:clrMapOvr>
    <a:masterClrMapping/>
  </p:clrMapOvr>
  <mc:AlternateContent xmlns:mc="http://schemas.openxmlformats.org/markup-compatibility/2006">
    <mc:Choice xmlns:p14="http://schemas.microsoft.com/office/powerpoint/2010/main" Requires="p14">
      <p:transition spd="slow" p14:dur="1500" advClick="0" advTm="6000">
        <p:split orient="vert"/>
      </p:transition>
    </mc:Choice>
    <mc:Fallback>
      <p:transition spd="slow" advClick="0" advTm="6000">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7" name="Rectangle 3"/>
          <p:cNvSpPr txBox="1">
            <a:spLocks noChangeArrowheads="1"/>
          </p:cNvSpPr>
          <p:nvPr/>
        </p:nvSpPr>
        <p:spPr bwMode="auto">
          <a:xfrm>
            <a:off x="623888" y="1582738"/>
            <a:ext cx="8229600" cy="527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
                <a:srgbClr val="330066"/>
              </a:buClr>
              <a:buSzPct val="70000"/>
              <a:buFont typeface="Wingdings" panose="05000000000000000000" pitchFamily="2" charset="2"/>
              <a:buChar char="l"/>
              <a:tabLst/>
              <a:defRPr/>
            </a:pPr>
            <a:endParaRPr lang="sl-SI" altLang="sl-SI" sz="2800" b="1" kern="0" dirty="0">
              <a:solidFill>
                <a:srgbClr val="000000"/>
              </a:solidFill>
              <a:latin typeface="Arial"/>
            </a:endParaRPr>
          </a:p>
          <a:p>
            <a:pPr marL="342900" marR="0" lvl="0" indent="-342900" algn="l" defTabSz="914400" rtl="0" eaLnBrk="0" fontAlgn="base" latinLnBrk="0" hangingPunct="0">
              <a:lnSpc>
                <a:spcPct val="100000"/>
              </a:lnSpc>
              <a:spcBef>
                <a:spcPct val="20000"/>
              </a:spcBef>
              <a:spcAft>
                <a:spcPct val="0"/>
              </a:spcAft>
              <a:buClr>
                <a:srgbClr val="330066"/>
              </a:buClr>
              <a:buSzPct val="70000"/>
              <a:buFont typeface="Wingdings" panose="05000000000000000000" pitchFamily="2" charset="2"/>
              <a:buNone/>
              <a:tabLst/>
              <a:defRPr/>
            </a:pPr>
            <a:endParaRPr kumimoji="0" lang="sl-SI" altLang="sl-SI" sz="3000" b="0" i="0" u="none" strike="noStrike" kern="0" cap="none" spc="0" normalizeH="0" baseline="0" noProof="0" dirty="0">
              <a:ln>
                <a:noFill/>
              </a:ln>
              <a:solidFill>
                <a:srgbClr val="000000"/>
              </a:solidFill>
              <a:effectLst/>
              <a:uLnTx/>
              <a:uFillTx/>
              <a:latin typeface="Arial"/>
              <a:ea typeface="+mn-ea"/>
              <a:cs typeface="+mn-cs"/>
            </a:endParaRPr>
          </a:p>
        </p:txBody>
      </p:sp>
      <p:sp>
        <p:nvSpPr>
          <p:cNvPr id="9" name="Rectangle 3"/>
          <p:cNvSpPr txBox="1">
            <a:spLocks noChangeArrowheads="1"/>
          </p:cNvSpPr>
          <p:nvPr/>
        </p:nvSpPr>
        <p:spPr bwMode="auto">
          <a:xfrm>
            <a:off x="468313" y="1268760"/>
            <a:ext cx="8229600" cy="4843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0" indent="0" algn="ctr" eaLnBrk="1" hangingPunct="1">
              <a:buNone/>
            </a:pPr>
            <a:r>
              <a:rPr lang="en-US" altLang="sl-SI" sz="2000" b="1" kern="0" dirty="0">
                <a:solidFill>
                  <a:schemeClr val="tx1">
                    <a:lumMod val="50000"/>
                  </a:schemeClr>
                </a:solidFill>
                <a:latin typeface="Arial" panose="020B0604020202020204" pitchFamily="34" charset="0"/>
                <a:cs typeface="Arial" panose="020B0604020202020204" pitchFamily="34" charset="0"/>
              </a:rPr>
              <a:t>Main Characteristics of the National Constitutional System</a:t>
            </a: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eaLnBrk="1" hangingPunct="1">
              <a:buFont typeface="Arial" panose="020B0604020202020204" pitchFamily="34" charset="0"/>
              <a:buChar char="•"/>
            </a:pP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eaLnBrk="1" hangingPunct="1">
              <a:buFont typeface="Arial" panose="020B0604020202020204" pitchFamily="34" charset="0"/>
              <a:buChar char="•"/>
            </a:pPr>
            <a:r>
              <a:rPr lang="en-US" altLang="sl-SI" sz="2000" kern="0" dirty="0">
                <a:solidFill>
                  <a:schemeClr val="tx1">
                    <a:lumMod val="50000"/>
                  </a:schemeClr>
                </a:solidFill>
                <a:latin typeface="Arial" panose="020B0604020202020204" pitchFamily="34" charset="0"/>
                <a:cs typeface="Arial" panose="020B0604020202020204" pitchFamily="34" charset="0"/>
              </a:rPr>
              <a:t>Republic</a:t>
            </a: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eaLnBrk="1" hangingPunct="1">
              <a:buFont typeface="Arial" panose="020B0604020202020204" pitchFamily="34" charset="0"/>
              <a:buChar char="•"/>
            </a:pPr>
            <a:r>
              <a:rPr lang="en-US" altLang="sl-SI" sz="2000" kern="0" dirty="0">
                <a:solidFill>
                  <a:schemeClr val="tx1">
                    <a:lumMod val="50000"/>
                  </a:schemeClr>
                </a:solidFill>
                <a:latin typeface="Arial" panose="020B0604020202020204" pitchFamily="34" charset="0"/>
                <a:cs typeface="Arial" panose="020B0604020202020204" pitchFamily="34" charset="0"/>
              </a:rPr>
              <a:t>Parliamentary Democracy</a:t>
            </a: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eaLnBrk="1" hangingPunct="1">
              <a:buFont typeface="Arial" panose="020B0604020202020204" pitchFamily="34" charset="0"/>
              <a:buChar char="•"/>
            </a:pPr>
            <a:r>
              <a:rPr lang="en-US" altLang="sl-SI" sz="2000" kern="0" dirty="0">
                <a:solidFill>
                  <a:schemeClr val="tx1">
                    <a:lumMod val="50000"/>
                  </a:schemeClr>
                </a:solidFill>
                <a:latin typeface="Arial" panose="020B0604020202020204" pitchFamily="34" charset="0"/>
                <a:cs typeface="Arial" panose="020B0604020202020204" pitchFamily="34" charset="0"/>
              </a:rPr>
              <a:t>Two-tiered Judiciary: </a:t>
            </a: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marL="0" indent="0" eaLnBrk="1" hangingPunct="1">
              <a:buNone/>
            </a:pPr>
            <a:r>
              <a:rPr lang="sl-SI" altLang="sl-SI" sz="2000" kern="0" dirty="0">
                <a:solidFill>
                  <a:schemeClr val="tx1">
                    <a:lumMod val="50000"/>
                  </a:schemeClr>
                </a:solidFill>
                <a:latin typeface="Arial" panose="020B0604020202020204" pitchFamily="34" charset="0"/>
                <a:cs typeface="Arial" panose="020B0604020202020204" pitchFamily="34" charset="0"/>
              </a:rPr>
              <a:t>              - </a:t>
            </a:r>
            <a:r>
              <a:rPr lang="sl-SI" altLang="sl-SI" sz="2000" kern="0" dirty="0" err="1">
                <a:solidFill>
                  <a:schemeClr val="tx1">
                    <a:lumMod val="50000"/>
                  </a:schemeClr>
                </a:solidFill>
                <a:latin typeface="Arial" panose="020B0604020202020204" pitchFamily="34" charset="0"/>
                <a:cs typeface="Arial" panose="020B0604020202020204" pitchFamily="34" charset="0"/>
              </a:rPr>
              <a:t>Ordinary</a:t>
            </a:r>
            <a:r>
              <a:rPr lang="sl-SI" altLang="sl-SI" sz="2000" kern="0" dirty="0">
                <a:solidFill>
                  <a:schemeClr val="tx1">
                    <a:lumMod val="50000"/>
                  </a:schemeClr>
                </a:solidFill>
                <a:latin typeface="Arial" panose="020B0604020202020204" pitchFamily="34" charset="0"/>
                <a:cs typeface="Arial" panose="020B0604020202020204" pitchFamily="34" charset="0"/>
              </a:rPr>
              <a:t> </a:t>
            </a:r>
            <a:r>
              <a:rPr lang="sl-SI" altLang="sl-SI" sz="2000" kern="0" dirty="0" err="1">
                <a:solidFill>
                  <a:schemeClr val="tx1">
                    <a:lumMod val="50000"/>
                  </a:schemeClr>
                </a:solidFill>
                <a:latin typeface="Arial" panose="020B0604020202020204" pitchFamily="34" charset="0"/>
                <a:cs typeface="Arial" panose="020B0604020202020204" pitchFamily="34" charset="0"/>
              </a:rPr>
              <a:t>Courts</a:t>
            </a: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marL="0" indent="0" eaLnBrk="1" hangingPunct="1">
              <a:buNone/>
            </a:pPr>
            <a:r>
              <a:rPr lang="sl-SI" altLang="sl-SI" sz="2000" kern="0" dirty="0">
                <a:solidFill>
                  <a:schemeClr val="tx1">
                    <a:lumMod val="50000"/>
                  </a:schemeClr>
                </a:solidFill>
                <a:latin typeface="Arial" panose="020B0604020202020204" pitchFamily="34" charset="0"/>
                <a:cs typeface="Arial" panose="020B0604020202020204" pitchFamily="34" charset="0"/>
              </a:rPr>
              <a:t>              - </a:t>
            </a:r>
            <a:r>
              <a:rPr lang="en-US" altLang="sl-SI" sz="2000" kern="0" dirty="0">
                <a:solidFill>
                  <a:schemeClr val="tx1">
                    <a:lumMod val="50000"/>
                  </a:schemeClr>
                </a:solidFill>
                <a:latin typeface="Arial" panose="020B0604020202020204" pitchFamily="34" charset="0"/>
                <a:cs typeface="Arial" panose="020B0604020202020204" pitchFamily="34" charset="0"/>
              </a:rPr>
              <a:t>Constitutional Court</a:t>
            </a:r>
          </a:p>
          <a:p>
            <a:pPr marL="1600200" lvl="3" indent="-228600" eaLnBrk="1" hangingPunct="1"/>
            <a:r>
              <a:rPr lang="en-US" altLang="sl-SI" kern="0" dirty="0">
                <a:solidFill>
                  <a:schemeClr val="tx1">
                    <a:lumMod val="50000"/>
                  </a:schemeClr>
                </a:solidFill>
                <a:latin typeface="Arial" panose="020B0604020202020204" pitchFamily="34" charset="0"/>
                <a:cs typeface="Arial" panose="020B0604020202020204" pitchFamily="34" charset="0"/>
              </a:rPr>
              <a:t>Review of Constitutionality and Legality</a:t>
            </a:r>
          </a:p>
          <a:p>
            <a:pPr marL="1600200" lvl="3" indent="-228600" eaLnBrk="1" hangingPunct="1"/>
            <a:r>
              <a:rPr lang="en-US" altLang="sl-SI" kern="0" dirty="0">
                <a:solidFill>
                  <a:schemeClr val="tx1">
                    <a:lumMod val="50000"/>
                  </a:schemeClr>
                </a:solidFill>
                <a:latin typeface="Arial" panose="020B0604020202020204" pitchFamily="34" charset="0"/>
                <a:cs typeface="Arial" panose="020B0604020202020204" pitchFamily="34" charset="0"/>
              </a:rPr>
              <a:t>Concentrated Judicial Review</a:t>
            </a:r>
          </a:p>
          <a:p>
            <a:pPr marL="2057400" lvl="4" indent="-228600" eaLnBrk="1" hangingPunct="1"/>
            <a:r>
              <a:rPr lang="en-US" altLang="sl-SI" kern="0" dirty="0">
                <a:solidFill>
                  <a:schemeClr val="tx1">
                    <a:lumMod val="50000"/>
                  </a:schemeClr>
                </a:solidFill>
                <a:latin typeface="Arial" panose="020B0604020202020204" pitchFamily="34" charset="0"/>
                <a:cs typeface="Arial" panose="020B0604020202020204" pitchFamily="34" charset="0"/>
              </a:rPr>
              <a:t>Abstract</a:t>
            </a:r>
          </a:p>
          <a:p>
            <a:pPr marL="2057400" lvl="4" indent="-228600" eaLnBrk="1" hangingPunct="1"/>
            <a:r>
              <a:rPr lang="en-US" altLang="sl-SI" kern="0" dirty="0">
                <a:solidFill>
                  <a:schemeClr val="tx1">
                    <a:lumMod val="50000"/>
                  </a:schemeClr>
                </a:solidFill>
                <a:latin typeface="Arial" panose="020B0604020202020204" pitchFamily="34" charset="0"/>
                <a:cs typeface="Arial" panose="020B0604020202020204" pitchFamily="34" charset="0"/>
              </a:rPr>
              <a:t>Concrete</a:t>
            </a:r>
          </a:p>
          <a:p>
            <a:pPr marL="2057400" lvl="4" indent="-228600" eaLnBrk="1" hangingPunct="1"/>
            <a:r>
              <a:rPr lang="en-US" altLang="sl-SI" kern="0" dirty="0">
                <a:solidFill>
                  <a:schemeClr val="tx1">
                    <a:lumMod val="50000"/>
                  </a:schemeClr>
                </a:solidFill>
                <a:latin typeface="Arial" panose="020B0604020202020204" pitchFamily="34" charset="0"/>
                <a:cs typeface="Arial" panose="020B0604020202020204" pitchFamily="34" charset="0"/>
              </a:rPr>
              <a:t>Constitutional Complaint</a:t>
            </a:r>
          </a:p>
          <a:p>
            <a:pPr marL="742950" lvl="1" indent="-285750" eaLnBrk="1" hangingPunct="1"/>
            <a:endParaRPr lang="en-US" altLang="sl-SI" sz="2000" kern="0" dirty="0">
              <a:latin typeface="Garamond" panose="02020404030301010803" pitchFamily="18" charset="0"/>
            </a:endParaRPr>
          </a:p>
          <a:p>
            <a:pPr eaLnBrk="1" hangingPunct="1">
              <a:buFont typeface="Wingdings" panose="05000000000000000000" pitchFamily="2" charset="2"/>
              <a:buNone/>
            </a:pPr>
            <a:r>
              <a:rPr lang="sl-SI" altLang="sl-SI" sz="2400" kern="0" dirty="0">
                <a:latin typeface="Garamond" panose="02020404030301010803" pitchFamily="18" charset="0"/>
              </a:rPr>
              <a:t>				</a:t>
            </a:r>
          </a:p>
        </p:txBody>
      </p:sp>
    </p:spTree>
    <p:extLst>
      <p:ext uri="{BB962C8B-B14F-4D97-AF65-F5344CB8AC3E}">
        <p14:creationId xmlns:p14="http://schemas.microsoft.com/office/powerpoint/2010/main" val="1258393867"/>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7" name="Rectangle 3"/>
          <p:cNvSpPr txBox="1">
            <a:spLocks noChangeArrowheads="1"/>
          </p:cNvSpPr>
          <p:nvPr/>
        </p:nvSpPr>
        <p:spPr bwMode="auto">
          <a:xfrm>
            <a:off x="452438" y="1295475"/>
            <a:ext cx="8229600" cy="4843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0" indent="0" algn="ctr" eaLnBrk="1" hangingPunct="1">
              <a:buNone/>
            </a:pPr>
            <a:r>
              <a:rPr lang="sl-SI" altLang="sl-SI" sz="2000" b="1" kern="0" dirty="0" err="1">
                <a:solidFill>
                  <a:schemeClr val="tx1">
                    <a:lumMod val="50000"/>
                  </a:schemeClr>
                </a:solidFill>
                <a:latin typeface="Arial" panose="020B0604020202020204" pitchFamily="34" charset="0"/>
                <a:cs typeface="Arial" panose="020B0604020202020204" pitchFamily="34" charset="0"/>
              </a:rPr>
              <a:t>Vestiges</a:t>
            </a:r>
            <a:r>
              <a:rPr lang="sl-SI" altLang="sl-SI" sz="2000" b="1" kern="0" dirty="0">
                <a:solidFill>
                  <a:schemeClr val="tx1">
                    <a:lumMod val="50000"/>
                  </a:schemeClr>
                </a:solidFill>
                <a:latin typeface="Arial" panose="020B0604020202020204" pitchFamily="34" charset="0"/>
                <a:cs typeface="Arial" panose="020B0604020202020204" pitchFamily="34" charset="0"/>
              </a:rPr>
              <a:t> </a:t>
            </a:r>
            <a:r>
              <a:rPr lang="sl-SI" altLang="sl-SI" sz="2000" b="1" kern="0" dirty="0" err="1">
                <a:solidFill>
                  <a:schemeClr val="tx1">
                    <a:lumMod val="50000"/>
                  </a:schemeClr>
                </a:solidFill>
                <a:latin typeface="Arial" panose="020B0604020202020204" pitchFamily="34" charset="0"/>
                <a:cs typeface="Arial" panose="020B0604020202020204" pitchFamily="34" charset="0"/>
              </a:rPr>
              <a:t>of</a:t>
            </a:r>
            <a:r>
              <a:rPr lang="sl-SI" altLang="sl-SI" sz="2000" b="1" kern="0" dirty="0">
                <a:solidFill>
                  <a:schemeClr val="tx1">
                    <a:lumMod val="50000"/>
                  </a:schemeClr>
                </a:solidFill>
                <a:latin typeface="Arial" panose="020B0604020202020204" pitchFamily="34" charset="0"/>
                <a:cs typeface="Arial" panose="020B0604020202020204" pitchFamily="34" charset="0"/>
              </a:rPr>
              <a:t> </a:t>
            </a:r>
            <a:r>
              <a:rPr lang="sl-SI" altLang="sl-SI" sz="2000" b="1" kern="0" dirty="0" err="1">
                <a:solidFill>
                  <a:schemeClr val="tx1">
                    <a:lumMod val="50000"/>
                  </a:schemeClr>
                </a:solidFill>
                <a:latin typeface="Arial" panose="020B0604020202020204" pitchFamily="34" charset="0"/>
                <a:cs typeface="Arial" panose="020B0604020202020204" pitchFamily="34" charset="0"/>
              </a:rPr>
              <a:t>the</a:t>
            </a:r>
            <a:r>
              <a:rPr lang="sl-SI" altLang="sl-SI" sz="2000" b="1" kern="0" dirty="0">
                <a:solidFill>
                  <a:schemeClr val="tx1">
                    <a:lumMod val="50000"/>
                  </a:schemeClr>
                </a:solidFill>
                <a:latin typeface="Arial" panose="020B0604020202020204" pitchFamily="34" charset="0"/>
                <a:cs typeface="Arial" panose="020B0604020202020204" pitchFamily="34" charset="0"/>
              </a:rPr>
              <a:t> Past</a:t>
            </a: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eaLnBrk="1" hangingPunct="1">
              <a:buFont typeface="Arial" panose="020B0604020202020204" pitchFamily="34" charset="0"/>
              <a:buChar char="•"/>
            </a:pP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eaLnBrk="1" hangingPunct="1">
              <a:buFont typeface="Arial" panose="020B0604020202020204" pitchFamily="34" charset="0"/>
              <a:buChar char="•"/>
            </a:pP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eaLnBrk="1" hangingPunct="1">
              <a:buFont typeface="Arial" panose="020B0604020202020204" pitchFamily="34" charset="0"/>
              <a:buChar char="•"/>
            </a:pPr>
            <a:r>
              <a:rPr lang="sl-SI" altLang="sl-SI" sz="2000" kern="0" dirty="0">
                <a:solidFill>
                  <a:schemeClr val="tx1">
                    <a:lumMod val="50000"/>
                  </a:schemeClr>
                </a:solidFill>
                <a:latin typeface="Arial" panose="020B0604020202020204" pitchFamily="34" charset="0"/>
                <a:cs typeface="Arial" panose="020B0604020202020204" pitchFamily="34" charset="0"/>
              </a:rPr>
              <a:t>Prior to 1918 </a:t>
            </a:r>
            <a:r>
              <a:rPr lang="sl-SI" altLang="sl-SI" sz="2000" kern="0" dirty="0" err="1">
                <a:solidFill>
                  <a:schemeClr val="tx1">
                    <a:lumMod val="50000"/>
                  </a:schemeClr>
                </a:solidFill>
                <a:latin typeface="Arial" panose="020B0604020202020204" pitchFamily="34" charset="0"/>
                <a:cs typeface="Arial" panose="020B0604020202020204" pitchFamily="34" charset="0"/>
              </a:rPr>
              <a:t>The</a:t>
            </a:r>
            <a:r>
              <a:rPr lang="sl-SI" altLang="sl-SI" sz="2000" kern="0" dirty="0">
                <a:solidFill>
                  <a:schemeClr val="tx1">
                    <a:lumMod val="50000"/>
                  </a:schemeClr>
                </a:solidFill>
                <a:latin typeface="Arial" panose="020B0604020202020204" pitchFamily="34" charset="0"/>
                <a:cs typeface="Arial" panose="020B0604020202020204" pitchFamily="34" charset="0"/>
              </a:rPr>
              <a:t> Habsburg Empire</a:t>
            </a:r>
          </a:p>
          <a:p>
            <a:pPr eaLnBrk="1" hangingPunct="1">
              <a:buFont typeface="Arial" panose="020B0604020202020204" pitchFamily="34" charset="0"/>
              <a:buChar char="•"/>
            </a:pP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eaLnBrk="1" hangingPunct="1">
              <a:buFont typeface="Arial" panose="020B0604020202020204" pitchFamily="34" charset="0"/>
              <a:buChar char="•"/>
            </a:pPr>
            <a:r>
              <a:rPr lang="sl-SI" altLang="sl-SI" sz="2000" kern="0" dirty="0">
                <a:solidFill>
                  <a:schemeClr val="tx1">
                    <a:lumMod val="50000"/>
                  </a:schemeClr>
                </a:solidFill>
                <a:latin typeface="Arial" panose="020B0604020202020204" pitchFamily="34" charset="0"/>
                <a:cs typeface="Arial" panose="020B0604020202020204" pitchFamily="34" charset="0"/>
              </a:rPr>
              <a:t>1918 … </a:t>
            </a:r>
            <a:r>
              <a:rPr lang="sl-SI" altLang="sl-SI" sz="2000" kern="0" dirty="0" err="1">
                <a:solidFill>
                  <a:schemeClr val="tx1">
                    <a:lumMod val="50000"/>
                  </a:schemeClr>
                </a:solidFill>
                <a:latin typeface="Arial" panose="020B0604020202020204" pitchFamily="34" charset="0"/>
                <a:cs typeface="Arial" panose="020B0604020202020204" pitchFamily="34" charset="0"/>
              </a:rPr>
              <a:t>The</a:t>
            </a:r>
            <a:r>
              <a:rPr lang="sl-SI" altLang="sl-SI" sz="2000" kern="0" dirty="0">
                <a:solidFill>
                  <a:schemeClr val="tx1">
                    <a:lumMod val="50000"/>
                  </a:schemeClr>
                </a:solidFill>
                <a:latin typeface="Arial" panose="020B0604020202020204" pitchFamily="34" charset="0"/>
                <a:cs typeface="Arial" panose="020B0604020202020204" pitchFamily="34" charset="0"/>
              </a:rPr>
              <a:t> </a:t>
            </a:r>
            <a:r>
              <a:rPr lang="sl-SI" altLang="sl-SI" sz="2000" kern="0" dirty="0" err="1">
                <a:solidFill>
                  <a:schemeClr val="tx1">
                    <a:lumMod val="50000"/>
                  </a:schemeClr>
                </a:solidFill>
                <a:latin typeface="Arial" panose="020B0604020202020204" pitchFamily="34" charset="0"/>
                <a:cs typeface="Arial" panose="020B0604020202020204" pitchFamily="34" charset="0"/>
              </a:rPr>
              <a:t>Vidovdan</a:t>
            </a:r>
            <a:r>
              <a:rPr lang="sl-SI" altLang="sl-SI" sz="2000" kern="0" dirty="0">
                <a:solidFill>
                  <a:schemeClr val="tx1">
                    <a:lumMod val="50000"/>
                  </a:schemeClr>
                </a:solidFill>
                <a:latin typeface="Arial" panose="020B0604020202020204" pitchFamily="34" charset="0"/>
                <a:cs typeface="Arial" panose="020B0604020202020204" pitchFamily="34" charset="0"/>
              </a:rPr>
              <a:t> </a:t>
            </a:r>
            <a:r>
              <a:rPr lang="sl-SI" altLang="sl-SI" sz="2000" kern="0" dirty="0" err="1">
                <a:solidFill>
                  <a:schemeClr val="tx1">
                    <a:lumMod val="50000"/>
                  </a:schemeClr>
                </a:solidFill>
                <a:latin typeface="Arial" panose="020B0604020202020204" pitchFamily="34" charset="0"/>
                <a:cs typeface="Arial" panose="020B0604020202020204" pitchFamily="34" charset="0"/>
              </a:rPr>
              <a:t>Dictatorship</a:t>
            </a: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eaLnBrk="1" hangingPunct="1">
              <a:buFont typeface="Arial" panose="020B0604020202020204" pitchFamily="34" charset="0"/>
              <a:buChar char="•"/>
            </a:pP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eaLnBrk="1" hangingPunct="1">
              <a:buFont typeface="Arial" panose="020B0604020202020204" pitchFamily="34" charset="0"/>
              <a:buChar char="•"/>
            </a:pPr>
            <a:r>
              <a:rPr lang="sl-SI" altLang="sl-SI" sz="2000" kern="0" dirty="0">
                <a:solidFill>
                  <a:schemeClr val="tx1">
                    <a:lumMod val="50000"/>
                  </a:schemeClr>
                </a:solidFill>
                <a:latin typeface="Arial" panose="020B0604020202020204" pitchFamily="34" charset="0"/>
                <a:cs typeface="Arial" panose="020B0604020202020204" pitchFamily="34" charset="0"/>
              </a:rPr>
              <a:t>1945 – 1990: </a:t>
            </a:r>
            <a:r>
              <a:rPr lang="sl-SI" altLang="sl-SI" sz="2000" kern="0" dirty="0" err="1">
                <a:solidFill>
                  <a:schemeClr val="tx1">
                    <a:lumMod val="50000"/>
                  </a:schemeClr>
                </a:solidFill>
                <a:latin typeface="Arial" panose="020B0604020202020204" pitchFamily="34" charset="0"/>
                <a:cs typeface="Arial" panose="020B0604020202020204" pitchFamily="34" charset="0"/>
              </a:rPr>
              <a:t>Totalitarian</a:t>
            </a:r>
            <a:r>
              <a:rPr lang="sl-SI" altLang="sl-SI" sz="2000" kern="0" dirty="0">
                <a:solidFill>
                  <a:schemeClr val="tx1">
                    <a:lumMod val="50000"/>
                  </a:schemeClr>
                </a:solidFill>
                <a:latin typeface="Arial" panose="020B0604020202020204" pitchFamily="34" charset="0"/>
                <a:cs typeface="Arial" panose="020B0604020202020204" pitchFamily="34" charset="0"/>
              </a:rPr>
              <a:t> </a:t>
            </a:r>
            <a:r>
              <a:rPr lang="sl-SI" altLang="sl-SI" sz="2000" kern="0" dirty="0" err="1">
                <a:solidFill>
                  <a:schemeClr val="tx1">
                    <a:lumMod val="50000"/>
                  </a:schemeClr>
                </a:solidFill>
                <a:latin typeface="Arial" panose="020B0604020202020204" pitchFamily="34" charset="0"/>
                <a:cs typeface="Arial" panose="020B0604020202020204" pitchFamily="34" charset="0"/>
              </a:rPr>
              <a:t>Communist</a:t>
            </a:r>
            <a:r>
              <a:rPr lang="sl-SI" altLang="sl-SI" sz="2000" kern="0" dirty="0">
                <a:solidFill>
                  <a:schemeClr val="tx1">
                    <a:lumMod val="50000"/>
                  </a:schemeClr>
                </a:solidFill>
                <a:latin typeface="Arial" panose="020B0604020202020204" pitchFamily="34" charset="0"/>
                <a:cs typeface="Arial" panose="020B0604020202020204" pitchFamily="34" charset="0"/>
              </a:rPr>
              <a:t> </a:t>
            </a:r>
            <a:r>
              <a:rPr lang="sl-SI" altLang="sl-SI" sz="2000" kern="0" dirty="0" err="1">
                <a:solidFill>
                  <a:schemeClr val="tx1">
                    <a:lumMod val="50000"/>
                  </a:schemeClr>
                </a:solidFill>
                <a:latin typeface="Arial" panose="020B0604020202020204" pitchFamily="34" charset="0"/>
                <a:cs typeface="Arial" panose="020B0604020202020204" pitchFamily="34" charset="0"/>
              </a:rPr>
              <a:t>System</a:t>
            </a: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eaLnBrk="1" hangingPunct="1">
              <a:buFont typeface="Arial" panose="020B0604020202020204" pitchFamily="34" charset="0"/>
              <a:buChar char="•"/>
            </a:pP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eaLnBrk="1" hangingPunct="1">
              <a:buFont typeface="Arial" panose="020B0604020202020204" pitchFamily="34" charset="0"/>
              <a:buChar char="•"/>
            </a:pPr>
            <a:r>
              <a:rPr lang="sl-SI" altLang="sl-SI" sz="2000" kern="0" dirty="0">
                <a:solidFill>
                  <a:schemeClr val="tx1">
                    <a:lumMod val="50000"/>
                  </a:schemeClr>
                </a:solidFill>
                <a:latin typeface="Arial" panose="020B0604020202020204" pitchFamily="34" charset="0"/>
                <a:cs typeface="Arial" panose="020B0604020202020204" pitchFamily="34" charset="0"/>
              </a:rPr>
              <a:t>1991 </a:t>
            </a:r>
            <a:r>
              <a:rPr lang="sl-SI" altLang="sl-SI" sz="2000" kern="0" dirty="0" err="1">
                <a:solidFill>
                  <a:schemeClr val="tx1">
                    <a:lumMod val="50000"/>
                  </a:schemeClr>
                </a:solidFill>
                <a:latin typeface="Arial" panose="020B0604020202020204" pitchFamily="34" charset="0"/>
                <a:cs typeface="Arial" panose="020B0604020202020204" pitchFamily="34" charset="0"/>
              </a:rPr>
              <a:t>Constitutional</a:t>
            </a:r>
            <a:r>
              <a:rPr lang="sl-SI" altLang="sl-SI" sz="2000" kern="0" dirty="0">
                <a:solidFill>
                  <a:schemeClr val="tx1">
                    <a:lumMod val="50000"/>
                  </a:schemeClr>
                </a:solidFill>
                <a:latin typeface="Arial" panose="020B0604020202020204" pitchFamily="34" charset="0"/>
                <a:cs typeface="Arial" panose="020B0604020202020204" pitchFamily="34" charset="0"/>
              </a:rPr>
              <a:t>, </a:t>
            </a:r>
            <a:r>
              <a:rPr lang="sl-SI" altLang="sl-SI" sz="2000" kern="0" dirty="0" err="1">
                <a:solidFill>
                  <a:schemeClr val="tx1">
                    <a:lumMod val="50000"/>
                  </a:schemeClr>
                </a:solidFill>
                <a:latin typeface="Arial" panose="020B0604020202020204" pitchFamily="34" charset="0"/>
                <a:cs typeface="Arial" panose="020B0604020202020204" pitchFamily="34" charset="0"/>
              </a:rPr>
              <a:t>Value-Based</a:t>
            </a:r>
            <a:r>
              <a:rPr lang="sl-SI" altLang="sl-SI" sz="2000" kern="0" dirty="0">
                <a:solidFill>
                  <a:schemeClr val="tx1">
                    <a:lumMod val="50000"/>
                  </a:schemeClr>
                </a:solidFill>
                <a:latin typeface="Arial" panose="020B0604020202020204" pitchFamily="34" charset="0"/>
                <a:cs typeface="Arial" panose="020B0604020202020204" pitchFamily="34" charset="0"/>
              </a:rPr>
              <a:t> </a:t>
            </a:r>
            <a:r>
              <a:rPr lang="sl-SI" altLang="sl-SI" sz="2000" kern="0" dirty="0" err="1">
                <a:solidFill>
                  <a:schemeClr val="tx1">
                    <a:lumMod val="50000"/>
                  </a:schemeClr>
                </a:solidFill>
                <a:latin typeface="Arial" panose="020B0604020202020204" pitchFamily="34" charset="0"/>
                <a:cs typeface="Arial" panose="020B0604020202020204" pitchFamily="34" charset="0"/>
              </a:rPr>
              <a:t>Discontinuity</a:t>
            </a: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eaLnBrk="1" hangingPunct="1">
              <a:buFont typeface="Arial" panose="020B0604020202020204" pitchFamily="34" charset="0"/>
              <a:buChar char="•"/>
            </a:pPr>
            <a:endParaRPr lang="sl-SI" altLang="sl-SI" sz="2000" kern="0" dirty="0">
              <a:solidFill>
                <a:schemeClr val="tx1">
                  <a:lumMod val="50000"/>
                </a:schemeClr>
              </a:solidFill>
              <a:latin typeface="Arial" panose="020B0604020202020204" pitchFamily="34" charset="0"/>
              <a:cs typeface="Arial" panose="020B0604020202020204" pitchFamily="34" charset="0"/>
            </a:endParaRPr>
          </a:p>
          <a:p>
            <a:pPr eaLnBrk="1" hangingPunct="1">
              <a:buFont typeface="Arial" panose="020B0604020202020204" pitchFamily="34" charset="0"/>
              <a:buChar char="•"/>
            </a:pPr>
            <a:r>
              <a:rPr lang="sl-SI" altLang="sl-SI" sz="2000" kern="0" dirty="0" err="1">
                <a:solidFill>
                  <a:schemeClr val="tx1">
                    <a:lumMod val="50000"/>
                  </a:schemeClr>
                </a:solidFill>
                <a:latin typeface="Arial" panose="020B0604020202020204" pitchFamily="34" charset="0"/>
                <a:cs typeface="Arial" panose="020B0604020202020204" pitchFamily="34" charset="0"/>
              </a:rPr>
              <a:t>Constitutional</a:t>
            </a:r>
            <a:r>
              <a:rPr lang="sl-SI" altLang="sl-SI" sz="2000" kern="0" dirty="0">
                <a:solidFill>
                  <a:schemeClr val="tx1">
                    <a:lumMod val="50000"/>
                  </a:schemeClr>
                </a:solidFill>
                <a:latin typeface="Arial" panose="020B0604020202020204" pitchFamily="34" charset="0"/>
                <a:cs typeface="Arial" panose="020B0604020202020204" pitchFamily="34" charset="0"/>
              </a:rPr>
              <a:t> </a:t>
            </a:r>
            <a:r>
              <a:rPr lang="sl-SI" altLang="sl-SI" sz="2000" kern="0" dirty="0" err="1">
                <a:solidFill>
                  <a:schemeClr val="tx1">
                    <a:lumMod val="50000"/>
                  </a:schemeClr>
                </a:solidFill>
                <a:latin typeface="Arial" panose="020B0604020202020204" pitchFamily="34" charset="0"/>
                <a:cs typeface="Arial" panose="020B0604020202020204" pitchFamily="34" charset="0"/>
              </a:rPr>
              <a:t>Court</a:t>
            </a:r>
            <a:r>
              <a:rPr lang="sl-SI" altLang="sl-SI" sz="2000" kern="0" dirty="0">
                <a:solidFill>
                  <a:schemeClr val="tx1">
                    <a:lumMod val="50000"/>
                  </a:schemeClr>
                </a:solidFill>
                <a:latin typeface="Arial" panose="020B0604020202020204" pitchFamily="34" charset="0"/>
                <a:cs typeface="Arial" panose="020B0604020202020204" pitchFamily="34" charset="0"/>
              </a:rPr>
              <a:t> </a:t>
            </a:r>
            <a:r>
              <a:rPr lang="sl-SI" altLang="sl-SI" sz="2000" kern="0" dirty="0" err="1">
                <a:solidFill>
                  <a:schemeClr val="tx1">
                    <a:lumMod val="50000"/>
                  </a:schemeClr>
                </a:solidFill>
                <a:latin typeface="Arial" panose="020B0604020202020204" pitchFamily="34" charset="0"/>
                <a:cs typeface="Arial" panose="020B0604020202020204" pitchFamily="34" charset="0"/>
              </a:rPr>
              <a:t>Decision</a:t>
            </a:r>
            <a:r>
              <a:rPr lang="sl-SI" altLang="sl-SI" sz="2000" kern="0" dirty="0">
                <a:solidFill>
                  <a:schemeClr val="tx1">
                    <a:lumMod val="50000"/>
                  </a:schemeClr>
                </a:solidFill>
                <a:latin typeface="Arial" panose="020B0604020202020204" pitchFamily="34" charset="0"/>
                <a:cs typeface="Arial" panose="020B0604020202020204" pitchFamily="34" charset="0"/>
              </a:rPr>
              <a:t> U-I-109/10 (Tito </a:t>
            </a:r>
            <a:r>
              <a:rPr lang="sl-SI" altLang="sl-SI" sz="2000" kern="0" dirty="0" err="1">
                <a:solidFill>
                  <a:schemeClr val="tx1">
                    <a:lumMod val="50000"/>
                  </a:schemeClr>
                </a:solidFill>
                <a:latin typeface="Arial" panose="020B0604020202020204" pitchFamily="34" charset="0"/>
                <a:cs typeface="Arial" panose="020B0604020202020204" pitchFamily="34" charset="0"/>
              </a:rPr>
              <a:t>Street</a:t>
            </a:r>
            <a:r>
              <a:rPr lang="sl-SI" altLang="sl-SI" sz="2000" kern="0" dirty="0">
                <a:solidFill>
                  <a:schemeClr val="tx1">
                    <a:lumMod val="50000"/>
                  </a:schemeClr>
                </a:solidFill>
                <a:latin typeface="Arial" panose="020B0604020202020204" pitchFamily="34" charset="0"/>
                <a:cs typeface="Arial" panose="020B0604020202020204" pitchFamily="34" charset="0"/>
              </a:rPr>
              <a:t> </a:t>
            </a:r>
            <a:r>
              <a:rPr lang="sl-SI" altLang="sl-SI" sz="2000" kern="0" dirty="0" err="1">
                <a:solidFill>
                  <a:schemeClr val="tx1">
                    <a:lumMod val="50000"/>
                  </a:schemeClr>
                </a:solidFill>
                <a:latin typeface="Arial" panose="020B0604020202020204" pitchFamily="34" charset="0"/>
                <a:cs typeface="Arial" panose="020B0604020202020204" pitchFamily="34" charset="0"/>
              </a:rPr>
              <a:t>Case</a:t>
            </a:r>
            <a:r>
              <a:rPr lang="sl-SI" altLang="sl-SI" sz="2000" kern="0" dirty="0">
                <a:solidFill>
                  <a:schemeClr val="tx1">
                    <a:lumMod val="50000"/>
                  </a:schemeClr>
                </a:solidFill>
                <a:latin typeface="Arial" panose="020B0604020202020204" pitchFamily="34" charset="0"/>
                <a:cs typeface="Arial" panose="020B0604020202020204" pitchFamily="34" charset="0"/>
              </a:rPr>
              <a:t>)</a:t>
            </a:r>
          </a:p>
          <a:p>
            <a:pPr marL="742950" lvl="1" indent="-285750" eaLnBrk="1" hangingPunct="1"/>
            <a:endParaRPr lang="sl-SI" altLang="sl-SI" sz="2000" kern="0" dirty="0">
              <a:latin typeface="Garamond" panose="02020404030301010803" pitchFamily="18" charset="0"/>
            </a:endParaRPr>
          </a:p>
          <a:p>
            <a:pPr marL="742950" lvl="1" indent="-285750" eaLnBrk="1" hangingPunct="1"/>
            <a:endParaRPr lang="en-US" altLang="sl-SI" sz="2000" kern="0" dirty="0">
              <a:latin typeface="Garamond" panose="02020404030301010803" pitchFamily="18" charset="0"/>
            </a:endParaRPr>
          </a:p>
          <a:p>
            <a:pPr eaLnBrk="1" hangingPunct="1">
              <a:buFont typeface="Wingdings" panose="05000000000000000000" pitchFamily="2" charset="2"/>
              <a:buNone/>
            </a:pPr>
            <a:r>
              <a:rPr lang="sl-SI" altLang="sl-SI" sz="2400" kern="0" dirty="0">
                <a:latin typeface="Garamond" panose="02020404030301010803" pitchFamily="18" charset="0"/>
              </a:rPr>
              <a:t>				</a:t>
            </a:r>
          </a:p>
        </p:txBody>
      </p:sp>
    </p:spTree>
    <p:extLst>
      <p:ext uri="{BB962C8B-B14F-4D97-AF65-F5344CB8AC3E}">
        <p14:creationId xmlns:p14="http://schemas.microsoft.com/office/powerpoint/2010/main" val="2657326161"/>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280988" y="1413147"/>
            <a:ext cx="8229600" cy="5563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349250" lvl="1" indent="0">
              <a:buClr>
                <a:srgbClr val="330066"/>
              </a:buClr>
              <a:buNone/>
              <a:defRPr/>
            </a:pPr>
            <a:endParaRPr lang="sl-SI" sz="2000" i="1" dirty="0">
              <a:solidFill>
                <a:schemeClr val="tx1">
                  <a:lumMod val="50000"/>
                </a:schemeClr>
              </a:solidFill>
              <a:latin typeface="Arial" panose="020B0604020202020204" pitchFamily="34" charset="0"/>
              <a:cs typeface="Arial" panose="020B0604020202020204" pitchFamily="34" charset="0"/>
            </a:endParaRPr>
          </a:p>
          <a:p>
            <a:pPr marL="349250" lvl="1" indent="0">
              <a:buClr>
                <a:srgbClr val="330066"/>
              </a:buClr>
              <a:buNone/>
              <a:defRPr/>
            </a:pPr>
            <a:r>
              <a:rPr lang="en-US" sz="2000" i="1" dirty="0">
                <a:solidFill>
                  <a:schemeClr val="tx1">
                    <a:lumMod val="50000"/>
                  </a:schemeClr>
                </a:solidFill>
                <a:latin typeface="Arial" panose="020B0604020202020204" pitchFamily="34" charset="0"/>
                <a:cs typeface="Arial" panose="020B0604020202020204" pitchFamily="34" charset="0"/>
              </a:rPr>
              <a:t>By adopting the independence documents not only the fundamental relationship entailing state sovereignty between the Republic of Slovenia and the Socialist Federal Republic of Yugoslavia (hereinafter referred to as: the SFRY) was severed, </a:t>
            </a:r>
            <a:r>
              <a:rPr lang="en-US" sz="2000" b="1" i="1" dirty="0">
                <a:solidFill>
                  <a:srgbClr val="FF0000"/>
                </a:solidFill>
                <a:latin typeface="Arial" panose="020B0604020202020204" pitchFamily="34" charset="0"/>
                <a:cs typeface="Arial" panose="020B0604020202020204" pitchFamily="34" charset="0"/>
              </a:rPr>
              <a:t>but there was also a fracture with the fundamental value concept of the constitutional order. </a:t>
            </a:r>
            <a:r>
              <a:rPr lang="en-US" sz="2000" i="1" dirty="0">
                <a:solidFill>
                  <a:schemeClr val="tx1">
                    <a:lumMod val="50000"/>
                  </a:schemeClr>
                </a:solidFill>
                <a:latin typeface="Arial" panose="020B0604020202020204" pitchFamily="34" charset="0"/>
                <a:cs typeface="Arial" panose="020B0604020202020204" pitchFamily="34" charset="0"/>
              </a:rPr>
              <a:t>Differently than the former SFRY, the Republic of Slovenia is a state whose constitutional order proceeds from the principle of respect for human rights and fundamental freedoms. </a:t>
            </a:r>
            <a:r>
              <a:rPr lang="en-US" sz="2000" b="1" i="1" dirty="0">
                <a:solidFill>
                  <a:srgbClr val="FF0000"/>
                </a:solidFill>
                <a:latin typeface="Arial" panose="020B0604020202020204" pitchFamily="34" charset="0"/>
                <a:cs typeface="Arial" panose="020B0604020202020204" pitchFamily="34" charset="0"/>
              </a:rPr>
              <a:t>Human dignity is the fundamental value which permeates the entire legal order and therefore it also has an objective significance in the functioning of authority </a:t>
            </a:r>
            <a:r>
              <a:rPr lang="en-US" sz="2000" i="1" dirty="0">
                <a:solidFill>
                  <a:schemeClr val="tx1">
                    <a:lumMod val="50000"/>
                  </a:schemeClr>
                </a:solidFill>
                <a:latin typeface="Arial" panose="020B0604020202020204" pitchFamily="34" charset="0"/>
                <a:cs typeface="Arial" panose="020B0604020202020204" pitchFamily="34" charset="0"/>
              </a:rPr>
              <a:t>not only in individual proceedings but also when adopting regulations.</a:t>
            </a:r>
            <a:endParaRPr kumimoji="0" lang="sl-SI" altLang="sl-SI" sz="2000" b="0" i="1" u="none" strike="noStrike" kern="0" cap="none" spc="0" normalizeH="0" baseline="0" noProof="0" dirty="0">
              <a:ln>
                <a:noFill/>
              </a:ln>
              <a:solidFill>
                <a:schemeClr val="tx1">
                  <a:lumMod val="50000"/>
                </a:schemeClr>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4615810"/>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4067944" cy="1591309"/>
          </a:xfrm>
          <a:prstGeom prst="rect">
            <a:avLst/>
          </a:prstGeom>
        </p:spPr>
      </p:pic>
      <p:sp>
        <p:nvSpPr>
          <p:cNvPr id="8" name="Rectangle 3"/>
          <p:cNvSpPr txBox="1">
            <a:spLocks noChangeArrowheads="1"/>
          </p:cNvSpPr>
          <p:nvPr/>
        </p:nvSpPr>
        <p:spPr bwMode="auto">
          <a:xfrm>
            <a:off x="118287" y="1268760"/>
            <a:ext cx="8229600" cy="527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349250" lvl="1" indent="0">
              <a:buClr>
                <a:srgbClr val="330066"/>
              </a:buClr>
              <a:buNone/>
              <a:defRPr/>
            </a:pPr>
            <a:r>
              <a:rPr lang="en-US" sz="2000" i="1" dirty="0">
                <a:solidFill>
                  <a:schemeClr val="tx1">
                    <a:lumMod val="50000"/>
                  </a:schemeClr>
                </a:solidFill>
                <a:latin typeface="Arial" panose="020B0604020202020204" pitchFamily="34" charset="0"/>
                <a:cs typeface="Arial" panose="020B0604020202020204" pitchFamily="34" charset="0"/>
              </a:rPr>
              <a:t>As the fundamental value, human dignity has a normative expression in numerous provisions of the Constitution; it is especially concretized through provisions which ensure individual human rights and fundamental freedoms. </a:t>
            </a:r>
            <a:r>
              <a:rPr lang="en-US" sz="2000" b="1" i="1" dirty="0">
                <a:solidFill>
                  <a:srgbClr val="FF0000"/>
                </a:solidFill>
                <a:latin typeface="Arial" panose="020B0604020202020204" pitchFamily="34" charset="0"/>
                <a:cs typeface="Arial" panose="020B0604020202020204" pitchFamily="34" charset="0"/>
              </a:rPr>
              <a:t>As a special constitutional principle, the principle of respect for human dignity is directly substantiated in Article 1 of the Constitution, which determines that Slovenia is a democratic republic. </a:t>
            </a:r>
            <a:r>
              <a:rPr lang="en-US" sz="2000" i="1" dirty="0">
                <a:solidFill>
                  <a:schemeClr val="tx1">
                    <a:lumMod val="50000"/>
                  </a:schemeClr>
                </a:solidFill>
                <a:latin typeface="Arial" panose="020B0604020202020204" pitchFamily="34" charset="0"/>
                <a:cs typeface="Arial" panose="020B0604020202020204" pitchFamily="34" charset="0"/>
              </a:rPr>
              <a:t>The principle of democracy in its substance and significance exceeds the definition of the state order as merely a formal democracy, but substantively defines </a:t>
            </a:r>
            <a:r>
              <a:rPr lang="en-US" sz="2000" b="1" i="1" dirty="0">
                <a:solidFill>
                  <a:srgbClr val="FF0000"/>
                </a:solidFill>
                <a:latin typeface="Arial" panose="020B0604020202020204" pitchFamily="34" charset="0"/>
                <a:cs typeface="Arial" panose="020B0604020202020204" pitchFamily="34" charset="0"/>
              </a:rPr>
              <a:t>the Republic of Slovenia as a constitutional democracy</a:t>
            </a:r>
            <a:r>
              <a:rPr lang="en-US" sz="2000" i="1" dirty="0">
                <a:solidFill>
                  <a:schemeClr val="tx1">
                    <a:lumMod val="50000"/>
                  </a:schemeClr>
                </a:solidFill>
                <a:latin typeface="Arial" panose="020B0604020202020204" pitchFamily="34" charset="0"/>
                <a:cs typeface="Arial" panose="020B0604020202020204" pitchFamily="34" charset="0"/>
              </a:rPr>
              <a:t>, thus as a state in which the acts of authorities are legally limited by constitutional principles and human rights and fundamental freedoms. This is because individuals and their dignity are at the </a:t>
            </a:r>
            <a:r>
              <a:rPr lang="en-US" sz="2000" i="1" dirty="0" err="1">
                <a:solidFill>
                  <a:schemeClr val="tx1">
                    <a:lumMod val="50000"/>
                  </a:schemeClr>
                </a:solidFill>
                <a:latin typeface="Arial" panose="020B0604020202020204" pitchFamily="34" charset="0"/>
                <a:cs typeface="Arial" panose="020B0604020202020204" pitchFamily="34" charset="0"/>
              </a:rPr>
              <a:t>centre</a:t>
            </a:r>
            <a:r>
              <a:rPr lang="en-US" sz="2000" i="1" dirty="0">
                <a:solidFill>
                  <a:schemeClr val="tx1">
                    <a:lumMod val="50000"/>
                  </a:schemeClr>
                </a:solidFill>
                <a:latin typeface="Arial" panose="020B0604020202020204" pitchFamily="34" charset="0"/>
                <a:cs typeface="Arial" panose="020B0604020202020204" pitchFamily="34" charset="0"/>
              </a:rPr>
              <a:t> of its existence and functioning. </a:t>
            </a:r>
            <a:r>
              <a:rPr lang="en-US" sz="2000" b="1" i="1" dirty="0">
                <a:solidFill>
                  <a:srgbClr val="FF0000"/>
                </a:solidFill>
                <a:latin typeface="Arial" panose="020B0604020202020204" pitchFamily="34" charset="0"/>
                <a:cs typeface="Arial" panose="020B0604020202020204" pitchFamily="34" charset="0"/>
              </a:rPr>
              <a:t>In a constitutional democracy the individual is a subject and not an object of the functioning of the authorities, while his or her (self)realization as a human being is the fundamental purpose of the democratic order.</a:t>
            </a:r>
            <a:endParaRPr kumimoji="0" lang="sl-SI" altLang="sl-SI" sz="2000" b="1" i="1"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0895351"/>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79300" y="1326103"/>
            <a:ext cx="8229600" cy="5491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644525" lvl="2" indent="0">
              <a:buClr>
                <a:srgbClr val="330066"/>
              </a:buClr>
              <a:buNone/>
              <a:defRPr/>
            </a:pPr>
            <a:endParaRPr lang="sl-SI" altLang="sl-SI" kern="0" dirty="0">
              <a:solidFill>
                <a:srgbClr val="000000"/>
              </a:solidFill>
              <a:latin typeface="Arial"/>
            </a:endParaRPr>
          </a:p>
          <a:p>
            <a:pPr marL="644525" lvl="2" indent="0" algn="ctr">
              <a:buClr>
                <a:srgbClr val="330066"/>
              </a:buClr>
              <a:buNone/>
              <a:defRPr/>
            </a:pPr>
            <a:r>
              <a:rPr lang="en-US" altLang="sl-SI" sz="2000" b="1" kern="0" dirty="0">
                <a:solidFill>
                  <a:srgbClr val="000000"/>
                </a:solidFill>
                <a:latin typeface="Arial"/>
              </a:rPr>
              <a:t>Article 7</a:t>
            </a:r>
            <a:endParaRPr lang="sl-SI" altLang="sl-SI" sz="2000" b="1" kern="0" dirty="0">
              <a:solidFill>
                <a:srgbClr val="000000"/>
              </a:solidFill>
              <a:latin typeface="Arial"/>
            </a:endParaRPr>
          </a:p>
          <a:p>
            <a:pPr marL="644525" lvl="2" indent="0" algn="ctr">
              <a:buClr>
                <a:srgbClr val="330066"/>
              </a:buClr>
              <a:buNone/>
              <a:defRPr/>
            </a:pPr>
            <a:endParaRPr lang="en-US" altLang="sl-SI" sz="2000" kern="0" dirty="0">
              <a:solidFill>
                <a:srgbClr val="000000"/>
              </a:solidFill>
              <a:latin typeface="Arial"/>
            </a:endParaRPr>
          </a:p>
          <a:p>
            <a:pPr marL="644525" lvl="2" indent="0">
              <a:buClr>
                <a:srgbClr val="330066"/>
              </a:buClr>
              <a:buNone/>
              <a:defRPr/>
            </a:pPr>
            <a:r>
              <a:rPr lang="en-US" altLang="sl-SI" sz="2000" kern="0" dirty="0">
                <a:solidFill>
                  <a:srgbClr val="000000"/>
                </a:solidFill>
                <a:latin typeface="Arial"/>
              </a:rPr>
              <a:t>The state and religious communities shall be separate.</a:t>
            </a:r>
          </a:p>
          <a:p>
            <a:pPr marL="644525" lvl="2" indent="0">
              <a:buClr>
                <a:srgbClr val="330066"/>
              </a:buClr>
              <a:buNone/>
              <a:defRPr/>
            </a:pPr>
            <a:endParaRPr lang="en-US" altLang="sl-SI" sz="2000" kern="0" dirty="0">
              <a:solidFill>
                <a:srgbClr val="000000"/>
              </a:solidFill>
              <a:latin typeface="Arial"/>
            </a:endParaRPr>
          </a:p>
          <a:p>
            <a:pPr marL="644525" lvl="2" indent="0">
              <a:buClr>
                <a:srgbClr val="330066"/>
              </a:buClr>
              <a:buNone/>
              <a:defRPr/>
            </a:pPr>
            <a:r>
              <a:rPr lang="en-US" altLang="sl-SI" sz="2000" kern="0" dirty="0">
                <a:solidFill>
                  <a:srgbClr val="000000"/>
                </a:solidFill>
                <a:latin typeface="Arial"/>
              </a:rPr>
              <a:t>Religious communities shall enjoy equal rights; they shall pursue their activities freely.</a:t>
            </a:r>
          </a:p>
          <a:p>
            <a:pPr marL="644525" lvl="2" indent="0">
              <a:buClr>
                <a:srgbClr val="330066"/>
              </a:buClr>
              <a:buNone/>
              <a:defRPr/>
            </a:pPr>
            <a:endParaRPr lang="en-US" altLang="sl-SI" kern="0" dirty="0">
              <a:solidFill>
                <a:srgbClr val="000000"/>
              </a:solidFill>
              <a:latin typeface="Arial"/>
            </a:endParaRPr>
          </a:p>
          <a:p>
            <a:pPr marL="644525" lvl="2" indent="0">
              <a:buClr>
                <a:srgbClr val="330066"/>
              </a:buClr>
              <a:buNone/>
              <a:defRPr/>
            </a:pPr>
            <a:endParaRPr lang="sl-SI" altLang="sl-SI" kern="0" dirty="0">
              <a:solidFill>
                <a:srgbClr val="000000"/>
              </a:solidFill>
              <a:latin typeface="Arial"/>
            </a:endParaRPr>
          </a:p>
          <a:p>
            <a:pPr marL="644525" lvl="2" indent="0">
              <a:buClr>
                <a:srgbClr val="330066"/>
              </a:buClr>
              <a:buNone/>
              <a:defRPr/>
            </a:pPr>
            <a:endParaRPr lang="sl-SI" altLang="sl-SI" kern="0" noProof="0" dirty="0">
              <a:solidFill>
                <a:srgbClr val="000000"/>
              </a:solidFill>
              <a:latin typeface="Arial"/>
            </a:endParaRPr>
          </a:p>
          <a:p>
            <a:pPr lvl="1" indent="-342900">
              <a:buClr>
                <a:srgbClr val="330066"/>
              </a:buClr>
              <a:defRPr/>
            </a:pPr>
            <a:endParaRPr kumimoji="0" lang="sl-SI" altLang="sl-SI" sz="26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88502759"/>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16719" y="1412776"/>
            <a:ext cx="8229600" cy="527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349250" lvl="1" indent="0" algn="ctr">
              <a:buClr>
                <a:srgbClr val="330066"/>
              </a:buClr>
              <a:buNone/>
              <a:defRPr/>
            </a:pPr>
            <a:r>
              <a:rPr lang="en-US" altLang="sl-SI" sz="2000" b="1" kern="0" dirty="0">
                <a:solidFill>
                  <a:srgbClr val="000000"/>
                </a:solidFill>
                <a:latin typeface="Arial"/>
              </a:rPr>
              <a:t>Article 14</a:t>
            </a:r>
          </a:p>
          <a:p>
            <a:pPr marL="349250" lvl="1" indent="0" algn="ctr">
              <a:buClr>
                <a:srgbClr val="330066"/>
              </a:buClr>
              <a:buNone/>
              <a:defRPr/>
            </a:pPr>
            <a:r>
              <a:rPr lang="en-US" altLang="sl-SI" sz="2000" b="1" kern="0" dirty="0">
                <a:solidFill>
                  <a:srgbClr val="000000"/>
                </a:solidFill>
                <a:latin typeface="Arial"/>
              </a:rPr>
              <a:t>(Equality before the Law)</a:t>
            </a:r>
          </a:p>
          <a:p>
            <a:pPr marL="349250" lvl="1" indent="0">
              <a:buClr>
                <a:srgbClr val="330066"/>
              </a:buClr>
              <a:buNone/>
              <a:defRPr/>
            </a:pPr>
            <a:endParaRPr lang="en-US" altLang="sl-SI" sz="2000" kern="0" dirty="0">
              <a:solidFill>
                <a:srgbClr val="000000"/>
              </a:solidFill>
              <a:latin typeface="Arial"/>
            </a:endParaRPr>
          </a:p>
          <a:p>
            <a:pPr marL="349250" lvl="1" indent="0">
              <a:buClr>
                <a:srgbClr val="330066"/>
              </a:buClr>
              <a:buNone/>
              <a:defRPr/>
            </a:pPr>
            <a:r>
              <a:rPr lang="en-US" altLang="sl-SI" sz="2000" kern="0" dirty="0">
                <a:solidFill>
                  <a:srgbClr val="000000"/>
                </a:solidFill>
                <a:latin typeface="Arial"/>
              </a:rPr>
              <a:t>In Slovenia everyone shall be guaranteed equal human rights and fundamental freedoms irrespective of national origin, race, sex, language, religion, political, or other conviction, material standing, birth, education, social status, disability, or any other personal circumstance.</a:t>
            </a:r>
          </a:p>
          <a:p>
            <a:pPr marL="349250" lvl="1" indent="0">
              <a:buClr>
                <a:srgbClr val="330066"/>
              </a:buClr>
              <a:buNone/>
              <a:defRPr/>
            </a:pPr>
            <a:endParaRPr lang="en-US" altLang="sl-SI" sz="2000" kern="0" dirty="0">
              <a:solidFill>
                <a:srgbClr val="000000"/>
              </a:solidFill>
              <a:latin typeface="Arial"/>
            </a:endParaRPr>
          </a:p>
          <a:p>
            <a:pPr marL="349250" lvl="1" indent="0">
              <a:buClr>
                <a:srgbClr val="330066"/>
              </a:buClr>
              <a:buNone/>
              <a:defRPr/>
            </a:pPr>
            <a:r>
              <a:rPr lang="en-US" altLang="sl-SI" sz="2000" kern="0" dirty="0">
                <a:solidFill>
                  <a:srgbClr val="000000"/>
                </a:solidFill>
                <a:latin typeface="Arial"/>
              </a:rPr>
              <a:t>All are equal before the law.</a:t>
            </a:r>
            <a:endParaRPr lang="sl-SI" altLang="sl-SI" sz="2000" kern="0" dirty="0">
              <a:solidFill>
                <a:srgbClr val="000000"/>
              </a:solidFill>
              <a:latin typeface="Arial"/>
            </a:endParaRPr>
          </a:p>
          <a:p>
            <a:pPr marL="644525" lvl="2" indent="0">
              <a:buClr>
                <a:srgbClr val="330066"/>
              </a:buClr>
              <a:buNone/>
              <a:defRPr/>
            </a:pPr>
            <a:endParaRPr lang="sl-SI" altLang="sl-SI" kern="0" dirty="0">
              <a:solidFill>
                <a:srgbClr val="000000"/>
              </a:solidFill>
              <a:latin typeface="Arial"/>
            </a:endParaRPr>
          </a:p>
          <a:p>
            <a:pPr marL="644525" lvl="2" indent="0">
              <a:buClr>
                <a:srgbClr val="330066"/>
              </a:buClr>
              <a:buNone/>
              <a:defRPr/>
            </a:pPr>
            <a:endParaRPr lang="sl-SI" altLang="sl-SI" kern="0" dirty="0">
              <a:solidFill>
                <a:srgbClr val="000000"/>
              </a:solidFill>
              <a:latin typeface="Arial"/>
            </a:endParaRPr>
          </a:p>
          <a:p>
            <a:pPr marL="644525" lvl="2" indent="0">
              <a:buClr>
                <a:srgbClr val="330066"/>
              </a:buClr>
              <a:buNone/>
              <a:defRPr/>
            </a:pPr>
            <a:endParaRPr lang="sl-SI" altLang="sl-SI" kern="0" noProof="0" dirty="0">
              <a:solidFill>
                <a:srgbClr val="000000"/>
              </a:solidFill>
              <a:latin typeface="Arial"/>
            </a:endParaRPr>
          </a:p>
          <a:p>
            <a:pPr lvl="1" indent="-342900">
              <a:buClr>
                <a:srgbClr val="330066"/>
              </a:buClr>
              <a:defRPr/>
            </a:pPr>
            <a:endParaRPr kumimoji="0" lang="sl-SI" altLang="sl-SI" sz="26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958028017"/>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značba mesta besedila 11"/>
          <p:cNvSpPr>
            <a:spLocks noGrp="1"/>
          </p:cNvSpPr>
          <p:nvPr>
            <p:ph type="body" idx="1"/>
          </p:nvPr>
        </p:nvSpPr>
        <p:spPr/>
        <p:txBody>
          <a:bodyPr/>
          <a:lstStyle/>
          <a:p>
            <a:endParaRPr lang="sl-SI" dirty="0"/>
          </a:p>
          <a:p>
            <a:endParaRPr lang="sl-SI" dirty="0"/>
          </a:p>
        </p:txBody>
      </p:sp>
      <p:pic>
        <p:nvPicPr>
          <p:cNvPr id="11" name="Slika 10"/>
          <p:cNvPicPr>
            <a:picLocks noChangeAspect="1"/>
          </p:cNvPicPr>
          <p:nvPr/>
        </p:nvPicPr>
        <p:blipFill rotWithShape="1">
          <a:blip r:embed="rId2" cstate="print">
            <a:extLst>
              <a:ext uri="{28A0092B-C50C-407E-A947-70E740481C1C}">
                <a14:useLocalDpi xmlns:a14="http://schemas.microsoft.com/office/drawing/2010/main" val="0"/>
              </a:ext>
            </a:extLst>
          </a:blip>
          <a:srcRect b="31751"/>
          <a:stretch/>
        </p:blipFill>
        <p:spPr>
          <a:xfrm>
            <a:off x="7551774" y="2893953"/>
            <a:ext cx="1592226" cy="2601683"/>
          </a:xfrm>
          <a:prstGeom prst="rect">
            <a:avLst/>
          </a:prstGeom>
        </p:spPr>
      </p:pic>
      <p:pic>
        <p:nvPicPr>
          <p:cNvPr id="4" name="Slika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7969" y="5495636"/>
            <a:ext cx="1486031" cy="1321753"/>
          </a:xfrm>
          <a:prstGeom prst="rect">
            <a:avLst/>
          </a:prstGeom>
        </p:spPr>
      </p:pic>
      <p:pic>
        <p:nvPicPr>
          <p:cNvPr id="5" name="Slika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19" y="40958"/>
            <a:ext cx="4067944" cy="1591309"/>
          </a:xfrm>
          <a:prstGeom prst="rect">
            <a:avLst/>
          </a:prstGeom>
        </p:spPr>
      </p:pic>
      <p:sp>
        <p:nvSpPr>
          <p:cNvPr id="8" name="Rectangle 3"/>
          <p:cNvSpPr txBox="1">
            <a:spLocks noChangeArrowheads="1"/>
          </p:cNvSpPr>
          <p:nvPr/>
        </p:nvSpPr>
        <p:spPr bwMode="auto">
          <a:xfrm>
            <a:off x="-324544" y="1268760"/>
            <a:ext cx="8229600" cy="5707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644525" lvl="2" indent="0" algn="ctr">
              <a:buClr>
                <a:srgbClr val="330066"/>
              </a:buClr>
              <a:buNone/>
              <a:defRPr/>
            </a:pPr>
            <a:r>
              <a:rPr lang="en-US" altLang="sl-SI" sz="2000" b="1" kern="0" dirty="0">
                <a:solidFill>
                  <a:srgbClr val="000000"/>
                </a:solidFill>
                <a:latin typeface="Arial"/>
              </a:rPr>
              <a:t>Article 41</a:t>
            </a:r>
          </a:p>
          <a:p>
            <a:pPr marL="644525" lvl="2" indent="0" algn="ctr">
              <a:buClr>
                <a:srgbClr val="330066"/>
              </a:buClr>
              <a:buNone/>
              <a:defRPr/>
            </a:pPr>
            <a:r>
              <a:rPr lang="en-US" altLang="sl-SI" sz="2000" b="1" kern="0" dirty="0">
                <a:solidFill>
                  <a:srgbClr val="000000"/>
                </a:solidFill>
                <a:latin typeface="Arial"/>
              </a:rPr>
              <a:t>(Freedom of Conscience)</a:t>
            </a:r>
          </a:p>
          <a:p>
            <a:pPr marL="644525" lvl="2" indent="0">
              <a:buClr>
                <a:srgbClr val="330066"/>
              </a:buClr>
              <a:buNone/>
              <a:defRPr/>
            </a:pPr>
            <a:endParaRPr lang="en-US" altLang="sl-SI" sz="2000" kern="0" dirty="0">
              <a:solidFill>
                <a:srgbClr val="000000"/>
              </a:solidFill>
              <a:latin typeface="Arial"/>
            </a:endParaRPr>
          </a:p>
          <a:p>
            <a:pPr marL="644525" lvl="2" indent="0">
              <a:buClr>
                <a:srgbClr val="330066"/>
              </a:buClr>
              <a:buNone/>
              <a:defRPr/>
            </a:pPr>
            <a:r>
              <a:rPr lang="en-US" altLang="sl-SI" sz="2000" kern="0" dirty="0">
                <a:solidFill>
                  <a:srgbClr val="000000"/>
                </a:solidFill>
                <a:latin typeface="Arial"/>
              </a:rPr>
              <a:t>Religious and other beliefs may be freely professed in private and public life.</a:t>
            </a:r>
          </a:p>
          <a:p>
            <a:pPr marL="644525" lvl="2" indent="0">
              <a:buClr>
                <a:srgbClr val="330066"/>
              </a:buClr>
              <a:buNone/>
              <a:defRPr/>
            </a:pPr>
            <a:endParaRPr lang="en-US" altLang="sl-SI" sz="2000" kern="0" dirty="0">
              <a:solidFill>
                <a:srgbClr val="000000"/>
              </a:solidFill>
              <a:latin typeface="Arial"/>
            </a:endParaRPr>
          </a:p>
          <a:p>
            <a:pPr marL="644525" lvl="2" indent="0">
              <a:buClr>
                <a:srgbClr val="330066"/>
              </a:buClr>
              <a:buNone/>
              <a:defRPr/>
            </a:pPr>
            <a:r>
              <a:rPr lang="en-US" altLang="sl-SI" sz="2000" kern="0" dirty="0">
                <a:solidFill>
                  <a:srgbClr val="000000"/>
                </a:solidFill>
                <a:latin typeface="Arial"/>
              </a:rPr>
              <a:t>No one shall be obliged to declare his religious or other beliefs.</a:t>
            </a:r>
          </a:p>
          <a:p>
            <a:pPr marL="644525" lvl="2" indent="0">
              <a:buClr>
                <a:srgbClr val="330066"/>
              </a:buClr>
              <a:buNone/>
              <a:defRPr/>
            </a:pPr>
            <a:endParaRPr lang="en-US" altLang="sl-SI" sz="2000" kern="0" dirty="0">
              <a:solidFill>
                <a:srgbClr val="000000"/>
              </a:solidFill>
              <a:latin typeface="Arial"/>
            </a:endParaRPr>
          </a:p>
          <a:p>
            <a:pPr marL="644525" lvl="2" indent="0">
              <a:buClr>
                <a:srgbClr val="330066"/>
              </a:buClr>
              <a:buNone/>
              <a:defRPr/>
            </a:pPr>
            <a:r>
              <a:rPr lang="en-US" altLang="sl-SI" sz="2000" kern="0" dirty="0">
                <a:solidFill>
                  <a:srgbClr val="000000"/>
                </a:solidFill>
                <a:latin typeface="Arial"/>
              </a:rPr>
              <a:t>Parents have the right to provide their children with a religious and moral upbringing in accordance with their beliefs. The religious and moral guidance given to children must be appropriate to their age and maturity, and be consistent with their free conscience and religious and other beliefs or convictions.</a:t>
            </a:r>
            <a:endParaRPr kumimoji="0" lang="sl-SI" altLang="sl-SI" sz="2000" b="0" i="0" u="none" strike="noStrike" kern="0" cap="none" spc="0" normalizeH="0" baseline="0" noProof="0" dirty="0">
              <a:ln>
                <a:noFill/>
              </a:ln>
              <a:solidFill>
                <a:srgbClr val="000000"/>
              </a:solidFill>
              <a:effectLst/>
              <a:uLnTx/>
              <a:uFillTx/>
              <a:latin typeface="Arial"/>
            </a:endParaRPr>
          </a:p>
        </p:txBody>
      </p:sp>
    </p:spTree>
    <p:extLst>
      <p:ext uri="{BB962C8B-B14F-4D97-AF65-F5344CB8AC3E}">
        <p14:creationId xmlns:p14="http://schemas.microsoft.com/office/powerpoint/2010/main" val="561986262"/>
      </p:ext>
    </p:extLst>
  </p:cSld>
  <p:clrMapOvr>
    <a:masterClrMapping/>
  </p:clrMapOvr>
  <mc:AlternateContent xmlns:mc="http://schemas.openxmlformats.org/markup-compatibility/2006" xmlns:p14="http://schemas.microsoft.com/office/powerpoint/2010/main">
    <mc:Choice Requires="p14">
      <p:transition spd="slow" p14:dur="1500" advClick="0" advTm="6000">
        <p:split orient="vert"/>
      </p:transition>
    </mc:Choice>
    <mc:Fallback xmlns="">
      <p:transition spd="slow" advClick="0" advTm="6000">
        <p:split orient="vert"/>
      </p:transition>
    </mc:Fallback>
  </mc:AlternateContent>
</p:sld>
</file>

<file path=ppt/theme/theme1.xml><?xml version="1.0" encoding="utf-8"?>
<a:theme xmlns:a="http://schemas.openxmlformats.org/drawingml/2006/main" name="HDOfficeLightV0">
  <a:themeElements>
    <a:clrScheme name="Po meri 51">
      <a:dk1>
        <a:srgbClr val="374C81"/>
      </a:dk1>
      <a:lt1>
        <a:sysClr val="window" lastClr="FFFFFF"/>
      </a:lt1>
      <a:dk2>
        <a:srgbClr val="242852"/>
      </a:dk2>
      <a:lt2>
        <a:srgbClr val="ACCBF9"/>
      </a:lt2>
      <a:accent1>
        <a:srgbClr val="4A66AC"/>
      </a:accent1>
      <a:accent2>
        <a:srgbClr val="FFFFFF"/>
      </a:accent2>
      <a:accent3>
        <a:srgbClr val="297FD5"/>
      </a:accent3>
      <a:accent4>
        <a:srgbClr val="0E57C4"/>
      </a:accent4>
      <a:accent5>
        <a:srgbClr val="5AA2AE"/>
      </a:accent5>
      <a:accent6>
        <a:srgbClr val="9D90A0"/>
      </a:accent6>
      <a:hlink>
        <a:srgbClr val="7F7F7F"/>
      </a:hlink>
      <a:folHlink>
        <a:srgbClr val="3EBBF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isarn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2_HDOfficeLightV0">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3_HDOfficeLightV0">
  <a:themeElements>
    <a:clrScheme name="Po meri 42">
      <a:dk1>
        <a:srgbClr val="777777"/>
      </a:dk1>
      <a:lt1>
        <a:sysClr val="window" lastClr="FFFFFF"/>
      </a:lt1>
      <a:dk2>
        <a:srgbClr val="242852"/>
      </a:dk2>
      <a:lt2>
        <a:srgbClr val="ACCBF9"/>
      </a:lt2>
      <a:accent1>
        <a:srgbClr val="4A66AC"/>
      </a:accent1>
      <a:accent2>
        <a:srgbClr val="FFFFFF"/>
      </a:accent2>
      <a:accent3>
        <a:srgbClr val="297FD5"/>
      </a:accent3>
      <a:accent4>
        <a:srgbClr val="0E57C4"/>
      </a:accent4>
      <a:accent5>
        <a:srgbClr val="5AA2AE"/>
      </a:accent5>
      <a:accent6>
        <a:srgbClr val="9D90A0"/>
      </a:accent6>
      <a:hlink>
        <a:srgbClr val="0E57C4"/>
      </a:hlink>
      <a:folHlink>
        <a:srgbClr val="3EBBF0"/>
      </a:folHlink>
    </a:clrScheme>
    <a:fontScheme name="Pisarn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5.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8958</TotalTime>
  <Words>1510</Words>
  <Application>Microsoft Office PowerPoint</Application>
  <PresentationFormat>Diaprojekcija na zaslonu (4:3)</PresentationFormat>
  <Paragraphs>129</Paragraphs>
  <Slides>21</Slides>
  <Notes>0</Notes>
  <HiddenSlides>0</HiddenSlides>
  <MMClips>0</MMClips>
  <ScaleCrop>false</ScaleCrop>
  <HeadingPairs>
    <vt:vector size="6" baseType="variant">
      <vt:variant>
        <vt:lpstr>Uporabljene pisave</vt:lpstr>
      </vt:variant>
      <vt:variant>
        <vt:i4>7</vt:i4>
      </vt:variant>
      <vt:variant>
        <vt:lpstr>Tema</vt:lpstr>
      </vt:variant>
      <vt:variant>
        <vt:i4>4</vt:i4>
      </vt:variant>
      <vt:variant>
        <vt:lpstr>Naslovi diapozitivov</vt:lpstr>
      </vt:variant>
      <vt:variant>
        <vt:i4>21</vt:i4>
      </vt:variant>
    </vt:vector>
  </HeadingPairs>
  <TitlesOfParts>
    <vt:vector size="32" baseType="lpstr">
      <vt:lpstr>Arial</vt:lpstr>
      <vt:lpstr>Calibri</vt:lpstr>
      <vt:lpstr>Calibri (telo)</vt:lpstr>
      <vt:lpstr>Calibri Light</vt:lpstr>
      <vt:lpstr>Garamond</vt:lpstr>
      <vt:lpstr>Wingdings</vt:lpstr>
      <vt:lpstr>Wingdings 2</vt:lpstr>
      <vt:lpstr>HDOfficeLightV0</vt:lpstr>
      <vt:lpstr>1_HDOfficeLightV0</vt:lpstr>
      <vt:lpstr>2_HDOfficeLightV0</vt:lpstr>
      <vt:lpstr>3_HDOfficeLightV0</vt:lpstr>
      <vt:lpstr>Freedom of Religion  The Case of Slovenia Prof. dr. Matej Avbelj avbelj@gmail.com</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Freedom of Religion  The EU and Comparative Dimension Prof. dr. Matej Avbelj avbelj@gmail.com</vt:lpstr>
      <vt:lpstr>PowerPointova predstavitev</vt:lpstr>
      <vt:lpstr>PowerPointova predstavitev</vt:lpstr>
    </vt:vector>
  </TitlesOfParts>
  <Company>Evropska pravna fakulteta v Novi Gorici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EVROPSKA PRAVNA FAKULTETA V NOVI GORICI</dc:title>
  <dc:creator>Tina Besednjak</dc:creator>
  <cp:lastModifiedBy>Matej Avbelj</cp:lastModifiedBy>
  <cp:revision>421</cp:revision>
  <dcterms:created xsi:type="dcterms:W3CDTF">2012-02-10T07:11:41Z</dcterms:created>
  <dcterms:modified xsi:type="dcterms:W3CDTF">2022-11-06T17:33:30Z</dcterms:modified>
</cp:coreProperties>
</file>