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3"/>
  </p:notesMasterIdLst>
  <p:sldIdLst>
    <p:sldId id="391" r:id="rId2"/>
    <p:sldId id="402" r:id="rId3"/>
    <p:sldId id="360" r:id="rId4"/>
    <p:sldId id="403" r:id="rId5"/>
    <p:sldId id="401" r:id="rId6"/>
    <p:sldId id="361" r:id="rId7"/>
    <p:sldId id="362" r:id="rId8"/>
    <p:sldId id="363" r:id="rId9"/>
    <p:sldId id="364" r:id="rId10"/>
    <p:sldId id="392" r:id="rId11"/>
    <p:sldId id="358" r:id="rId12"/>
    <p:sldId id="406" r:id="rId13"/>
    <p:sldId id="466" r:id="rId14"/>
    <p:sldId id="497" r:id="rId15"/>
    <p:sldId id="404" r:id="rId16"/>
    <p:sldId id="359" r:id="rId17"/>
    <p:sldId id="407" r:id="rId18"/>
    <p:sldId id="408" r:id="rId19"/>
    <p:sldId id="409" r:id="rId20"/>
    <p:sldId id="400" r:id="rId21"/>
    <p:sldId id="256" r:id="rId22"/>
    <p:sldId id="257" r:id="rId23"/>
    <p:sldId id="258" r:id="rId24"/>
    <p:sldId id="259" r:id="rId25"/>
    <p:sldId id="260" r:id="rId26"/>
    <p:sldId id="261" r:id="rId27"/>
    <p:sldId id="263" r:id="rId28"/>
    <p:sldId id="486" r:id="rId29"/>
    <p:sldId id="262" r:id="rId30"/>
    <p:sldId id="410" r:id="rId31"/>
    <p:sldId id="264" r:id="rId32"/>
    <p:sldId id="265" r:id="rId33"/>
    <p:sldId id="266" r:id="rId34"/>
    <p:sldId id="267" r:id="rId35"/>
    <p:sldId id="268" r:id="rId36"/>
    <p:sldId id="411" r:id="rId37"/>
    <p:sldId id="269" r:id="rId38"/>
    <p:sldId id="412" r:id="rId39"/>
    <p:sldId id="413" r:id="rId40"/>
    <p:sldId id="414" r:id="rId41"/>
    <p:sldId id="416" r:id="rId42"/>
    <p:sldId id="417" r:id="rId43"/>
    <p:sldId id="418" r:id="rId44"/>
    <p:sldId id="419" r:id="rId45"/>
    <p:sldId id="420" r:id="rId46"/>
    <p:sldId id="291" r:id="rId47"/>
    <p:sldId id="450" r:id="rId48"/>
    <p:sldId id="421" r:id="rId49"/>
    <p:sldId id="422" r:id="rId50"/>
    <p:sldId id="490" r:id="rId51"/>
    <p:sldId id="491" r:id="rId52"/>
    <p:sldId id="423" r:id="rId53"/>
    <p:sldId id="424" r:id="rId54"/>
    <p:sldId id="425" r:id="rId55"/>
    <p:sldId id="451" r:id="rId56"/>
    <p:sldId id="426" r:id="rId57"/>
    <p:sldId id="427" r:id="rId58"/>
    <p:sldId id="428" r:id="rId59"/>
    <p:sldId id="429" r:id="rId60"/>
    <p:sldId id="430" r:id="rId61"/>
    <p:sldId id="452" r:id="rId62"/>
    <p:sldId id="453" r:id="rId63"/>
    <p:sldId id="454" r:id="rId64"/>
    <p:sldId id="455" r:id="rId65"/>
    <p:sldId id="456" r:id="rId66"/>
    <p:sldId id="457" r:id="rId67"/>
    <p:sldId id="458" r:id="rId68"/>
    <p:sldId id="459" r:id="rId69"/>
    <p:sldId id="460" r:id="rId70"/>
    <p:sldId id="461" r:id="rId71"/>
    <p:sldId id="462" r:id="rId72"/>
    <p:sldId id="463" r:id="rId73"/>
    <p:sldId id="495" r:id="rId74"/>
    <p:sldId id="467" r:id="rId75"/>
    <p:sldId id="464" r:id="rId76"/>
    <p:sldId id="468" r:id="rId77"/>
    <p:sldId id="469" r:id="rId78"/>
    <p:sldId id="470" r:id="rId79"/>
    <p:sldId id="471" r:id="rId80"/>
    <p:sldId id="498" r:id="rId81"/>
    <p:sldId id="478" r:id="rId82"/>
    <p:sldId id="479" r:id="rId83"/>
    <p:sldId id="493" r:id="rId84"/>
    <p:sldId id="474" r:id="rId85"/>
    <p:sldId id="494" r:id="rId86"/>
    <p:sldId id="475" r:id="rId87"/>
    <p:sldId id="480" r:id="rId88"/>
    <p:sldId id="499" r:id="rId89"/>
    <p:sldId id="476" r:id="rId90"/>
    <p:sldId id="477" r:id="rId91"/>
    <p:sldId id="500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03"/>
    <p:restoredTop sz="94666"/>
  </p:normalViewPr>
  <p:slideViewPr>
    <p:cSldViewPr snapToGrid="0" snapToObjects="1">
      <p:cViewPr varScale="1">
        <p:scale>
          <a:sx n="108" d="100"/>
          <a:sy n="108" d="100"/>
        </p:scale>
        <p:origin x="14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59F81-0117-134D-8628-042DE7A04D2B}" type="datetimeFigureOut">
              <a:t>20/10/22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0E447-FF80-A548-8C80-B4931B6D56F0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62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>
            <a:extLst>
              <a:ext uri="{FF2B5EF4-FFF2-40B4-BE49-F238E27FC236}">
                <a16:creationId xmlns:a16="http://schemas.microsoft.com/office/drawing/2014/main" id="{6E964988-58BF-5946-A133-0AE1DA02B0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4" name="Notes Placeholder 2">
            <a:extLst>
              <a:ext uri="{FF2B5EF4-FFF2-40B4-BE49-F238E27FC236}">
                <a16:creationId xmlns:a16="http://schemas.microsoft.com/office/drawing/2014/main" id="{3810C249-5B44-984B-B95E-6D07A55D1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31075" name="Slide Number Placeholder 3">
            <a:extLst>
              <a:ext uri="{FF2B5EF4-FFF2-40B4-BE49-F238E27FC236}">
                <a16:creationId xmlns:a16="http://schemas.microsoft.com/office/drawing/2014/main" id="{90BF0D17-0DCC-3F4D-967E-2811C28A71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AF26184-DD62-5C4A-B2A8-89C725DB5AA6}" type="slidenum">
              <a:rPr lang="it-IT" altLang="it-IT" sz="1200" smtClean="0"/>
              <a:pPr/>
              <a:t>9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129126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4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397AC-477C-9647-82AD-DF18BFAF287D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7E363-0576-7647-8994-2F25241B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05" y="1389185"/>
            <a:ext cx="2178650" cy="1451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7968D-C976-3A49-A283-C66A523C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17" y="128218"/>
            <a:ext cx="2938586" cy="1377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567AFF-F5BE-E244-BF4E-6617450B9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137" y="80386"/>
            <a:ext cx="2387600" cy="1790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BB06D-7C3D-254E-9B27-F13358FE5B7F}"/>
              </a:ext>
            </a:extLst>
          </p:cNvPr>
          <p:cNvGrpSpPr/>
          <p:nvPr/>
        </p:nvGrpSpPr>
        <p:grpSpPr>
          <a:xfrm>
            <a:off x="5052266" y="1816024"/>
            <a:ext cx="1685680" cy="1436078"/>
            <a:chOff x="1051658" y="3786553"/>
            <a:chExt cx="1685680" cy="14360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FDBDEA-7FEE-454B-939A-A5EF1ADA5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658" y="3786553"/>
              <a:ext cx="1654847" cy="141018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F8BC31-042E-4E4A-A8F2-9D9E2755445E}"/>
                </a:ext>
              </a:extLst>
            </p:cNvPr>
            <p:cNvSpPr/>
            <p:nvPr/>
          </p:nvSpPr>
          <p:spPr>
            <a:xfrm>
              <a:off x="2356338" y="5117123"/>
              <a:ext cx="381000" cy="10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91BC7D8-AAB8-2F40-8A94-CCE7C4FC6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942" y="1816024"/>
            <a:ext cx="1979721" cy="1315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268250-3B0B-BA41-A510-6FE6BAF29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750" y="1871086"/>
            <a:ext cx="1908522" cy="15650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09723B-454B-054A-9AE8-408BB13046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6969" y="4644508"/>
            <a:ext cx="2360388" cy="128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09DC57-433F-314E-8F6E-FA12CCFDB3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168" y="3308838"/>
            <a:ext cx="2314506" cy="2022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4BB14E-7EBF-C746-BE0F-8BCCC2796A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652" y="5068290"/>
            <a:ext cx="2245074" cy="142116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B0A643-B2AA-1243-93BC-5B8771D8B04F}"/>
              </a:ext>
            </a:extLst>
          </p:cNvPr>
          <p:cNvCxnSpPr/>
          <p:nvPr/>
        </p:nvCxnSpPr>
        <p:spPr>
          <a:xfrm flipV="1">
            <a:off x="2162908" y="175846"/>
            <a:ext cx="4408694" cy="6265985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5833B11-0F91-5042-ABDB-8E63DDA35956}"/>
              </a:ext>
            </a:extLst>
          </p:cNvPr>
          <p:cNvSpPr txBox="1"/>
          <p:nvPr/>
        </p:nvSpPr>
        <p:spPr>
          <a:xfrm>
            <a:off x="877991" y="293729"/>
            <a:ext cx="124694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Elettronica </a:t>
            </a:r>
          </a:p>
          <a:p>
            <a:r>
              <a:rPr lang="it-IT">
                <a:solidFill>
                  <a:srgbClr val="FF0000"/>
                </a:solidFill>
              </a:rPr>
              <a:t>analogica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C08B86-EDC8-4C4E-9F16-476E3C002983}"/>
              </a:ext>
            </a:extLst>
          </p:cNvPr>
          <p:cNvSpPr txBox="1"/>
          <p:nvPr/>
        </p:nvSpPr>
        <p:spPr>
          <a:xfrm>
            <a:off x="7636537" y="3842462"/>
            <a:ext cx="1246944" cy="646331"/>
          </a:xfrm>
          <a:prstGeom prst="rect">
            <a:avLst/>
          </a:prstGeom>
          <a:noFill/>
          <a:ln w="38100">
            <a:solidFill>
              <a:srgbClr val="1712FF"/>
            </a:solidFill>
          </a:ln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712FF"/>
                </a:solidFill>
              </a:rPr>
              <a:t>Elettronica </a:t>
            </a:r>
          </a:p>
          <a:p>
            <a:r>
              <a:rPr lang="it-IT">
                <a:solidFill>
                  <a:srgbClr val="1712FF"/>
                </a:solidFill>
              </a:rPr>
              <a:t>digitale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4E8E05-109F-E246-907B-556DFC388A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9787" y="3586951"/>
            <a:ext cx="1899936" cy="108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47003B-CF2B-0F43-8088-8A315364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58" y="1136963"/>
            <a:ext cx="3668820" cy="2708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D4D80E-7D86-1640-90D4-30E344D77EC0}"/>
              </a:ext>
            </a:extLst>
          </p:cNvPr>
          <p:cNvSpPr txBox="1"/>
          <p:nvPr/>
        </p:nvSpPr>
        <p:spPr>
          <a:xfrm>
            <a:off x="1118566" y="1697785"/>
            <a:ext cx="16262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segnale a due livelli</a:t>
            </a:r>
          </a:p>
          <a:p>
            <a:endParaRPr lang="it-IT" sz="1200"/>
          </a:p>
          <a:p>
            <a:endParaRPr lang="it-IT" sz="1200"/>
          </a:p>
          <a:p>
            <a:endParaRPr lang="it-IT" sz="1200"/>
          </a:p>
          <a:p>
            <a:endParaRPr lang="it-IT" sz="1200"/>
          </a:p>
          <a:p>
            <a:endParaRPr lang="it-IT" sz="1200"/>
          </a:p>
          <a:p>
            <a:endParaRPr lang="it-IT" sz="1200"/>
          </a:p>
          <a:p>
            <a:endParaRPr lang="it-IT" sz="1200"/>
          </a:p>
          <a:p>
            <a:r>
              <a:rPr lang="it-IT" sz="1200"/>
              <a:t>segnale a quattro livelli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012F0-C83B-0742-8A02-2D50F27A17D5}"/>
              </a:ext>
            </a:extLst>
          </p:cNvPr>
          <p:cNvSpPr txBox="1"/>
          <p:nvPr/>
        </p:nvSpPr>
        <p:spPr>
          <a:xfrm>
            <a:off x="2744780" y="332458"/>
            <a:ext cx="4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Segnali digitali sì, ma perché proprio binari?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6D2244-6E78-B448-B8E1-F53AA52FA2DD}"/>
              </a:ext>
            </a:extLst>
          </p:cNvPr>
          <p:cNvGrpSpPr/>
          <p:nvPr/>
        </p:nvGrpSpPr>
        <p:grpSpPr>
          <a:xfrm>
            <a:off x="431956" y="4121811"/>
            <a:ext cx="6872025" cy="2470345"/>
            <a:chOff x="431956" y="4121811"/>
            <a:chExt cx="6872025" cy="24703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31A2AC-AC12-8545-BC68-5E4FC7FD4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3291" y="4121811"/>
              <a:ext cx="4940690" cy="24703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C2AD6F-971C-A847-AC07-1CCBB7F0C15C}"/>
                </a:ext>
              </a:extLst>
            </p:cNvPr>
            <p:cNvSpPr txBox="1"/>
            <p:nvPr/>
          </p:nvSpPr>
          <p:spPr>
            <a:xfrm>
              <a:off x="431956" y="4970297"/>
              <a:ext cx="1677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porzione di file</a:t>
              </a:r>
            </a:p>
            <a:p>
              <a:r>
                <a:rPr lang="it-IT"/>
                <a:t>di un computer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05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BD94B7AC-A42B-5141-9C11-C51D256E9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890" y="665902"/>
            <a:ext cx="7116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it-IT"/>
              <a:t>Perché i sistemi digitali sono tutti binari?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0A1D04-1C78-A74C-9E40-4FD27F111C80}"/>
              </a:ext>
            </a:extLst>
          </p:cNvPr>
          <p:cNvSpPr txBox="1"/>
          <p:nvPr/>
        </p:nvSpPr>
        <p:spPr>
          <a:xfrm>
            <a:off x="1262890" y="2672861"/>
            <a:ext cx="6570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AutoNum type="arabicParenR"/>
            </a:pPr>
            <a:r>
              <a:rPr lang="en-US" altLang="en-US">
                <a:latin typeface="Times" pitchFamily="2" charset="0"/>
              </a:rPr>
              <a:t>perché esiste l’Algebra Booleana, che è un’algebra a due valori, </a:t>
            </a:r>
            <a:r>
              <a:rPr lang="en-US" altLang="en-US" i="1">
                <a:latin typeface="Times" pitchFamily="2" charset="0"/>
              </a:rPr>
              <a:t>vero</a:t>
            </a:r>
            <a:r>
              <a:rPr lang="en-US" altLang="en-US">
                <a:latin typeface="Times" pitchFamily="2" charset="0"/>
              </a:rPr>
              <a:t> e </a:t>
            </a:r>
            <a:r>
              <a:rPr lang="en-US" altLang="en-US" i="1">
                <a:latin typeface="Times" pitchFamily="2" charset="0"/>
              </a:rPr>
              <a:t>falso</a:t>
            </a:r>
            <a:r>
              <a:rPr lang="en-US" altLang="en-US">
                <a:latin typeface="Times" pitchFamily="2" charset="0"/>
              </a:rPr>
              <a:t> (0,1), usata per la progettazione dei sistemi digitali.</a:t>
            </a:r>
            <a:br>
              <a:rPr lang="en-US" altLang="en-US">
                <a:latin typeface="Times" pitchFamily="2" charset="0"/>
              </a:rPr>
            </a:br>
            <a:r>
              <a:rPr lang="en-US" altLang="en-US">
                <a:latin typeface="Times" pitchFamily="2" charset="0"/>
              </a:rPr>
              <a:t>Sarà l’oggetto del nostro studio.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9F2537-9374-EA4A-82A3-F77B4C1C1806}"/>
              </a:ext>
            </a:extLst>
          </p:cNvPr>
          <p:cNvSpPr txBox="1"/>
          <p:nvPr/>
        </p:nvSpPr>
        <p:spPr>
          <a:xfrm>
            <a:off x="2004646" y="4232031"/>
            <a:ext cx="510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>
                <a:latin typeface="Times" pitchFamily="2" charset="0"/>
              </a:rPr>
              <a:t>Ma c’è un secondo motivo di carattere tecnologico ...</a:t>
            </a:r>
          </a:p>
        </p:txBody>
      </p:sp>
    </p:spTree>
    <p:extLst>
      <p:ext uri="{BB962C8B-B14F-4D97-AF65-F5344CB8AC3E}">
        <p14:creationId xmlns:p14="http://schemas.microsoft.com/office/powerpoint/2010/main" val="138694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8C6D5-B761-154D-A92D-E9AE3CF5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70" y="936470"/>
            <a:ext cx="5780336" cy="57803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9358F-D16C-5B4E-84C6-999D943D1307}"/>
              </a:ext>
            </a:extLst>
          </p:cNvPr>
          <p:cNvSpPr txBox="1"/>
          <p:nvPr/>
        </p:nvSpPr>
        <p:spPr>
          <a:xfrm>
            <a:off x="1449013" y="239739"/>
            <a:ext cx="6389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 circuiti elettronici hanno componenti passivi e componenti </a:t>
            </a:r>
            <a:r>
              <a:rPr lang="it-IT" i="1"/>
              <a:t>attivi.</a:t>
            </a:r>
          </a:p>
          <a:p>
            <a:r>
              <a:rPr lang="it-IT"/>
              <a:t>Componenti passivi sono: resistenze, condensatori, induttanze.</a:t>
            </a:r>
          </a:p>
          <a:p>
            <a:r>
              <a:rPr lang="it-IT"/>
              <a:t>Componenti attivi sono i transistor</a:t>
            </a:r>
          </a:p>
        </p:txBody>
      </p:sp>
    </p:spTree>
    <p:extLst>
      <p:ext uri="{BB962C8B-B14F-4D97-AF65-F5344CB8AC3E}">
        <p14:creationId xmlns:p14="http://schemas.microsoft.com/office/powerpoint/2010/main" val="353588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8C6D5-B761-154D-A92D-E9AE3CF5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88" y="0"/>
            <a:ext cx="6858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E4E01E-C5EE-574D-8F16-C82E4A3484D9}"/>
              </a:ext>
            </a:extLst>
          </p:cNvPr>
          <p:cNvGrpSpPr/>
          <p:nvPr/>
        </p:nvGrpSpPr>
        <p:grpSpPr>
          <a:xfrm>
            <a:off x="1137795" y="776227"/>
            <a:ext cx="2727813" cy="3499442"/>
            <a:chOff x="1653607" y="776227"/>
            <a:chExt cx="2727813" cy="3499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FB86C3-216D-E84C-85A8-F0B0709D06DA}"/>
                </a:ext>
              </a:extLst>
            </p:cNvPr>
            <p:cNvGrpSpPr/>
            <p:nvPr/>
          </p:nvGrpSpPr>
          <p:grpSpPr>
            <a:xfrm>
              <a:off x="1653607" y="776227"/>
              <a:ext cx="2727813" cy="3499442"/>
              <a:chOff x="1653607" y="776227"/>
              <a:chExt cx="2727813" cy="3499442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5ED6E803-A3CF-6D4D-B62E-93182F17B9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9420" y="776227"/>
                <a:ext cx="762000" cy="207433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E5362AC-0A51-F844-ABDB-38E4EFC79B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3607" y="801729"/>
                <a:ext cx="762000" cy="207433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36FA122-05F2-C54D-AB31-E334E61F3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8488" y="1739576"/>
                <a:ext cx="762000" cy="207433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B3C8D3C-4164-894C-99F1-17F95F8363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4054" y="2201336"/>
                <a:ext cx="762000" cy="207433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FF944E-E5A7-F248-ACEC-6D328424663D}"/>
                </a:ext>
              </a:extLst>
            </p:cNvPr>
            <p:cNvSpPr txBox="1"/>
            <p:nvPr/>
          </p:nvSpPr>
          <p:spPr>
            <a:xfrm>
              <a:off x="2145295" y="969380"/>
              <a:ext cx="1098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transistor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3E354A-461F-9344-A5DB-30C9978C84F2}"/>
              </a:ext>
            </a:extLst>
          </p:cNvPr>
          <p:cNvGrpSpPr/>
          <p:nvPr/>
        </p:nvGrpSpPr>
        <p:grpSpPr>
          <a:xfrm>
            <a:off x="783383" y="3108816"/>
            <a:ext cx="4498271" cy="3165758"/>
            <a:chOff x="783383" y="3108816"/>
            <a:chExt cx="4498271" cy="316575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DC4F5E-FBDC-CE44-9B6A-ADE50C2341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2959" y="4509750"/>
              <a:ext cx="1320549" cy="1494829"/>
            </a:xfrm>
            <a:prstGeom prst="straightConnector1">
              <a:avLst/>
            </a:prstGeom>
            <a:ln w="508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9674EC4-75EE-E749-84CC-01CFE3BE0D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8649" y="3108816"/>
              <a:ext cx="1976797" cy="2242524"/>
            </a:xfrm>
            <a:prstGeom prst="straightConnector1">
              <a:avLst/>
            </a:prstGeom>
            <a:ln w="508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93FC945-0504-6C4A-90B3-EC91DDB21F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9596" y="3762055"/>
              <a:ext cx="2262058" cy="2512519"/>
            </a:xfrm>
            <a:prstGeom prst="straightConnector1">
              <a:avLst/>
            </a:prstGeom>
            <a:ln w="508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52B6D5-9A6B-B840-9FD6-175EF1B10BAA}"/>
                </a:ext>
              </a:extLst>
            </p:cNvPr>
            <p:cNvSpPr txBox="1"/>
            <p:nvPr/>
          </p:nvSpPr>
          <p:spPr>
            <a:xfrm>
              <a:off x="783383" y="5584094"/>
              <a:ext cx="1134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rgbClr val="0A20FF"/>
                  </a:solidFill>
                </a:rPr>
                <a:t>resistenze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C9660C-E709-354D-A6B0-6639697B62B6}"/>
              </a:ext>
            </a:extLst>
          </p:cNvPr>
          <p:cNvGrpSpPr/>
          <p:nvPr/>
        </p:nvGrpSpPr>
        <p:grpSpPr>
          <a:xfrm>
            <a:off x="2571480" y="162146"/>
            <a:ext cx="6100345" cy="4037972"/>
            <a:chOff x="2571480" y="162146"/>
            <a:chExt cx="6100345" cy="403797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60D57E-1919-884A-BD25-D780668D05F8}"/>
                </a:ext>
              </a:extLst>
            </p:cNvPr>
            <p:cNvGrpSpPr/>
            <p:nvPr/>
          </p:nvGrpSpPr>
          <p:grpSpPr>
            <a:xfrm>
              <a:off x="3994318" y="552399"/>
              <a:ext cx="4677507" cy="3647719"/>
              <a:chOff x="3994318" y="552399"/>
              <a:chExt cx="4677507" cy="3647719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6210494-9441-1D49-8866-5A609B7602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94318" y="678963"/>
                <a:ext cx="2932072" cy="2861406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5B2201F-7ACA-3942-8222-9BA629FD28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9753" y="921731"/>
                <a:ext cx="2932072" cy="2861406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6EC5DDC-56B9-714A-AE92-801B27CBBB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15655" y="1338712"/>
                <a:ext cx="2932072" cy="2861406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B6AE51-7B5E-2143-A4BF-B21E7AF27375}"/>
                  </a:ext>
                </a:extLst>
              </p:cNvPr>
              <p:cNvSpPr txBox="1"/>
              <p:nvPr/>
            </p:nvSpPr>
            <p:spPr>
              <a:xfrm>
                <a:off x="7156083" y="552399"/>
                <a:ext cx="1431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>
                    <a:solidFill>
                      <a:srgbClr val="FFC000"/>
                    </a:solidFill>
                  </a:rPr>
                  <a:t>condensatori</a:t>
                </a: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2FDCD6D-E2D8-5D40-8493-11FA6EA2B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1480" y="162146"/>
              <a:ext cx="2932072" cy="2861406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755B4E-A87A-A946-9047-9628F4B9D57C}"/>
              </a:ext>
            </a:extLst>
          </p:cNvPr>
          <p:cNvGrpSpPr/>
          <p:nvPr/>
        </p:nvGrpSpPr>
        <p:grpSpPr>
          <a:xfrm>
            <a:off x="4357440" y="3945284"/>
            <a:ext cx="3848284" cy="2412117"/>
            <a:chOff x="4357440" y="3945284"/>
            <a:chExt cx="3848284" cy="241211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7AD5F78-EF73-FE4B-B861-5AF3292BCF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57440" y="3945284"/>
              <a:ext cx="3127748" cy="176018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01E8CB-8DCA-AF47-B6B7-CCFE394DAB35}"/>
                </a:ext>
              </a:extLst>
            </p:cNvPr>
            <p:cNvSpPr txBox="1"/>
            <p:nvPr/>
          </p:nvSpPr>
          <p:spPr>
            <a:xfrm>
              <a:off x="7217248" y="5711070"/>
              <a:ext cx="988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circuiti</a:t>
              </a:r>
            </a:p>
            <a:p>
              <a:r>
                <a:rPr lang="it-IT" b="1">
                  <a:solidFill>
                    <a:srgbClr val="FF0000"/>
                  </a:solidFill>
                </a:rPr>
                <a:t>integrati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13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F40C088-7903-8B4D-933C-95C01D15BB80}"/>
              </a:ext>
            </a:extLst>
          </p:cNvPr>
          <p:cNvSpPr txBox="1"/>
          <p:nvPr/>
        </p:nvSpPr>
        <p:spPr>
          <a:xfrm>
            <a:off x="3505039" y="169305"/>
            <a:ext cx="1810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Transistor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C5883C-120B-F94D-AC35-7D03A4ED68EF}"/>
              </a:ext>
            </a:extLst>
          </p:cNvPr>
          <p:cNvGrpSpPr/>
          <p:nvPr/>
        </p:nvGrpSpPr>
        <p:grpSpPr>
          <a:xfrm>
            <a:off x="346437" y="3054096"/>
            <a:ext cx="3773097" cy="3496734"/>
            <a:chOff x="643319" y="2769089"/>
            <a:chExt cx="3773097" cy="349673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04E50F-9D86-BA46-85F7-3E5887A6098B}"/>
                </a:ext>
              </a:extLst>
            </p:cNvPr>
            <p:cNvGrpSpPr/>
            <p:nvPr/>
          </p:nvGrpSpPr>
          <p:grpSpPr>
            <a:xfrm>
              <a:off x="969138" y="2769089"/>
              <a:ext cx="3447278" cy="3496734"/>
              <a:chOff x="969138" y="2769089"/>
              <a:chExt cx="3447278" cy="349673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2CC7085-2212-CD4A-8577-2076EB03A88E}"/>
                  </a:ext>
                </a:extLst>
              </p:cNvPr>
              <p:cNvGrpSpPr/>
              <p:nvPr/>
            </p:nvGrpSpPr>
            <p:grpSpPr>
              <a:xfrm>
                <a:off x="1865399" y="2769089"/>
                <a:ext cx="1622486" cy="3496734"/>
                <a:chOff x="2449981" y="2963333"/>
                <a:chExt cx="1622486" cy="3496734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B222D2D-AF37-9E44-A523-6EF70B2A73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5400000">
                  <a:off x="2116335" y="3974475"/>
                  <a:ext cx="2289777" cy="1622486"/>
                </a:xfrm>
                <a:prstGeom prst="rect">
                  <a:avLst/>
                </a:prstGeom>
              </p:spPr>
            </p:pic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433917F3-4D72-904E-A182-D36F486AF445}"/>
                    </a:ext>
                  </a:extLst>
                </p:cNvPr>
                <p:cNvGrpSpPr/>
                <p:nvPr/>
              </p:nvGrpSpPr>
              <p:grpSpPr>
                <a:xfrm>
                  <a:off x="2921000" y="29633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456D43E-FFB0-C542-9146-0B0FDA798DFE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D365BC2E-6EAB-824F-84E7-46E9509D54E3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8F3DFF85-24DE-CE4C-A0B3-66F93E57E605}"/>
                    </a:ext>
                  </a:extLst>
                </p:cNvPr>
                <p:cNvGrpSpPr/>
                <p:nvPr/>
              </p:nvGrpSpPr>
              <p:grpSpPr>
                <a:xfrm>
                  <a:off x="2937934" y="55541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7271530B-F088-5B46-A6E3-3A391AEB3B7C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2F0A0438-FFBC-CA41-8615-B014F9DE9BE9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9EE6685-BBDF-9846-A4D4-43E7B91316AE}"/>
                    </a:ext>
                  </a:extLst>
                </p:cNvPr>
                <p:cNvSpPr/>
                <p:nvPr/>
              </p:nvSpPr>
              <p:spPr>
                <a:xfrm>
                  <a:off x="2937934" y="2963333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E85141F-2102-D04A-BC45-E57C0A2452DB}"/>
                  </a:ext>
                </a:extLst>
              </p:cNvPr>
              <p:cNvSpPr txBox="1"/>
              <p:nvPr/>
            </p:nvSpPr>
            <p:spPr>
              <a:xfrm>
                <a:off x="1027267" y="3034825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6D82F9B-EFDE-A942-916E-F5A11FB6AB76}"/>
                  </a:ext>
                </a:extLst>
              </p:cNvPr>
              <p:cNvSpPr txBox="1"/>
              <p:nvPr/>
            </p:nvSpPr>
            <p:spPr>
              <a:xfrm>
                <a:off x="969138" y="5655070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2E8AE5E-FFCD-A74E-8E65-9E0A9003816E}"/>
                  </a:ext>
                </a:extLst>
              </p:cNvPr>
              <p:cNvSpPr txBox="1"/>
              <p:nvPr/>
            </p:nvSpPr>
            <p:spPr>
              <a:xfrm>
                <a:off x="3093362" y="3902949"/>
                <a:ext cx="1323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/>
                  <a:t>interdizione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D15F82F-6E83-8E43-83C1-A6D250847197}"/>
                </a:ext>
              </a:extLst>
            </p:cNvPr>
            <p:cNvGrpSpPr/>
            <p:nvPr/>
          </p:nvGrpSpPr>
          <p:grpSpPr>
            <a:xfrm>
              <a:off x="643319" y="4049502"/>
              <a:ext cx="814647" cy="712663"/>
              <a:chOff x="701197" y="4317075"/>
              <a:chExt cx="814647" cy="712663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EEA3E59-0895-DA4A-9852-07C6D6A24D02}"/>
                  </a:ext>
                </a:extLst>
              </p:cNvPr>
              <p:cNvSpPr txBox="1"/>
              <p:nvPr/>
            </p:nvSpPr>
            <p:spPr>
              <a:xfrm>
                <a:off x="875123" y="4317075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83EA8C9-1B30-F947-B231-158ED465FFF6}"/>
                  </a:ext>
                </a:extLst>
              </p:cNvPr>
              <p:cNvSpPr txBox="1"/>
              <p:nvPr/>
            </p:nvSpPr>
            <p:spPr>
              <a:xfrm>
                <a:off x="701197" y="4568073"/>
                <a:ext cx="814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>
                    <a:solidFill>
                      <a:srgbClr val="FF0000"/>
                    </a:solidFill>
                  </a:rPr>
                  <a:t> = 0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CA6DA3-769F-CB45-BCB8-B1438EA3C37C}"/>
              </a:ext>
            </a:extLst>
          </p:cNvPr>
          <p:cNvGrpSpPr/>
          <p:nvPr/>
        </p:nvGrpSpPr>
        <p:grpSpPr>
          <a:xfrm>
            <a:off x="5439626" y="2687418"/>
            <a:ext cx="3416639" cy="4098284"/>
            <a:chOff x="5439626" y="2153029"/>
            <a:chExt cx="3416639" cy="409828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C055DFA-B7FE-B141-BBC0-BBD5049A099F}"/>
                </a:ext>
              </a:extLst>
            </p:cNvPr>
            <p:cNvGrpSpPr/>
            <p:nvPr/>
          </p:nvGrpSpPr>
          <p:grpSpPr>
            <a:xfrm>
              <a:off x="6670485" y="2153029"/>
              <a:ext cx="2185780" cy="4098284"/>
              <a:chOff x="6670485" y="2153029"/>
              <a:chExt cx="2185780" cy="4098284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C3E37E4-FE31-7141-8C0A-FB657AE27935}"/>
                  </a:ext>
                </a:extLst>
              </p:cNvPr>
              <p:cNvGrpSpPr/>
              <p:nvPr/>
            </p:nvGrpSpPr>
            <p:grpSpPr>
              <a:xfrm>
                <a:off x="6670485" y="2153029"/>
                <a:ext cx="934532" cy="4098284"/>
                <a:chOff x="4560335" y="2710686"/>
                <a:chExt cx="934532" cy="4098284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36794C88-406E-684D-8A51-753A26CEC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4025940" y="4268195"/>
                  <a:ext cx="2003321" cy="934532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01372B6C-7C53-5B4D-94D0-9D837AAE1C3D}"/>
                    </a:ext>
                  </a:extLst>
                </p:cNvPr>
                <p:cNvGrpSpPr/>
                <p:nvPr/>
              </p:nvGrpSpPr>
              <p:grpSpPr>
                <a:xfrm>
                  <a:off x="4807217" y="29633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FE573B15-71C1-A342-87F9-92B326294C2D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50035FB9-7EC9-224A-9EF4-4979628C489A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3A04347D-DB61-2048-AFBE-D6D71A27904A}"/>
                    </a:ext>
                  </a:extLst>
                </p:cNvPr>
                <p:cNvGrpSpPr/>
                <p:nvPr/>
              </p:nvGrpSpPr>
              <p:grpSpPr>
                <a:xfrm>
                  <a:off x="4790283" y="5631288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29698F9F-CD84-6643-ABD1-DA1EAFE1C99C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D8F299E6-75E3-EA49-8204-C65C2B17BBE3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003D725-3E4A-BF40-A0D6-0F388C4F4D65}"/>
                    </a:ext>
                  </a:extLst>
                </p:cNvPr>
                <p:cNvSpPr/>
                <p:nvPr/>
              </p:nvSpPr>
              <p:spPr>
                <a:xfrm>
                  <a:off x="4824150" y="2963333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31E3749E-7516-7449-8F44-61A451ED8FF2}"/>
                    </a:ext>
                  </a:extLst>
                </p:cNvPr>
                <p:cNvSpPr/>
                <p:nvPr/>
              </p:nvSpPr>
              <p:spPr>
                <a:xfrm>
                  <a:off x="4816306" y="5631288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" name="Line 29">
                  <a:extLst>
                    <a:ext uri="{FF2B5EF4-FFF2-40B4-BE49-F238E27FC236}">
                      <a16:creationId xmlns:a16="http://schemas.microsoft.com/office/drawing/2014/main" id="{1E83D38B-3C0B-B54B-8470-CB99CF4C11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76093" y="2710686"/>
                  <a:ext cx="0" cy="1071848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4" name="Line 29">
                  <a:extLst>
                    <a:ext uri="{FF2B5EF4-FFF2-40B4-BE49-F238E27FC236}">
                      <a16:creationId xmlns:a16="http://schemas.microsoft.com/office/drawing/2014/main" id="{2772EAE7-B2A4-B448-92A9-92E73BBC87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40924" y="5737122"/>
                  <a:ext cx="0" cy="1071848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98CCB0E-DF5C-A848-9566-5E150D642770}"/>
                  </a:ext>
                </a:extLst>
              </p:cNvPr>
              <p:cNvSpPr txBox="1"/>
              <p:nvPr/>
            </p:nvSpPr>
            <p:spPr>
              <a:xfrm>
                <a:off x="7605017" y="2790394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CF902B6-3273-054D-A14C-46F798CF1007}"/>
                  </a:ext>
                </a:extLst>
              </p:cNvPr>
              <p:cNvSpPr txBox="1"/>
              <p:nvPr/>
            </p:nvSpPr>
            <p:spPr>
              <a:xfrm>
                <a:off x="7650192" y="5600459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FE8A086-995D-7540-A89E-BF74A99F4AF1}"/>
                  </a:ext>
                </a:extLst>
              </p:cNvPr>
              <p:cNvSpPr txBox="1"/>
              <p:nvPr/>
            </p:nvSpPr>
            <p:spPr>
              <a:xfrm>
                <a:off x="7564693" y="3675023"/>
                <a:ext cx="12915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/>
                  <a:t>conduzione</a:t>
                </a:r>
              </a:p>
              <a:p>
                <a:pPr algn="ctr"/>
                <a:r>
                  <a:rPr lang="it-IT" b="1"/>
                  <a:t>o</a:t>
                </a:r>
              </a:p>
              <a:p>
                <a:r>
                  <a:rPr lang="it-IT" b="1"/>
                  <a:t>saturazione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EB187DB-BC88-D246-A356-75346DA2432A}"/>
                </a:ext>
              </a:extLst>
            </p:cNvPr>
            <p:cNvGrpSpPr/>
            <p:nvPr/>
          </p:nvGrpSpPr>
          <p:grpSpPr>
            <a:xfrm>
              <a:off x="5439626" y="3729468"/>
              <a:ext cx="968535" cy="737007"/>
              <a:chOff x="7399967" y="707453"/>
              <a:chExt cx="968535" cy="737007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ADF173E-160C-1148-80BB-F5765E0C8A67}"/>
                  </a:ext>
                </a:extLst>
              </p:cNvPr>
              <p:cNvSpPr txBox="1"/>
              <p:nvPr/>
            </p:nvSpPr>
            <p:spPr>
              <a:xfrm>
                <a:off x="7577998" y="707453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6351812-529C-4E4A-8B32-1E6C53BFE8BE}"/>
                  </a:ext>
                </a:extLst>
              </p:cNvPr>
              <p:cNvGrpSpPr/>
              <p:nvPr/>
            </p:nvGrpSpPr>
            <p:grpSpPr>
              <a:xfrm>
                <a:off x="7399967" y="980050"/>
                <a:ext cx="968535" cy="464410"/>
                <a:chOff x="3568125" y="1629372"/>
                <a:chExt cx="968535" cy="464410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95BE546-A95D-B247-A4BB-FE00A4EF0B5C}"/>
                    </a:ext>
                  </a:extLst>
                </p:cNvPr>
                <p:cNvSpPr txBox="1"/>
                <p:nvPr/>
              </p:nvSpPr>
              <p:spPr>
                <a:xfrm>
                  <a:off x="3568125" y="1629372"/>
                  <a:ext cx="9685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>
                      <a:solidFill>
                        <a:srgbClr val="FF0000"/>
                      </a:solidFill>
                    </a:rPr>
                    <a:t>I</a:t>
                  </a:r>
                  <a:r>
                    <a:rPr lang="it-IT" sz="2400" i="1" baseline="-25000">
                      <a:solidFill>
                        <a:srgbClr val="FF0000"/>
                      </a:solidFill>
                    </a:rPr>
                    <a:t>b</a:t>
                  </a:r>
                  <a:r>
                    <a:rPr lang="it-IT" sz="2400">
                      <a:solidFill>
                        <a:srgbClr val="FF0000"/>
                      </a:solidFill>
                    </a:rPr>
                    <a:t> &gt;&gt; 0</a:t>
                  </a:r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47DC814E-4B37-8443-9A9D-A9274136EDF6}"/>
                    </a:ext>
                  </a:extLst>
                </p:cNvPr>
                <p:cNvCxnSpPr/>
                <p:nvPr/>
              </p:nvCxnSpPr>
              <p:spPr>
                <a:xfrm>
                  <a:off x="3655249" y="2093782"/>
                  <a:ext cx="815546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C46115-0308-2C42-9FAE-3F70314B632F}"/>
              </a:ext>
            </a:extLst>
          </p:cNvPr>
          <p:cNvGrpSpPr/>
          <p:nvPr/>
        </p:nvGrpSpPr>
        <p:grpSpPr>
          <a:xfrm>
            <a:off x="5590645" y="157950"/>
            <a:ext cx="3094209" cy="2378753"/>
            <a:chOff x="948691" y="70090"/>
            <a:chExt cx="3094209" cy="237875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D2FB28-18D5-4A49-92E2-A7EDA93E4102}"/>
                </a:ext>
              </a:extLst>
            </p:cNvPr>
            <p:cNvGrpSpPr/>
            <p:nvPr/>
          </p:nvGrpSpPr>
          <p:grpSpPr>
            <a:xfrm>
              <a:off x="948691" y="70090"/>
              <a:ext cx="2200853" cy="2378753"/>
              <a:chOff x="3031354" y="440947"/>
              <a:chExt cx="2200853" cy="2378753"/>
            </a:xfrm>
          </p:grpSpPr>
          <p:grpSp>
            <p:nvGrpSpPr>
              <p:cNvPr id="4" name="Group 21">
                <a:extLst>
                  <a:ext uri="{FF2B5EF4-FFF2-40B4-BE49-F238E27FC236}">
                    <a16:creationId xmlns:a16="http://schemas.microsoft.com/office/drawing/2014/main" id="{6D45C64C-5167-2240-AFBA-1E47CBE331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4283" y="854213"/>
                <a:ext cx="990600" cy="1600200"/>
                <a:chOff x="816" y="1152"/>
                <a:chExt cx="624" cy="1008"/>
              </a:xfrm>
            </p:grpSpPr>
            <p:sp>
              <p:nvSpPr>
                <p:cNvPr id="10" name="Oval 22">
                  <a:extLst>
                    <a:ext uri="{FF2B5EF4-FFF2-40B4-BE49-F238E27FC236}">
                      <a16:creationId xmlns:a16="http://schemas.microsoft.com/office/drawing/2014/main" id="{D0359EEA-5C27-6A44-A052-931237C489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1488"/>
                  <a:ext cx="384" cy="38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1" name="Line 23">
                  <a:extLst>
                    <a:ext uri="{FF2B5EF4-FFF2-40B4-BE49-F238E27FC236}">
                      <a16:creationId xmlns:a16="http://schemas.microsoft.com/office/drawing/2014/main" id="{FED98D25-0585-8347-9377-324077F28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53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2" name="Line 24">
                  <a:extLst>
                    <a:ext uri="{FF2B5EF4-FFF2-40B4-BE49-F238E27FC236}">
                      <a16:creationId xmlns:a16="http://schemas.microsoft.com/office/drawing/2014/main" id="{D3CD5400-8CBC-8F43-B830-C9A4B85F39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1488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" name="Line 25">
                  <a:extLst>
                    <a:ext uri="{FF2B5EF4-FFF2-40B4-BE49-F238E27FC236}">
                      <a16:creationId xmlns:a16="http://schemas.microsoft.com/office/drawing/2014/main" id="{31BB694D-8865-EF49-9A40-2008BDEBA8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192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" name="Line 26">
                  <a:extLst>
                    <a:ext uri="{FF2B5EF4-FFF2-40B4-BE49-F238E27FC236}">
                      <a16:creationId xmlns:a16="http://schemas.microsoft.com/office/drawing/2014/main" id="{37C98C33-2A53-BC4B-B94C-142C43085B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6" y="168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" name="Line 27">
                  <a:extLst>
                    <a:ext uri="{FF2B5EF4-FFF2-40B4-BE49-F238E27FC236}">
                      <a16:creationId xmlns:a16="http://schemas.microsoft.com/office/drawing/2014/main" id="{F156822D-68CD-4249-BDEE-DA0BC33B3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152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" name="Line 28">
                  <a:extLst>
                    <a:ext uri="{FF2B5EF4-FFF2-40B4-BE49-F238E27FC236}">
                      <a16:creationId xmlns:a16="http://schemas.microsoft.com/office/drawing/2014/main" id="{8C61B6CE-16BD-0A44-AEFC-B67F3A3B9C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824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7F5A9A2-9EC6-8343-8F5B-223920302E00}"/>
                  </a:ext>
                </a:extLst>
              </p:cNvPr>
              <p:cNvSpPr txBox="1"/>
              <p:nvPr/>
            </p:nvSpPr>
            <p:spPr>
              <a:xfrm>
                <a:off x="3031354" y="1399281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82D61B0-F0FF-E341-96DF-CDAD1E037571}"/>
                  </a:ext>
                </a:extLst>
              </p:cNvPr>
              <p:cNvSpPr txBox="1"/>
              <p:nvPr/>
            </p:nvSpPr>
            <p:spPr>
              <a:xfrm>
                <a:off x="4040983" y="440947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2735FEF-5EED-024D-80BB-2BCC773C2611}"/>
                  </a:ext>
                </a:extLst>
              </p:cNvPr>
              <p:cNvSpPr txBox="1"/>
              <p:nvPr/>
            </p:nvSpPr>
            <p:spPr>
              <a:xfrm>
                <a:off x="4040983" y="2450368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6E8BD70-223D-4840-A82C-680B86D7D2FC}"/>
                </a:ext>
              </a:extLst>
            </p:cNvPr>
            <p:cNvGrpSpPr/>
            <p:nvPr/>
          </p:nvGrpSpPr>
          <p:grpSpPr>
            <a:xfrm>
              <a:off x="1117625" y="602487"/>
              <a:ext cx="2925275" cy="1330077"/>
              <a:chOff x="3554883" y="1075599"/>
              <a:chExt cx="2925275" cy="133007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7B7DF80-562C-0748-92AE-4CE181D9420B}"/>
                  </a:ext>
                </a:extLst>
              </p:cNvPr>
              <p:cNvGrpSpPr/>
              <p:nvPr/>
            </p:nvGrpSpPr>
            <p:grpSpPr>
              <a:xfrm>
                <a:off x="3554883" y="1075599"/>
                <a:ext cx="1925800" cy="1330077"/>
                <a:chOff x="3554883" y="1075599"/>
                <a:chExt cx="1925800" cy="133007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00CAE8CE-6955-BF47-B0B5-C265CCD67C2C}"/>
                    </a:ext>
                  </a:extLst>
                </p:cNvPr>
                <p:cNvGrpSpPr/>
                <p:nvPr/>
              </p:nvGrpSpPr>
              <p:grpSpPr>
                <a:xfrm>
                  <a:off x="3554883" y="1075599"/>
                  <a:ext cx="968535" cy="464404"/>
                  <a:chOff x="3554883" y="1075599"/>
                  <a:chExt cx="968535" cy="464404"/>
                </a:xfrm>
              </p:grpSpPr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3024D35B-4405-BD45-AE34-069D9D7CF172}"/>
                      </a:ext>
                    </a:extLst>
                  </p:cNvPr>
                  <p:cNvSpPr txBox="1"/>
                  <p:nvPr/>
                </p:nvSpPr>
                <p:spPr>
                  <a:xfrm>
                    <a:off x="3554883" y="1075599"/>
                    <a:ext cx="96853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 i="1">
                        <a:solidFill>
                          <a:srgbClr val="FF0000"/>
                        </a:solidFill>
                      </a:rPr>
                      <a:t>I</a:t>
                    </a:r>
                    <a:r>
                      <a:rPr lang="it-IT" sz="2400" i="1" baseline="-25000">
                        <a:solidFill>
                          <a:srgbClr val="FF0000"/>
                        </a:solidFill>
                      </a:rPr>
                      <a:t>b</a:t>
                    </a:r>
                    <a:r>
                      <a:rPr lang="it-IT" sz="2400">
                        <a:solidFill>
                          <a:srgbClr val="FF0000"/>
                        </a:solidFill>
                      </a:rPr>
                      <a:t> &gt;&gt; 0</a:t>
                    </a:r>
                  </a:p>
                </p:txBody>
              </p:sp>
              <p:cxnSp>
                <p:nvCxnSpPr>
                  <p:cNvPr id="78" name="Straight Arrow Connector 77">
                    <a:extLst>
                      <a:ext uri="{FF2B5EF4-FFF2-40B4-BE49-F238E27FC236}">
                        <a16:creationId xmlns:a16="http://schemas.microsoft.com/office/drawing/2014/main" id="{0E5B8BA1-994B-FF4E-9032-E7F994A0E9FD}"/>
                      </a:ext>
                    </a:extLst>
                  </p:cNvPr>
                  <p:cNvCxnSpPr/>
                  <p:nvPr/>
                </p:nvCxnSpPr>
                <p:spPr>
                  <a:xfrm>
                    <a:off x="3642007" y="1540003"/>
                    <a:ext cx="815546" cy="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w="lg" len="lg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B0D24FD9-FC71-4041-A8EB-C54661A52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80683" y="1230410"/>
                  <a:ext cx="0" cy="1175266"/>
                </a:xfrm>
                <a:prstGeom prst="straightConnector1">
                  <a:avLst/>
                </a:prstGeom>
                <a:ln w="19050">
                  <a:solidFill>
                    <a:srgbClr val="0A20FF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1F929-3466-1B42-A95D-578832F534F5}"/>
                  </a:ext>
                </a:extLst>
              </p:cNvPr>
              <p:cNvSpPr txBox="1"/>
              <p:nvPr/>
            </p:nvSpPr>
            <p:spPr>
              <a:xfrm>
                <a:off x="5508417" y="1501536"/>
                <a:ext cx="9717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0A20FF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0A20FF"/>
                    </a:solidFill>
                  </a:rPr>
                  <a:t>C</a:t>
                </a:r>
                <a:r>
                  <a:rPr lang="it-IT" sz="2400" i="1">
                    <a:solidFill>
                      <a:srgbClr val="0A20FF"/>
                    </a:solidFill>
                  </a:rPr>
                  <a:t> </a:t>
                </a:r>
                <a:r>
                  <a:rPr lang="it-IT" sz="2400">
                    <a:solidFill>
                      <a:srgbClr val="0A20FF"/>
                    </a:solidFill>
                  </a:rPr>
                  <a:t>&gt;&gt; 0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5D3392-AB5E-2D49-BB71-5740C114BB84}"/>
              </a:ext>
            </a:extLst>
          </p:cNvPr>
          <p:cNvGrpSpPr/>
          <p:nvPr/>
        </p:nvGrpSpPr>
        <p:grpSpPr>
          <a:xfrm>
            <a:off x="706942" y="158090"/>
            <a:ext cx="2938717" cy="2378753"/>
            <a:chOff x="5449339" y="-5765"/>
            <a:chExt cx="2938717" cy="237875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93D6455-A2EC-AF42-BBBB-B47658932B06}"/>
                </a:ext>
              </a:extLst>
            </p:cNvPr>
            <p:cNvGrpSpPr/>
            <p:nvPr/>
          </p:nvGrpSpPr>
          <p:grpSpPr>
            <a:xfrm>
              <a:off x="5449339" y="-5765"/>
              <a:ext cx="2200853" cy="2378753"/>
              <a:chOff x="3031354" y="440947"/>
              <a:chExt cx="2200853" cy="2378753"/>
            </a:xfrm>
          </p:grpSpPr>
          <p:grpSp>
            <p:nvGrpSpPr>
              <p:cNvPr id="68" name="Group 21">
                <a:extLst>
                  <a:ext uri="{FF2B5EF4-FFF2-40B4-BE49-F238E27FC236}">
                    <a16:creationId xmlns:a16="http://schemas.microsoft.com/office/drawing/2014/main" id="{B9743BF7-4A5F-524B-829D-BB1D54100D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4283" y="854213"/>
                <a:ext cx="990600" cy="1600200"/>
                <a:chOff x="816" y="1152"/>
                <a:chExt cx="624" cy="1008"/>
              </a:xfrm>
            </p:grpSpPr>
            <p:sp>
              <p:nvSpPr>
                <p:cNvPr id="81" name="Oval 22">
                  <a:extLst>
                    <a:ext uri="{FF2B5EF4-FFF2-40B4-BE49-F238E27FC236}">
                      <a16:creationId xmlns:a16="http://schemas.microsoft.com/office/drawing/2014/main" id="{F5FDFDFE-A864-3D4A-9FF9-6EBA84F8F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1488"/>
                  <a:ext cx="384" cy="38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82" name="Line 23">
                  <a:extLst>
                    <a:ext uri="{FF2B5EF4-FFF2-40B4-BE49-F238E27FC236}">
                      <a16:creationId xmlns:a16="http://schemas.microsoft.com/office/drawing/2014/main" id="{7DEF2E52-5206-9F48-85ED-1C91203242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53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" name="Line 24">
                  <a:extLst>
                    <a:ext uri="{FF2B5EF4-FFF2-40B4-BE49-F238E27FC236}">
                      <a16:creationId xmlns:a16="http://schemas.microsoft.com/office/drawing/2014/main" id="{3F980DC0-826A-2246-80A0-D330E9069B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1488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4" name="Line 25">
                  <a:extLst>
                    <a:ext uri="{FF2B5EF4-FFF2-40B4-BE49-F238E27FC236}">
                      <a16:creationId xmlns:a16="http://schemas.microsoft.com/office/drawing/2014/main" id="{A9A0029B-42F6-BA45-8CFB-0A64552C80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192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5" name="Line 26">
                  <a:extLst>
                    <a:ext uri="{FF2B5EF4-FFF2-40B4-BE49-F238E27FC236}">
                      <a16:creationId xmlns:a16="http://schemas.microsoft.com/office/drawing/2014/main" id="{EE7648EE-4405-4D48-98FF-3891CF56C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6" y="168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6" name="Line 27">
                  <a:extLst>
                    <a:ext uri="{FF2B5EF4-FFF2-40B4-BE49-F238E27FC236}">
                      <a16:creationId xmlns:a16="http://schemas.microsoft.com/office/drawing/2014/main" id="{9E5D5404-3E64-A541-ABF4-E90075FE4C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152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7" name="Line 28">
                  <a:extLst>
                    <a:ext uri="{FF2B5EF4-FFF2-40B4-BE49-F238E27FC236}">
                      <a16:creationId xmlns:a16="http://schemas.microsoft.com/office/drawing/2014/main" id="{D51CFC41-61BA-4F45-9835-E88BCDE9A4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824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01B296F-C6DE-214A-9425-7AE215E1BCC2}"/>
                  </a:ext>
                </a:extLst>
              </p:cNvPr>
              <p:cNvSpPr txBox="1"/>
              <p:nvPr/>
            </p:nvSpPr>
            <p:spPr>
              <a:xfrm>
                <a:off x="3031354" y="1399281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2747C62-74D9-674E-9707-358BDEFBEB9D}"/>
                  </a:ext>
                </a:extLst>
              </p:cNvPr>
              <p:cNvSpPr txBox="1"/>
              <p:nvPr/>
            </p:nvSpPr>
            <p:spPr>
              <a:xfrm>
                <a:off x="4040983" y="440947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0F79E3F-99AD-6E4D-B51C-C5798E3433BA}"/>
                  </a:ext>
                </a:extLst>
              </p:cNvPr>
              <p:cNvSpPr txBox="1"/>
              <p:nvPr/>
            </p:nvSpPr>
            <p:spPr>
              <a:xfrm>
                <a:off x="4040983" y="2450368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388A896-F63A-DE42-82F3-0874CFFC8C35}"/>
                </a:ext>
              </a:extLst>
            </p:cNvPr>
            <p:cNvGrpSpPr/>
            <p:nvPr/>
          </p:nvGrpSpPr>
          <p:grpSpPr>
            <a:xfrm>
              <a:off x="5618273" y="526632"/>
              <a:ext cx="2769783" cy="887602"/>
              <a:chOff x="3554883" y="1075599"/>
              <a:chExt cx="2769783" cy="887602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BB77A7F-8454-AB49-8B9A-927C00EE5490}"/>
                  </a:ext>
                </a:extLst>
              </p:cNvPr>
              <p:cNvSpPr txBox="1"/>
              <p:nvPr/>
            </p:nvSpPr>
            <p:spPr>
              <a:xfrm>
                <a:off x="3554883" y="1075599"/>
                <a:ext cx="814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>
                    <a:solidFill>
                      <a:srgbClr val="FF0000"/>
                    </a:solidFill>
                  </a:rPr>
                  <a:t> = 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F5219E-681D-7D48-BB41-5B12F882002A}"/>
                  </a:ext>
                </a:extLst>
              </p:cNvPr>
              <p:cNvSpPr txBox="1"/>
              <p:nvPr/>
            </p:nvSpPr>
            <p:spPr>
              <a:xfrm>
                <a:off x="5508417" y="1501536"/>
                <a:ext cx="8162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0A20FF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0A20FF"/>
                    </a:solidFill>
                  </a:rPr>
                  <a:t>C</a:t>
                </a:r>
                <a:r>
                  <a:rPr lang="it-IT" sz="2400" i="1">
                    <a:solidFill>
                      <a:srgbClr val="0A20FF"/>
                    </a:solidFill>
                  </a:rPr>
                  <a:t> =</a:t>
                </a:r>
                <a:r>
                  <a:rPr lang="it-IT" sz="2400">
                    <a:solidFill>
                      <a:srgbClr val="0A20FF"/>
                    </a:solidFill>
                  </a:rPr>
                  <a:t> 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51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3" name="Group 3">
            <a:extLst>
              <a:ext uri="{FF2B5EF4-FFF2-40B4-BE49-F238E27FC236}">
                <a16:creationId xmlns:a16="http://schemas.microsoft.com/office/drawing/2014/main" id="{681D1E51-7422-C542-B231-948EF74ABA36}"/>
              </a:ext>
            </a:extLst>
          </p:cNvPr>
          <p:cNvGrpSpPr>
            <a:grpSpLocks/>
          </p:cNvGrpSpPr>
          <p:nvPr/>
        </p:nvGrpSpPr>
        <p:grpSpPr bwMode="auto">
          <a:xfrm>
            <a:off x="5470525" y="487150"/>
            <a:ext cx="2443163" cy="3786188"/>
            <a:chOff x="3446" y="960"/>
            <a:chExt cx="1539" cy="2385"/>
          </a:xfrm>
        </p:grpSpPr>
        <p:grpSp>
          <p:nvGrpSpPr>
            <p:cNvPr id="88084" name="Group 4">
              <a:extLst>
                <a:ext uri="{FF2B5EF4-FFF2-40B4-BE49-F238E27FC236}">
                  <a16:creationId xmlns:a16="http://schemas.microsoft.com/office/drawing/2014/main" id="{43AE4739-54E8-1E47-8211-B8CDFF140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1248"/>
              <a:ext cx="624" cy="1008"/>
              <a:chOff x="816" y="1152"/>
              <a:chExt cx="624" cy="1008"/>
            </a:xfrm>
          </p:grpSpPr>
          <p:sp>
            <p:nvSpPr>
              <p:cNvPr id="88091" name="Oval 5">
                <a:extLst>
                  <a:ext uri="{FF2B5EF4-FFF2-40B4-BE49-F238E27FC236}">
                    <a16:creationId xmlns:a16="http://schemas.microsoft.com/office/drawing/2014/main" id="{95D054E3-B73B-204C-A253-0E89ECC33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488"/>
                <a:ext cx="384" cy="38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8092" name="Line 6">
                <a:extLst>
                  <a:ext uri="{FF2B5EF4-FFF2-40B4-BE49-F238E27FC236}">
                    <a16:creationId xmlns:a16="http://schemas.microsoft.com/office/drawing/2014/main" id="{5C64A05B-DFE3-0246-B671-2708A5E33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93" name="Line 7">
                <a:extLst>
                  <a:ext uri="{FF2B5EF4-FFF2-40B4-BE49-F238E27FC236}">
                    <a16:creationId xmlns:a16="http://schemas.microsoft.com/office/drawing/2014/main" id="{297FA9F3-428C-F54A-8E65-75B57C850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2" y="1488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94" name="Line 8">
                <a:extLst>
                  <a:ext uri="{FF2B5EF4-FFF2-40B4-BE49-F238E27FC236}">
                    <a16:creationId xmlns:a16="http://schemas.microsoft.com/office/drawing/2014/main" id="{FD3FC864-4C00-9244-A010-569DB13D16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95" name="Line 9">
                <a:extLst>
                  <a:ext uri="{FF2B5EF4-FFF2-40B4-BE49-F238E27FC236}">
                    <a16:creationId xmlns:a16="http://schemas.microsoft.com/office/drawing/2014/main" id="{A6BDD688-8262-C141-82C9-A9F4E06FB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6" y="1680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96" name="Line 10">
                <a:extLst>
                  <a:ext uri="{FF2B5EF4-FFF2-40B4-BE49-F238E27FC236}">
                    <a16:creationId xmlns:a16="http://schemas.microsoft.com/office/drawing/2014/main" id="{18BB56E7-A00A-D544-87D2-F28465DEA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15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97" name="Line 11">
                <a:extLst>
                  <a:ext uri="{FF2B5EF4-FFF2-40B4-BE49-F238E27FC236}">
                    <a16:creationId xmlns:a16="http://schemas.microsoft.com/office/drawing/2014/main" id="{F95EEF7B-931A-274E-8930-A8B4CD199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824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88085" name="Line 12">
              <a:extLst>
                <a:ext uri="{FF2B5EF4-FFF2-40B4-BE49-F238E27FC236}">
                  <a16:creationId xmlns:a16="http://schemas.microsoft.com/office/drawing/2014/main" id="{DCD275C8-2807-644C-AC3E-46D67DCD7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1392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8086" name="Line 13">
              <a:extLst>
                <a:ext uri="{FF2B5EF4-FFF2-40B4-BE49-F238E27FC236}">
                  <a16:creationId xmlns:a16="http://schemas.microsoft.com/office/drawing/2014/main" id="{CB9CB6B9-C23E-A84D-9320-D27D9674B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9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8087" name="Text Box 14">
              <a:extLst>
                <a:ext uri="{FF2B5EF4-FFF2-40B4-BE49-F238E27FC236}">
                  <a16:creationId xmlns:a16="http://schemas.microsoft.com/office/drawing/2014/main" id="{5552A084-C32D-AA41-AF43-EBA6AFCBC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960"/>
              <a:ext cx="35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I</a:t>
              </a:r>
              <a:r>
                <a:rPr lang="en-US" altLang="en-US" sz="1600"/>
                <a:t> = 0</a:t>
              </a:r>
            </a:p>
          </p:txBody>
        </p:sp>
        <p:sp>
          <p:nvSpPr>
            <p:cNvPr id="88088" name="Text Box 15">
              <a:extLst>
                <a:ext uri="{FF2B5EF4-FFF2-40B4-BE49-F238E27FC236}">
                  <a16:creationId xmlns:a16="http://schemas.microsoft.com/office/drawing/2014/main" id="{210E25B2-2974-CB49-9A3E-9FD7519D61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8" y="1727"/>
              <a:ext cx="3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V</a:t>
              </a:r>
              <a:r>
                <a:rPr lang="en-US" altLang="en-US" sz="1600"/>
                <a:t> = </a:t>
              </a:r>
              <a:r>
                <a:rPr lang="en-US" altLang="en-US" sz="1600" i="1"/>
                <a:t>v</a:t>
              </a:r>
              <a:endParaRPr lang="en-US" altLang="en-US" sz="1600"/>
            </a:p>
          </p:txBody>
        </p:sp>
        <p:sp>
          <p:nvSpPr>
            <p:cNvPr id="88089" name="Text Box 16">
              <a:extLst>
                <a:ext uri="{FF2B5EF4-FFF2-40B4-BE49-F238E27FC236}">
                  <a16:creationId xmlns:a16="http://schemas.microsoft.com/office/drawing/2014/main" id="{33D604BD-E93F-5847-A62F-EA2DB81D5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" y="2822"/>
              <a:ext cx="104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Stato logico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1</a:t>
              </a:r>
            </a:p>
          </p:txBody>
        </p:sp>
        <p:sp>
          <p:nvSpPr>
            <p:cNvPr id="88090" name="Text Box 17">
              <a:extLst>
                <a:ext uri="{FF2B5EF4-FFF2-40B4-BE49-F238E27FC236}">
                  <a16:creationId xmlns:a16="http://schemas.microsoft.com/office/drawing/2014/main" id="{BD6E7EF2-DB4D-3F48-B5C2-1AB337035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0" y="2447"/>
              <a:ext cx="7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Interdizione</a:t>
              </a:r>
            </a:p>
          </p:txBody>
        </p:sp>
      </p:grpSp>
      <p:sp>
        <p:nvSpPr>
          <p:cNvPr id="66578" name="Text Box 18">
            <a:extLst>
              <a:ext uri="{FF2B5EF4-FFF2-40B4-BE49-F238E27FC236}">
                <a16:creationId xmlns:a16="http://schemas.microsoft.com/office/drawing/2014/main" id="{589761DD-07C3-7A40-9902-B3BC9DA2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525750"/>
            <a:ext cx="2494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</a:t>
            </a:r>
            <a:r>
              <a:rPr lang="en-US" altLang="en-US" sz="2400" i="1" baseline="-25000"/>
              <a:t>d</a:t>
            </a:r>
            <a:r>
              <a:rPr lang="en-US" altLang="en-US" sz="2400"/>
              <a:t> = </a:t>
            </a:r>
            <a:r>
              <a:rPr lang="en-US" altLang="en-US" sz="2400" i="1"/>
              <a:t>V∙ I</a:t>
            </a:r>
            <a:r>
              <a:rPr lang="en-US" altLang="en-US" sz="2400"/>
              <a:t> = </a:t>
            </a:r>
            <a:r>
              <a:rPr lang="en-US" altLang="en-US" sz="2400" i="1"/>
              <a:t>v∙ </a:t>
            </a:r>
            <a:r>
              <a:rPr lang="en-US" altLang="en-US" sz="2400"/>
              <a:t>0 = 0</a:t>
            </a:r>
          </a:p>
        </p:txBody>
      </p:sp>
      <p:grpSp>
        <p:nvGrpSpPr>
          <p:cNvPr id="66579" name="Group 19">
            <a:extLst>
              <a:ext uri="{FF2B5EF4-FFF2-40B4-BE49-F238E27FC236}">
                <a16:creationId xmlns:a16="http://schemas.microsoft.com/office/drawing/2014/main" id="{064A3C5A-4954-DA43-9A52-3A21580B4D4D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563350"/>
            <a:ext cx="2362200" cy="3649663"/>
            <a:chOff x="1104" y="1008"/>
            <a:chExt cx="1488" cy="2299"/>
          </a:xfrm>
        </p:grpSpPr>
        <p:sp>
          <p:nvSpPr>
            <p:cNvPr id="88070" name="Text Box 20">
              <a:extLst>
                <a:ext uri="{FF2B5EF4-FFF2-40B4-BE49-F238E27FC236}">
                  <a16:creationId xmlns:a16="http://schemas.microsoft.com/office/drawing/2014/main" id="{DBE5332A-9038-C445-805C-D71D9985C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784"/>
              <a:ext cx="104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Stato logico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0</a:t>
              </a:r>
            </a:p>
          </p:txBody>
        </p:sp>
        <p:grpSp>
          <p:nvGrpSpPr>
            <p:cNvPr id="88071" name="Group 21">
              <a:extLst>
                <a:ext uri="{FF2B5EF4-FFF2-40B4-BE49-F238E27FC236}">
                  <a16:creationId xmlns:a16="http://schemas.microsoft.com/office/drawing/2014/main" id="{E386C323-2188-7B49-987B-61BDF2EF1B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1296"/>
              <a:ext cx="624" cy="1008"/>
              <a:chOff x="816" y="1152"/>
              <a:chExt cx="624" cy="1008"/>
            </a:xfrm>
          </p:grpSpPr>
          <p:sp>
            <p:nvSpPr>
              <p:cNvPr id="88077" name="Oval 22">
                <a:extLst>
                  <a:ext uri="{FF2B5EF4-FFF2-40B4-BE49-F238E27FC236}">
                    <a16:creationId xmlns:a16="http://schemas.microsoft.com/office/drawing/2014/main" id="{79CC8E44-B5BE-2B49-A5B2-C503D8F0E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488"/>
                <a:ext cx="384" cy="38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8078" name="Line 23">
                <a:extLst>
                  <a:ext uri="{FF2B5EF4-FFF2-40B4-BE49-F238E27FC236}">
                    <a16:creationId xmlns:a16="http://schemas.microsoft.com/office/drawing/2014/main" id="{DAE375C9-C450-DD4C-8042-04FD5D05E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79" name="Line 24">
                <a:extLst>
                  <a:ext uri="{FF2B5EF4-FFF2-40B4-BE49-F238E27FC236}">
                    <a16:creationId xmlns:a16="http://schemas.microsoft.com/office/drawing/2014/main" id="{7CAC3AEE-60CF-7D43-8BCF-FCCE6C52E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2" y="1488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80" name="Line 25">
                <a:extLst>
                  <a:ext uri="{FF2B5EF4-FFF2-40B4-BE49-F238E27FC236}">
                    <a16:creationId xmlns:a16="http://schemas.microsoft.com/office/drawing/2014/main" id="{027CBDB0-9E97-9248-8CE5-AA26B51D6C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81" name="Line 26">
                <a:extLst>
                  <a:ext uri="{FF2B5EF4-FFF2-40B4-BE49-F238E27FC236}">
                    <a16:creationId xmlns:a16="http://schemas.microsoft.com/office/drawing/2014/main" id="{14656E8C-1BF7-0D4B-AF66-427E96D22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6" y="1680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82" name="Line 27">
                <a:extLst>
                  <a:ext uri="{FF2B5EF4-FFF2-40B4-BE49-F238E27FC236}">
                    <a16:creationId xmlns:a16="http://schemas.microsoft.com/office/drawing/2014/main" id="{A4F3053D-BA28-474C-850C-CA91FAEE0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15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8083" name="Line 28">
                <a:extLst>
                  <a:ext uri="{FF2B5EF4-FFF2-40B4-BE49-F238E27FC236}">
                    <a16:creationId xmlns:a16="http://schemas.microsoft.com/office/drawing/2014/main" id="{29CAFFB0-2471-9345-B168-A564C64CE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824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88072" name="Line 29">
              <a:extLst>
                <a:ext uri="{FF2B5EF4-FFF2-40B4-BE49-F238E27FC236}">
                  <a16:creationId xmlns:a16="http://schemas.microsoft.com/office/drawing/2014/main" id="{FFD5D222-FC6B-A744-B1AE-839035168F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44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8073" name="Line 30">
              <a:extLst>
                <a:ext uri="{FF2B5EF4-FFF2-40B4-BE49-F238E27FC236}">
                  <a16:creationId xmlns:a16="http://schemas.microsoft.com/office/drawing/2014/main" id="{8626C0A4-38C8-1342-A947-71E69F23E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00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8074" name="Text Box 31">
              <a:extLst>
                <a:ext uri="{FF2B5EF4-FFF2-40B4-BE49-F238E27FC236}">
                  <a16:creationId xmlns:a16="http://schemas.microsoft.com/office/drawing/2014/main" id="{91FEE4BE-3736-2841-9EA3-46AD7D7DE1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008"/>
              <a:ext cx="33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I</a:t>
              </a:r>
              <a:r>
                <a:rPr lang="en-US" altLang="en-US" sz="1600"/>
                <a:t> = </a:t>
              </a:r>
              <a:r>
                <a:rPr lang="en-US" altLang="en-US" sz="1600" i="1"/>
                <a:t>i</a:t>
              </a:r>
            </a:p>
          </p:txBody>
        </p:sp>
        <p:sp>
          <p:nvSpPr>
            <p:cNvPr id="88075" name="Text Box 32">
              <a:extLst>
                <a:ext uri="{FF2B5EF4-FFF2-40B4-BE49-F238E27FC236}">
                  <a16:creationId xmlns:a16="http://schemas.microsoft.com/office/drawing/2014/main" id="{AB7C01B9-9574-D446-A50E-A7479374A4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1775"/>
              <a:ext cx="3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V</a:t>
              </a:r>
              <a:r>
                <a:rPr lang="en-US" altLang="en-US" sz="1600"/>
                <a:t> = 0</a:t>
              </a:r>
            </a:p>
          </p:txBody>
        </p:sp>
        <p:sp>
          <p:nvSpPr>
            <p:cNvPr id="88076" name="Rectangle 33">
              <a:extLst>
                <a:ext uri="{FF2B5EF4-FFF2-40B4-BE49-F238E27FC236}">
                  <a16:creationId xmlns:a16="http://schemas.microsoft.com/office/drawing/2014/main" id="{D2E19A52-3CD6-CB46-9588-90FB504A0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448"/>
              <a:ext cx="7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Saturazione</a:t>
              </a:r>
            </a:p>
          </p:txBody>
        </p:sp>
      </p:grpSp>
      <p:sp>
        <p:nvSpPr>
          <p:cNvPr id="66594" name="Text Box 34">
            <a:extLst>
              <a:ext uri="{FF2B5EF4-FFF2-40B4-BE49-F238E27FC236}">
                <a16:creationId xmlns:a16="http://schemas.microsoft.com/office/drawing/2014/main" id="{AECA8BB1-80CF-9245-B5CD-12AA39000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25750"/>
            <a:ext cx="24432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</a:t>
            </a:r>
            <a:r>
              <a:rPr lang="en-US" altLang="en-US" sz="2400" i="1" baseline="-25000"/>
              <a:t>d</a:t>
            </a:r>
            <a:r>
              <a:rPr lang="en-US" altLang="en-US" sz="2400"/>
              <a:t> = </a:t>
            </a:r>
            <a:r>
              <a:rPr lang="en-US" altLang="en-US" sz="2400" i="1"/>
              <a:t>V∙ I</a:t>
            </a:r>
            <a:r>
              <a:rPr lang="en-US" altLang="en-US" sz="2400"/>
              <a:t> = 0</a:t>
            </a:r>
            <a:r>
              <a:rPr lang="en-US" altLang="en-US" sz="2400" i="1"/>
              <a:t>∙ i</a:t>
            </a:r>
            <a:r>
              <a:rPr lang="en-US" altLang="en-US" sz="2400"/>
              <a:t> = 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D386E-BEA3-DA40-8342-EAA167ACC25F}"/>
              </a:ext>
            </a:extLst>
          </p:cNvPr>
          <p:cNvSpPr txBox="1"/>
          <p:nvPr/>
        </p:nvSpPr>
        <p:spPr>
          <a:xfrm>
            <a:off x="1461701" y="5412220"/>
            <a:ext cx="663713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>
                <a:solidFill>
                  <a:srgbClr val="FF0000"/>
                </a:solidFill>
              </a:rPr>
              <a:t>Il transistor NON dissipa potenza quando sta in uno </a:t>
            </a:r>
          </a:p>
          <a:p>
            <a:pPr algn="ctr"/>
            <a:r>
              <a:rPr lang="it-IT" sz="2400">
                <a:solidFill>
                  <a:srgbClr val="FF0000"/>
                </a:solidFill>
              </a:rPr>
              <a:t>o nell’altro dei due stati logici!!</a:t>
            </a:r>
          </a:p>
        </p:txBody>
      </p:sp>
    </p:spTree>
    <p:extLst>
      <p:ext uri="{BB962C8B-B14F-4D97-AF65-F5344CB8AC3E}">
        <p14:creationId xmlns:p14="http://schemas.microsoft.com/office/powerpoint/2010/main" val="23795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8" grpId="0"/>
      <p:bldP spid="6659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>
            <a:extLst>
              <a:ext uri="{FF2B5EF4-FFF2-40B4-BE49-F238E27FC236}">
                <a16:creationId xmlns:a16="http://schemas.microsoft.com/office/drawing/2014/main" id="{AED545E2-EF48-B64E-869E-AD2F8F5E7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0" y="3273631"/>
            <a:ext cx="16610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Stato logico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2</a:t>
            </a:r>
          </a:p>
        </p:txBody>
      </p:sp>
      <p:grpSp>
        <p:nvGrpSpPr>
          <p:cNvPr id="89090" name="Group 3">
            <a:extLst>
              <a:ext uri="{FF2B5EF4-FFF2-40B4-BE49-F238E27FC236}">
                <a16:creationId xmlns:a16="http://schemas.microsoft.com/office/drawing/2014/main" id="{DD4E2650-1D85-5842-B65C-717D541A2B52}"/>
              </a:ext>
            </a:extLst>
          </p:cNvPr>
          <p:cNvGrpSpPr>
            <a:grpSpLocks/>
          </p:cNvGrpSpPr>
          <p:nvPr/>
        </p:nvGrpSpPr>
        <p:grpSpPr bwMode="auto">
          <a:xfrm>
            <a:off x="1631950" y="911431"/>
            <a:ext cx="990600" cy="1600200"/>
            <a:chOff x="816" y="1152"/>
            <a:chExt cx="624" cy="1008"/>
          </a:xfrm>
        </p:grpSpPr>
        <p:sp>
          <p:nvSpPr>
            <p:cNvPr id="89120" name="Oval 4">
              <a:extLst>
                <a:ext uri="{FF2B5EF4-FFF2-40B4-BE49-F238E27FC236}">
                  <a16:creationId xmlns:a16="http://schemas.microsoft.com/office/drawing/2014/main" id="{98C124FA-9E51-DE44-B518-2EE86F703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488"/>
              <a:ext cx="384" cy="38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9121" name="Line 5">
              <a:extLst>
                <a:ext uri="{FF2B5EF4-FFF2-40B4-BE49-F238E27FC236}">
                  <a16:creationId xmlns:a16="http://schemas.microsoft.com/office/drawing/2014/main" id="{F67C0C0A-1982-E947-90A4-9E5E03DD23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5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122" name="Line 6">
              <a:extLst>
                <a:ext uri="{FF2B5EF4-FFF2-40B4-BE49-F238E27FC236}">
                  <a16:creationId xmlns:a16="http://schemas.microsoft.com/office/drawing/2014/main" id="{61FC55DF-04D9-DE45-AE83-5D8D915F62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2" y="1488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123" name="Line 7">
              <a:extLst>
                <a:ext uri="{FF2B5EF4-FFF2-40B4-BE49-F238E27FC236}">
                  <a16:creationId xmlns:a16="http://schemas.microsoft.com/office/drawing/2014/main" id="{D2FA500E-3859-0547-8136-4EBF4328B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728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124" name="Line 8">
              <a:extLst>
                <a:ext uri="{FF2B5EF4-FFF2-40B4-BE49-F238E27FC236}">
                  <a16:creationId xmlns:a16="http://schemas.microsoft.com/office/drawing/2014/main" id="{E4372ACF-55B0-3543-BB64-F2FF3D7E3D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168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125" name="Line 9">
              <a:extLst>
                <a:ext uri="{FF2B5EF4-FFF2-40B4-BE49-F238E27FC236}">
                  <a16:creationId xmlns:a16="http://schemas.microsoft.com/office/drawing/2014/main" id="{AB3A4F1F-EADD-574F-96A4-4511BC7436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9126" name="Line 10">
              <a:extLst>
                <a:ext uri="{FF2B5EF4-FFF2-40B4-BE49-F238E27FC236}">
                  <a16:creationId xmlns:a16="http://schemas.microsoft.com/office/drawing/2014/main" id="{EFCD73A1-883F-C846-B862-124C2B8F77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4" y="182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89091" name="Line 11">
            <a:extLst>
              <a:ext uri="{FF2B5EF4-FFF2-40B4-BE49-F238E27FC236}">
                <a16:creationId xmlns:a16="http://schemas.microsoft.com/office/drawing/2014/main" id="{F1F7DC1B-3798-CE45-968D-84801F9D4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8350" y="1140031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9092" name="Line 12">
            <a:extLst>
              <a:ext uri="{FF2B5EF4-FFF2-40B4-BE49-F238E27FC236}">
                <a16:creationId xmlns:a16="http://schemas.microsoft.com/office/drawing/2014/main" id="{E649F00F-A046-6A45-8341-5123233F41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2550" y="45423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9093" name="Text Box 13">
            <a:extLst>
              <a:ext uri="{FF2B5EF4-FFF2-40B4-BE49-F238E27FC236}">
                <a16:creationId xmlns:a16="http://schemas.microsoft.com/office/drawing/2014/main" id="{E5323455-5589-F842-BA21-44B08A34B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550" y="454231"/>
            <a:ext cx="682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/>
              <a:t>I</a:t>
            </a:r>
            <a:r>
              <a:rPr lang="en-US" altLang="en-US" sz="1600"/>
              <a:t> = </a:t>
            </a:r>
            <a:r>
              <a:rPr lang="en-US" altLang="en-US" sz="1600" i="1"/>
              <a:t>i/2</a:t>
            </a:r>
          </a:p>
        </p:txBody>
      </p:sp>
      <p:sp>
        <p:nvSpPr>
          <p:cNvPr id="89094" name="Text Box 14">
            <a:extLst>
              <a:ext uri="{FF2B5EF4-FFF2-40B4-BE49-F238E27FC236}">
                <a16:creationId xmlns:a16="http://schemas.microsoft.com/office/drawing/2014/main" id="{08EDA0F5-3874-A74F-B3B5-6F426F211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675" y="1671844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/>
              <a:t>V</a:t>
            </a:r>
            <a:r>
              <a:rPr lang="en-US" altLang="en-US" sz="1600"/>
              <a:t> = </a:t>
            </a:r>
            <a:r>
              <a:rPr lang="en-US" altLang="en-US" sz="1600" i="1"/>
              <a:t>v/2</a:t>
            </a:r>
            <a:endParaRPr lang="en-US" altLang="en-US" sz="1600"/>
          </a:p>
        </p:txBody>
      </p:sp>
      <p:sp>
        <p:nvSpPr>
          <p:cNvPr id="89095" name="Rectangle 15">
            <a:extLst>
              <a:ext uri="{FF2B5EF4-FFF2-40B4-BE49-F238E27FC236}">
                <a16:creationId xmlns:a16="http://schemas.microsoft.com/office/drawing/2014/main" id="{5D1C570F-A72B-864A-90DD-AF349A36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150" y="2740231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Saturazione</a:t>
            </a:r>
          </a:p>
        </p:txBody>
      </p:sp>
      <p:sp>
        <p:nvSpPr>
          <p:cNvPr id="67600" name="Text Box 16">
            <a:extLst>
              <a:ext uri="{FF2B5EF4-FFF2-40B4-BE49-F238E27FC236}">
                <a16:creationId xmlns:a16="http://schemas.microsoft.com/office/drawing/2014/main" id="{0389C46C-2236-5A46-B619-865DAF99E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2" y="4338844"/>
            <a:ext cx="31758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P</a:t>
            </a:r>
            <a:r>
              <a:rPr lang="en-US" altLang="en-US" sz="2400" i="1" baseline="-25000"/>
              <a:t>d</a:t>
            </a:r>
            <a:r>
              <a:rPr lang="en-US" altLang="en-US" sz="2400"/>
              <a:t> = </a:t>
            </a:r>
            <a:r>
              <a:rPr lang="en-US" altLang="en-US" sz="2400" i="1"/>
              <a:t>V∙ I</a:t>
            </a:r>
            <a:r>
              <a:rPr lang="en-US" altLang="en-US" sz="2400"/>
              <a:t> = </a:t>
            </a:r>
            <a:r>
              <a:rPr lang="en-US" altLang="en-US" sz="2400" i="1"/>
              <a:t>v</a:t>
            </a:r>
            <a:r>
              <a:rPr lang="en-US" altLang="en-US" sz="2400"/>
              <a:t>/2</a:t>
            </a:r>
            <a:r>
              <a:rPr lang="en-US" altLang="en-US" sz="2400" i="1"/>
              <a:t>∙</a:t>
            </a:r>
            <a:r>
              <a:rPr lang="en-US" altLang="en-US" sz="2400"/>
              <a:t> </a:t>
            </a:r>
            <a:r>
              <a:rPr lang="en-US" altLang="en-US" sz="2400" i="1"/>
              <a:t>i/2</a:t>
            </a:r>
            <a:r>
              <a:rPr lang="en-US" altLang="en-US" sz="2400"/>
              <a:t> </a:t>
            </a:r>
            <a:r>
              <a:rPr lang="en-US" altLang="en-US" sz="3600">
                <a:solidFill>
                  <a:srgbClr val="FF090F"/>
                </a:solidFill>
              </a:rPr>
              <a:t>≠ 0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9E75092B-434E-8045-B1E0-1F8255146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423" y="69111"/>
            <a:ext cx="24416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Perche' il calcolatore è binario?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48534D-C5A5-2B4C-9D3F-058A8D63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13532"/>
              </p:ext>
            </p:extLst>
          </p:nvPr>
        </p:nvGraphicFramePr>
        <p:xfrm>
          <a:off x="4932363" y="940006"/>
          <a:ext cx="3048000" cy="219551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317"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Stato logico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  <a:p>
                      <a:pPr algn="ctr"/>
                      <a:r>
                        <a:rPr lang="it-IT" sz="2400"/>
                        <a:t>V</a:t>
                      </a:r>
                      <a:r>
                        <a:rPr lang="it-IT" sz="2400" baseline="-25000"/>
                        <a:t>CE</a:t>
                      </a:r>
                      <a:endParaRPr lang="it-IT" sz="2400"/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  <a:p>
                      <a:pPr algn="ctr"/>
                      <a:r>
                        <a:rPr lang="it-IT" sz="2400"/>
                        <a:t>I</a:t>
                      </a:r>
                      <a:r>
                        <a:rPr lang="it-IT" sz="2400" baseline="-25000"/>
                        <a:t>CE</a:t>
                      </a:r>
                      <a:endParaRPr lang="it-IT" sz="2400"/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399">
                <a:tc>
                  <a:txBody>
                    <a:bodyPr/>
                    <a:lstStyle/>
                    <a:p>
                      <a:pPr algn="ctr"/>
                      <a:r>
                        <a:rPr lang="it-IT" sz="2400"/>
                        <a:t>0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/>
                        <a:t>0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i="1">
                          <a:latin typeface="Times" pitchFamily="2" charset="0"/>
                        </a:rPr>
                        <a:t>i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399">
                <a:tc>
                  <a:txBody>
                    <a:bodyPr/>
                    <a:lstStyle/>
                    <a:p>
                      <a:pPr algn="ctr"/>
                      <a:r>
                        <a:rPr lang="it-IT" sz="2400"/>
                        <a:t>1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i="1">
                          <a:latin typeface="Times" pitchFamily="2" charset="0"/>
                        </a:rPr>
                        <a:t>v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/>
                        <a:t>0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399">
                <a:tc>
                  <a:txBody>
                    <a:bodyPr/>
                    <a:lstStyle/>
                    <a:p>
                      <a:pPr algn="ctr"/>
                      <a:r>
                        <a:rPr lang="it-IT" sz="2400"/>
                        <a:t>2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i="1">
                          <a:latin typeface="Times" pitchFamily="2" charset="0"/>
                        </a:rPr>
                        <a:t>v</a:t>
                      </a:r>
                      <a:r>
                        <a:rPr lang="it-IT" sz="2400"/>
                        <a:t>/2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i="1">
                          <a:latin typeface="Times" pitchFamily="2" charset="0"/>
                        </a:rPr>
                        <a:t>i</a:t>
                      </a:r>
                      <a:r>
                        <a:rPr lang="it-IT" sz="2400"/>
                        <a:t>/2</a:t>
                      </a: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852F90D-4C1D-F84E-8AD7-A1A323FD58E5}"/>
              </a:ext>
            </a:extLst>
          </p:cNvPr>
          <p:cNvSpPr txBox="1"/>
          <p:nvPr/>
        </p:nvSpPr>
        <p:spPr>
          <a:xfrm>
            <a:off x="1818068" y="5412220"/>
            <a:ext cx="592444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>
                <a:solidFill>
                  <a:srgbClr val="FF0000"/>
                </a:solidFill>
              </a:rPr>
              <a:t>Se esistesse un terzo stato logico, in tale stato </a:t>
            </a:r>
          </a:p>
          <a:p>
            <a:pPr algn="ctr"/>
            <a:r>
              <a:rPr lang="it-IT" sz="2400">
                <a:solidFill>
                  <a:srgbClr val="FF0000"/>
                </a:solidFill>
              </a:rPr>
              <a:t>ci sarebbe dissipazione di potenza</a:t>
            </a:r>
          </a:p>
        </p:txBody>
      </p:sp>
    </p:spTree>
    <p:extLst>
      <p:ext uri="{BB962C8B-B14F-4D97-AF65-F5344CB8AC3E}">
        <p14:creationId xmlns:p14="http://schemas.microsoft.com/office/powerpoint/2010/main" val="6159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0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F5756-9B1B-7844-AD23-E58C3679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703" y="1166574"/>
            <a:ext cx="2551289" cy="1913467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BA458EF1-4B65-C64F-8114-C09EA22A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3427413"/>
            <a:ext cx="5972175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4657EA-5C68-A340-AA72-F979FC0E3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02" y="1166574"/>
            <a:ext cx="3895993" cy="3644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7E83A6-F05A-6444-AA3F-ED386AF83DBD}"/>
              </a:ext>
            </a:extLst>
          </p:cNvPr>
          <p:cNvGrpSpPr/>
          <p:nvPr/>
        </p:nvGrpSpPr>
        <p:grpSpPr>
          <a:xfrm>
            <a:off x="1193618" y="4905030"/>
            <a:ext cx="3241465" cy="1200329"/>
            <a:chOff x="1193618" y="4905030"/>
            <a:chExt cx="3241465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B01546-D093-6542-9F20-4775AAB28C5E}"/>
                </a:ext>
              </a:extLst>
            </p:cNvPr>
            <p:cNvSpPr txBox="1"/>
            <p:nvPr/>
          </p:nvSpPr>
          <p:spPr>
            <a:xfrm>
              <a:off x="1193618" y="4905030"/>
              <a:ext cx="179049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54 miliardi </a:t>
              </a:r>
            </a:p>
            <a:p>
              <a:r>
                <a:rPr lang="it-IT" sz="2400"/>
                <a:t>di transistors</a:t>
              </a:r>
            </a:p>
            <a:p>
              <a:r>
                <a:rPr lang="it-IT" sz="2400"/>
                <a:t>(54 10</a:t>
              </a:r>
              <a:r>
                <a:rPr lang="it-IT" sz="2400" baseline="30000"/>
                <a:t>9</a:t>
              </a:r>
              <a:r>
                <a:rPr lang="it-IT" sz="2400"/>
                <a:t>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417CFAC-19FA-354B-8E8F-92B8609DA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4108" y="5189564"/>
              <a:ext cx="145097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4A54BB-538A-0646-9ABD-1D50B1E26EB2}"/>
              </a:ext>
            </a:extLst>
          </p:cNvPr>
          <p:cNvSpPr txBox="1"/>
          <p:nvPr/>
        </p:nvSpPr>
        <p:spPr>
          <a:xfrm>
            <a:off x="829953" y="312274"/>
            <a:ext cx="750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Ma se ogni singolo transistor dissipa più potenza, sia pure per 1/3 del tempo...</a:t>
            </a:r>
          </a:p>
        </p:txBody>
      </p:sp>
    </p:spTree>
    <p:extLst>
      <p:ext uri="{BB962C8B-B14F-4D97-AF65-F5344CB8AC3E}">
        <p14:creationId xmlns:p14="http://schemas.microsoft.com/office/powerpoint/2010/main" val="4992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A051FD-5C97-3341-9301-8D102AE66567}"/>
              </a:ext>
            </a:extLst>
          </p:cNvPr>
          <p:cNvSpPr txBox="1"/>
          <p:nvPr/>
        </p:nvSpPr>
        <p:spPr>
          <a:xfrm>
            <a:off x="659755" y="314634"/>
            <a:ext cx="7773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Al contrario del caso digitale-binario, nei dispositivi analogici </a:t>
            </a:r>
          </a:p>
          <a:p>
            <a:r>
              <a:rPr lang="it-IT" sz="2400"/>
              <a:t>i transistor </a:t>
            </a:r>
            <a:r>
              <a:rPr lang="it-IT" sz="2400" i="1">
                <a:solidFill>
                  <a:srgbClr val="FF0000"/>
                </a:solidFill>
              </a:rPr>
              <a:t>dissipano sempre potenza</a:t>
            </a:r>
            <a:r>
              <a:rPr lang="it-IT" sz="2400"/>
              <a:t>, anche a riposo.</a:t>
            </a:r>
          </a:p>
          <a:p>
            <a:r>
              <a:rPr lang="it-IT" sz="2400"/>
              <a:t>Consideriamo il seguente circuito amplificatore: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F4964-86C3-A44A-95BD-5B407FA04389}"/>
              </a:ext>
            </a:extLst>
          </p:cNvPr>
          <p:cNvSpPr txBox="1"/>
          <p:nvPr/>
        </p:nvSpPr>
        <p:spPr>
          <a:xfrm>
            <a:off x="1869573" y="5468026"/>
            <a:ext cx="623542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i="1">
                <a:solidFill>
                  <a:srgbClr val="FF0000"/>
                </a:solidFill>
                <a:latin typeface="Times" pitchFamily="2" charset="0"/>
              </a:rPr>
              <a:t>V</a:t>
            </a:r>
            <a:r>
              <a:rPr lang="it-IT" sz="2400" i="1" baseline="-25000">
                <a:solidFill>
                  <a:srgbClr val="FF0000"/>
                </a:solidFill>
                <a:latin typeface="Times" pitchFamily="2" charset="0"/>
              </a:rPr>
              <a:t>CE</a:t>
            </a:r>
            <a:r>
              <a:rPr lang="it-IT" sz="2400">
                <a:solidFill>
                  <a:srgbClr val="FF0000"/>
                </a:solidFill>
                <a:latin typeface="Times" pitchFamily="2" charset="0"/>
              </a:rPr>
              <a:t> &gt; 0	</a:t>
            </a:r>
            <a:r>
              <a:rPr lang="it-IT" sz="2400" i="1">
                <a:solidFill>
                  <a:srgbClr val="FF0000"/>
                </a:solidFill>
                <a:latin typeface="Times" pitchFamily="2" charset="0"/>
              </a:rPr>
              <a:t>I</a:t>
            </a:r>
            <a:r>
              <a:rPr lang="it-IT" sz="2400" i="1" baseline="-25000">
                <a:solidFill>
                  <a:srgbClr val="FF0000"/>
                </a:solidFill>
                <a:latin typeface="Times" pitchFamily="2" charset="0"/>
              </a:rPr>
              <a:t>C</a:t>
            </a:r>
            <a:r>
              <a:rPr lang="it-IT" sz="2400">
                <a:solidFill>
                  <a:srgbClr val="FF0000"/>
                </a:solidFill>
                <a:latin typeface="Times" pitchFamily="2" charset="0"/>
              </a:rPr>
              <a:t> &gt; 0		</a:t>
            </a:r>
            <a:r>
              <a:rPr lang="it-IT" sz="2400" i="1">
                <a:solidFill>
                  <a:srgbClr val="FF0000"/>
                </a:solidFill>
                <a:latin typeface="Times" pitchFamily="2" charset="0"/>
              </a:rPr>
              <a:t>P</a:t>
            </a:r>
            <a:r>
              <a:rPr lang="it-IT" sz="2400" i="1" baseline="-25000">
                <a:solidFill>
                  <a:srgbClr val="FF0000"/>
                </a:solidFill>
                <a:latin typeface="Times" pitchFamily="2" charset="0"/>
              </a:rPr>
              <a:t>d</a:t>
            </a:r>
            <a:r>
              <a:rPr lang="it-IT" sz="2400">
                <a:solidFill>
                  <a:srgbClr val="FF0000"/>
                </a:solidFill>
                <a:latin typeface="Times" pitchFamily="2" charset="0"/>
              </a:rPr>
              <a:t> = </a:t>
            </a:r>
            <a:r>
              <a:rPr lang="it-IT" sz="2400" i="1">
                <a:solidFill>
                  <a:srgbClr val="FF0000"/>
                </a:solidFill>
                <a:latin typeface="Times" pitchFamily="2" charset="0"/>
              </a:rPr>
              <a:t>V</a:t>
            </a:r>
            <a:r>
              <a:rPr lang="it-IT" sz="2400" i="1" baseline="-25000">
                <a:solidFill>
                  <a:srgbClr val="FF0000"/>
                </a:solidFill>
                <a:latin typeface="Times" pitchFamily="2" charset="0"/>
              </a:rPr>
              <a:t>CE</a:t>
            </a:r>
            <a:r>
              <a:rPr lang="it-IT" sz="2400">
                <a:solidFill>
                  <a:srgbClr val="FF0000"/>
                </a:solidFill>
                <a:latin typeface="Times" pitchFamily="2" charset="0"/>
              </a:rPr>
              <a:t>・</a:t>
            </a:r>
            <a:r>
              <a:rPr lang="it-IT" sz="2400" i="1">
                <a:solidFill>
                  <a:srgbClr val="FF0000"/>
                </a:solidFill>
                <a:latin typeface="Times" pitchFamily="2" charset="0"/>
              </a:rPr>
              <a:t>I</a:t>
            </a:r>
            <a:r>
              <a:rPr lang="it-IT" sz="2400" i="1" baseline="-25000">
                <a:solidFill>
                  <a:srgbClr val="FF0000"/>
                </a:solidFill>
                <a:latin typeface="Times" pitchFamily="2" charset="0"/>
              </a:rPr>
              <a:t>C</a:t>
            </a:r>
            <a:r>
              <a:rPr lang="it-IT" sz="2400">
                <a:solidFill>
                  <a:srgbClr val="FF0000"/>
                </a:solidFill>
                <a:latin typeface="Times" pitchFamily="2" charset="0"/>
              </a:rPr>
              <a:t> &gt;&gt; 0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F0D60-C99C-DA43-BF9F-D0F8101C6D16}"/>
              </a:ext>
            </a:extLst>
          </p:cNvPr>
          <p:cNvGrpSpPr/>
          <p:nvPr/>
        </p:nvGrpSpPr>
        <p:grpSpPr>
          <a:xfrm>
            <a:off x="1296895" y="1481025"/>
            <a:ext cx="7137745" cy="3728368"/>
            <a:chOff x="1296895" y="1481025"/>
            <a:chExt cx="7137745" cy="37283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5A3420-E561-3F41-BFCB-3B3ED49558C0}"/>
                </a:ext>
              </a:extLst>
            </p:cNvPr>
            <p:cNvGrpSpPr/>
            <p:nvPr/>
          </p:nvGrpSpPr>
          <p:grpSpPr>
            <a:xfrm>
              <a:off x="1296895" y="1481025"/>
              <a:ext cx="7137745" cy="3728368"/>
              <a:chOff x="1400257" y="2157918"/>
              <a:chExt cx="7137745" cy="3728368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7D3F31-3800-C842-B47D-632B0D972DA4}"/>
                  </a:ext>
                </a:extLst>
              </p:cNvPr>
              <p:cNvGrpSpPr/>
              <p:nvPr/>
            </p:nvGrpSpPr>
            <p:grpSpPr>
              <a:xfrm>
                <a:off x="1400257" y="2157918"/>
                <a:ext cx="7137745" cy="3728368"/>
                <a:chOff x="1400257" y="2157918"/>
                <a:chExt cx="7137745" cy="372836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47A505B7-4A81-FC4B-A338-39DDA5776FD3}"/>
                    </a:ext>
                  </a:extLst>
                </p:cNvPr>
                <p:cNvGrpSpPr/>
                <p:nvPr/>
              </p:nvGrpSpPr>
              <p:grpSpPr>
                <a:xfrm>
                  <a:off x="1400257" y="2157918"/>
                  <a:ext cx="7137745" cy="3728368"/>
                  <a:chOff x="1400257" y="2157918"/>
                  <a:chExt cx="7137745" cy="3728368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AD88448E-E7C4-E44B-8BDF-15DD0982D016}"/>
                      </a:ext>
                    </a:extLst>
                  </p:cNvPr>
                  <p:cNvGrpSpPr/>
                  <p:nvPr/>
                </p:nvGrpSpPr>
                <p:grpSpPr>
                  <a:xfrm>
                    <a:off x="1400257" y="2157918"/>
                    <a:ext cx="6139821" cy="3728368"/>
                    <a:chOff x="1951241" y="2028964"/>
                    <a:chExt cx="6139821" cy="3728368"/>
                  </a:xfrm>
                </p:grpSpPr>
                <p:pic>
                  <p:nvPicPr>
                    <p:cNvPr id="11" name="Picture 10">
                      <a:extLst>
                        <a:ext uri="{FF2B5EF4-FFF2-40B4-BE49-F238E27FC236}">
                          <a16:creationId xmlns:a16="http://schemas.microsoft.com/office/drawing/2014/main" id="{529A5F9F-F464-704F-9581-F19DDBA5C9C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1951241" y="2054365"/>
                      <a:ext cx="4607983" cy="370296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23BC0FB4-8279-B84E-A16E-F603F59EE0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69268" y="2028964"/>
                      <a:ext cx="30008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/>
                        <a:t>+</a:t>
                      </a:r>
                    </a:p>
                  </p:txBody>
                </p:sp>
                <p:sp>
                  <p:nvSpPr>
                    <p:cNvPr id="13" name="Line 29">
                      <a:extLst>
                        <a:ext uri="{FF2B5EF4-FFF2-40B4-BE49-F238E27FC236}">
                          <a16:creationId xmlns:a16="http://schemas.microsoft.com/office/drawing/2014/main" id="{88000DD5-8D16-E443-ACFB-9AC8DBD73C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01733" y="3380771"/>
                      <a:ext cx="1" cy="1081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D67CC17F-5230-CC4B-82E7-DFAFF884B0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3832" y="3793067"/>
                      <a:ext cx="55976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2000" i="1">
                          <a:latin typeface="Times" pitchFamily="2" charset="0"/>
                        </a:rPr>
                        <a:t>V</a:t>
                      </a:r>
                      <a:r>
                        <a:rPr lang="it-IT" sz="2000" i="1" baseline="-25000">
                          <a:latin typeface="Times" pitchFamily="2" charset="0"/>
                        </a:rPr>
                        <a:t>CE</a:t>
                      </a:r>
                      <a:endParaRPr lang="it-IT" sz="2000" i="1">
                        <a:latin typeface="Times" pitchFamily="2" charset="0"/>
                      </a:endParaRPr>
                    </a:p>
                  </p:txBody>
                </p:sp>
                <p:cxnSp>
                  <p:nvCxnSpPr>
                    <p:cNvPr id="16" name="Straight Connector 15">
                      <a:extLst>
                        <a:ext uri="{FF2B5EF4-FFF2-40B4-BE49-F238E27FC236}">
                          <a16:creationId xmlns:a16="http://schemas.microsoft.com/office/drawing/2014/main" id="{BF929D8C-4A21-4045-A53F-4A5581AFD0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936067" y="2442583"/>
                      <a:ext cx="2828889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Connector 16">
                      <a:extLst>
                        <a:ext uri="{FF2B5EF4-FFF2-40B4-BE49-F238E27FC236}">
                          <a16:creationId xmlns:a16="http://schemas.microsoft.com/office/drawing/2014/main" id="{836BC70C-7DC9-3B48-A494-0C0FD4C849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764956" y="2442583"/>
                      <a:ext cx="0" cy="1198084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CA621890-4A94-FB44-98C8-3BC69061D6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38849" y="3640667"/>
                      <a:ext cx="652213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3260AF02-DE51-474A-AD6D-6926624ABF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557148" y="3794370"/>
                      <a:ext cx="415613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7BB23352-7479-6749-A5F7-9D8763B56A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50511" y="5326460"/>
                      <a:ext cx="1430445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>
                      <a:extLst>
                        <a:ext uri="{FF2B5EF4-FFF2-40B4-BE49-F238E27FC236}">
                          <a16:creationId xmlns:a16="http://schemas.microsoft.com/office/drawing/2014/main" id="{846169C0-5B50-5545-BA0A-E020220475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780956" y="3793067"/>
                      <a:ext cx="0" cy="1533393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6D478E59-BE11-D144-A162-2A8BEEF238CB}"/>
                      </a:ext>
                    </a:extLst>
                  </p:cNvPr>
                  <p:cNvSpPr txBox="1"/>
                  <p:nvPr/>
                </p:nvSpPr>
                <p:spPr>
                  <a:xfrm>
                    <a:off x="7612620" y="3598855"/>
                    <a:ext cx="925382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Batteria</a:t>
                    </a:r>
                  </a:p>
                  <a:p>
                    <a:r>
                      <a:rPr lang="it-IT"/>
                      <a:t>9 V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38C5A20A-69CB-E240-A779-FFB6E8CABA89}"/>
                      </a:ext>
                    </a:extLst>
                  </p:cNvPr>
                  <p:cNvSpPr txBox="1"/>
                  <p:nvPr/>
                </p:nvSpPr>
                <p:spPr>
                  <a:xfrm>
                    <a:off x="7244019" y="3233484"/>
                    <a:ext cx="338554" cy="12003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/>
                      <a:t>+</a:t>
                    </a:r>
                  </a:p>
                  <a:p>
                    <a:endParaRPr lang="it-IT" sz="2400"/>
                  </a:p>
                  <a:p>
                    <a:r>
                      <a:rPr lang="it-IT" sz="2400"/>
                      <a:t>-</a:t>
                    </a: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686E311-BB26-0043-9774-5D821532C9BA}"/>
                    </a:ext>
                  </a:extLst>
                </p:cNvPr>
                <p:cNvSpPr txBox="1"/>
                <p:nvPr/>
              </p:nvSpPr>
              <p:spPr>
                <a:xfrm>
                  <a:off x="2650674" y="5262181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•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8A6907C-1BD4-704C-A368-AD72222181C0}"/>
                    </a:ext>
                  </a:extLst>
                </p:cNvPr>
                <p:cNvSpPr txBox="1"/>
                <p:nvPr/>
              </p:nvSpPr>
              <p:spPr>
                <a:xfrm>
                  <a:off x="4243508" y="2396081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•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6B25E0D-577C-904F-BBCE-245B6F691DBE}"/>
                    </a:ext>
                  </a:extLst>
                </p:cNvPr>
                <p:cNvSpPr txBox="1"/>
                <p:nvPr/>
              </p:nvSpPr>
              <p:spPr>
                <a:xfrm>
                  <a:off x="4235041" y="5253814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•</a:t>
                  </a:r>
                </a:p>
              </p:txBody>
            </p:sp>
          </p:grp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CF23CF65-C196-E042-A894-1A24DF0474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0738" y="4257061"/>
                <a:ext cx="252470" cy="1886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E8855E39-4004-1545-BF2A-DC032A9B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111" y="2930871"/>
              <a:ext cx="334462" cy="225884"/>
            </a:xfrm>
            <a:custGeom>
              <a:avLst/>
              <a:gdLst>
                <a:gd name="T0" fmla="*/ 0 w 2448"/>
                <a:gd name="T1" fmla="*/ 240 h 1424"/>
                <a:gd name="T2" fmla="*/ 480 w 2448"/>
                <a:gd name="T3" fmla="*/ 48 h 1424"/>
                <a:gd name="T4" fmla="*/ 720 w 2448"/>
                <a:gd name="T5" fmla="*/ 528 h 1424"/>
                <a:gd name="T6" fmla="*/ 816 w 2448"/>
                <a:gd name="T7" fmla="*/ 1296 h 1424"/>
                <a:gd name="T8" fmla="*/ 912 w 2448"/>
                <a:gd name="T9" fmla="*/ 1296 h 1424"/>
                <a:gd name="T10" fmla="*/ 1056 w 2448"/>
                <a:gd name="T11" fmla="*/ 528 h 1424"/>
                <a:gd name="T12" fmla="*/ 1200 w 2448"/>
                <a:gd name="T13" fmla="*/ 384 h 1424"/>
                <a:gd name="T14" fmla="*/ 1296 w 2448"/>
                <a:gd name="T15" fmla="*/ 528 h 1424"/>
                <a:gd name="T16" fmla="*/ 1344 w 2448"/>
                <a:gd name="T17" fmla="*/ 960 h 1424"/>
                <a:gd name="T18" fmla="*/ 1536 w 2448"/>
                <a:gd name="T19" fmla="*/ 1200 h 1424"/>
                <a:gd name="T20" fmla="*/ 1824 w 2448"/>
                <a:gd name="T21" fmla="*/ 1104 h 1424"/>
                <a:gd name="T22" fmla="*/ 1920 w 2448"/>
                <a:gd name="T23" fmla="*/ 912 h 1424"/>
                <a:gd name="T24" fmla="*/ 2064 w 2448"/>
                <a:gd name="T25" fmla="*/ 624 h 1424"/>
                <a:gd name="T26" fmla="*/ 2304 w 2448"/>
                <a:gd name="T27" fmla="*/ 672 h 1424"/>
                <a:gd name="T28" fmla="*/ 2400 w 2448"/>
                <a:gd name="T29" fmla="*/ 816 h 1424"/>
                <a:gd name="T30" fmla="*/ 2448 w 2448"/>
                <a:gd name="T31" fmla="*/ 1008 h 1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" h="1424">
                  <a:moveTo>
                    <a:pt x="0" y="240"/>
                  </a:moveTo>
                  <a:cubicBezTo>
                    <a:pt x="180" y="120"/>
                    <a:pt x="360" y="0"/>
                    <a:pt x="480" y="48"/>
                  </a:cubicBezTo>
                  <a:cubicBezTo>
                    <a:pt x="600" y="96"/>
                    <a:pt x="664" y="320"/>
                    <a:pt x="720" y="528"/>
                  </a:cubicBezTo>
                  <a:cubicBezTo>
                    <a:pt x="776" y="736"/>
                    <a:pt x="784" y="1168"/>
                    <a:pt x="816" y="1296"/>
                  </a:cubicBezTo>
                  <a:cubicBezTo>
                    <a:pt x="848" y="1424"/>
                    <a:pt x="872" y="1424"/>
                    <a:pt x="912" y="1296"/>
                  </a:cubicBezTo>
                  <a:cubicBezTo>
                    <a:pt x="952" y="1168"/>
                    <a:pt x="1008" y="680"/>
                    <a:pt x="1056" y="528"/>
                  </a:cubicBezTo>
                  <a:cubicBezTo>
                    <a:pt x="1104" y="376"/>
                    <a:pt x="1160" y="384"/>
                    <a:pt x="1200" y="384"/>
                  </a:cubicBezTo>
                  <a:cubicBezTo>
                    <a:pt x="1240" y="384"/>
                    <a:pt x="1272" y="432"/>
                    <a:pt x="1296" y="528"/>
                  </a:cubicBezTo>
                  <a:cubicBezTo>
                    <a:pt x="1320" y="624"/>
                    <a:pt x="1304" y="848"/>
                    <a:pt x="1344" y="960"/>
                  </a:cubicBezTo>
                  <a:cubicBezTo>
                    <a:pt x="1384" y="1072"/>
                    <a:pt x="1456" y="1176"/>
                    <a:pt x="1536" y="1200"/>
                  </a:cubicBezTo>
                  <a:cubicBezTo>
                    <a:pt x="1616" y="1224"/>
                    <a:pt x="1760" y="1152"/>
                    <a:pt x="1824" y="1104"/>
                  </a:cubicBezTo>
                  <a:cubicBezTo>
                    <a:pt x="1888" y="1056"/>
                    <a:pt x="1880" y="992"/>
                    <a:pt x="1920" y="912"/>
                  </a:cubicBezTo>
                  <a:cubicBezTo>
                    <a:pt x="1960" y="832"/>
                    <a:pt x="2000" y="664"/>
                    <a:pt x="2064" y="624"/>
                  </a:cubicBezTo>
                  <a:cubicBezTo>
                    <a:pt x="2128" y="584"/>
                    <a:pt x="2248" y="640"/>
                    <a:pt x="2304" y="672"/>
                  </a:cubicBezTo>
                  <a:cubicBezTo>
                    <a:pt x="2360" y="704"/>
                    <a:pt x="2376" y="760"/>
                    <a:pt x="2400" y="816"/>
                  </a:cubicBezTo>
                  <a:cubicBezTo>
                    <a:pt x="2424" y="872"/>
                    <a:pt x="2440" y="976"/>
                    <a:pt x="244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23586245-B8F0-2B49-BB88-55A0E066B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3765" y="2274326"/>
              <a:ext cx="648654" cy="558506"/>
            </a:xfrm>
            <a:custGeom>
              <a:avLst/>
              <a:gdLst>
                <a:gd name="T0" fmla="*/ 0 w 2448"/>
                <a:gd name="T1" fmla="*/ 240 h 1424"/>
                <a:gd name="T2" fmla="*/ 480 w 2448"/>
                <a:gd name="T3" fmla="*/ 48 h 1424"/>
                <a:gd name="T4" fmla="*/ 720 w 2448"/>
                <a:gd name="T5" fmla="*/ 528 h 1424"/>
                <a:gd name="T6" fmla="*/ 816 w 2448"/>
                <a:gd name="T7" fmla="*/ 1296 h 1424"/>
                <a:gd name="T8" fmla="*/ 912 w 2448"/>
                <a:gd name="T9" fmla="*/ 1296 h 1424"/>
                <a:gd name="T10" fmla="*/ 1056 w 2448"/>
                <a:gd name="T11" fmla="*/ 528 h 1424"/>
                <a:gd name="T12" fmla="*/ 1200 w 2448"/>
                <a:gd name="T13" fmla="*/ 384 h 1424"/>
                <a:gd name="T14" fmla="*/ 1296 w 2448"/>
                <a:gd name="T15" fmla="*/ 528 h 1424"/>
                <a:gd name="T16" fmla="*/ 1344 w 2448"/>
                <a:gd name="T17" fmla="*/ 960 h 1424"/>
                <a:gd name="T18" fmla="*/ 1536 w 2448"/>
                <a:gd name="T19" fmla="*/ 1200 h 1424"/>
                <a:gd name="T20" fmla="*/ 1824 w 2448"/>
                <a:gd name="T21" fmla="*/ 1104 h 1424"/>
                <a:gd name="T22" fmla="*/ 1920 w 2448"/>
                <a:gd name="T23" fmla="*/ 912 h 1424"/>
                <a:gd name="T24" fmla="*/ 2064 w 2448"/>
                <a:gd name="T25" fmla="*/ 624 h 1424"/>
                <a:gd name="T26" fmla="*/ 2304 w 2448"/>
                <a:gd name="T27" fmla="*/ 672 h 1424"/>
                <a:gd name="T28" fmla="*/ 2400 w 2448"/>
                <a:gd name="T29" fmla="*/ 816 h 1424"/>
                <a:gd name="T30" fmla="*/ 2448 w 2448"/>
                <a:gd name="T31" fmla="*/ 1008 h 1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" h="1424">
                  <a:moveTo>
                    <a:pt x="0" y="240"/>
                  </a:moveTo>
                  <a:cubicBezTo>
                    <a:pt x="180" y="120"/>
                    <a:pt x="360" y="0"/>
                    <a:pt x="480" y="48"/>
                  </a:cubicBezTo>
                  <a:cubicBezTo>
                    <a:pt x="600" y="96"/>
                    <a:pt x="664" y="320"/>
                    <a:pt x="720" y="528"/>
                  </a:cubicBezTo>
                  <a:cubicBezTo>
                    <a:pt x="776" y="736"/>
                    <a:pt x="784" y="1168"/>
                    <a:pt x="816" y="1296"/>
                  </a:cubicBezTo>
                  <a:cubicBezTo>
                    <a:pt x="848" y="1424"/>
                    <a:pt x="872" y="1424"/>
                    <a:pt x="912" y="1296"/>
                  </a:cubicBezTo>
                  <a:cubicBezTo>
                    <a:pt x="952" y="1168"/>
                    <a:pt x="1008" y="680"/>
                    <a:pt x="1056" y="528"/>
                  </a:cubicBezTo>
                  <a:cubicBezTo>
                    <a:pt x="1104" y="376"/>
                    <a:pt x="1160" y="384"/>
                    <a:pt x="1200" y="384"/>
                  </a:cubicBezTo>
                  <a:cubicBezTo>
                    <a:pt x="1240" y="384"/>
                    <a:pt x="1272" y="432"/>
                    <a:pt x="1296" y="528"/>
                  </a:cubicBezTo>
                  <a:cubicBezTo>
                    <a:pt x="1320" y="624"/>
                    <a:pt x="1304" y="848"/>
                    <a:pt x="1344" y="960"/>
                  </a:cubicBezTo>
                  <a:cubicBezTo>
                    <a:pt x="1384" y="1072"/>
                    <a:pt x="1456" y="1176"/>
                    <a:pt x="1536" y="1200"/>
                  </a:cubicBezTo>
                  <a:cubicBezTo>
                    <a:pt x="1616" y="1224"/>
                    <a:pt x="1760" y="1152"/>
                    <a:pt x="1824" y="1104"/>
                  </a:cubicBezTo>
                  <a:cubicBezTo>
                    <a:pt x="1888" y="1056"/>
                    <a:pt x="1880" y="992"/>
                    <a:pt x="1920" y="912"/>
                  </a:cubicBezTo>
                  <a:cubicBezTo>
                    <a:pt x="1960" y="832"/>
                    <a:pt x="2000" y="664"/>
                    <a:pt x="2064" y="624"/>
                  </a:cubicBezTo>
                  <a:cubicBezTo>
                    <a:pt x="2128" y="584"/>
                    <a:pt x="2248" y="640"/>
                    <a:pt x="2304" y="672"/>
                  </a:cubicBezTo>
                  <a:cubicBezTo>
                    <a:pt x="2360" y="704"/>
                    <a:pt x="2376" y="760"/>
                    <a:pt x="2400" y="816"/>
                  </a:cubicBezTo>
                  <a:cubicBezTo>
                    <a:pt x="2424" y="872"/>
                    <a:pt x="2440" y="976"/>
                    <a:pt x="244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0198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C37DC-066F-6643-A7D3-FC84DC49D850}"/>
              </a:ext>
            </a:extLst>
          </p:cNvPr>
          <p:cNvSpPr txBox="1"/>
          <p:nvPr/>
        </p:nvSpPr>
        <p:spPr>
          <a:xfrm>
            <a:off x="1292016" y="313265"/>
            <a:ext cx="66615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Dissipare potenza significa scaldare per effetto Joule</a:t>
            </a:r>
          </a:p>
          <a:p>
            <a:endParaRPr lang="it-IT" sz="2400"/>
          </a:p>
          <a:p>
            <a:r>
              <a:rPr lang="it-IT" sz="2400"/>
              <a:t>Se la temperatura sale troppo (deriva termica), il  </a:t>
            </a:r>
          </a:p>
          <a:p>
            <a:r>
              <a:rPr lang="it-IT" sz="2400"/>
              <a:t>transistor si brucia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82CCF-65CC-6C40-A644-E4C82283F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385483"/>
            <a:ext cx="3753555" cy="2815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36E07A-643E-0142-9B1E-81BFC00A7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196" y="2385483"/>
            <a:ext cx="3670976" cy="281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52BDFF-7949-9D48-A8CF-77BD2DB96D67}"/>
              </a:ext>
            </a:extLst>
          </p:cNvPr>
          <p:cNvSpPr txBox="1"/>
          <p:nvPr/>
        </p:nvSpPr>
        <p:spPr>
          <a:xfrm>
            <a:off x="462047" y="1767353"/>
            <a:ext cx="853284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Negli ultimi 30-40 anni si è assitito a un passaggio </a:t>
            </a:r>
          </a:p>
          <a:p>
            <a:r>
              <a:rPr lang="it-IT" sz="3200"/>
              <a:t>graduale dai sistemi analogici ai sistemi digitali.</a:t>
            </a:r>
          </a:p>
          <a:p>
            <a:endParaRPr lang="it-IT" sz="3200"/>
          </a:p>
          <a:p>
            <a:pPr algn="ctr"/>
            <a:r>
              <a:rPr lang="it-IT" sz="3200"/>
              <a:t>Perché è successo?</a:t>
            </a:r>
          </a:p>
        </p:txBody>
      </p:sp>
    </p:spTree>
    <p:extLst>
      <p:ext uri="{BB962C8B-B14F-4D97-AF65-F5344CB8AC3E}">
        <p14:creationId xmlns:p14="http://schemas.microsoft.com/office/powerpoint/2010/main" val="3304974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2">
            <a:extLst>
              <a:ext uri="{FF2B5EF4-FFF2-40B4-BE49-F238E27FC236}">
                <a16:creationId xmlns:a16="http://schemas.microsoft.com/office/drawing/2014/main" id="{845772ED-E531-0F42-8EC9-F4401398C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484313"/>
            <a:ext cx="742382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x-none" sz="2400"/>
              <a:t>Ricapitolando i sistemi digitali (binari) sono preferibili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x-none" sz="2400"/>
              <a:t>per i seguenti motivi: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it-IT" altLang="x-none" sz="2400"/>
          </a:p>
          <a:p>
            <a:pPr marL="457200" indent="-457200">
              <a:spcBef>
                <a:spcPct val="0"/>
              </a:spcBef>
              <a:buFontTx/>
              <a:buAutoNum type="arabicParenR"/>
              <a:defRPr/>
            </a:pPr>
            <a:r>
              <a:rPr lang="it-IT" altLang="x-none" sz="2400"/>
              <a:t>garantiscono una miglior gestione del rumore (si è in </a:t>
            </a:r>
            <a:br>
              <a:rPr lang="it-IT" altLang="x-none" sz="2400"/>
            </a:br>
            <a:r>
              <a:rPr lang="it-IT" altLang="x-none" sz="2400"/>
              <a:t>grado di ricostruire il segnale in modo perfetto a meno </a:t>
            </a:r>
            <a:br>
              <a:rPr lang="it-IT" altLang="x-none" sz="2400"/>
            </a:br>
            <a:r>
              <a:rPr lang="it-IT" altLang="x-none" sz="2400"/>
              <a:t>di errori in trasmissione);</a:t>
            </a:r>
            <a:br>
              <a:rPr lang="it-IT" altLang="x-none" sz="2400"/>
            </a:br>
            <a:endParaRPr lang="it-IT" altLang="x-none" sz="2400"/>
          </a:p>
          <a:p>
            <a:pPr marL="457200" indent="-457200">
              <a:spcBef>
                <a:spcPct val="0"/>
              </a:spcBef>
              <a:buFontTx/>
              <a:buAutoNum type="arabicParenR"/>
              <a:defRPr/>
            </a:pPr>
            <a:r>
              <a:rPr lang="it-IT" altLang="x-none" sz="2400"/>
              <a:t>sono più affidabili (i dispositivi attivi idealmente non </a:t>
            </a:r>
            <a:br>
              <a:rPr lang="it-IT" altLang="x-none" sz="2400"/>
            </a:br>
            <a:r>
              <a:rPr lang="it-IT" altLang="x-none" sz="2400"/>
              <a:t>dissipano potenza a riposo);</a:t>
            </a:r>
          </a:p>
          <a:p>
            <a:pPr marL="457200" indent="-457200">
              <a:spcBef>
                <a:spcPct val="0"/>
              </a:spcBef>
              <a:buFontTx/>
              <a:buAutoNum type="arabicParenR"/>
              <a:defRPr/>
            </a:pPr>
            <a:endParaRPr lang="it-IT" altLang="x-none" sz="2400"/>
          </a:p>
        </p:txBody>
      </p:sp>
      <p:sp>
        <p:nvSpPr>
          <p:cNvPr id="4" name="Text Box 37">
            <a:extLst>
              <a:ext uri="{FF2B5EF4-FFF2-40B4-BE49-F238E27FC236}">
                <a16:creationId xmlns:a16="http://schemas.microsoft.com/office/drawing/2014/main" id="{7D7F0E9F-5478-6341-9D39-CE633422F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</p:spTree>
    <p:extLst>
      <p:ext uri="{BB962C8B-B14F-4D97-AF65-F5344CB8AC3E}">
        <p14:creationId xmlns:p14="http://schemas.microsoft.com/office/powerpoint/2010/main" val="3234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F77571-B916-E74C-ACDC-5B1A8EF56C18}"/>
              </a:ext>
            </a:extLst>
          </p:cNvPr>
          <p:cNvSpPr txBox="1"/>
          <p:nvPr/>
        </p:nvSpPr>
        <p:spPr>
          <a:xfrm>
            <a:off x="1676418" y="403762"/>
            <a:ext cx="5898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Introduzione all’algebra Booleana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D5990-EA2B-5342-8F9E-C6EF1B6FE9C4}"/>
              </a:ext>
            </a:extLst>
          </p:cNvPr>
          <p:cNvSpPr txBox="1"/>
          <p:nvPr/>
        </p:nvSpPr>
        <p:spPr>
          <a:xfrm>
            <a:off x="702497" y="1881181"/>
            <a:ext cx="78461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/>
              <a:t>Tutta</a:t>
            </a:r>
            <a:r>
              <a:rPr lang="it-IT" sz="2400" i="1"/>
              <a:t> </a:t>
            </a:r>
            <a:r>
              <a:rPr lang="it-IT" sz="2400"/>
              <a:t>la tecnologia microelettronica digitale si basa su essa</a:t>
            </a:r>
          </a:p>
          <a:p>
            <a:r>
              <a:rPr lang="it-IT" sz="2400"/>
              <a:t>Fu introdotta da </a:t>
            </a:r>
            <a:r>
              <a:rPr lang="it-IT" sz="2400" i="1"/>
              <a:t>George Boole</a:t>
            </a:r>
            <a:r>
              <a:rPr lang="it-IT" sz="2400"/>
              <a:t> (1854) come disciplina astratta</a:t>
            </a:r>
          </a:p>
          <a:p>
            <a:r>
              <a:rPr lang="it-IT" sz="2400"/>
              <a:t>e usata per la prima volta da Claude Elwood Shannon (1938)</a:t>
            </a:r>
          </a:p>
          <a:p>
            <a:r>
              <a:rPr lang="it-IT" sz="2400"/>
              <a:t>come strumento per la progettazione digitale.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2543E-6173-334B-B4EA-A82ED180E93E}"/>
              </a:ext>
            </a:extLst>
          </p:cNvPr>
          <p:cNvSpPr txBox="1"/>
          <p:nvPr/>
        </p:nvSpPr>
        <p:spPr>
          <a:xfrm>
            <a:off x="332814" y="4643959"/>
            <a:ext cx="85855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Contempla solo due valori logici atti a rappresentare il </a:t>
            </a:r>
            <a:r>
              <a:rPr lang="it-IT" sz="2400" i="1"/>
              <a:t>vero </a:t>
            </a:r>
            <a:r>
              <a:rPr lang="it-IT" sz="2400"/>
              <a:t>e il </a:t>
            </a:r>
            <a:r>
              <a:rPr lang="it-IT" sz="2400" i="1"/>
              <a:t>falso</a:t>
            </a:r>
          </a:p>
          <a:p>
            <a:endParaRPr lang="it-IT" i="1"/>
          </a:p>
          <a:p>
            <a:pPr algn="ctr"/>
            <a:r>
              <a:rPr lang="it-IT" sz="3200"/>
              <a:t>0  1</a:t>
            </a:r>
            <a:r>
              <a:rPr lang="it-IT" sz="3200" i="1"/>
              <a:t> </a:t>
            </a:r>
            <a:endParaRPr lang="it-IT" sz="3200"/>
          </a:p>
        </p:txBody>
      </p:sp>
    </p:spTree>
    <p:extLst>
      <p:ext uri="{BB962C8B-B14F-4D97-AF65-F5344CB8AC3E}">
        <p14:creationId xmlns:p14="http://schemas.microsoft.com/office/powerpoint/2010/main" val="12886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0B4980-AFFA-4744-B6FA-E0B16C36246B}"/>
              </a:ext>
            </a:extLst>
          </p:cNvPr>
          <p:cNvSpPr txBox="1"/>
          <p:nvPr/>
        </p:nvSpPr>
        <p:spPr>
          <a:xfrm>
            <a:off x="2185792" y="330007"/>
            <a:ext cx="4786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Calcolo funzionale di verità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35EEC-BD2D-1A4D-98CB-FAF31A10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72" y="2458191"/>
            <a:ext cx="2653219" cy="1768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75E985-6D54-4640-90FA-8D169354A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155" y="2175894"/>
            <a:ext cx="2091329" cy="209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378055-8FB9-094F-8822-669E60F9A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321" y="4370119"/>
            <a:ext cx="2299770" cy="2299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2C0A7-14B1-1F4C-82FF-53899B76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252" y="4461637"/>
            <a:ext cx="2930725" cy="1890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8DDD86-FEE1-2544-84CD-FCCD60B7429D}"/>
              </a:ext>
            </a:extLst>
          </p:cNvPr>
          <p:cNvSpPr txBox="1"/>
          <p:nvPr/>
        </p:nvSpPr>
        <p:spPr>
          <a:xfrm>
            <a:off x="2757002" y="1238284"/>
            <a:ext cx="317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Iniziamo illustrando un esempio</a:t>
            </a:r>
          </a:p>
        </p:txBody>
      </p:sp>
    </p:spTree>
    <p:extLst>
      <p:ext uri="{BB962C8B-B14F-4D97-AF65-F5344CB8AC3E}">
        <p14:creationId xmlns:p14="http://schemas.microsoft.com/office/powerpoint/2010/main" val="254390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4FACD5-7F08-F449-AB99-DA9076917F6E}"/>
              </a:ext>
            </a:extLst>
          </p:cNvPr>
          <p:cNvSpPr/>
          <p:nvPr/>
        </p:nvSpPr>
        <p:spPr>
          <a:xfrm>
            <a:off x="1259810" y="524760"/>
            <a:ext cx="6569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>
                <a:latin typeface="NimbusRomNo9L"/>
              </a:rPr>
              <a:t>Problema</a:t>
            </a:r>
            <a:r>
              <a:rPr lang="it-IT" sz="2400">
                <a:latin typeface="NimbusRomNo9L"/>
              </a:rPr>
              <a:t>: Si vuole progettare un sistema di allarme per le cinture di sicurezza di un autoveicolo. Le specifiche di progetto sono: </a:t>
            </a:r>
            <a:endParaRPr lang="it-IT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94F1A-9ADC-2744-86AC-1D7569E6CFDD}"/>
              </a:ext>
            </a:extLst>
          </p:cNvPr>
          <p:cNvSpPr txBox="1"/>
          <p:nvPr/>
        </p:nvSpPr>
        <p:spPr>
          <a:xfrm>
            <a:off x="437258" y="2179529"/>
            <a:ext cx="821500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it-IT"/>
              <a:t>si dispone della seguente serie di sensori atti a misurare le condizioni del sistema: </a:t>
            </a:r>
          </a:p>
          <a:p>
            <a:endParaRPr lang="it-IT"/>
          </a:p>
          <a:p>
            <a:r>
              <a:rPr lang="it-IT"/>
              <a:t>• un sensore che attesta l’accensione del motore;</a:t>
            </a:r>
            <a:br>
              <a:rPr lang="it-IT"/>
            </a:br>
            <a:r>
              <a:rPr lang="it-IT"/>
              <a:t>• un sensore, piazzato sul cambio, per accorgersi se esso sia in folle o meno; </a:t>
            </a:r>
          </a:p>
          <a:p>
            <a:r>
              <a:rPr lang="it-IT"/>
              <a:t>• un interruttore posto sotto ciascun sedile anteriore; </a:t>
            </a:r>
          </a:p>
          <a:p>
            <a:r>
              <a:rPr lang="it-IT"/>
              <a:t>• un interruttore connesso con ciascuna cintura, che segnala se essa è </a:t>
            </a:r>
          </a:p>
          <a:p>
            <a:r>
              <a:rPr lang="it-IT"/>
              <a:t>    allacciata o meno.</a:t>
            </a:r>
            <a:br>
              <a:rPr lang="it-IT"/>
            </a:br>
            <a:endParaRPr lang="it-IT"/>
          </a:p>
          <a:p>
            <a:r>
              <a:rPr lang="it-IT"/>
              <a:t>2. Un cicalino deve suonare quando l’accensione è attivata, il cambio è innestato </a:t>
            </a:r>
          </a:p>
          <a:p>
            <a:r>
              <a:rPr lang="it-IT"/>
              <a:t>    e almeno uno dei due sedili anteriori è occupato senza che la relativa cintura </a:t>
            </a:r>
          </a:p>
          <a:p>
            <a:r>
              <a:rPr lang="it-IT"/>
              <a:t>    sia allacciata </a:t>
            </a:r>
          </a:p>
          <a:p>
            <a:endParaRPr lang="it-IT"/>
          </a:p>
          <a:p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892CFB-6F53-1444-9B6A-B6A75B3146D6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</p:spTree>
    <p:extLst>
      <p:ext uri="{BB962C8B-B14F-4D97-AF65-F5344CB8AC3E}">
        <p14:creationId xmlns:p14="http://schemas.microsoft.com/office/powerpoint/2010/main" val="26903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73919F-4827-184D-A064-C2A2B56AD30F}"/>
              </a:ext>
            </a:extLst>
          </p:cNvPr>
          <p:cNvSpPr/>
          <p:nvPr/>
        </p:nvSpPr>
        <p:spPr>
          <a:xfrm>
            <a:off x="2317828" y="1738358"/>
            <a:ext cx="524214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>
                <a:latin typeface="Times" pitchFamily="2" charset="0"/>
              </a:rPr>
              <a:t>suono del cicalino </a:t>
            </a:r>
            <a:r>
              <a:rPr lang="it-IT" sz="2000" i="1">
                <a:latin typeface="Times" pitchFamily="2" charset="0"/>
              </a:rPr>
              <a:t>C</a:t>
            </a:r>
            <a:r>
              <a:rPr lang="it-IT" sz="2000"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accensione attivata </a:t>
            </a:r>
            <a:r>
              <a:rPr lang="it-IT" sz="2000" i="1">
                <a:latin typeface="Times" pitchFamily="2" charset="0"/>
              </a:rPr>
              <a:t>A</a:t>
            </a:r>
            <a:r>
              <a:rPr lang="it-IT" sz="2000"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cambio innestato </a:t>
            </a:r>
            <a:r>
              <a:rPr lang="it-IT" sz="2000" i="1">
                <a:latin typeface="Times" pitchFamily="2" charset="0"/>
              </a:rPr>
              <a:t>G</a:t>
            </a:r>
            <a:r>
              <a:rPr lang="it-IT" sz="2000"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sedile anteriore sinistro occupato </a:t>
            </a:r>
            <a:r>
              <a:rPr lang="it-IT" sz="2000" i="1">
                <a:latin typeface="Times" pitchFamily="2" charset="0"/>
              </a:rPr>
              <a:t>S</a:t>
            </a:r>
            <a:r>
              <a:rPr lang="it-IT" sz="2000" i="1" baseline="-25000">
                <a:effectLst/>
                <a:latin typeface="Times" pitchFamily="2" charset="0"/>
              </a:rPr>
              <a:t>L</a:t>
            </a:r>
            <a:r>
              <a:rPr lang="it-IT" sz="2000">
                <a:effectLst/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sedile anteriore destro occupato </a:t>
            </a:r>
            <a:r>
              <a:rPr lang="it-IT" sz="2000" i="1">
                <a:latin typeface="Times" pitchFamily="2" charset="0"/>
              </a:rPr>
              <a:t>S</a:t>
            </a:r>
            <a:r>
              <a:rPr lang="it-IT" sz="2000" i="1" baseline="-25000">
                <a:effectLst/>
                <a:latin typeface="Times" pitchFamily="2" charset="0"/>
              </a:rPr>
              <a:t>R</a:t>
            </a:r>
            <a:r>
              <a:rPr lang="it-IT" sz="2000">
                <a:effectLst/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cintura sinistra allacciata </a:t>
            </a:r>
            <a:r>
              <a:rPr lang="it-IT" sz="2000" i="1">
                <a:latin typeface="Times" pitchFamily="2" charset="0"/>
              </a:rPr>
              <a:t>B</a:t>
            </a:r>
            <a:r>
              <a:rPr lang="it-IT" sz="2000" i="1" baseline="-25000">
                <a:effectLst/>
                <a:latin typeface="Times" pitchFamily="2" charset="0"/>
              </a:rPr>
              <a:t>L</a:t>
            </a:r>
            <a:r>
              <a:rPr lang="it-IT" sz="2000">
                <a:effectLst/>
                <a:latin typeface="Times" pitchFamily="2" charset="0"/>
              </a:rPr>
              <a:t> </a:t>
            </a:r>
          </a:p>
          <a:p>
            <a:endParaRPr lang="it-IT" sz="2000">
              <a:latin typeface="Times" pitchFamily="2" charset="0"/>
            </a:endParaRPr>
          </a:p>
          <a:p>
            <a:r>
              <a:rPr lang="it-IT" sz="2000">
                <a:latin typeface="Times" pitchFamily="2" charset="0"/>
              </a:rPr>
              <a:t>cintura destra allacciata </a:t>
            </a:r>
            <a:r>
              <a:rPr lang="it-IT" sz="2000" i="1">
                <a:latin typeface="Times" pitchFamily="2" charset="0"/>
              </a:rPr>
              <a:t>B</a:t>
            </a:r>
            <a:r>
              <a:rPr lang="it-IT" sz="2000" i="1" baseline="-25000">
                <a:effectLst/>
                <a:latin typeface="Times" pitchFamily="2" charset="0"/>
              </a:rPr>
              <a:t>R</a:t>
            </a:r>
            <a:r>
              <a:rPr lang="it-IT" sz="2000">
                <a:effectLst/>
                <a:latin typeface="Times" pitchFamily="2" charset="0"/>
              </a:rPr>
              <a:t> </a:t>
            </a:r>
            <a:endParaRPr lang="it-IT" sz="2000">
              <a:latin typeface="Time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D5578-2F2B-034F-ABC0-0DF6FAF627FE}"/>
              </a:ext>
            </a:extLst>
          </p:cNvPr>
          <p:cNvSpPr txBox="1"/>
          <p:nvPr/>
        </p:nvSpPr>
        <p:spPr>
          <a:xfrm>
            <a:off x="1367451" y="652003"/>
            <a:ext cx="6507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Variabile binarie (Booleane) associate al problema: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29C28F-227C-3E45-A8AA-4A3126EAE8A4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</p:spTree>
    <p:extLst>
      <p:ext uri="{BB962C8B-B14F-4D97-AF65-F5344CB8AC3E}">
        <p14:creationId xmlns:p14="http://schemas.microsoft.com/office/powerpoint/2010/main" val="27759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1EF0B1-BDF7-434F-8D15-667B0CC4E224}"/>
              </a:ext>
            </a:extLst>
          </p:cNvPr>
          <p:cNvSpPr txBox="1"/>
          <p:nvPr/>
        </p:nvSpPr>
        <p:spPr>
          <a:xfrm>
            <a:off x="985653" y="534389"/>
            <a:ext cx="74938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Il metodo che permette di manipolare queste variabili e di </a:t>
            </a:r>
          </a:p>
          <a:p>
            <a:r>
              <a:rPr lang="it-IT" sz="2400"/>
              <a:t>assegnare a esse un valore di verità è conosciuto come </a:t>
            </a:r>
          </a:p>
          <a:p>
            <a:pPr algn="ctr"/>
            <a:endParaRPr lang="it-IT" sz="2400" i="1"/>
          </a:p>
          <a:p>
            <a:pPr algn="ctr"/>
            <a:r>
              <a:rPr lang="it-IT" sz="2400" b="1" i="1"/>
              <a:t>calcolo funzionale di verità</a:t>
            </a:r>
            <a:endParaRPr lang="it-IT" sz="2400" b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CFB9FA-5AC4-6448-A3B1-90254E9D24DD}"/>
              </a:ext>
            </a:extLst>
          </p:cNvPr>
          <p:cNvGrpSpPr/>
          <p:nvPr/>
        </p:nvGrpSpPr>
        <p:grpSpPr>
          <a:xfrm>
            <a:off x="1012647" y="2827265"/>
            <a:ext cx="7326781" cy="3598667"/>
            <a:chOff x="1012647" y="2827265"/>
            <a:chExt cx="7326781" cy="35986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04751E1-AFB1-684F-AB2E-22C160DC200C}"/>
                </a:ext>
              </a:extLst>
            </p:cNvPr>
            <p:cNvGrpSpPr/>
            <p:nvPr/>
          </p:nvGrpSpPr>
          <p:grpSpPr>
            <a:xfrm>
              <a:off x="1012647" y="2827265"/>
              <a:ext cx="7326781" cy="3598667"/>
              <a:chOff x="985653" y="2755075"/>
              <a:chExt cx="7326781" cy="265167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9E98C5-D484-D147-BA43-5047683A4C87}"/>
                  </a:ext>
                </a:extLst>
              </p:cNvPr>
              <p:cNvSpPr txBox="1"/>
              <p:nvPr/>
            </p:nvSpPr>
            <p:spPr>
              <a:xfrm>
                <a:off x="985653" y="2755075"/>
                <a:ext cx="6343531" cy="1428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Per ogni affermazione assertiva quale</a:t>
                </a:r>
              </a:p>
              <a:p>
                <a:endParaRPr lang="it-IT" sz="2400"/>
              </a:p>
              <a:p>
                <a:pPr algn="ctr"/>
                <a:r>
                  <a:rPr lang="it-IT" sz="2400" i="1">
                    <a:latin typeface="Times" pitchFamily="2" charset="0"/>
                  </a:rPr>
                  <a:t>La cintura sinistra è allacciata</a:t>
                </a:r>
              </a:p>
              <a:p>
                <a:endParaRPr lang="it-IT" sz="2400"/>
              </a:p>
              <a:p>
                <a:r>
                  <a:rPr lang="it-IT" sz="2400"/>
                  <a:t>esiste una corrispondente formulazione negativa: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B80E463-0A03-1B40-B7A4-80BEBF28D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24232" y="4305536"/>
                <a:ext cx="6362700" cy="761039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DB1C3F-E17D-ED41-B2F7-6B52B1B1D769}"/>
                  </a:ext>
                </a:extLst>
              </p:cNvPr>
              <p:cNvSpPr txBox="1"/>
              <p:nvPr/>
            </p:nvSpPr>
            <p:spPr>
              <a:xfrm>
                <a:off x="1266146" y="5066575"/>
                <a:ext cx="7046288" cy="340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la </a:t>
                </a:r>
                <a:r>
                  <a:rPr lang="it-IT" sz="2400" i="1"/>
                  <a:t>negazione </a:t>
                </a:r>
                <a:r>
                  <a:rPr lang="it-IT" sz="2400"/>
                  <a:t>di </a:t>
                </a:r>
                <a:r>
                  <a:rPr lang="it-IT" sz="2400" i="1">
                    <a:latin typeface="Times" pitchFamily="2" charset="0"/>
                  </a:rPr>
                  <a:t>B</a:t>
                </a:r>
                <a:r>
                  <a:rPr lang="it-IT" sz="2400" i="1" baseline="-25000">
                    <a:latin typeface="Times" pitchFamily="2" charset="0"/>
                  </a:rPr>
                  <a:t>L</a:t>
                </a:r>
                <a:r>
                  <a:rPr lang="it-IT" sz="2400"/>
                  <a:t> e viene indicata anche con NOT(</a:t>
                </a:r>
                <a:r>
                  <a:rPr lang="it-IT" sz="2400" i="1">
                    <a:latin typeface="Times" pitchFamily="2" charset="0"/>
                  </a:rPr>
                  <a:t>B</a:t>
                </a:r>
                <a:r>
                  <a:rPr lang="it-IT" sz="2400" i="1" baseline="-25000">
                    <a:latin typeface="Times" pitchFamily="2" charset="0"/>
                  </a:rPr>
                  <a:t>L</a:t>
                </a:r>
                <a:r>
                  <a:rPr lang="it-IT" sz="2400"/>
                  <a:t>)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8FB1F7-549C-C94D-BDC4-1E5BBC416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6819" y="3659500"/>
              <a:ext cx="1169359" cy="38112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0B7CDF0-EF87-9042-9B73-CB14807947DA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</p:spTree>
    <p:extLst>
      <p:ext uri="{BB962C8B-B14F-4D97-AF65-F5344CB8AC3E}">
        <p14:creationId xmlns:p14="http://schemas.microsoft.com/office/powerpoint/2010/main" val="278207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1D1F76-0D15-9D4E-B70F-C1EE15C826C4}"/>
              </a:ext>
            </a:extLst>
          </p:cNvPr>
          <p:cNvSpPr txBox="1"/>
          <p:nvPr/>
        </p:nvSpPr>
        <p:spPr>
          <a:xfrm>
            <a:off x="1999344" y="407441"/>
            <a:ext cx="4924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La cintura di sinistra non è allacciata </a:t>
            </a:r>
          </a:p>
          <a:p>
            <a:pPr algn="ctr"/>
            <a:r>
              <a:rPr lang="it-IT" sz="2400" b="1" i="1">
                <a:latin typeface="Times" pitchFamily="2" charset="0"/>
              </a:rPr>
              <a:t>e</a:t>
            </a:r>
            <a:r>
              <a:rPr lang="it-IT" sz="2400" i="1">
                <a:latin typeface="Times" pitchFamily="2" charset="0"/>
              </a:rPr>
              <a:t> </a:t>
            </a:r>
          </a:p>
          <a:p>
            <a:r>
              <a:rPr lang="it-IT" sz="2400" i="1">
                <a:latin typeface="Times" pitchFamily="2" charset="0"/>
              </a:rPr>
              <a:t>il sedile anteriore sinistro è occupato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A1BCF-0B4F-AF4A-8019-DDC5DB00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467" y="1631982"/>
            <a:ext cx="2082800" cy="87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077B6-A393-6F49-BD5B-51172CBDBA4C}"/>
              </a:ext>
            </a:extLst>
          </p:cNvPr>
          <p:cNvSpPr txBox="1"/>
          <p:nvPr/>
        </p:nvSpPr>
        <p:spPr>
          <a:xfrm>
            <a:off x="1270660" y="2667999"/>
            <a:ext cx="7007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funzione composta di verità o affermazione composta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8B4737-5F2C-E24F-B185-117CC292F876}"/>
              </a:ext>
            </a:extLst>
          </p:cNvPr>
          <p:cNvGrpSpPr/>
          <p:nvPr/>
        </p:nvGrpSpPr>
        <p:grpSpPr>
          <a:xfrm>
            <a:off x="580727" y="3503221"/>
            <a:ext cx="8386976" cy="2413164"/>
            <a:chOff x="580727" y="3503221"/>
            <a:chExt cx="8386976" cy="24131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14A8AC-857B-4E43-A402-B557F01B5D79}"/>
                </a:ext>
              </a:extLst>
            </p:cNvPr>
            <p:cNvSpPr txBox="1"/>
            <p:nvPr/>
          </p:nvSpPr>
          <p:spPr>
            <a:xfrm>
              <a:off x="1959429" y="3503221"/>
              <a:ext cx="5136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Nel caso in esame il </a:t>
              </a:r>
              <a:r>
                <a:rPr lang="it-IT" sz="2400" b="1"/>
                <a:t>connettivo è l’AND</a:t>
              </a:r>
              <a:r>
                <a:rPr lang="it-IT" sz="2400"/>
                <a:t>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FCC6E6-9AF6-7346-AF3D-25A07E14F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4675" y="4313523"/>
              <a:ext cx="1270000" cy="4699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3B755B-4FE0-DD4D-98F6-3E92F593EF3D}"/>
                </a:ext>
              </a:extLst>
            </p:cNvPr>
            <p:cNvSpPr txBox="1"/>
            <p:nvPr/>
          </p:nvSpPr>
          <p:spPr>
            <a:xfrm>
              <a:off x="580727" y="4959420"/>
              <a:ext cx="8386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è vera </a:t>
              </a:r>
              <a:r>
                <a:rPr lang="it-IT" sz="2400" i="1"/>
                <a:t>se e solo se </a:t>
              </a:r>
              <a:r>
                <a:rPr lang="it-IT" sz="2400"/>
                <a:t>sono vere entrambe le proposizioni elementari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92604C-E800-4845-AB0C-8428866BB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4675" y="5421085"/>
              <a:ext cx="1117600" cy="4953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BADC4E8-48AC-394F-B16D-BA4F0E500698}"/>
                </a:ext>
              </a:extLst>
            </p:cNvPr>
            <p:cNvCxnSpPr/>
            <p:nvPr/>
          </p:nvCxnSpPr>
          <p:spPr>
            <a:xfrm>
              <a:off x="4539137" y="3964886"/>
              <a:ext cx="0" cy="38148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C8ACADE-7577-3941-BCF6-518FB83A6E47}"/>
              </a:ext>
            </a:extLst>
          </p:cNvPr>
          <p:cNvSpPr/>
          <p:nvPr/>
        </p:nvSpPr>
        <p:spPr>
          <a:xfrm>
            <a:off x="4678464" y="4225291"/>
            <a:ext cx="168442" cy="176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361861-1125-954E-A8BE-100A2E1431E4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</p:spTree>
    <p:extLst>
      <p:ext uri="{BB962C8B-B14F-4D97-AF65-F5344CB8AC3E}">
        <p14:creationId xmlns:p14="http://schemas.microsoft.com/office/powerpoint/2010/main" val="27305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6F1FA66-03A5-ED4B-AF88-23C1A6075EEF}"/>
              </a:ext>
            </a:extLst>
          </p:cNvPr>
          <p:cNvGrpSpPr/>
          <p:nvPr/>
        </p:nvGrpSpPr>
        <p:grpSpPr>
          <a:xfrm>
            <a:off x="2951360" y="3156485"/>
            <a:ext cx="3684471" cy="2999952"/>
            <a:chOff x="218751" y="485421"/>
            <a:chExt cx="3179204" cy="23536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C6AB0E-FD2C-9A47-BE35-86F1D1403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6305" y="485421"/>
              <a:ext cx="1548756" cy="19473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883430-9684-DA4A-8E91-034AB94E44EE}"/>
                </a:ext>
              </a:extLst>
            </p:cNvPr>
            <p:cNvSpPr txBox="1"/>
            <p:nvPr/>
          </p:nvSpPr>
          <p:spPr>
            <a:xfrm>
              <a:off x="218751" y="2500488"/>
              <a:ext cx="31792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>
                  <a:latin typeface="Times" pitchFamily="2" charset="0"/>
                </a:rPr>
                <a:t>Tavola di verità del connettivo AND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F671BD-1DDB-2742-973A-8E8F29DA323A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03925-9C05-E14E-A9F8-8EFBA35DAFC8}"/>
              </a:ext>
            </a:extLst>
          </p:cNvPr>
          <p:cNvSpPr txBox="1"/>
          <p:nvPr/>
        </p:nvSpPr>
        <p:spPr>
          <a:xfrm>
            <a:off x="1581483" y="985651"/>
            <a:ext cx="6036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L’esito logico del connettivo AND si può rappresentare con una</a:t>
            </a:r>
          </a:p>
          <a:p>
            <a:endParaRPr lang="it-IT"/>
          </a:p>
          <a:p>
            <a:pPr algn="ctr"/>
            <a:r>
              <a:rPr lang="it-IT" sz="2400" b="1"/>
              <a:t>tavola di verità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D1E1F-CAB3-884E-A94C-9F7A3908A576}"/>
              </a:ext>
            </a:extLst>
          </p:cNvPr>
          <p:cNvSpPr txBox="1"/>
          <p:nvPr/>
        </p:nvSpPr>
        <p:spPr>
          <a:xfrm>
            <a:off x="1272630" y="4012984"/>
            <a:ext cx="1206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F</a:t>
            </a:r>
            <a:r>
              <a:rPr lang="it-IT" sz="2400"/>
              <a:t> = falso</a:t>
            </a:r>
          </a:p>
          <a:p>
            <a:r>
              <a:rPr lang="it-IT" sz="2400" i="1"/>
              <a:t>V</a:t>
            </a:r>
            <a:r>
              <a:rPr lang="it-IT" sz="2400"/>
              <a:t> = vero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EFDC4E-34E5-2545-98B5-7C737BA2F045}"/>
              </a:ext>
            </a:extLst>
          </p:cNvPr>
          <p:cNvSpPr txBox="1"/>
          <p:nvPr/>
        </p:nvSpPr>
        <p:spPr>
          <a:xfrm>
            <a:off x="1161800" y="2275459"/>
            <a:ext cx="726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Vera quando l’una </a:t>
            </a:r>
            <a:r>
              <a:rPr lang="it-IT" b="1">
                <a:solidFill>
                  <a:srgbClr val="FF0000"/>
                </a:solidFill>
                <a:latin typeface="Times" pitchFamily="2" charset="0"/>
              </a:rPr>
              <a:t>e</a:t>
            </a:r>
            <a:r>
              <a:rPr lang="it-IT">
                <a:latin typeface="Times" pitchFamily="2" charset="0"/>
              </a:rPr>
              <a:t> l’altra delle proposizioni elementari sono entrambe vere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4532CF-34A7-3D45-8714-C1539482890D}"/>
              </a:ext>
            </a:extLst>
          </p:cNvPr>
          <p:cNvGrpSpPr/>
          <p:nvPr/>
        </p:nvGrpSpPr>
        <p:grpSpPr>
          <a:xfrm>
            <a:off x="5485138" y="3366403"/>
            <a:ext cx="2831559" cy="516828"/>
            <a:chOff x="5485138" y="3366403"/>
            <a:chExt cx="2831559" cy="5168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B1A73B-FD5D-BC4F-9F70-A0A18AE92C25}"/>
                </a:ext>
              </a:extLst>
            </p:cNvPr>
            <p:cNvSpPr txBox="1"/>
            <p:nvPr/>
          </p:nvSpPr>
          <p:spPr>
            <a:xfrm>
              <a:off x="6190794" y="3366403"/>
              <a:ext cx="2125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>
                  <a:solidFill>
                    <a:srgbClr val="FF0000"/>
                  </a:solidFill>
                </a:rPr>
                <a:t>funzione Booleana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EA406C1-DA93-9646-A823-BAB26501EADD}"/>
                </a:ext>
              </a:extLst>
            </p:cNvPr>
            <p:cNvCxnSpPr>
              <a:stCxn id="5" idx="1"/>
            </p:cNvCxnSpPr>
            <p:nvPr/>
          </p:nvCxnSpPr>
          <p:spPr>
            <a:xfrm flipH="1">
              <a:off x="5485138" y="3566458"/>
              <a:ext cx="705656" cy="3167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697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6DF669-C9E0-AE45-B5A4-7DB18BB924B3}"/>
              </a:ext>
            </a:extLst>
          </p:cNvPr>
          <p:cNvGrpSpPr/>
          <p:nvPr/>
        </p:nvGrpSpPr>
        <p:grpSpPr>
          <a:xfrm>
            <a:off x="2896261" y="2927605"/>
            <a:ext cx="3432975" cy="3001741"/>
            <a:chOff x="4751239" y="508700"/>
            <a:chExt cx="3031727" cy="23303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EA59D8-8904-C740-A05F-F57EE81D5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9956" y="508700"/>
              <a:ext cx="1817511" cy="216106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582812-770B-FC48-82EA-719365B9815E}"/>
                </a:ext>
              </a:extLst>
            </p:cNvPr>
            <p:cNvSpPr txBox="1"/>
            <p:nvPr/>
          </p:nvSpPr>
          <p:spPr>
            <a:xfrm>
              <a:off x="4751239" y="2500488"/>
              <a:ext cx="30317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>
                  <a:latin typeface="Times" pitchFamily="2" charset="0"/>
                </a:rPr>
                <a:t>Tavola di verità del connettivo OR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39EDC9F-3CF7-E947-ADFE-257A781FCAEE}"/>
              </a:ext>
            </a:extLst>
          </p:cNvPr>
          <p:cNvGrpSpPr/>
          <p:nvPr/>
        </p:nvGrpSpPr>
        <p:grpSpPr>
          <a:xfrm>
            <a:off x="991516" y="517763"/>
            <a:ext cx="7287701" cy="1943524"/>
            <a:chOff x="801511" y="3747851"/>
            <a:chExt cx="7287701" cy="19435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E1AB40-01C2-7647-9E41-A6FE4073503F}"/>
                </a:ext>
              </a:extLst>
            </p:cNvPr>
            <p:cNvSpPr txBox="1"/>
            <p:nvPr/>
          </p:nvSpPr>
          <p:spPr>
            <a:xfrm>
              <a:off x="801511" y="4617284"/>
              <a:ext cx="7287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Times" pitchFamily="2" charset="0"/>
                </a:rPr>
                <a:t>Vera quando l’una </a:t>
              </a:r>
              <a:r>
                <a:rPr lang="it-IT" b="1">
                  <a:solidFill>
                    <a:srgbClr val="FF0000"/>
                  </a:solidFill>
                  <a:latin typeface="Times" pitchFamily="2" charset="0"/>
                </a:rPr>
                <a:t>o</a:t>
              </a:r>
              <a:r>
                <a:rPr lang="it-IT">
                  <a:latin typeface="Times" pitchFamily="2" charset="0"/>
                </a:rPr>
                <a:t> l’altra o entrambe le proposizioni elementari sono vere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483610-A5AD-5740-9ADC-B638C35EE6B8}"/>
                </a:ext>
              </a:extLst>
            </p:cNvPr>
            <p:cNvSpPr txBox="1"/>
            <p:nvPr/>
          </p:nvSpPr>
          <p:spPr>
            <a:xfrm>
              <a:off x="3334145" y="3747851"/>
              <a:ext cx="21771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latin typeface="Times" pitchFamily="2" charset="0"/>
                </a:rPr>
                <a:t>Connettivo 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ED4C30-D0DE-324A-918C-C96031AF83F5}"/>
                </a:ext>
              </a:extLst>
            </p:cNvPr>
            <p:cNvSpPr txBox="1"/>
            <p:nvPr/>
          </p:nvSpPr>
          <p:spPr>
            <a:xfrm>
              <a:off x="2392491" y="5322043"/>
              <a:ext cx="4105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Se hai fame </a:t>
              </a:r>
              <a:r>
                <a:rPr lang="it-IT" b="1" i="1">
                  <a:solidFill>
                    <a:srgbClr val="FF0000"/>
                  </a:solidFill>
                </a:rPr>
                <a:t>o</a:t>
              </a:r>
              <a:r>
                <a:rPr lang="it-IT" i="1"/>
                <a:t> sete ti offro qualcosa al bar</a:t>
              </a:r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42299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FA368-7B9B-E04C-8B7F-09EEB3B1C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833" y="970699"/>
            <a:ext cx="5502898" cy="25242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8E655D5-0D32-8447-B012-115ACA796E0A}"/>
              </a:ext>
            </a:extLst>
          </p:cNvPr>
          <p:cNvGrpSpPr/>
          <p:nvPr/>
        </p:nvGrpSpPr>
        <p:grpSpPr>
          <a:xfrm>
            <a:off x="4663458" y="1018604"/>
            <a:ext cx="3433849" cy="5141921"/>
            <a:chOff x="4663458" y="734397"/>
            <a:chExt cx="3433849" cy="51419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ACFEAB-6169-3F48-A099-5658804CC915}"/>
                </a:ext>
              </a:extLst>
            </p:cNvPr>
            <p:cNvGrpSpPr/>
            <p:nvPr/>
          </p:nvGrpSpPr>
          <p:grpSpPr>
            <a:xfrm flipH="1">
              <a:off x="4663458" y="734397"/>
              <a:ext cx="2387771" cy="3260087"/>
              <a:chOff x="2275687" y="734397"/>
              <a:chExt cx="2387771" cy="3260087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82B913B-91F4-2743-86CD-0764A15789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75687" y="2687977"/>
                <a:ext cx="1599418" cy="130650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B0D59F-6E78-5441-A1AE-D6B508AE48B9}"/>
                  </a:ext>
                </a:extLst>
              </p:cNvPr>
              <p:cNvSpPr/>
              <p:nvPr/>
            </p:nvSpPr>
            <p:spPr>
              <a:xfrm>
                <a:off x="3875105" y="734397"/>
                <a:ext cx="788353" cy="195358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E404107-D708-C344-ABE0-464AF8309E9A}"/>
                </a:ext>
              </a:extLst>
            </p:cNvPr>
            <p:cNvGrpSpPr/>
            <p:nvPr/>
          </p:nvGrpSpPr>
          <p:grpSpPr>
            <a:xfrm>
              <a:off x="5129443" y="4118832"/>
              <a:ext cx="2967864" cy="1757486"/>
              <a:chOff x="2893861" y="4380089"/>
              <a:chExt cx="2967864" cy="175748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8B69608-74B3-2D43-AA5D-66B0F3073288}"/>
                  </a:ext>
                </a:extLst>
              </p:cNvPr>
              <p:cNvGrpSpPr/>
              <p:nvPr/>
            </p:nvGrpSpPr>
            <p:grpSpPr>
              <a:xfrm>
                <a:off x="2893861" y="4792133"/>
                <a:ext cx="2967864" cy="1345442"/>
                <a:chOff x="2893861" y="4792133"/>
                <a:chExt cx="2967864" cy="1345442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AB981D8-1783-0944-9051-330B6EEC1F78}"/>
                    </a:ext>
                  </a:extLst>
                </p:cNvPr>
                <p:cNvSpPr/>
                <p:nvPr/>
              </p:nvSpPr>
              <p:spPr>
                <a:xfrm>
                  <a:off x="2893861" y="5214245"/>
                  <a:ext cx="2967864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i="1">
                      <a:latin typeface="Times" pitchFamily="2" charset="0"/>
                    </a:rPr>
                    <a:t>A</a:t>
                  </a:r>
                  <a:r>
                    <a:rPr lang="it-IT">
                      <a:latin typeface="Times" pitchFamily="2" charset="0"/>
                    </a:rPr>
                    <a:t> e </a:t>
                  </a:r>
                  <a:r>
                    <a:rPr lang="it-IT" i="1">
                      <a:latin typeface="Times" pitchFamily="2" charset="0"/>
                    </a:rPr>
                    <a:t>B</a:t>
                  </a:r>
                  <a:r>
                    <a:rPr lang="it-IT">
                      <a:latin typeface="Times" pitchFamily="2" charset="0"/>
                    </a:rPr>
                    <a:t> hanno sempre lo stesso </a:t>
                  </a:r>
                </a:p>
                <a:p>
                  <a:r>
                    <a:rPr lang="it-IT">
                      <a:latin typeface="Times" pitchFamily="2" charset="0"/>
                    </a:rPr>
                    <a:t>valore di verità, cioè </a:t>
                  </a:r>
                  <a:r>
                    <a:rPr lang="it-IT" i="1">
                      <a:latin typeface="Times" pitchFamily="2" charset="0"/>
                    </a:rPr>
                    <a:t>A</a:t>
                  </a:r>
                  <a:r>
                    <a:rPr lang="it-IT">
                      <a:latin typeface="Times" pitchFamily="2" charset="0"/>
                    </a:rPr>
                    <a:t> è vero </a:t>
                  </a:r>
                </a:p>
                <a:p>
                  <a:r>
                    <a:rPr lang="it-IT" i="1">
                      <a:latin typeface="Times" pitchFamily="2" charset="0"/>
                    </a:rPr>
                    <a:t>se e solamente se B</a:t>
                  </a:r>
                  <a:r>
                    <a:rPr lang="it-IT">
                      <a:latin typeface="Times" pitchFamily="2" charset="0"/>
                    </a:rPr>
                    <a:t> è vero 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29DFDC4-5E01-7744-90A5-6F0359ADA088}"/>
                    </a:ext>
                  </a:extLst>
                </p:cNvPr>
                <p:cNvSpPr txBox="1"/>
                <p:nvPr/>
              </p:nvSpPr>
              <p:spPr>
                <a:xfrm>
                  <a:off x="3981382" y="4792133"/>
                  <a:ext cx="7312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XNOR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AEA2A3-392C-B846-A6F2-5B9D6311A2DD}"/>
                  </a:ext>
                </a:extLst>
              </p:cNvPr>
              <p:cNvSpPr txBox="1"/>
              <p:nvPr/>
            </p:nvSpPr>
            <p:spPr>
              <a:xfrm>
                <a:off x="3217333" y="4380089"/>
                <a:ext cx="21643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/>
                  <a:t>negazione dello </a:t>
                </a:r>
                <a:r>
                  <a:rPr lang="it-IT"/>
                  <a:t>XOR</a:t>
                </a: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59350E-813D-6E46-9CB1-8401DEA8FF43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189017-5E70-5146-AAAA-4A8A4D4BE7A0}"/>
              </a:ext>
            </a:extLst>
          </p:cNvPr>
          <p:cNvGrpSpPr/>
          <p:nvPr/>
        </p:nvGrpSpPr>
        <p:grpSpPr>
          <a:xfrm>
            <a:off x="659425" y="1018604"/>
            <a:ext cx="4004033" cy="5308229"/>
            <a:chOff x="659425" y="1018604"/>
            <a:chExt cx="4004033" cy="530822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8D821B0-6181-FD40-A863-7A59F26F5574}"/>
                </a:ext>
              </a:extLst>
            </p:cNvPr>
            <p:cNvGrpSpPr/>
            <p:nvPr/>
          </p:nvGrpSpPr>
          <p:grpSpPr>
            <a:xfrm>
              <a:off x="659425" y="1018604"/>
              <a:ext cx="4004033" cy="4587923"/>
              <a:chOff x="659425" y="734397"/>
              <a:chExt cx="4004033" cy="458792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4ECA895-1E38-B64E-84A4-8E7DBF0FF167}"/>
                  </a:ext>
                </a:extLst>
              </p:cNvPr>
              <p:cNvGrpSpPr/>
              <p:nvPr/>
            </p:nvGrpSpPr>
            <p:grpSpPr>
              <a:xfrm>
                <a:off x="659425" y="4118832"/>
                <a:ext cx="3243388" cy="1203488"/>
                <a:chOff x="2893861" y="4380089"/>
                <a:chExt cx="3243388" cy="1203488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B8B34861-FF22-1C42-B5D1-11572B42C684}"/>
                    </a:ext>
                  </a:extLst>
                </p:cNvPr>
                <p:cNvGrpSpPr/>
                <p:nvPr/>
              </p:nvGrpSpPr>
              <p:grpSpPr>
                <a:xfrm>
                  <a:off x="2893861" y="4792133"/>
                  <a:ext cx="3243388" cy="791444"/>
                  <a:chOff x="2893861" y="4792133"/>
                  <a:chExt cx="3243388" cy="791444"/>
                </a:xfrm>
              </p:grpSpPr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A7FA94EE-3D25-7441-A16D-38D7CDBE13A2}"/>
                      </a:ext>
                    </a:extLst>
                  </p:cNvPr>
                  <p:cNvSpPr/>
                  <p:nvPr/>
                </p:nvSpPr>
                <p:spPr>
                  <a:xfrm>
                    <a:off x="2893861" y="5214245"/>
                    <a:ext cx="324338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i="1">
                        <a:latin typeface="NimbusRomNo9L"/>
                      </a:rPr>
                      <a:t>Giorgio usa vestiti grigi o azzurri </a:t>
                    </a:r>
                    <a:endParaRPr lang="it-IT"/>
                  </a:p>
                </p:txBody>
              </p:sp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0C4D23AA-C5B3-9148-96ED-6C142BA79FEA}"/>
                      </a:ext>
                    </a:extLst>
                  </p:cNvPr>
                  <p:cNvSpPr txBox="1"/>
                  <p:nvPr/>
                </p:nvSpPr>
                <p:spPr>
                  <a:xfrm>
                    <a:off x="3981382" y="4792133"/>
                    <a:ext cx="5757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XOR</a:t>
                    </a:r>
                  </a:p>
                </p:txBody>
              </p: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46495D-EB2C-E74C-BA39-F7BA4247C035}"/>
                    </a:ext>
                  </a:extLst>
                </p:cNvPr>
                <p:cNvSpPr txBox="1"/>
                <p:nvPr/>
              </p:nvSpPr>
              <p:spPr>
                <a:xfrm>
                  <a:off x="3217333" y="4380089"/>
                  <a:ext cx="27515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OR esclusivo (</a:t>
                  </a:r>
                  <a:r>
                    <a:rPr lang="it-IT" i="1"/>
                    <a:t>eXclusive</a:t>
                  </a:r>
                  <a:r>
                    <a:rPr lang="it-IT"/>
                    <a:t> OR)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EF1546D-3F08-3F44-B66B-A1608F4A9074}"/>
                  </a:ext>
                </a:extLst>
              </p:cNvPr>
              <p:cNvGrpSpPr/>
              <p:nvPr/>
            </p:nvGrpSpPr>
            <p:grpSpPr>
              <a:xfrm>
                <a:off x="2275687" y="734397"/>
                <a:ext cx="2387771" cy="3260087"/>
                <a:chOff x="2275687" y="734397"/>
                <a:chExt cx="2387771" cy="3260087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B7B063AC-E785-304A-9AC1-A8930713A9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75687" y="2687977"/>
                  <a:ext cx="1599418" cy="1306507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F63BEA9-8B06-184F-8652-FBEE03DB12BF}"/>
                    </a:ext>
                  </a:extLst>
                </p:cNvPr>
                <p:cNvSpPr/>
                <p:nvPr/>
              </p:nvSpPr>
              <p:spPr>
                <a:xfrm>
                  <a:off x="3875105" y="734397"/>
                  <a:ext cx="788353" cy="1953580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E8E940-8420-A04D-BB8D-69092DA868DD}"/>
                </a:ext>
              </a:extLst>
            </p:cNvPr>
            <p:cNvSpPr/>
            <p:nvPr/>
          </p:nvSpPr>
          <p:spPr>
            <a:xfrm>
              <a:off x="838813" y="5680502"/>
              <a:ext cx="29611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>
                  <a:latin typeface="Times" pitchFamily="2" charset="0"/>
                </a:rPr>
                <a:t>Vera se </a:t>
              </a:r>
              <a:r>
                <a:rPr lang="it-IT" i="1">
                  <a:latin typeface="Times" pitchFamily="2" charset="0"/>
                </a:rPr>
                <a:t>A</a:t>
              </a:r>
              <a:r>
                <a:rPr lang="it-IT">
                  <a:latin typeface="Times" pitchFamily="2" charset="0"/>
                </a:rPr>
                <a:t> o </a:t>
              </a:r>
              <a:r>
                <a:rPr lang="it-IT" i="1">
                  <a:latin typeface="Times" pitchFamily="2" charset="0"/>
                </a:rPr>
                <a:t>B</a:t>
              </a:r>
              <a:r>
                <a:rPr lang="it-IT">
                  <a:latin typeface="Times" pitchFamily="2" charset="0"/>
                </a:rPr>
                <a:t>  è vera, ma non </a:t>
              </a:r>
            </a:p>
            <a:p>
              <a:r>
                <a:rPr lang="it-IT">
                  <a:latin typeface="Times" pitchFamily="2" charset="0"/>
                </a:rPr>
                <a:t>entrambi.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2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3" name="Group 2">
            <a:extLst>
              <a:ext uri="{FF2B5EF4-FFF2-40B4-BE49-F238E27FC236}">
                <a16:creationId xmlns:a16="http://schemas.microsoft.com/office/drawing/2014/main" id="{8040F5BB-2366-DE46-883B-D07608D583AC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219200"/>
            <a:ext cx="4648200" cy="2667000"/>
            <a:chOff x="1440" y="1008"/>
            <a:chExt cx="2928" cy="1680"/>
          </a:xfrm>
        </p:grpSpPr>
        <p:sp>
          <p:nvSpPr>
            <p:cNvPr id="90146" name="Line 3">
              <a:extLst>
                <a:ext uri="{FF2B5EF4-FFF2-40B4-BE49-F238E27FC236}">
                  <a16:creationId xmlns:a16="http://schemas.microsoft.com/office/drawing/2014/main" id="{C37A471D-B268-C048-9480-C528858C8B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064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0147" name="Line 4">
              <a:extLst>
                <a:ext uri="{FF2B5EF4-FFF2-40B4-BE49-F238E27FC236}">
                  <a16:creationId xmlns:a16="http://schemas.microsoft.com/office/drawing/2014/main" id="{4FBD704E-6464-694D-961B-8A2750CDE3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008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0148" name="Freeform 5">
              <a:extLst>
                <a:ext uri="{FF2B5EF4-FFF2-40B4-BE49-F238E27FC236}">
                  <a16:creationId xmlns:a16="http://schemas.microsoft.com/office/drawing/2014/main" id="{BB68DF82-9827-4540-B27A-1F049140F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152"/>
              <a:ext cx="2448" cy="1424"/>
            </a:xfrm>
            <a:custGeom>
              <a:avLst/>
              <a:gdLst>
                <a:gd name="T0" fmla="*/ 0 w 2448"/>
                <a:gd name="T1" fmla="*/ 240 h 1424"/>
                <a:gd name="T2" fmla="*/ 480 w 2448"/>
                <a:gd name="T3" fmla="*/ 48 h 1424"/>
                <a:gd name="T4" fmla="*/ 720 w 2448"/>
                <a:gd name="T5" fmla="*/ 528 h 1424"/>
                <a:gd name="T6" fmla="*/ 816 w 2448"/>
                <a:gd name="T7" fmla="*/ 1296 h 1424"/>
                <a:gd name="T8" fmla="*/ 912 w 2448"/>
                <a:gd name="T9" fmla="*/ 1296 h 1424"/>
                <a:gd name="T10" fmla="*/ 1056 w 2448"/>
                <a:gd name="T11" fmla="*/ 528 h 1424"/>
                <a:gd name="T12" fmla="*/ 1200 w 2448"/>
                <a:gd name="T13" fmla="*/ 384 h 1424"/>
                <a:gd name="T14" fmla="*/ 1296 w 2448"/>
                <a:gd name="T15" fmla="*/ 528 h 1424"/>
                <a:gd name="T16" fmla="*/ 1344 w 2448"/>
                <a:gd name="T17" fmla="*/ 960 h 1424"/>
                <a:gd name="T18" fmla="*/ 1536 w 2448"/>
                <a:gd name="T19" fmla="*/ 1200 h 1424"/>
                <a:gd name="T20" fmla="*/ 1824 w 2448"/>
                <a:gd name="T21" fmla="*/ 1104 h 1424"/>
                <a:gd name="T22" fmla="*/ 1920 w 2448"/>
                <a:gd name="T23" fmla="*/ 912 h 1424"/>
                <a:gd name="T24" fmla="*/ 2064 w 2448"/>
                <a:gd name="T25" fmla="*/ 624 h 1424"/>
                <a:gd name="T26" fmla="*/ 2304 w 2448"/>
                <a:gd name="T27" fmla="*/ 672 h 1424"/>
                <a:gd name="T28" fmla="*/ 2400 w 2448"/>
                <a:gd name="T29" fmla="*/ 816 h 1424"/>
                <a:gd name="T30" fmla="*/ 2448 w 2448"/>
                <a:gd name="T31" fmla="*/ 1008 h 1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" h="1424">
                  <a:moveTo>
                    <a:pt x="0" y="240"/>
                  </a:moveTo>
                  <a:cubicBezTo>
                    <a:pt x="180" y="120"/>
                    <a:pt x="360" y="0"/>
                    <a:pt x="480" y="48"/>
                  </a:cubicBezTo>
                  <a:cubicBezTo>
                    <a:pt x="600" y="96"/>
                    <a:pt x="664" y="320"/>
                    <a:pt x="720" y="528"/>
                  </a:cubicBezTo>
                  <a:cubicBezTo>
                    <a:pt x="776" y="736"/>
                    <a:pt x="784" y="1168"/>
                    <a:pt x="816" y="1296"/>
                  </a:cubicBezTo>
                  <a:cubicBezTo>
                    <a:pt x="848" y="1424"/>
                    <a:pt x="872" y="1424"/>
                    <a:pt x="912" y="1296"/>
                  </a:cubicBezTo>
                  <a:cubicBezTo>
                    <a:pt x="952" y="1168"/>
                    <a:pt x="1008" y="680"/>
                    <a:pt x="1056" y="528"/>
                  </a:cubicBezTo>
                  <a:cubicBezTo>
                    <a:pt x="1104" y="376"/>
                    <a:pt x="1160" y="384"/>
                    <a:pt x="1200" y="384"/>
                  </a:cubicBezTo>
                  <a:cubicBezTo>
                    <a:pt x="1240" y="384"/>
                    <a:pt x="1272" y="432"/>
                    <a:pt x="1296" y="528"/>
                  </a:cubicBezTo>
                  <a:cubicBezTo>
                    <a:pt x="1320" y="624"/>
                    <a:pt x="1304" y="848"/>
                    <a:pt x="1344" y="960"/>
                  </a:cubicBezTo>
                  <a:cubicBezTo>
                    <a:pt x="1384" y="1072"/>
                    <a:pt x="1456" y="1176"/>
                    <a:pt x="1536" y="1200"/>
                  </a:cubicBezTo>
                  <a:cubicBezTo>
                    <a:pt x="1616" y="1224"/>
                    <a:pt x="1760" y="1152"/>
                    <a:pt x="1824" y="1104"/>
                  </a:cubicBezTo>
                  <a:cubicBezTo>
                    <a:pt x="1888" y="1056"/>
                    <a:pt x="1880" y="992"/>
                    <a:pt x="1920" y="912"/>
                  </a:cubicBezTo>
                  <a:cubicBezTo>
                    <a:pt x="1960" y="832"/>
                    <a:pt x="2000" y="664"/>
                    <a:pt x="2064" y="624"/>
                  </a:cubicBezTo>
                  <a:cubicBezTo>
                    <a:pt x="2128" y="584"/>
                    <a:pt x="2248" y="640"/>
                    <a:pt x="2304" y="672"/>
                  </a:cubicBezTo>
                  <a:cubicBezTo>
                    <a:pt x="2360" y="704"/>
                    <a:pt x="2376" y="760"/>
                    <a:pt x="2400" y="816"/>
                  </a:cubicBezTo>
                  <a:cubicBezTo>
                    <a:pt x="2424" y="872"/>
                    <a:pt x="2440" y="976"/>
                    <a:pt x="244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0114" name="Text Box 6">
            <a:extLst>
              <a:ext uri="{FF2B5EF4-FFF2-40B4-BE49-F238E27FC236}">
                <a16:creationId xmlns:a16="http://schemas.microsoft.com/office/drawing/2014/main" id="{7EB06323-4503-FA4B-9B5E-D0B11B52E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632" y="2012054"/>
            <a:ext cx="1668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Segnale analogico</a:t>
            </a:r>
          </a:p>
        </p:txBody>
      </p:sp>
      <p:sp>
        <p:nvSpPr>
          <p:cNvPr id="64549" name="Text Box 37">
            <a:extLst>
              <a:ext uri="{FF2B5EF4-FFF2-40B4-BE49-F238E27FC236}">
                <a16:creationId xmlns:a16="http://schemas.microsoft.com/office/drawing/2014/main" id="{B818FBE9-78D2-CA41-B59C-F042862D4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955" y="320675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Sistemi analogici / sistemi digitali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736EC4-2AF1-2448-B21B-CE17E527A322}"/>
              </a:ext>
            </a:extLst>
          </p:cNvPr>
          <p:cNvGrpSpPr/>
          <p:nvPr/>
        </p:nvGrpSpPr>
        <p:grpSpPr>
          <a:xfrm>
            <a:off x="450998" y="3947481"/>
            <a:ext cx="8083174" cy="2708423"/>
            <a:chOff x="450998" y="3947481"/>
            <a:chExt cx="8083174" cy="27084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3EC5E3-AD21-5543-96D1-811E2FE6F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090" y="3947481"/>
              <a:ext cx="3668820" cy="2708423"/>
            </a:xfrm>
            <a:prstGeom prst="rect">
              <a:avLst/>
            </a:prstGeom>
          </p:spPr>
        </p:pic>
        <p:sp>
          <p:nvSpPr>
            <p:cNvPr id="39" name="Text Box 6">
              <a:extLst>
                <a:ext uri="{FF2B5EF4-FFF2-40B4-BE49-F238E27FC236}">
                  <a16:creationId xmlns:a16="http://schemas.microsoft.com/office/drawing/2014/main" id="{B1CA1478-04D8-4346-B27C-C33AD5768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8632" y="4645362"/>
              <a:ext cx="150554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Segnale digitale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basato su un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alfabeto finito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1E8255-09A6-6641-827C-3B8A9225B26E}"/>
                </a:ext>
              </a:extLst>
            </p:cNvPr>
            <p:cNvSpPr txBox="1"/>
            <p:nvPr/>
          </p:nvSpPr>
          <p:spPr>
            <a:xfrm>
              <a:off x="450998" y="4508303"/>
              <a:ext cx="162621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segnale a due livelli</a:t>
              </a:r>
            </a:p>
            <a:p>
              <a:endParaRPr lang="it-IT" sz="1200"/>
            </a:p>
            <a:p>
              <a:endParaRPr lang="it-IT" sz="1200"/>
            </a:p>
            <a:p>
              <a:endParaRPr lang="it-IT" sz="1200"/>
            </a:p>
            <a:p>
              <a:endParaRPr lang="it-IT" sz="1200"/>
            </a:p>
            <a:p>
              <a:endParaRPr lang="it-IT" sz="1200"/>
            </a:p>
            <a:p>
              <a:endParaRPr lang="it-IT" sz="1200"/>
            </a:p>
            <a:p>
              <a:endParaRPr lang="it-IT" sz="1200"/>
            </a:p>
            <a:p>
              <a:r>
                <a:rPr lang="it-IT" sz="1200"/>
                <a:t>segnale a quattro livelli</a:t>
              </a:r>
            </a:p>
          </p:txBody>
        </p:sp>
      </p:grpSp>
      <p:sp>
        <p:nvSpPr>
          <p:cNvPr id="41" name="Text Box 37">
            <a:extLst>
              <a:ext uri="{FF2B5EF4-FFF2-40B4-BE49-F238E27FC236}">
                <a16:creationId xmlns:a16="http://schemas.microsoft.com/office/drawing/2014/main" id="{EC5ADDDC-767A-484C-8438-EC7D857EB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</p:spTree>
    <p:extLst>
      <p:ext uri="{BB962C8B-B14F-4D97-AF65-F5344CB8AC3E}">
        <p14:creationId xmlns:p14="http://schemas.microsoft.com/office/powerpoint/2010/main" val="21492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FA368-7B9B-E04C-8B7F-09EEB3B1C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87" y="982731"/>
            <a:ext cx="5502898" cy="252420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8D821B0-6181-FD40-A863-7A59F26F5574}"/>
              </a:ext>
            </a:extLst>
          </p:cNvPr>
          <p:cNvGrpSpPr/>
          <p:nvPr/>
        </p:nvGrpSpPr>
        <p:grpSpPr>
          <a:xfrm>
            <a:off x="2482340" y="1030636"/>
            <a:ext cx="3680561" cy="3753767"/>
            <a:chOff x="982897" y="734397"/>
            <a:chExt cx="3680561" cy="37537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46495D-EB2C-E74C-BA39-F7BA4247C035}"/>
                </a:ext>
              </a:extLst>
            </p:cNvPr>
            <p:cNvSpPr txBox="1"/>
            <p:nvPr/>
          </p:nvSpPr>
          <p:spPr>
            <a:xfrm>
              <a:off x="982897" y="4118832"/>
              <a:ext cx="1915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negazione dell’OR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F1546D-3F08-3F44-B66B-A1608F4A9074}"/>
                </a:ext>
              </a:extLst>
            </p:cNvPr>
            <p:cNvGrpSpPr/>
            <p:nvPr/>
          </p:nvGrpSpPr>
          <p:grpSpPr>
            <a:xfrm>
              <a:off x="2275687" y="734397"/>
              <a:ext cx="2387771" cy="3260087"/>
              <a:chOff x="2275687" y="734397"/>
              <a:chExt cx="2387771" cy="3260087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7B063AC-E785-304A-9AC1-A8930713A9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75687" y="2687977"/>
                <a:ext cx="1599418" cy="130650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63BEA9-8B06-184F-8652-FBEE03DB12BF}"/>
                  </a:ext>
                </a:extLst>
              </p:cNvPr>
              <p:cNvSpPr/>
              <p:nvPr/>
            </p:nvSpPr>
            <p:spPr>
              <a:xfrm>
                <a:off x="3875105" y="734397"/>
                <a:ext cx="788353" cy="195358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E655D5-0D32-8447-B012-115ACA796E0A}"/>
              </a:ext>
            </a:extLst>
          </p:cNvPr>
          <p:cNvGrpSpPr/>
          <p:nvPr/>
        </p:nvGrpSpPr>
        <p:grpSpPr>
          <a:xfrm>
            <a:off x="6162901" y="1030636"/>
            <a:ext cx="2803150" cy="3753767"/>
            <a:chOff x="4663458" y="734397"/>
            <a:chExt cx="2803150" cy="375376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ACFEAB-6169-3F48-A099-5658804CC915}"/>
                </a:ext>
              </a:extLst>
            </p:cNvPr>
            <p:cNvGrpSpPr/>
            <p:nvPr/>
          </p:nvGrpSpPr>
          <p:grpSpPr>
            <a:xfrm flipH="1">
              <a:off x="4663458" y="734397"/>
              <a:ext cx="2387771" cy="3260087"/>
              <a:chOff x="2275687" y="734397"/>
              <a:chExt cx="2387771" cy="3260087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82B913B-91F4-2743-86CD-0764A15789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75687" y="2687977"/>
                <a:ext cx="1599418" cy="130650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B0D59F-6E78-5441-A1AE-D6B508AE48B9}"/>
                  </a:ext>
                </a:extLst>
              </p:cNvPr>
              <p:cNvSpPr/>
              <p:nvPr/>
            </p:nvSpPr>
            <p:spPr>
              <a:xfrm>
                <a:off x="3875105" y="734397"/>
                <a:ext cx="788353" cy="195358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AEA2A3-392C-B846-A6F2-5B9D6311A2DD}"/>
                </a:ext>
              </a:extLst>
            </p:cNvPr>
            <p:cNvSpPr txBox="1"/>
            <p:nvPr/>
          </p:nvSpPr>
          <p:spPr>
            <a:xfrm>
              <a:off x="5452915" y="4118832"/>
              <a:ext cx="2013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negazione dell’</a:t>
              </a:r>
              <a:r>
                <a:rPr lang="it-IT"/>
                <a:t>AND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C201C-437F-C44D-9408-8C3EDFCB0804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</p:spTree>
    <p:extLst>
      <p:ext uri="{BB962C8B-B14F-4D97-AF65-F5344CB8AC3E}">
        <p14:creationId xmlns:p14="http://schemas.microsoft.com/office/powerpoint/2010/main" val="7180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444422-A1E5-BC43-9778-9BE3C9749DA6}"/>
              </a:ext>
            </a:extLst>
          </p:cNvPr>
          <p:cNvSpPr/>
          <p:nvPr/>
        </p:nvSpPr>
        <p:spPr>
          <a:xfrm>
            <a:off x="898688" y="767415"/>
            <a:ext cx="7497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>
                <a:latin typeface="NimbusRomNo9L"/>
              </a:rPr>
              <a:t>Specifiche di progetto del sistema di allarme per le cinture </a:t>
            </a:r>
            <a:endParaRPr lang="it-IT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271D5-0CFF-BF4D-9427-F4C8FB597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2843"/>
            <a:ext cx="9144000" cy="26303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BB0C98-90FC-8346-BD50-D6859E1B995C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</p:spTree>
    <p:extLst>
      <p:ext uri="{BB962C8B-B14F-4D97-AF65-F5344CB8AC3E}">
        <p14:creationId xmlns:p14="http://schemas.microsoft.com/office/powerpoint/2010/main" val="399030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1FA2D3-7872-E643-B30C-47ACB99A3DC8}"/>
              </a:ext>
            </a:extLst>
          </p:cNvPr>
          <p:cNvSpPr txBox="1"/>
          <p:nvPr/>
        </p:nvSpPr>
        <p:spPr>
          <a:xfrm>
            <a:off x="529317" y="439267"/>
            <a:ext cx="8033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 partire da tali specifiche si può scrivere facilmente l’equazione funzionale di verità</a:t>
            </a:r>
          </a:p>
          <a:p>
            <a:r>
              <a:rPr lang="it-IT"/>
              <a:t>che rappresenta il corretto funzionamento del dispositivo di allarme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8C4A1-1EE4-D944-8919-2CF82E1B8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92" y="2658212"/>
            <a:ext cx="6143424" cy="6429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F1F303-BFE6-EC49-9154-512EF9E6BA9A}"/>
              </a:ext>
            </a:extLst>
          </p:cNvPr>
          <p:cNvSpPr/>
          <p:nvPr/>
        </p:nvSpPr>
        <p:spPr>
          <a:xfrm>
            <a:off x="339312" y="5267262"/>
            <a:ext cx="8599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>
                <a:latin typeface="NimbusRomNo9L"/>
              </a:rPr>
              <a:t>suono del cicalino </a:t>
            </a:r>
            <a:r>
              <a:rPr lang="it-IT" sz="2000" i="1">
                <a:latin typeface="Times" pitchFamily="2" charset="0"/>
              </a:rPr>
              <a:t>C</a:t>
            </a:r>
            <a:r>
              <a:rPr lang="it-IT" sz="2000">
                <a:latin typeface="CMMI10"/>
              </a:rPr>
              <a:t> </a:t>
            </a:r>
          </a:p>
          <a:p>
            <a:r>
              <a:rPr lang="it-IT" sz="2000">
                <a:latin typeface="NimbusRomNo9L"/>
              </a:rPr>
              <a:t>accensione attivata </a:t>
            </a:r>
            <a:r>
              <a:rPr lang="it-IT" sz="2000" i="1">
                <a:latin typeface="Times" pitchFamily="2" charset="0"/>
              </a:rPr>
              <a:t>A</a:t>
            </a:r>
            <a:r>
              <a:rPr lang="it-IT" sz="2000">
                <a:latin typeface="CMMI10"/>
              </a:rPr>
              <a:t> 			</a:t>
            </a:r>
            <a:r>
              <a:rPr lang="it-IT" sz="2000">
                <a:latin typeface="NimbusRomNo9L"/>
              </a:rPr>
              <a:t>sedile anteriore destro occupato </a:t>
            </a:r>
            <a:r>
              <a:rPr lang="it-IT" sz="2000" i="1">
                <a:latin typeface="Times" pitchFamily="2" charset="0"/>
              </a:rPr>
              <a:t>S</a:t>
            </a:r>
            <a:r>
              <a:rPr lang="it-IT" sz="2000" i="1" baseline="-25000">
                <a:latin typeface="Times" pitchFamily="2" charset="0"/>
              </a:rPr>
              <a:t>R</a:t>
            </a:r>
            <a:r>
              <a:rPr lang="it-IT" sz="2000">
                <a:latin typeface="Times" pitchFamily="2" charset="0"/>
              </a:rPr>
              <a:t> </a:t>
            </a:r>
            <a:endParaRPr lang="it-IT" sz="2000">
              <a:latin typeface="CMMI10"/>
            </a:endParaRPr>
          </a:p>
          <a:p>
            <a:r>
              <a:rPr lang="it-IT" sz="2000">
                <a:latin typeface="NimbusRomNo9L"/>
              </a:rPr>
              <a:t>cambio innestato </a:t>
            </a:r>
            <a:r>
              <a:rPr lang="it-IT" sz="2000" i="1">
                <a:latin typeface="Times" pitchFamily="2" charset="0"/>
              </a:rPr>
              <a:t>G</a:t>
            </a:r>
            <a:r>
              <a:rPr lang="it-IT" sz="2000">
                <a:latin typeface="CMMI10"/>
              </a:rPr>
              <a:t> 			</a:t>
            </a:r>
            <a:r>
              <a:rPr lang="it-IT" sz="2000">
                <a:latin typeface="NimbusRomNo9L"/>
              </a:rPr>
              <a:t>cintura sinistra allacciata </a:t>
            </a:r>
            <a:r>
              <a:rPr lang="it-IT" sz="2000" i="1">
                <a:latin typeface="Times" pitchFamily="2" charset="0"/>
              </a:rPr>
              <a:t>B</a:t>
            </a:r>
            <a:r>
              <a:rPr lang="it-IT" sz="2000" i="1" baseline="-25000">
                <a:latin typeface="Times" pitchFamily="2" charset="0"/>
              </a:rPr>
              <a:t>L</a:t>
            </a:r>
            <a:endParaRPr lang="it-IT" sz="2000">
              <a:latin typeface="CMMI10"/>
            </a:endParaRPr>
          </a:p>
          <a:p>
            <a:r>
              <a:rPr lang="it-IT" sz="2000">
                <a:latin typeface="NimbusRomNo9L"/>
              </a:rPr>
              <a:t>sedile anteriore sinistro occupato </a:t>
            </a:r>
            <a:r>
              <a:rPr lang="it-IT" sz="2000" i="1">
                <a:latin typeface="Times" pitchFamily="2" charset="0"/>
              </a:rPr>
              <a:t>S</a:t>
            </a:r>
            <a:r>
              <a:rPr lang="it-IT" sz="2000" i="1" baseline="-25000">
                <a:effectLst/>
                <a:latin typeface="Times" pitchFamily="2" charset="0"/>
              </a:rPr>
              <a:t>L</a:t>
            </a:r>
            <a:r>
              <a:rPr lang="it-IT" sz="2000">
                <a:effectLst/>
                <a:latin typeface="CMMI7"/>
              </a:rPr>
              <a:t> 	</a:t>
            </a:r>
            <a:r>
              <a:rPr lang="it-IT" sz="2000">
                <a:latin typeface="NimbusRomNo9L"/>
              </a:rPr>
              <a:t>cintura destra allacciata </a:t>
            </a:r>
            <a:r>
              <a:rPr lang="it-IT" sz="2000" i="1">
                <a:latin typeface="Times" pitchFamily="2" charset="0"/>
              </a:rPr>
              <a:t>B</a:t>
            </a:r>
            <a:r>
              <a:rPr lang="it-IT" sz="2000" i="1" baseline="-25000">
                <a:latin typeface="Times" pitchFamily="2" charset="0"/>
              </a:rPr>
              <a:t>R</a:t>
            </a:r>
            <a:r>
              <a:rPr lang="it-IT" sz="2000">
                <a:effectLst/>
                <a:latin typeface="CMMI7"/>
              </a:rPr>
              <a:t> </a:t>
            </a:r>
            <a:endParaRPr lang="it-IT" sz="2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A63FC-F815-7B46-9B78-93307F93297B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83A2CB-1C89-D84E-906E-B20AD94B6A78}"/>
              </a:ext>
            </a:extLst>
          </p:cNvPr>
          <p:cNvGrpSpPr/>
          <p:nvPr/>
        </p:nvGrpSpPr>
        <p:grpSpPr>
          <a:xfrm>
            <a:off x="3608173" y="3301129"/>
            <a:ext cx="3305072" cy="1409945"/>
            <a:chOff x="3608173" y="3301129"/>
            <a:chExt cx="3305072" cy="140994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2D697D-3482-8A41-803C-73E295866A22}"/>
                </a:ext>
              </a:extLst>
            </p:cNvPr>
            <p:cNvSpPr txBox="1"/>
            <p:nvPr/>
          </p:nvSpPr>
          <p:spPr>
            <a:xfrm>
              <a:off x="3608173" y="3756967"/>
              <a:ext cx="3305072" cy="95410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sedile anteriore sinistro occupato</a:t>
              </a:r>
            </a:p>
            <a:p>
              <a:pPr algn="ctr"/>
              <a:r>
                <a:rPr lang="it-IT">
                  <a:solidFill>
                    <a:srgbClr val="0A20FF"/>
                  </a:solidFill>
                  <a:latin typeface="NimbusRomNo9L"/>
                </a:rPr>
                <a:t>e</a:t>
              </a:r>
            </a:p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cintura sinistra NON allacciata</a:t>
              </a:r>
              <a:endParaRPr lang="it-IT">
                <a:solidFill>
                  <a:srgbClr val="0A20FF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3CFCD62-0205-804E-BDAE-5EFC447BF677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V="1">
              <a:off x="4432904" y="3301129"/>
              <a:ext cx="0" cy="455838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158B0D-CD66-1848-8FAD-B971F0F0A18B}"/>
              </a:ext>
            </a:extLst>
          </p:cNvPr>
          <p:cNvGrpSpPr/>
          <p:nvPr/>
        </p:nvGrpSpPr>
        <p:grpSpPr>
          <a:xfrm>
            <a:off x="529317" y="3232355"/>
            <a:ext cx="1988750" cy="825170"/>
            <a:chOff x="529317" y="3232355"/>
            <a:chExt cx="1988750" cy="8251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C68167-92CE-E84D-AA8C-FC6407FD7626}"/>
                </a:ext>
              </a:extLst>
            </p:cNvPr>
            <p:cNvSpPr txBox="1"/>
            <p:nvPr/>
          </p:nvSpPr>
          <p:spPr>
            <a:xfrm>
              <a:off x="529317" y="3688193"/>
              <a:ext cx="1988750" cy="369332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accensione attivata</a:t>
              </a:r>
              <a:endParaRPr lang="it-IT">
                <a:solidFill>
                  <a:srgbClr val="0A20FF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54B3AA9-5302-DA45-A33F-FDDE88F0DB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3445" y="3232355"/>
              <a:ext cx="0" cy="455838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6B4F93-F1AA-B645-BAF7-6BA1E9C37E13}"/>
              </a:ext>
            </a:extLst>
          </p:cNvPr>
          <p:cNvGrpSpPr/>
          <p:nvPr/>
        </p:nvGrpSpPr>
        <p:grpSpPr>
          <a:xfrm>
            <a:off x="1361192" y="3263193"/>
            <a:ext cx="1803251" cy="1430151"/>
            <a:chOff x="1361192" y="3263193"/>
            <a:chExt cx="1803251" cy="14301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5E07D2-61FD-D54E-B8A1-A6BFEE4FCBF0}"/>
                </a:ext>
              </a:extLst>
            </p:cNvPr>
            <p:cNvSpPr txBox="1"/>
            <p:nvPr/>
          </p:nvSpPr>
          <p:spPr>
            <a:xfrm>
              <a:off x="1361192" y="4324012"/>
              <a:ext cx="1803251" cy="369332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cambio innestato</a:t>
              </a:r>
              <a:endParaRPr lang="it-IT">
                <a:solidFill>
                  <a:srgbClr val="0A20FF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DBDAE66-1E4C-3743-BAAD-DB3B8234E5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3639" y="3263193"/>
              <a:ext cx="0" cy="1060819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4DEFB3-3730-6149-97B8-65A3961C0532}"/>
              </a:ext>
            </a:extLst>
          </p:cNvPr>
          <p:cNvGrpSpPr/>
          <p:nvPr/>
        </p:nvGrpSpPr>
        <p:grpSpPr>
          <a:xfrm>
            <a:off x="5720201" y="1335329"/>
            <a:ext cx="3224922" cy="1409945"/>
            <a:chOff x="5720201" y="1335329"/>
            <a:chExt cx="3224922" cy="14099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9D4DEA-C0A0-FA49-B26F-135F222A4AEB}"/>
                </a:ext>
              </a:extLst>
            </p:cNvPr>
            <p:cNvSpPr txBox="1"/>
            <p:nvPr/>
          </p:nvSpPr>
          <p:spPr>
            <a:xfrm>
              <a:off x="5720201" y="1335329"/>
              <a:ext cx="3224922" cy="92333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sedile anteriore destro occupato</a:t>
              </a:r>
            </a:p>
            <a:p>
              <a:pPr algn="ctr"/>
              <a:r>
                <a:rPr lang="it-IT">
                  <a:solidFill>
                    <a:srgbClr val="0A20FF"/>
                  </a:solidFill>
                  <a:latin typeface="NimbusRomNo9L"/>
                </a:rPr>
                <a:t>e</a:t>
              </a:r>
            </a:p>
            <a:p>
              <a:r>
                <a:rPr lang="it-IT">
                  <a:solidFill>
                    <a:srgbClr val="0A20FF"/>
                  </a:solidFill>
                  <a:latin typeface="NimbusRomNo9L"/>
                </a:rPr>
                <a:t>cintura destra NON allacciata</a:t>
              </a:r>
              <a:endParaRPr lang="it-IT">
                <a:solidFill>
                  <a:srgbClr val="0A20FF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0AD30C9-78A0-1340-8638-A222689D75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9390" y="2289436"/>
              <a:ext cx="0" cy="455838"/>
            </a:xfrm>
            <a:prstGeom prst="straightConnector1">
              <a:avLst/>
            </a:prstGeom>
            <a:ln w="25400">
              <a:solidFill>
                <a:srgbClr val="0A20FF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903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EDFDAA-40FE-2B4B-B9D5-6434C48649BE}"/>
              </a:ext>
            </a:extLst>
          </p:cNvPr>
          <p:cNvSpPr txBox="1"/>
          <p:nvPr/>
        </p:nvSpPr>
        <p:spPr>
          <a:xfrm>
            <a:off x="1089183" y="612543"/>
            <a:ext cx="7376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Nella tabella vista poc’anzi  sono stati individuati sei connettivi logici, </a:t>
            </a:r>
          </a:p>
          <a:p>
            <a:r>
              <a:rPr lang="it-IT" sz="2000"/>
              <a:t>AND, OR, XOR e XNOR, NOR e NAND, che sono i più interessanti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C65C0-F171-B34C-AD19-7AE72ED53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17" y="1827907"/>
            <a:ext cx="5502898" cy="2524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565EF-652A-684E-B988-4853A5DA8E0C}"/>
              </a:ext>
            </a:extLst>
          </p:cNvPr>
          <p:cNvSpPr txBox="1"/>
          <p:nvPr/>
        </p:nvSpPr>
        <p:spPr>
          <a:xfrm>
            <a:off x="878772" y="5082909"/>
            <a:ext cx="7260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Poiché per ciascuna variabile ci sono due possibilità, avendo 4 righe </a:t>
            </a:r>
          </a:p>
          <a:p>
            <a:r>
              <a:rPr lang="it-IT" sz="2000"/>
              <a:t>quante sono i potenziali connettivi logici che potremmo costruire?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27DBB-252F-5246-98FE-5952BABACEA6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8B5950-0A50-CE48-AC55-80C91D0F5F83}"/>
              </a:ext>
            </a:extLst>
          </p:cNvPr>
          <p:cNvGrpSpPr/>
          <p:nvPr/>
        </p:nvGrpSpPr>
        <p:grpSpPr>
          <a:xfrm>
            <a:off x="7002234" y="3017003"/>
            <a:ext cx="1477969" cy="1700509"/>
            <a:chOff x="7002234" y="3017003"/>
            <a:chExt cx="1477969" cy="17005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3AED33-8B84-354C-BD72-7FBE2CDDAF30}"/>
                </a:ext>
              </a:extLst>
            </p:cNvPr>
            <p:cNvSpPr txBox="1"/>
            <p:nvPr/>
          </p:nvSpPr>
          <p:spPr>
            <a:xfrm>
              <a:off x="7504616" y="3017003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.....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B8B992-FAD0-8249-AF9A-3E70A9E4CEF1}"/>
                </a:ext>
              </a:extLst>
            </p:cNvPr>
            <p:cNvSpPr txBox="1"/>
            <p:nvPr/>
          </p:nvSpPr>
          <p:spPr>
            <a:xfrm>
              <a:off x="7002234" y="4071181"/>
              <a:ext cx="1477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mancano altri</a:t>
              </a:r>
            </a:p>
            <a:p>
              <a:r>
                <a:rPr lang="it-IT"/>
                <a:t>connettivi?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8737133-CFEF-1949-9CF8-86A200C9E8A1}"/>
                </a:ext>
              </a:extLst>
            </p:cNvPr>
            <p:cNvCxnSpPr>
              <a:stCxn id="8" idx="0"/>
              <a:endCxn id="7" idx="2"/>
            </p:cNvCxnSpPr>
            <p:nvPr/>
          </p:nvCxnSpPr>
          <p:spPr>
            <a:xfrm flipV="1">
              <a:off x="7741219" y="3386335"/>
              <a:ext cx="0" cy="6848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46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037A2F-DB62-8B4B-BBBA-4C0155B0AAD7}"/>
              </a:ext>
            </a:extLst>
          </p:cNvPr>
          <p:cNvSpPr txBox="1"/>
          <p:nvPr/>
        </p:nvSpPr>
        <p:spPr>
          <a:xfrm>
            <a:off x="1175657" y="138051"/>
            <a:ext cx="7492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Problema</a:t>
            </a:r>
            <a:r>
              <a:rPr lang="it-IT" sz="2400"/>
              <a:t>:</a:t>
            </a:r>
          </a:p>
          <a:p>
            <a:r>
              <a:rPr lang="it-IT" sz="2400"/>
              <a:t>Se dispongo di </a:t>
            </a:r>
            <a:r>
              <a:rPr lang="it-IT" sz="2400" i="1"/>
              <a:t>n</a:t>
            </a:r>
            <a:r>
              <a:rPr lang="it-IT" sz="2400"/>
              <a:t> bit, quante sono le possibili </a:t>
            </a:r>
            <a:r>
              <a:rPr lang="it-IT" sz="2400" i="1"/>
              <a:t>n</a:t>
            </a:r>
            <a:r>
              <a:rPr lang="it-IT" sz="2400"/>
              <a:t>-ple binarie?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71682A-DB21-F94B-AF92-A347E5DE5A83}"/>
              </a:ext>
            </a:extLst>
          </p:cNvPr>
          <p:cNvGrpSpPr/>
          <p:nvPr/>
        </p:nvGrpSpPr>
        <p:grpSpPr>
          <a:xfrm>
            <a:off x="901704" y="1459410"/>
            <a:ext cx="1322271" cy="2084181"/>
            <a:chOff x="901704" y="1967410"/>
            <a:chExt cx="1322271" cy="20841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9D7DD0-26F6-FF4A-AA24-8B4E215FC526}"/>
                </a:ext>
              </a:extLst>
            </p:cNvPr>
            <p:cNvSpPr txBox="1"/>
            <p:nvPr/>
          </p:nvSpPr>
          <p:spPr>
            <a:xfrm>
              <a:off x="901704" y="1967410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latin typeface="Times" pitchFamily="2" charset="0"/>
                </a:rPr>
                <a:t>n</a:t>
              </a:r>
              <a:r>
                <a:rPr lang="it-IT" sz="2400">
                  <a:latin typeface="Times" pitchFamily="2" charset="0"/>
                </a:rPr>
                <a:t>=1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AFBF9F-8724-9F49-8F7C-C253EF9E466E}"/>
                </a:ext>
              </a:extLst>
            </p:cNvPr>
            <p:cNvSpPr/>
            <p:nvPr/>
          </p:nvSpPr>
          <p:spPr>
            <a:xfrm>
              <a:off x="9017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735AF6-5468-CF49-8D11-E829658F48C9}"/>
                </a:ext>
              </a:extLst>
            </p:cNvPr>
            <p:cNvSpPr txBox="1"/>
            <p:nvPr/>
          </p:nvSpPr>
          <p:spPr>
            <a:xfrm>
              <a:off x="1883817" y="3220594"/>
              <a:ext cx="3401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r>
                <a:rPr lang="it-IT" sz="240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E08BFD-3F17-9F43-8CB7-8103B770750E}"/>
              </a:ext>
            </a:extLst>
          </p:cNvPr>
          <p:cNvGrpSpPr/>
          <p:nvPr/>
        </p:nvGrpSpPr>
        <p:grpSpPr>
          <a:xfrm>
            <a:off x="3454404" y="1459409"/>
            <a:ext cx="1568624" cy="2453513"/>
            <a:chOff x="3454404" y="1967409"/>
            <a:chExt cx="1568624" cy="24535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6024B4-21B4-AD4C-9406-066F648D1834}"/>
                </a:ext>
              </a:extLst>
            </p:cNvPr>
            <p:cNvSpPr/>
            <p:nvPr/>
          </p:nvSpPr>
          <p:spPr>
            <a:xfrm>
              <a:off x="34544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376EDD-27CA-D94E-A5C6-4C4BB0716A2D}"/>
                </a:ext>
              </a:extLst>
            </p:cNvPr>
            <p:cNvSpPr/>
            <p:nvPr/>
          </p:nvSpPr>
          <p:spPr>
            <a:xfrm>
              <a:off x="38864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65E29B-E682-A74F-B7A0-06B11F5CEAF0}"/>
                </a:ext>
              </a:extLst>
            </p:cNvPr>
            <p:cNvSpPr txBox="1"/>
            <p:nvPr/>
          </p:nvSpPr>
          <p:spPr>
            <a:xfrm>
              <a:off x="4527379" y="2851262"/>
              <a:ext cx="49564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00</a:t>
              </a:r>
            </a:p>
            <a:p>
              <a:r>
                <a:rPr lang="it-IT" sz="2400"/>
                <a:t>01</a:t>
              </a:r>
            </a:p>
            <a:p>
              <a:r>
                <a:rPr lang="it-IT" sz="2400"/>
                <a:t>10</a:t>
              </a:r>
            </a:p>
            <a:p>
              <a:r>
                <a:rPr lang="it-IT" sz="2400"/>
                <a:t>11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A5F3DBD-33D5-6B4A-9A76-6C6B256A8FC5}"/>
                </a:ext>
              </a:extLst>
            </p:cNvPr>
            <p:cNvSpPr/>
            <p:nvPr/>
          </p:nvSpPr>
          <p:spPr>
            <a:xfrm>
              <a:off x="3454404" y="1967409"/>
              <a:ext cx="7488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i="1">
                  <a:latin typeface="Times" pitchFamily="2" charset="0"/>
                </a:rPr>
                <a:t>n</a:t>
              </a:r>
              <a:r>
                <a:rPr lang="it-IT" sz="2400">
                  <a:latin typeface="Times" pitchFamily="2" charset="0"/>
                </a:rPr>
                <a:t>=2</a:t>
              </a:r>
              <a:endParaRPr lang="it-IT" sz="24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128F3E-A57B-3643-80A5-325DDF2F2AA0}"/>
              </a:ext>
            </a:extLst>
          </p:cNvPr>
          <p:cNvGrpSpPr/>
          <p:nvPr/>
        </p:nvGrpSpPr>
        <p:grpSpPr>
          <a:xfrm>
            <a:off x="6052660" y="1459409"/>
            <a:ext cx="2422484" cy="3192177"/>
            <a:chOff x="6052660" y="1967409"/>
            <a:chExt cx="2422484" cy="31921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991BCB-1FE1-B643-99E0-EBFF2330B15C}"/>
                </a:ext>
              </a:extLst>
            </p:cNvPr>
            <p:cNvSpPr/>
            <p:nvPr/>
          </p:nvSpPr>
          <p:spPr>
            <a:xfrm>
              <a:off x="60960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6E1A5C-9A5B-7E40-A7F5-BA65151C636A}"/>
                </a:ext>
              </a:extLst>
            </p:cNvPr>
            <p:cNvSpPr/>
            <p:nvPr/>
          </p:nvSpPr>
          <p:spPr>
            <a:xfrm>
              <a:off x="65280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777270-9D38-3A4F-9DEB-FFA605946D8F}"/>
                </a:ext>
              </a:extLst>
            </p:cNvPr>
            <p:cNvSpPr/>
            <p:nvPr/>
          </p:nvSpPr>
          <p:spPr>
            <a:xfrm>
              <a:off x="6960004" y="34200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96E187-6D54-8346-B8D0-690C01A2895A}"/>
                </a:ext>
              </a:extLst>
            </p:cNvPr>
            <p:cNvSpPr txBox="1"/>
            <p:nvPr/>
          </p:nvSpPr>
          <p:spPr>
            <a:xfrm>
              <a:off x="7824004" y="2112598"/>
              <a:ext cx="651140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000</a:t>
              </a:r>
            </a:p>
            <a:p>
              <a:r>
                <a:rPr lang="it-IT" sz="2400"/>
                <a:t>001</a:t>
              </a:r>
            </a:p>
            <a:p>
              <a:r>
                <a:rPr lang="it-IT" sz="2400"/>
                <a:t>010</a:t>
              </a:r>
            </a:p>
            <a:p>
              <a:r>
                <a:rPr lang="it-IT" sz="2400"/>
                <a:t>011</a:t>
              </a:r>
            </a:p>
            <a:p>
              <a:r>
                <a:rPr lang="it-IT" sz="2400"/>
                <a:t>100</a:t>
              </a:r>
            </a:p>
            <a:p>
              <a:r>
                <a:rPr lang="it-IT" sz="2400"/>
                <a:t>101</a:t>
              </a:r>
            </a:p>
            <a:p>
              <a:r>
                <a:rPr lang="it-IT" sz="2400"/>
                <a:t>110</a:t>
              </a:r>
            </a:p>
            <a:p>
              <a:r>
                <a:rPr lang="it-IT" sz="2400"/>
                <a:t>111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60CECC-647A-0945-97D6-0A0F7011ED29}"/>
                </a:ext>
              </a:extLst>
            </p:cNvPr>
            <p:cNvSpPr/>
            <p:nvPr/>
          </p:nvSpPr>
          <p:spPr>
            <a:xfrm>
              <a:off x="6052660" y="1967409"/>
              <a:ext cx="7488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i="1">
                  <a:latin typeface="Times" pitchFamily="2" charset="0"/>
                </a:rPr>
                <a:t>n</a:t>
              </a:r>
              <a:r>
                <a:rPr lang="it-IT" sz="2400">
                  <a:latin typeface="Times" pitchFamily="2" charset="0"/>
                </a:rPr>
                <a:t>=3</a:t>
              </a:r>
              <a:endParaRPr lang="it-IT" sz="24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76605-7A3C-2141-A588-EAE5EAE29159}"/>
              </a:ext>
            </a:extLst>
          </p:cNvPr>
          <p:cNvGrpSpPr/>
          <p:nvPr/>
        </p:nvGrpSpPr>
        <p:grpSpPr>
          <a:xfrm>
            <a:off x="2615203" y="4620317"/>
            <a:ext cx="2160000" cy="1173472"/>
            <a:chOff x="2235204" y="4189921"/>
            <a:chExt cx="2160000" cy="11734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A097C9-99CF-564D-AC07-7D7FF92B6448}"/>
                </a:ext>
              </a:extLst>
            </p:cNvPr>
            <p:cNvSpPr/>
            <p:nvPr/>
          </p:nvSpPr>
          <p:spPr>
            <a:xfrm>
              <a:off x="2235204" y="49313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AF41B2-D005-484D-8092-54A780A28F50}"/>
                </a:ext>
              </a:extLst>
            </p:cNvPr>
            <p:cNvSpPr/>
            <p:nvPr/>
          </p:nvSpPr>
          <p:spPr>
            <a:xfrm>
              <a:off x="2667204" y="49313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3172CE-A8EA-D24C-B810-49BD1A345FB8}"/>
                </a:ext>
              </a:extLst>
            </p:cNvPr>
            <p:cNvSpPr/>
            <p:nvPr/>
          </p:nvSpPr>
          <p:spPr>
            <a:xfrm>
              <a:off x="3099204" y="49313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0BD15B-5D42-254D-A786-4FB27C0C4815}"/>
                </a:ext>
              </a:extLst>
            </p:cNvPr>
            <p:cNvSpPr/>
            <p:nvPr/>
          </p:nvSpPr>
          <p:spPr>
            <a:xfrm>
              <a:off x="3963204" y="49313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B3C4FE-691E-EF41-99E0-BCC6DFC70518}"/>
                </a:ext>
              </a:extLst>
            </p:cNvPr>
            <p:cNvSpPr/>
            <p:nvPr/>
          </p:nvSpPr>
          <p:spPr>
            <a:xfrm>
              <a:off x="3531204" y="4931393"/>
              <a:ext cx="432000" cy="4320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3AB49A-1432-634A-8E86-D6D011438844}"/>
                </a:ext>
              </a:extLst>
            </p:cNvPr>
            <p:cNvSpPr txBox="1"/>
            <p:nvPr/>
          </p:nvSpPr>
          <p:spPr>
            <a:xfrm>
              <a:off x="2790938" y="4189921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latin typeface="Times" pitchFamily="2" charset="0"/>
                </a:rPr>
                <a:t>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F194F75-1DE7-174A-B12B-C24A74F5F930}"/>
              </a:ext>
            </a:extLst>
          </p:cNvPr>
          <p:cNvSpPr txBox="1"/>
          <p:nvPr/>
        </p:nvSpPr>
        <p:spPr>
          <a:xfrm>
            <a:off x="842736" y="3987800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Times" pitchFamily="2" charset="0"/>
              </a:rPr>
              <a:t>2</a:t>
            </a:r>
            <a:r>
              <a:rPr lang="it-IT" sz="2800" baseline="30000">
                <a:latin typeface="Times" pitchFamily="2" charset="0"/>
              </a:rPr>
              <a:t>1</a:t>
            </a:r>
            <a:r>
              <a:rPr lang="it-IT" sz="2800">
                <a:latin typeface="Times" pitchFamily="2" charset="0"/>
              </a:rPr>
              <a:t> =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DBA6A8-15A8-E047-A983-D77580CC7692}"/>
              </a:ext>
            </a:extLst>
          </p:cNvPr>
          <p:cNvSpPr txBox="1"/>
          <p:nvPr/>
        </p:nvSpPr>
        <p:spPr>
          <a:xfrm>
            <a:off x="3352285" y="3987800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Times" pitchFamily="2" charset="0"/>
              </a:rPr>
              <a:t>2</a:t>
            </a:r>
            <a:r>
              <a:rPr lang="it-IT" sz="2800" baseline="30000">
                <a:latin typeface="Times" pitchFamily="2" charset="0"/>
              </a:rPr>
              <a:t>2</a:t>
            </a:r>
            <a:r>
              <a:rPr lang="it-IT" sz="2800">
                <a:latin typeface="Times" pitchFamily="2" charset="0"/>
              </a:rPr>
              <a:t> = 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89756B-7BC0-8D45-B025-D1D2C4C1D73A}"/>
              </a:ext>
            </a:extLst>
          </p:cNvPr>
          <p:cNvSpPr txBox="1"/>
          <p:nvPr/>
        </p:nvSpPr>
        <p:spPr>
          <a:xfrm>
            <a:off x="6008697" y="3987799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Times" pitchFamily="2" charset="0"/>
              </a:rPr>
              <a:t>2</a:t>
            </a:r>
            <a:r>
              <a:rPr lang="it-IT" sz="2800" baseline="30000">
                <a:latin typeface="Times" pitchFamily="2" charset="0"/>
              </a:rPr>
              <a:t>3</a:t>
            </a:r>
            <a:r>
              <a:rPr lang="it-IT" sz="2800">
                <a:latin typeface="Times" pitchFamily="2" charset="0"/>
              </a:rPr>
              <a:t> = 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F4F73E-8926-F14D-9722-730C1C965C97}"/>
              </a:ext>
            </a:extLst>
          </p:cNvPr>
          <p:cNvSpPr txBox="1"/>
          <p:nvPr/>
        </p:nvSpPr>
        <p:spPr>
          <a:xfrm>
            <a:off x="5267352" y="5285401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Times" pitchFamily="2" charset="0"/>
              </a:rPr>
              <a:t>2</a:t>
            </a:r>
            <a:r>
              <a:rPr lang="it-IT" sz="3200" i="1" baseline="30000">
                <a:latin typeface="Times" pitchFamily="2" charset="0"/>
              </a:rPr>
              <a:t>n</a:t>
            </a:r>
            <a:endParaRPr lang="it-IT" sz="3200">
              <a:latin typeface="Times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1B6CE6-1A9F-2846-BE7B-F8F1F889B92D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</p:spTree>
    <p:extLst>
      <p:ext uri="{BB962C8B-B14F-4D97-AF65-F5344CB8AC3E}">
        <p14:creationId xmlns:p14="http://schemas.microsoft.com/office/powerpoint/2010/main" val="10423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61DB7-65D9-EC4F-BE5D-418931057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622"/>
            <a:ext cx="9144000" cy="31722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00E5CF-1E3B-E547-8ACA-97453F9EC305}"/>
              </a:ext>
            </a:extLst>
          </p:cNvPr>
          <p:cNvGrpSpPr/>
          <p:nvPr/>
        </p:nvGrpSpPr>
        <p:grpSpPr>
          <a:xfrm>
            <a:off x="7146165" y="1933803"/>
            <a:ext cx="1359346" cy="3411288"/>
            <a:chOff x="3670449" y="734397"/>
            <a:chExt cx="1359346" cy="34112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547BC4-BDD5-694A-BCA7-543D0EB0972F}"/>
                </a:ext>
              </a:extLst>
            </p:cNvPr>
            <p:cNvSpPr txBox="1"/>
            <p:nvPr/>
          </p:nvSpPr>
          <p:spPr>
            <a:xfrm>
              <a:off x="3670449" y="3776353"/>
              <a:ext cx="1359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implicazione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920589-1654-2B48-85FB-7D21C15FD159}"/>
                </a:ext>
              </a:extLst>
            </p:cNvPr>
            <p:cNvGrpSpPr/>
            <p:nvPr/>
          </p:nvGrpSpPr>
          <p:grpSpPr>
            <a:xfrm>
              <a:off x="3875105" y="734397"/>
              <a:ext cx="475019" cy="3041956"/>
              <a:chOff x="3875105" y="734397"/>
              <a:chExt cx="475019" cy="3041956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F30A3883-9CF7-844B-BC9A-0B6DF4BBEC6B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H="1" flipV="1">
                <a:off x="4112614" y="2687977"/>
                <a:ext cx="237510" cy="10883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293BB73-7C90-924E-818E-CFF7F693C0EE}"/>
                  </a:ext>
                </a:extLst>
              </p:cNvPr>
              <p:cNvSpPr/>
              <p:nvPr/>
            </p:nvSpPr>
            <p:spPr>
              <a:xfrm>
                <a:off x="3875105" y="734397"/>
                <a:ext cx="475017" cy="195358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7C95D1-B5EB-0D44-A52B-4E5F7F585A55}"/>
              </a:ext>
            </a:extLst>
          </p:cNvPr>
          <p:cNvGrpSpPr/>
          <p:nvPr/>
        </p:nvGrpSpPr>
        <p:grpSpPr>
          <a:xfrm>
            <a:off x="927100" y="4835855"/>
            <a:ext cx="7289800" cy="1200722"/>
            <a:chOff x="1028700" y="4866087"/>
            <a:chExt cx="7289800" cy="12007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39FE44-087C-A241-BCB6-EA6191345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8700" y="5381009"/>
              <a:ext cx="7289800" cy="685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F551CE-8BAD-B64D-BB33-B1D6465D1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5550" y="4866087"/>
              <a:ext cx="1181100" cy="5715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167A8AA-569D-624A-B999-4373C0244932}"/>
              </a:ext>
            </a:extLst>
          </p:cNvPr>
          <p:cNvSpPr txBox="1"/>
          <p:nvPr/>
        </p:nvSpPr>
        <p:spPr>
          <a:xfrm>
            <a:off x="2106421" y="6165339"/>
            <a:ext cx="4931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se piove allora ci sono nuvole in cielo </a:t>
            </a:r>
            <a:endParaRPr lang="it-IT" sz="2400">
              <a:latin typeface="Times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F6341E-6FA5-A64F-910B-8FC67F332571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6297B2-2E5E-8C46-8542-F0421730F218}"/>
              </a:ext>
            </a:extLst>
          </p:cNvPr>
          <p:cNvSpPr txBox="1"/>
          <p:nvPr/>
        </p:nvSpPr>
        <p:spPr>
          <a:xfrm>
            <a:off x="107188" y="479036"/>
            <a:ext cx="89296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Dunque, con </a:t>
            </a:r>
            <a:r>
              <a:rPr lang="it-IT" sz="2200" i="1"/>
              <a:t>n</a:t>
            </a:r>
            <a:r>
              <a:rPr lang="it-IT" sz="2200"/>
              <a:t>=4 abbiamo 2</a:t>
            </a:r>
            <a:r>
              <a:rPr lang="it-IT" sz="2200" baseline="30000"/>
              <a:t>4</a:t>
            </a:r>
            <a:r>
              <a:rPr lang="it-IT" sz="2200"/>
              <a:t> = 16  possibili connettivi logici. Vediamoli tutti: </a:t>
            </a:r>
          </a:p>
        </p:txBody>
      </p:sp>
    </p:spTree>
    <p:extLst>
      <p:ext uri="{BB962C8B-B14F-4D97-AF65-F5344CB8AC3E}">
        <p14:creationId xmlns:p14="http://schemas.microsoft.com/office/powerpoint/2010/main" val="10397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30B36E-86DD-264E-AF05-43D33A2DF063}"/>
              </a:ext>
            </a:extLst>
          </p:cNvPr>
          <p:cNvSpPr/>
          <p:nvPr/>
        </p:nvSpPr>
        <p:spPr>
          <a:xfrm>
            <a:off x="2540000" y="3143935"/>
            <a:ext cx="477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>
                <a:latin typeface="CMMI10"/>
              </a:rPr>
              <a:t>A </a:t>
            </a:r>
            <a:r>
              <a:rPr lang="it-IT" sz="2400" i="1">
                <a:latin typeface="NimbusRomNo9L"/>
              </a:rPr>
              <a:t>è condizione sufficiente per </a:t>
            </a:r>
            <a:r>
              <a:rPr lang="it-IT" sz="2400">
                <a:latin typeface="CMMI10"/>
              </a:rPr>
              <a:t>B </a:t>
            </a:r>
          </a:p>
          <a:p>
            <a:r>
              <a:rPr lang="it-IT" sz="2400">
                <a:latin typeface="CMMI10"/>
              </a:rPr>
              <a:t>B </a:t>
            </a:r>
            <a:r>
              <a:rPr lang="it-IT" sz="2400" i="1">
                <a:latin typeface="NimbusRomNo9L"/>
              </a:rPr>
              <a:t>è condizione necessaria per </a:t>
            </a:r>
            <a:r>
              <a:rPr lang="it-IT" sz="2400">
                <a:latin typeface="CMMI10"/>
              </a:rPr>
              <a:t>A </a:t>
            </a:r>
            <a:endParaRPr lang="it-IT"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76B735-3E48-A742-BBEC-E85CFF320338}"/>
              </a:ext>
            </a:extLst>
          </p:cNvPr>
          <p:cNvGrpSpPr/>
          <p:nvPr/>
        </p:nvGrpSpPr>
        <p:grpSpPr>
          <a:xfrm>
            <a:off x="863600" y="815896"/>
            <a:ext cx="7289800" cy="1200722"/>
            <a:chOff x="1028700" y="4866087"/>
            <a:chExt cx="7289800" cy="12007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732715-115B-044D-85DD-F98CC66CA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8700" y="5381009"/>
              <a:ext cx="7289800" cy="685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EF7E0B-1104-C146-A42E-139F77DAA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5550" y="4866087"/>
              <a:ext cx="1181100" cy="5715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6A16D00-0E92-FC4C-A5EE-EC8A8B42F8DE}"/>
              </a:ext>
            </a:extLst>
          </p:cNvPr>
          <p:cNvSpPr txBox="1"/>
          <p:nvPr/>
        </p:nvSpPr>
        <p:spPr>
          <a:xfrm>
            <a:off x="2042921" y="2145380"/>
            <a:ext cx="4931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se piove allora ci sono nuvole in cielo </a:t>
            </a:r>
            <a:endParaRPr lang="it-IT" sz="2400">
              <a:latin typeface="Times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2B558D-4165-F440-A578-81E813F4E4AC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F0D447-5DF0-BA4B-967A-4B4BBA409ADD}"/>
              </a:ext>
            </a:extLst>
          </p:cNvPr>
          <p:cNvGrpSpPr/>
          <p:nvPr/>
        </p:nvGrpSpPr>
        <p:grpSpPr>
          <a:xfrm>
            <a:off x="1460500" y="4568849"/>
            <a:ext cx="6254327" cy="533400"/>
            <a:chOff x="1460500" y="4568849"/>
            <a:chExt cx="6254327" cy="5334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1EFD91-6814-9D41-91BF-5000D16919F8}"/>
                </a:ext>
              </a:extLst>
            </p:cNvPr>
            <p:cNvGrpSpPr/>
            <p:nvPr/>
          </p:nvGrpSpPr>
          <p:grpSpPr>
            <a:xfrm>
              <a:off x="1460500" y="4568849"/>
              <a:ext cx="4203700" cy="533400"/>
              <a:chOff x="1460500" y="4568849"/>
              <a:chExt cx="4203700" cy="53340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0B5BF7-0B44-8741-873B-070B5E688B25}"/>
                  </a:ext>
                </a:extLst>
              </p:cNvPr>
              <p:cNvSpPr txBox="1"/>
              <p:nvPr/>
            </p:nvSpPr>
            <p:spPr>
              <a:xfrm>
                <a:off x="1460500" y="4584700"/>
                <a:ext cx="3083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Situazione analoga per 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0C80D60-7D16-6448-86C6-D375B4112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8500" y="4568849"/>
                <a:ext cx="1155700" cy="533400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FB575B4-5C8A-D040-8903-1CB3F588CDBA}"/>
                </a:ext>
              </a:extLst>
            </p:cNvPr>
            <p:cNvSpPr txBox="1"/>
            <p:nvPr/>
          </p:nvSpPr>
          <p:spPr>
            <a:xfrm>
              <a:off x="6233331" y="4604716"/>
              <a:ext cx="14814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if </a:t>
              </a:r>
              <a:r>
                <a:rPr lang="it-IT" sz="2400" i="1"/>
                <a:t>B</a:t>
              </a:r>
              <a:r>
                <a:rPr lang="it-IT" sz="2400"/>
                <a:t> then </a:t>
              </a:r>
              <a:r>
                <a:rPr lang="it-IT" sz="2400" i="1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2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4579FB-03B7-F14D-B8C2-5BA209AF9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971632"/>
            <a:ext cx="4622800" cy="208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9D7B25-F806-E945-AD73-34107C27D95A}"/>
              </a:ext>
            </a:extLst>
          </p:cNvPr>
          <p:cNvSpPr txBox="1"/>
          <p:nvPr/>
        </p:nvSpPr>
        <p:spPr>
          <a:xfrm>
            <a:off x="3606402" y="3570409"/>
            <a:ext cx="117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verifica: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FCDCB0-68DF-BB49-9463-7EE3FF4E0DA6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FF4EC6-FAA1-2346-BC1E-BFB727227D92}"/>
              </a:ext>
            </a:extLst>
          </p:cNvPr>
          <p:cNvSpPr txBox="1"/>
          <p:nvPr/>
        </p:nvSpPr>
        <p:spPr>
          <a:xfrm>
            <a:off x="2778826" y="140678"/>
            <a:ext cx="3751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A</a:t>
            </a:r>
            <a:r>
              <a:rPr lang="it-IT" sz="2400"/>
              <a:t> è vera se e solo se </a:t>
            </a:r>
            <a:r>
              <a:rPr lang="it-IT" sz="2400" i="1"/>
              <a:t>B</a:t>
            </a:r>
            <a:r>
              <a:rPr lang="it-IT" sz="2400"/>
              <a:t> è vera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97B5F7-BEE8-5A48-BF51-E6F6C3656868}"/>
              </a:ext>
            </a:extLst>
          </p:cNvPr>
          <p:cNvGrpSpPr/>
          <p:nvPr/>
        </p:nvGrpSpPr>
        <p:grpSpPr>
          <a:xfrm>
            <a:off x="355600" y="3847408"/>
            <a:ext cx="8356600" cy="2870974"/>
            <a:chOff x="355600" y="3847408"/>
            <a:chExt cx="8356600" cy="28709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02DC91-61C1-BC49-ABE3-D3BAC9606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600" y="3987882"/>
              <a:ext cx="8356600" cy="27305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A78A45-B412-FE4D-AF7A-9D6A8A66CFBE}"/>
                </a:ext>
              </a:extLst>
            </p:cNvPr>
            <p:cNvSpPr txBox="1"/>
            <p:nvPr/>
          </p:nvSpPr>
          <p:spPr>
            <a:xfrm>
              <a:off x="7300466" y="3847408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XNOR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3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7BC8C0E-E3A6-9A4F-BD11-853DCB75E91B}"/>
              </a:ext>
            </a:extLst>
          </p:cNvPr>
          <p:cNvGrpSpPr/>
          <p:nvPr/>
        </p:nvGrpSpPr>
        <p:grpSpPr>
          <a:xfrm>
            <a:off x="1119541" y="1365659"/>
            <a:ext cx="7333012" cy="2618673"/>
            <a:chOff x="1119541" y="1365659"/>
            <a:chExt cx="7333012" cy="26186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9AD7D3-3E5E-8349-9640-EBCB3D33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4779" y="2020584"/>
              <a:ext cx="4862536" cy="8294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F8B227-E8DB-FC4D-B5E2-2E04889B3A75}"/>
                </a:ext>
              </a:extLst>
            </p:cNvPr>
            <p:cNvSpPr txBox="1"/>
            <p:nvPr/>
          </p:nvSpPr>
          <p:spPr>
            <a:xfrm>
              <a:off x="3538847" y="1365659"/>
              <a:ext cx="1745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La relazione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3DBD86-9D1E-B044-8419-B0D44CE15182}"/>
                </a:ext>
              </a:extLst>
            </p:cNvPr>
            <p:cNvSpPr/>
            <p:nvPr/>
          </p:nvSpPr>
          <p:spPr>
            <a:xfrm>
              <a:off x="1119541" y="3153335"/>
              <a:ext cx="73330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/>
                <a:t>ci mostra che alcuni connettivi binari possono essere espressi </a:t>
              </a:r>
              <a:r>
                <a:rPr lang="it-IT" sz="2400" b="1">
                  <a:solidFill>
                    <a:srgbClr val="FF0000"/>
                  </a:solidFill>
                </a:rPr>
                <a:t>sulla base di altri connettivi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640B2D-63E3-5446-8AF5-30316BDF3355}"/>
              </a:ext>
            </a:extLst>
          </p:cNvPr>
          <p:cNvSpPr txBox="1"/>
          <p:nvPr/>
        </p:nvSpPr>
        <p:spPr>
          <a:xfrm>
            <a:off x="1119541" y="4287591"/>
            <a:ext cx="70829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Problema</a:t>
            </a:r>
            <a:r>
              <a:rPr lang="it-IT" sz="2400"/>
              <a:t>:</a:t>
            </a:r>
          </a:p>
          <a:p>
            <a:endParaRPr lang="it-IT" sz="2400"/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esistono connettivi idonei a esprimere tutti gli altri?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se sì, quali sono?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esiste un insieme minimo? </a:t>
            </a:r>
          </a:p>
          <a:p>
            <a:endParaRPr lang="it-IT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D7F81-2884-D544-9941-B8C6DD218ADC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F4B59-5B6F-6044-BFF5-71BF1EDC4F21}"/>
              </a:ext>
            </a:extLst>
          </p:cNvPr>
          <p:cNvSpPr txBox="1"/>
          <p:nvPr/>
        </p:nvSpPr>
        <p:spPr>
          <a:xfrm>
            <a:off x="2701053" y="521532"/>
            <a:ext cx="3420745" cy="461665"/>
          </a:xfrm>
          <a:prstGeom prst="rect">
            <a:avLst/>
          </a:prstGeom>
          <a:noFill/>
          <a:ln>
            <a:solidFill>
              <a:srgbClr val="0A20FF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0A20FF"/>
                </a:solidFill>
              </a:rPr>
              <a:t>Osservazione importante!</a:t>
            </a:r>
          </a:p>
        </p:txBody>
      </p:sp>
    </p:spTree>
    <p:extLst>
      <p:ext uri="{BB962C8B-B14F-4D97-AF65-F5344CB8AC3E}">
        <p14:creationId xmlns:p14="http://schemas.microsoft.com/office/powerpoint/2010/main" val="21366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4305A6-8533-2442-9A03-F2068AF2ADB0}"/>
              </a:ext>
            </a:extLst>
          </p:cNvPr>
          <p:cNvSpPr txBox="1"/>
          <p:nvPr/>
        </p:nvSpPr>
        <p:spPr>
          <a:xfrm>
            <a:off x="1353788" y="237503"/>
            <a:ext cx="6818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Proviamo a vedere se riusciamo a esprimere tutti i 16</a:t>
            </a:r>
          </a:p>
          <a:p>
            <a:r>
              <a:rPr lang="it-IT" sz="2400"/>
              <a:t>connettivi con i soli AND e 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9FA1D-7359-034E-8376-6D3B2B948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843" y="1284678"/>
            <a:ext cx="3479800" cy="2768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DDA153-5752-BF42-987E-7FB98F5328AC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53D5A6-9F69-4F41-8A6C-C31000FC55E7}"/>
              </a:ext>
            </a:extLst>
          </p:cNvPr>
          <p:cNvGrpSpPr/>
          <p:nvPr/>
        </p:nvGrpSpPr>
        <p:grpSpPr>
          <a:xfrm>
            <a:off x="1270660" y="2470066"/>
            <a:ext cx="6270171" cy="2829653"/>
            <a:chOff x="1270660" y="3099460"/>
            <a:chExt cx="6270171" cy="28296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86773C-521E-6A4E-B403-83623A5CE1B1}"/>
                </a:ext>
              </a:extLst>
            </p:cNvPr>
            <p:cNvGrpSpPr/>
            <p:nvPr/>
          </p:nvGrpSpPr>
          <p:grpSpPr>
            <a:xfrm>
              <a:off x="1270660" y="5094515"/>
              <a:ext cx="6270171" cy="834598"/>
              <a:chOff x="1270660" y="5094515"/>
              <a:chExt cx="6270171" cy="834598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CFE7CA-9D0D-394E-856F-32D811ECD184}"/>
                  </a:ext>
                </a:extLst>
              </p:cNvPr>
              <p:cNvSpPr txBox="1"/>
              <p:nvPr/>
            </p:nvSpPr>
            <p:spPr>
              <a:xfrm>
                <a:off x="1270660" y="5094515"/>
                <a:ext cx="627017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/>
                  <a:t>C’è un problema:   quando sia A che B sono falsi,                        </a:t>
                </a:r>
              </a:p>
              <a:p>
                <a:r>
                  <a:rPr lang="it-IT" sz="2400"/>
                  <a:t>                                                    sono entrambi falsi</a:t>
                </a: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3E496FA-6D06-B44F-8629-3F6AF8336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1305" y="5510013"/>
                <a:ext cx="2095500" cy="41910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E8E3818-71B2-6146-96FF-A1D8F649271D}"/>
                </a:ext>
              </a:extLst>
            </p:cNvPr>
            <p:cNvGrpSpPr/>
            <p:nvPr/>
          </p:nvGrpSpPr>
          <p:grpSpPr>
            <a:xfrm>
              <a:off x="2220686" y="3099460"/>
              <a:ext cx="1508166" cy="1995055"/>
              <a:chOff x="2220686" y="3099460"/>
              <a:chExt cx="1508166" cy="1995055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E01338-4959-AC4E-8E3C-AF4B761485A7}"/>
                  </a:ext>
                </a:extLst>
              </p:cNvPr>
              <p:cNvSpPr/>
              <p:nvPr/>
            </p:nvSpPr>
            <p:spPr>
              <a:xfrm>
                <a:off x="2719449" y="3099460"/>
                <a:ext cx="1009403" cy="439387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EAB5CF3-EE89-BB47-9C7C-A41256CC5A88}"/>
                  </a:ext>
                </a:extLst>
              </p:cNvPr>
              <p:cNvCxnSpPr>
                <a:stCxn id="3" idx="1"/>
              </p:cNvCxnSpPr>
              <p:nvPr/>
            </p:nvCxnSpPr>
            <p:spPr>
              <a:xfrm flipH="1" flipV="1">
                <a:off x="2220686" y="3301340"/>
                <a:ext cx="498763" cy="0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66F1702-595A-8541-8D29-C1DCF76E1F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0686" y="3301340"/>
                <a:ext cx="0" cy="1793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C7F275-5EB0-C34E-8B36-555BC4D81BB4}"/>
              </a:ext>
            </a:extLst>
          </p:cNvPr>
          <p:cNvGrpSpPr/>
          <p:nvPr/>
        </p:nvGrpSpPr>
        <p:grpSpPr>
          <a:xfrm>
            <a:off x="4066805" y="2470066"/>
            <a:ext cx="2201388" cy="1995055"/>
            <a:chOff x="4066805" y="3099460"/>
            <a:chExt cx="2201388" cy="19950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3D3C7C-AD19-4B49-B514-1A0E3F42D8E5}"/>
                </a:ext>
              </a:extLst>
            </p:cNvPr>
            <p:cNvSpPr/>
            <p:nvPr/>
          </p:nvSpPr>
          <p:spPr>
            <a:xfrm>
              <a:off x="4066805" y="3099460"/>
              <a:ext cx="1740229" cy="439387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37AF7F4-CBB4-B14D-9BDE-15B7D426049E}"/>
                </a:ext>
              </a:extLst>
            </p:cNvPr>
            <p:cNvGrpSpPr/>
            <p:nvPr/>
          </p:nvGrpSpPr>
          <p:grpSpPr>
            <a:xfrm>
              <a:off x="5807034" y="3301340"/>
              <a:ext cx="461159" cy="1793175"/>
              <a:chOff x="5807034" y="3301340"/>
              <a:chExt cx="461159" cy="179317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226737-674E-A448-AA17-87D6126CF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7034" y="3301340"/>
                <a:ext cx="461159" cy="0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7CD5BA1-5CDB-1C42-A0E7-DE78857589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68192" y="3301340"/>
                <a:ext cx="0" cy="1793175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1A35A3D-64DD-3B43-B57D-7006464CD562}"/>
              </a:ext>
            </a:extLst>
          </p:cNvPr>
          <p:cNvSpPr txBox="1"/>
          <p:nvPr/>
        </p:nvSpPr>
        <p:spPr>
          <a:xfrm>
            <a:off x="1282535" y="5653068"/>
            <a:ext cx="6356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 quindi non riusciamo a esprimere una funzione </a:t>
            </a:r>
          </a:p>
          <a:p>
            <a:r>
              <a:rPr lang="it-IT" sz="2400"/>
              <a:t>che sia vera quando A e B sono entrambi falsi</a:t>
            </a:r>
          </a:p>
        </p:txBody>
      </p:sp>
    </p:spTree>
    <p:extLst>
      <p:ext uri="{BB962C8B-B14F-4D97-AF65-F5344CB8AC3E}">
        <p14:creationId xmlns:p14="http://schemas.microsoft.com/office/powerpoint/2010/main" val="34677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C97D06-0598-4042-9E15-1C10B8AEDB3B}"/>
              </a:ext>
            </a:extLst>
          </p:cNvPr>
          <p:cNvGrpSpPr/>
          <p:nvPr/>
        </p:nvGrpSpPr>
        <p:grpSpPr>
          <a:xfrm>
            <a:off x="566635" y="1442408"/>
            <a:ext cx="8147990" cy="3157946"/>
            <a:chOff x="431956" y="4277756"/>
            <a:chExt cx="8147990" cy="31579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C83465-F309-434D-9041-8D75B7CE4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4054" y="4277756"/>
              <a:ext cx="6315892" cy="31579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362A82-EE93-0541-B56B-09D2E0E2BAED}"/>
                </a:ext>
              </a:extLst>
            </p:cNvPr>
            <p:cNvSpPr txBox="1"/>
            <p:nvPr/>
          </p:nvSpPr>
          <p:spPr>
            <a:xfrm>
              <a:off x="431956" y="4970297"/>
              <a:ext cx="16245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porzione di file</a:t>
              </a:r>
            </a:p>
            <a:p>
              <a:r>
                <a:rPr lang="it-IT"/>
                <a:t>in un computer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4323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302F8F-DC87-3945-B911-62E46F8CEA16}"/>
              </a:ext>
            </a:extLst>
          </p:cNvPr>
          <p:cNvSpPr txBox="1"/>
          <p:nvPr/>
        </p:nvSpPr>
        <p:spPr>
          <a:xfrm>
            <a:off x="1056903" y="736046"/>
            <a:ext cx="7755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Se tuttavia introduciamo anche il NOT, allora con </a:t>
            </a:r>
          </a:p>
          <a:p>
            <a:r>
              <a:rPr lang="it-IT" sz="2400"/>
              <a:t>AND, OR, e NOT si riescono a esprimere TUTTI i 16 connettivi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098DF-1DA8-7243-BF2E-28BDBB39C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786"/>
            <a:ext cx="9144000" cy="3909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9287B-9141-0A4F-BD42-8DC39F84D09B}"/>
              </a:ext>
            </a:extLst>
          </p:cNvPr>
          <p:cNvSpPr txBox="1"/>
          <p:nvPr/>
        </p:nvSpPr>
        <p:spPr>
          <a:xfrm>
            <a:off x="2575921" y="6056190"/>
            <a:ext cx="4429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come si costruisce questa tabella?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8BE80B-D57B-454E-BB41-A900F7F3E519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9E8746-017F-7041-A452-9E98B4B7D10F}"/>
              </a:ext>
            </a:extLst>
          </p:cNvPr>
          <p:cNvSpPr/>
          <p:nvPr/>
        </p:nvSpPr>
        <p:spPr>
          <a:xfrm>
            <a:off x="213756" y="2054431"/>
            <a:ext cx="843147" cy="26125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FAEE55-E976-2641-A2F8-23E7B64481D1}"/>
              </a:ext>
            </a:extLst>
          </p:cNvPr>
          <p:cNvSpPr/>
          <p:nvPr/>
        </p:nvSpPr>
        <p:spPr>
          <a:xfrm>
            <a:off x="213756" y="3689230"/>
            <a:ext cx="843147" cy="26125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9C6A8B-00DB-2C4B-AC0C-657B8F61DEBE}"/>
              </a:ext>
            </a:extLst>
          </p:cNvPr>
          <p:cNvSpPr/>
          <p:nvPr/>
        </p:nvSpPr>
        <p:spPr>
          <a:xfrm>
            <a:off x="4583874" y="4257266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700890-D2DC-6347-8B37-F5861613B8FE}"/>
              </a:ext>
            </a:extLst>
          </p:cNvPr>
          <p:cNvSpPr/>
          <p:nvPr/>
        </p:nvSpPr>
        <p:spPr>
          <a:xfrm>
            <a:off x="190003" y="2862905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1254D-E951-264D-9FD2-D352FC7F5B14}"/>
              </a:ext>
            </a:extLst>
          </p:cNvPr>
          <p:cNvSpPr/>
          <p:nvPr/>
        </p:nvSpPr>
        <p:spPr>
          <a:xfrm>
            <a:off x="4583874" y="5093486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33BC35-3497-584D-A9A4-7C093A43BE29}"/>
              </a:ext>
            </a:extLst>
          </p:cNvPr>
          <p:cNvSpPr/>
          <p:nvPr/>
        </p:nvSpPr>
        <p:spPr>
          <a:xfrm>
            <a:off x="178128" y="4252452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43FEAF-DD26-8D4A-B94B-42165EBF71A6}"/>
              </a:ext>
            </a:extLst>
          </p:cNvPr>
          <p:cNvSpPr/>
          <p:nvPr/>
        </p:nvSpPr>
        <p:spPr>
          <a:xfrm>
            <a:off x="190003" y="3108157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2463DD-09A0-2741-8C9E-EA9576398560}"/>
              </a:ext>
            </a:extLst>
          </p:cNvPr>
          <p:cNvSpPr/>
          <p:nvPr/>
        </p:nvSpPr>
        <p:spPr>
          <a:xfrm>
            <a:off x="205837" y="5092486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DF770B-7C19-9D4D-93B0-B5BE949AC497}"/>
              </a:ext>
            </a:extLst>
          </p:cNvPr>
          <p:cNvSpPr/>
          <p:nvPr/>
        </p:nvSpPr>
        <p:spPr>
          <a:xfrm>
            <a:off x="4583874" y="3689230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595866-645D-5047-B4B5-B9FF8A12CBEA}"/>
              </a:ext>
            </a:extLst>
          </p:cNvPr>
          <p:cNvSpPr/>
          <p:nvPr/>
        </p:nvSpPr>
        <p:spPr>
          <a:xfrm>
            <a:off x="4583873" y="3947006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3B4BF9-9110-0044-9953-73C777EB15D4}"/>
              </a:ext>
            </a:extLst>
          </p:cNvPr>
          <p:cNvSpPr/>
          <p:nvPr/>
        </p:nvSpPr>
        <p:spPr>
          <a:xfrm>
            <a:off x="190002" y="3375304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FD24EA-8828-BC4B-AA5E-B8F58381FB09}"/>
              </a:ext>
            </a:extLst>
          </p:cNvPr>
          <p:cNvSpPr/>
          <p:nvPr/>
        </p:nvSpPr>
        <p:spPr>
          <a:xfrm>
            <a:off x="4571997" y="4525212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6CEC82-8770-2F4D-9E58-6483C1598B65}"/>
              </a:ext>
            </a:extLst>
          </p:cNvPr>
          <p:cNvSpPr/>
          <p:nvPr/>
        </p:nvSpPr>
        <p:spPr>
          <a:xfrm>
            <a:off x="201877" y="3951842"/>
            <a:ext cx="914401" cy="2791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14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4F61C3-52D2-6247-BB0D-3DFB57918428}"/>
              </a:ext>
            </a:extLst>
          </p:cNvPr>
          <p:cNvGrpSpPr/>
          <p:nvPr/>
        </p:nvGrpSpPr>
        <p:grpSpPr>
          <a:xfrm>
            <a:off x="1114959" y="3842616"/>
            <a:ext cx="6879576" cy="923191"/>
            <a:chOff x="1167626" y="3393831"/>
            <a:chExt cx="6879576" cy="9231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5CE1E0-7114-074C-9A23-CEC4BC658635}"/>
                </a:ext>
              </a:extLst>
            </p:cNvPr>
            <p:cNvSpPr txBox="1"/>
            <p:nvPr/>
          </p:nvSpPr>
          <p:spPr>
            <a:xfrm>
              <a:off x="1167626" y="3393831"/>
              <a:ext cx="6879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I connettivi che legano le variabili non negate si esprimono allora come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41F662-3C7C-7045-984F-3ED69BF0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7342" y="3836166"/>
              <a:ext cx="3904551" cy="4808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32F463-B023-3E41-A57B-D8523AFA9436}"/>
              </a:ext>
            </a:extLst>
          </p:cNvPr>
          <p:cNvSpPr txBox="1"/>
          <p:nvPr/>
        </p:nvSpPr>
        <p:spPr>
          <a:xfrm>
            <a:off x="869251" y="4908750"/>
            <a:ext cx="75153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Dunque l’AND può essere espresso in funzione di OR e NOT, che sono dunque sufficienti </a:t>
            </a:r>
            <a:br>
              <a:rPr lang="it-IT" sz="1600"/>
            </a:br>
            <a:r>
              <a:rPr lang="it-IT" sz="1600"/>
              <a:t>per coprire tutti i connettivi della tabella precedente.</a:t>
            </a:r>
          </a:p>
          <a:p>
            <a:endParaRPr lang="it-IT" sz="1600"/>
          </a:p>
          <a:p>
            <a:r>
              <a:rPr lang="it-IT" sz="1600"/>
              <a:t>Stesso discorso vale per l’OR</a:t>
            </a:r>
          </a:p>
          <a:p>
            <a:endParaRPr lang="it-IT" sz="1600"/>
          </a:p>
          <a:p>
            <a:r>
              <a:rPr lang="it-IT" sz="1600"/>
              <a:t>L’OR può essere espresso in funzione di AND e NOT, che sono dunque sufficienti</a:t>
            </a:r>
            <a:br>
              <a:rPr lang="it-IT" sz="1600"/>
            </a:br>
            <a:r>
              <a:rPr lang="it-IT" sz="1600"/>
              <a:t> per coprire tutti i connettivi della tabella precedente.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BC8CFD-40CB-9C49-8197-6C45AFB9DCDD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07149-4451-BB42-934F-D328B95D5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7" y="220124"/>
            <a:ext cx="8509000" cy="901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9C435-9271-C143-A4A5-99A2C8F65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1733"/>
            <a:ext cx="9144000" cy="20403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1EDAF72-F5F6-624E-9BBF-C192EDCE7346}"/>
              </a:ext>
            </a:extLst>
          </p:cNvPr>
          <p:cNvGrpSpPr/>
          <p:nvPr/>
        </p:nvGrpSpPr>
        <p:grpSpPr>
          <a:xfrm>
            <a:off x="2182219" y="3081203"/>
            <a:ext cx="1540213" cy="516978"/>
            <a:chOff x="2182219" y="3081203"/>
            <a:chExt cx="1540213" cy="51697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B34715B-F50B-9845-BC8B-23DF2B39A521}"/>
                </a:ext>
              </a:extLst>
            </p:cNvPr>
            <p:cNvCxnSpPr/>
            <p:nvPr/>
          </p:nvCxnSpPr>
          <p:spPr>
            <a:xfrm flipV="1">
              <a:off x="2195189" y="3081899"/>
              <a:ext cx="0" cy="510493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0A07DE9-DFBC-E04C-8A86-7135C34DCAE2}"/>
                </a:ext>
              </a:extLst>
            </p:cNvPr>
            <p:cNvCxnSpPr/>
            <p:nvPr/>
          </p:nvCxnSpPr>
          <p:spPr>
            <a:xfrm flipV="1">
              <a:off x="3709462" y="3081203"/>
              <a:ext cx="0" cy="510493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0236F2E-22C1-E242-BC0D-CC33DD546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2219" y="3598181"/>
              <a:ext cx="1540213" cy="0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A59A91-EE2A-0B45-B5FB-1FE7E870A40C}"/>
              </a:ext>
            </a:extLst>
          </p:cNvPr>
          <p:cNvGrpSpPr/>
          <p:nvPr/>
        </p:nvGrpSpPr>
        <p:grpSpPr>
          <a:xfrm>
            <a:off x="6454322" y="3074718"/>
            <a:ext cx="1540213" cy="516978"/>
            <a:chOff x="2182219" y="3081203"/>
            <a:chExt cx="1540213" cy="51697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08776CC-B9E7-944C-BAAC-02DFB3FA185A}"/>
                </a:ext>
              </a:extLst>
            </p:cNvPr>
            <p:cNvCxnSpPr/>
            <p:nvPr/>
          </p:nvCxnSpPr>
          <p:spPr>
            <a:xfrm flipV="1">
              <a:off x="2195189" y="3081899"/>
              <a:ext cx="0" cy="510493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68C41C3-C09E-904B-8F91-205B34CDA9D9}"/>
                </a:ext>
              </a:extLst>
            </p:cNvPr>
            <p:cNvCxnSpPr/>
            <p:nvPr/>
          </p:nvCxnSpPr>
          <p:spPr>
            <a:xfrm flipV="1">
              <a:off x="3709462" y="3081203"/>
              <a:ext cx="0" cy="510493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E7A4B76-115B-6C41-A82B-5F1DED5C13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2219" y="3598181"/>
              <a:ext cx="1540213" cy="0"/>
            </a:xfrm>
            <a:prstGeom prst="straightConnector1">
              <a:avLst/>
            </a:prstGeom>
            <a:ln w="25400">
              <a:solidFill>
                <a:srgbClr val="0A2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2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C2151-EC47-A740-9F78-5B489129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741177"/>
            <a:ext cx="6855274" cy="5532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65A439-022A-EE45-B40E-2040FD8E24FE}"/>
              </a:ext>
            </a:extLst>
          </p:cNvPr>
          <p:cNvSpPr txBox="1"/>
          <p:nvPr/>
        </p:nvSpPr>
        <p:spPr>
          <a:xfrm>
            <a:off x="1257300" y="6273225"/>
            <a:ext cx="6114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I 16 connettivi binari espressi rispettivamente mediante AND, OR, NOT, </a:t>
            </a:r>
          </a:p>
          <a:p>
            <a:r>
              <a:rPr lang="it-IT" sz="1600"/>
              <a:t>mediante OR, NOT e mediante AND, NOT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047913-B725-6049-9E89-2C09BBC1EC0B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BCD97-D495-B240-8762-746459ACB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078" y="414341"/>
            <a:ext cx="1431317" cy="326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4B9B6-8D74-DD4B-AC22-977809B44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299" y="423002"/>
            <a:ext cx="1488601" cy="318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8179D1-D8C4-294E-B664-082094517D37}"/>
              </a:ext>
            </a:extLst>
          </p:cNvPr>
          <p:cNvSpPr txBox="1"/>
          <p:nvPr/>
        </p:nvSpPr>
        <p:spPr>
          <a:xfrm>
            <a:off x="3114635" y="414341"/>
            <a:ext cx="15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da De Morgan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542A7-8927-624B-B0FA-707FBAEF1B93}"/>
              </a:ext>
            </a:extLst>
          </p:cNvPr>
          <p:cNvSpPr/>
          <p:nvPr/>
        </p:nvSpPr>
        <p:spPr>
          <a:xfrm>
            <a:off x="1257300" y="741177"/>
            <a:ext cx="3107177" cy="5532048"/>
          </a:xfrm>
          <a:prstGeom prst="rect">
            <a:avLst/>
          </a:prstGeom>
          <a:noFill/>
          <a:ln w="38100">
            <a:solidFill>
              <a:srgbClr val="0A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468605-C004-B243-95C1-5D32060F0B8A}"/>
              </a:ext>
            </a:extLst>
          </p:cNvPr>
          <p:cNvSpPr/>
          <p:nvPr/>
        </p:nvSpPr>
        <p:spPr>
          <a:xfrm>
            <a:off x="4397439" y="741177"/>
            <a:ext cx="1824373" cy="55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53BB9-3E52-7749-8D8F-ACA89A6581C8}"/>
              </a:ext>
            </a:extLst>
          </p:cNvPr>
          <p:cNvSpPr/>
          <p:nvPr/>
        </p:nvSpPr>
        <p:spPr>
          <a:xfrm>
            <a:off x="6236549" y="741177"/>
            <a:ext cx="1824373" cy="55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4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BE145F5-7CA1-DB43-AD36-6796F8BBF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0" y="3255055"/>
            <a:ext cx="3531203" cy="2373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A4C69-27B9-B640-80A0-D831758E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223" y="3249000"/>
            <a:ext cx="3315699" cy="2380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B2B7FC-BC8A-4E42-A5CE-09A7B6EDDBCA}"/>
              </a:ext>
            </a:extLst>
          </p:cNvPr>
          <p:cNvSpPr txBox="1"/>
          <p:nvPr/>
        </p:nvSpPr>
        <p:spPr>
          <a:xfrm>
            <a:off x="650631" y="879232"/>
            <a:ext cx="82076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Osserviamo ora che l’insieme minimo che consente di rappresentare tutti i connettivi </a:t>
            </a:r>
          </a:p>
          <a:p>
            <a:r>
              <a:rPr lang="it-IT">
                <a:solidFill>
                  <a:srgbClr val="FF0000"/>
                </a:solidFill>
              </a:rPr>
              <a:t>può essere</a:t>
            </a:r>
            <a:r>
              <a:rPr lang="it-IT"/>
              <a:t> ulteriormente ridotto </a:t>
            </a:r>
            <a:r>
              <a:rPr lang="it-IT">
                <a:solidFill>
                  <a:srgbClr val="FF0000"/>
                </a:solidFill>
              </a:rPr>
              <a:t>al solo connettivo NOR</a:t>
            </a:r>
            <a:r>
              <a:rPr lang="it-IT"/>
              <a:t>, oppure </a:t>
            </a:r>
            <a:r>
              <a:rPr lang="it-IT">
                <a:solidFill>
                  <a:srgbClr val="FF0000"/>
                </a:solidFill>
              </a:rPr>
              <a:t>al solo connettivo </a:t>
            </a:r>
          </a:p>
          <a:p>
            <a:r>
              <a:rPr lang="it-IT">
                <a:solidFill>
                  <a:srgbClr val="FF0000"/>
                </a:solidFill>
              </a:rPr>
              <a:t>NAND</a:t>
            </a:r>
            <a:r>
              <a:rPr lang="it-IT"/>
              <a:t>; per farlo è sufficiente esprimere AND, OR e NOT in funzione del solo NOR </a:t>
            </a:r>
          </a:p>
          <a:p>
            <a:r>
              <a:rPr lang="it-IT"/>
              <a:t>oppure del solo NAND. </a:t>
            </a:r>
          </a:p>
          <a:p>
            <a:r>
              <a:rPr lang="it-IT"/>
              <a:t>Per questo motivo i connettivi NOR e NAND sono chiamati </a:t>
            </a:r>
            <a:r>
              <a:rPr lang="it-IT" b="1" i="1">
                <a:solidFill>
                  <a:srgbClr val="FF0000"/>
                </a:solidFill>
              </a:rPr>
              <a:t>universali</a:t>
            </a:r>
            <a:r>
              <a:rPr lang="it-IT"/>
              <a:t>. </a:t>
            </a:r>
          </a:p>
          <a:p>
            <a:r>
              <a:rPr lang="it-IT"/>
              <a:t>Ecco come procedere, ricordando che 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AF163-F386-CA4E-9918-E109AA523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29" y="2721481"/>
            <a:ext cx="3585796" cy="3006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DB2376-CD54-0148-AEC7-5113338E1287}"/>
              </a:ext>
            </a:extLst>
          </p:cNvPr>
          <p:cNvSpPr/>
          <p:nvPr/>
        </p:nvSpPr>
        <p:spPr>
          <a:xfrm>
            <a:off x="7504616" y="17568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Calcolo funzionale di verità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78C0D1-40AE-B244-A32A-8B048DC9341A}"/>
              </a:ext>
            </a:extLst>
          </p:cNvPr>
          <p:cNvGrpSpPr/>
          <p:nvPr/>
        </p:nvGrpSpPr>
        <p:grpSpPr>
          <a:xfrm>
            <a:off x="325317" y="3249001"/>
            <a:ext cx="3296672" cy="3429444"/>
            <a:chOff x="325317" y="3249001"/>
            <a:chExt cx="3296672" cy="34294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E77AD31-BFAF-474E-A187-394B2095F61A}"/>
                </a:ext>
              </a:extLst>
            </p:cNvPr>
            <p:cNvSpPr txBox="1"/>
            <p:nvPr/>
          </p:nvSpPr>
          <p:spPr>
            <a:xfrm>
              <a:off x="325317" y="6309113"/>
              <a:ext cx="3296672" cy="369332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</a:rPr>
                <a:t>NOT, OR, AND in funzione di NOR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B96372-01C9-4D4F-A38A-E5EAC05C2DE8}"/>
                </a:ext>
              </a:extLst>
            </p:cNvPr>
            <p:cNvSpPr/>
            <p:nvPr/>
          </p:nvSpPr>
          <p:spPr>
            <a:xfrm>
              <a:off x="325317" y="3249001"/>
              <a:ext cx="862215" cy="2379903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A83C729-C89E-A44A-962C-9408D9A36992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V="1">
              <a:off x="756424" y="5628904"/>
              <a:ext cx="1" cy="680210"/>
            </a:xfrm>
            <a:prstGeom prst="straightConnector1">
              <a:avLst/>
            </a:prstGeom>
            <a:ln w="1905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C8081-024D-844A-BC4A-06DA277B2D85}"/>
              </a:ext>
            </a:extLst>
          </p:cNvPr>
          <p:cNvGrpSpPr/>
          <p:nvPr/>
        </p:nvGrpSpPr>
        <p:grpSpPr>
          <a:xfrm>
            <a:off x="5341918" y="3249000"/>
            <a:ext cx="3503523" cy="3429445"/>
            <a:chOff x="5341918" y="3249000"/>
            <a:chExt cx="3503523" cy="34294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33E2A6-D0E9-4847-8B2A-19B218D3C19F}"/>
                </a:ext>
              </a:extLst>
            </p:cNvPr>
            <p:cNvSpPr txBox="1"/>
            <p:nvPr/>
          </p:nvSpPr>
          <p:spPr>
            <a:xfrm>
              <a:off x="5401293" y="6309113"/>
              <a:ext cx="3444148" cy="369332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A20FF"/>
                  </a:solidFill>
                </a:rPr>
                <a:t>NOT, OR, AND in funzione di NAND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A4B0BA-E470-AC45-B329-0CBCEB8FF8D8}"/>
                </a:ext>
              </a:extLst>
            </p:cNvPr>
            <p:cNvSpPr/>
            <p:nvPr/>
          </p:nvSpPr>
          <p:spPr>
            <a:xfrm>
              <a:off x="5341918" y="3249000"/>
              <a:ext cx="862215" cy="2379903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FE9459-C084-464C-B9B9-B33C8FECF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3025" y="5628903"/>
              <a:ext cx="1" cy="680210"/>
            </a:xfrm>
            <a:prstGeom prst="straightConnector1">
              <a:avLst/>
            </a:prstGeom>
            <a:ln w="19050">
              <a:solidFill>
                <a:srgbClr val="0A2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4E5068D-E20E-9346-9E80-B3546C3E0776}"/>
              </a:ext>
            </a:extLst>
          </p:cNvPr>
          <p:cNvSpPr/>
          <p:nvPr/>
        </p:nvSpPr>
        <p:spPr>
          <a:xfrm>
            <a:off x="3325092" y="2672261"/>
            <a:ext cx="736270" cy="388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422A08-AA35-544D-8A9F-B680BA20EC5C}"/>
              </a:ext>
            </a:extLst>
          </p:cNvPr>
          <p:cNvSpPr/>
          <p:nvPr/>
        </p:nvSpPr>
        <p:spPr>
          <a:xfrm>
            <a:off x="5341918" y="2672261"/>
            <a:ext cx="760021" cy="388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8A730-7B5D-B54A-8B51-646314CC700A}"/>
              </a:ext>
            </a:extLst>
          </p:cNvPr>
          <p:cNvSpPr txBox="1"/>
          <p:nvPr/>
        </p:nvSpPr>
        <p:spPr>
          <a:xfrm>
            <a:off x="1764250" y="2686468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1E55CD-4072-794D-9720-568129578185}"/>
              </a:ext>
            </a:extLst>
          </p:cNvPr>
          <p:cNvSpPr txBox="1"/>
          <p:nvPr/>
        </p:nvSpPr>
        <p:spPr>
          <a:xfrm>
            <a:off x="6299823" y="268568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NAND</a:t>
            </a:r>
          </a:p>
        </p:txBody>
      </p:sp>
    </p:spTree>
    <p:extLst>
      <p:ext uri="{BB962C8B-B14F-4D97-AF65-F5344CB8AC3E}">
        <p14:creationId xmlns:p14="http://schemas.microsoft.com/office/powerpoint/2010/main" val="24797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742D7-6E56-C54C-B672-A868AF4BF653}"/>
              </a:ext>
            </a:extLst>
          </p:cNvPr>
          <p:cNvSpPr/>
          <p:nvPr/>
        </p:nvSpPr>
        <p:spPr>
          <a:xfrm>
            <a:off x="2957586" y="369249"/>
            <a:ext cx="3279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>
                <a:latin typeface="NimbusRomNo9L"/>
              </a:rPr>
              <a:t>Algebra Booleana </a:t>
            </a:r>
            <a:endParaRPr lang="it-IT" sz="32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676BD1-8D16-A541-A14F-81361D143CBD}"/>
              </a:ext>
            </a:extLst>
          </p:cNvPr>
          <p:cNvSpPr/>
          <p:nvPr/>
        </p:nvSpPr>
        <p:spPr>
          <a:xfrm>
            <a:off x="3239330" y="1169349"/>
            <a:ext cx="2645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latin typeface="NimbusRomNo9L"/>
              </a:rPr>
              <a:t>Impostazione assiomatica </a:t>
            </a:r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906C9E-F3DA-4E4D-BD44-8731DC5FA6FD}"/>
              </a:ext>
            </a:extLst>
          </p:cNvPr>
          <p:cNvSpPr/>
          <p:nvPr/>
        </p:nvSpPr>
        <p:spPr>
          <a:xfrm>
            <a:off x="8042416" y="0"/>
            <a:ext cx="11015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Algebra Booleana</a:t>
            </a:r>
            <a:endParaRPr lang="it-IT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30A42-4C4C-484C-ABC8-7E6E8F6ABEBB}"/>
              </a:ext>
            </a:extLst>
          </p:cNvPr>
          <p:cNvSpPr txBox="1"/>
          <p:nvPr/>
        </p:nvSpPr>
        <p:spPr>
          <a:xfrm>
            <a:off x="1248508" y="2321169"/>
            <a:ext cx="6893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Problema</a:t>
            </a:r>
            <a:r>
              <a:rPr lang="it-IT"/>
              <a:t>: riuscire a manipolare in modo rigoroso le variabili binarie </a:t>
            </a:r>
          </a:p>
          <a:p>
            <a:r>
              <a:rPr lang="it-IT"/>
              <a:t>e i rispettivi connettivi binari. </a:t>
            </a:r>
          </a:p>
          <a:p>
            <a:endParaRPr lang="it-IT"/>
          </a:p>
          <a:p>
            <a:r>
              <a:rPr lang="it-IT"/>
              <a:t>Inoltre, un’espressione del calcolo funzionale di verità come quella vista</a:t>
            </a:r>
          </a:p>
          <a:p>
            <a:r>
              <a:rPr lang="it-IT"/>
              <a:t>nell’esempio precedente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97056E-376A-CD47-9298-A66AA8B15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84" y="3798497"/>
            <a:ext cx="4413890" cy="461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A26B0-2A0B-9744-A9A9-479A2935C844}"/>
              </a:ext>
            </a:extLst>
          </p:cNvPr>
          <p:cNvSpPr txBox="1"/>
          <p:nvPr/>
        </p:nvSpPr>
        <p:spPr>
          <a:xfrm>
            <a:off x="1091797" y="4580985"/>
            <a:ext cx="72065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potrebbe avere delle espressioni equivalenti, che sono magari più semplici </a:t>
            </a:r>
          </a:p>
          <a:p>
            <a:r>
              <a:rPr lang="it-IT"/>
              <a:t>o più utili ai fini applicativi.</a:t>
            </a:r>
          </a:p>
          <a:p>
            <a:endParaRPr lang="it-IT"/>
          </a:p>
          <a:p>
            <a:r>
              <a:rPr lang="it-IT"/>
              <a:t>E’ dunque necessario dotarsi di una tecnica affidabile di </a:t>
            </a:r>
            <a:r>
              <a:rPr lang="it-IT">
                <a:solidFill>
                  <a:srgbClr val="0A20FF"/>
                </a:solidFill>
              </a:rPr>
              <a:t>manipolazione </a:t>
            </a:r>
          </a:p>
          <a:p>
            <a:r>
              <a:rPr lang="it-IT">
                <a:solidFill>
                  <a:srgbClr val="0A20FF"/>
                </a:solidFill>
              </a:rPr>
              <a:t>delle espressioni</a:t>
            </a:r>
            <a:r>
              <a:rPr lang="it-IT"/>
              <a:t> del calcolo funzionale di verità.</a:t>
            </a:r>
          </a:p>
        </p:txBody>
      </p:sp>
    </p:spTree>
    <p:extLst>
      <p:ext uri="{BB962C8B-B14F-4D97-AF65-F5344CB8AC3E}">
        <p14:creationId xmlns:p14="http://schemas.microsoft.com/office/powerpoint/2010/main" val="57248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2963A5-FD96-EB4C-9F27-BFBB1FFC4C48}"/>
              </a:ext>
            </a:extLst>
          </p:cNvPr>
          <p:cNvSpPr/>
          <p:nvPr/>
        </p:nvSpPr>
        <p:spPr>
          <a:xfrm>
            <a:off x="8042416" y="0"/>
            <a:ext cx="11015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Algebra Booleana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1153A-E1FA-DE4F-B14B-6E1A35AD5ECC}"/>
              </a:ext>
            </a:extLst>
          </p:cNvPr>
          <p:cNvSpPr txBox="1"/>
          <p:nvPr/>
        </p:nvSpPr>
        <p:spPr>
          <a:xfrm>
            <a:off x="1152709" y="497545"/>
            <a:ext cx="73595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In matematica, la disciplina che studia i simboli matematici e le regole per la </a:t>
            </a:r>
          </a:p>
          <a:p>
            <a:r>
              <a:rPr lang="it-IT"/>
              <a:t>loro manipolazione formale si chiama </a:t>
            </a:r>
            <a:r>
              <a:rPr lang="it-IT" i="1"/>
              <a:t>Algebra</a:t>
            </a:r>
            <a:r>
              <a:rPr lang="it-IT"/>
              <a:t>; </a:t>
            </a:r>
          </a:p>
          <a:p>
            <a:endParaRPr lang="it-IT"/>
          </a:p>
          <a:p>
            <a:r>
              <a:rPr lang="it-IT"/>
              <a:t>l’Algebra che studia i valori logici </a:t>
            </a:r>
            <a:r>
              <a:rPr lang="it-IT" i="1"/>
              <a:t>vero </a:t>
            </a:r>
            <a:r>
              <a:rPr lang="it-IT"/>
              <a:t>e </a:t>
            </a:r>
            <a:r>
              <a:rPr lang="it-IT" i="1"/>
              <a:t>falso </a:t>
            </a:r>
            <a:r>
              <a:rPr lang="it-IT"/>
              <a:t>si chiama </a:t>
            </a:r>
            <a:r>
              <a:rPr lang="it-IT" i="1"/>
              <a:t>Algebra Booleana</a:t>
            </a:r>
            <a:r>
              <a:rPr lang="it-IT"/>
              <a:t>, </a:t>
            </a:r>
          </a:p>
          <a:p>
            <a:r>
              <a:rPr lang="it-IT"/>
              <a:t>e venne introdotta nel 1854 da George Boole, con l’opera </a:t>
            </a:r>
          </a:p>
          <a:p>
            <a:r>
              <a:rPr lang="it-IT" i="1"/>
              <a:t>An Investigation of the Laws of Thought</a:t>
            </a:r>
            <a:r>
              <a:rPr lang="it-IT"/>
              <a:t>. </a:t>
            </a:r>
          </a:p>
          <a:p>
            <a:endParaRPr lang="it-IT"/>
          </a:p>
          <a:p>
            <a:r>
              <a:rPr lang="it-IT"/>
              <a:t>Vediamone una definizione assiomatica.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4108B-0EE6-AE47-996E-4B3D42626002}"/>
              </a:ext>
            </a:extLst>
          </p:cNvPr>
          <p:cNvSpPr txBox="1"/>
          <p:nvPr/>
        </p:nvSpPr>
        <p:spPr>
          <a:xfrm>
            <a:off x="1318846" y="3490545"/>
            <a:ext cx="7111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Assioma</a:t>
            </a:r>
            <a:r>
              <a:rPr lang="it-IT" sz="2400"/>
              <a:t>: verità primitiva, non soggetta a dimostrazione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D5B5A-1457-1A46-B73F-778571710AD4}"/>
              </a:ext>
            </a:extLst>
          </p:cNvPr>
          <p:cNvSpPr txBox="1"/>
          <p:nvPr/>
        </p:nvSpPr>
        <p:spPr>
          <a:xfrm>
            <a:off x="1152709" y="4923692"/>
            <a:ext cx="688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Una </a:t>
            </a:r>
            <a:r>
              <a:rPr lang="it-IT" i="1"/>
              <a:t>definizione assiomatica</a:t>
            </a:r>
            <a:r>
              <a:rPr lang="it-IT"/>
              <a:t> di una teoria si attua elencando gli assiomi </a:t>
            </a:r>
          </a:p>
        </p:txBody>
      </p:sp>
    </p:spTree>
    <p:extLst>
      <p:ext uri="{BB962C8B-B14F-4D97-AF65-F5344CB8AC3E}">
        <p14:creationId xmlns:p14="http://schemas.microsoft.com/office/powerpoint/2010/main" val="286953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3312268" y="1299848"/>
            <a:ext cx="1813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/>
              <a:t>Assiomi di Peano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783644" y="2422985"/>
            <a:ext cx="2435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/>
              <a:t>1)	0 è un numero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783644" y="2910190"/>
            <a:ext cx="5634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/>
              <a:t>2)	Se </a:t>
            </a:r>
            <a:r>
              <a:rPr lang="en-US" altLang="x-none" sz="1800" i="1"/>
              <a:t>a</a:t>
            </a:r>
            <a:r>
              <a:rPr lang="en-US" altLang="x-none" sz="1800"/>
              <a:t> è un numero, il successore di </a:t>
            </a:r>
            <a:r>
              <a:rPr lang="en-US" altLang="x-none" sz="1800" i="1"/>
              <a:t>a</a:t>
            </a:r>
            <a:r>
              <a:rPr lang="en-US" altLang="x-none" sz="1800"/>
              <a:t> è un numero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783644" y="3400636"/>
            <a:ext cx="4390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/>
              <a:t>3)	0 non è successore di alcun numero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783644" y="3891082"/>
            <a:ext cx="5615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/>
              <a:t>4) 	Due numeri con lo stesso successore sono uguali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1783644" y="4381528"/>
            <a:ext cx="61927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/>
              <a:t>5) 	Se un insieme </a:t>
            </a:r>
            <a:r>
              <a:rPr lang="en-US" altLang="x-none" sz="1800" i="1"/>
              <a:t>S</a:t>
            </a:r>
            <a:r>
              <a:rPr lang="en-US" altLang="x-none" sz="1800"/>
              <a:t> di numeri contiene 0 e anche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800"/>
              <a:t>	il successore di ogni numero, allora ogni numero è in </a:t>
            </a:r>
            <a:r>
              <a:rPr lang="en-US" altLang="x-none" sz="1800" i="1"/>
              <a:t>S</a:t>
            </a:r>
            <a:endParaRPr lang="en-US" altLang="x-none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4625AC-93F1-3C45-B586-3503B496EA07}"/>
              </a:ext>
            </a:extLst>
          </p:cNvPr>
          <p:cNvSpPr txBox="1"/>
          <p:nvPr/>
        </p:nvSpPr>
        <p:spPr>
          <a:xfrm>
            <a:off x="1692612" y="448511"/>
            <a:ext cx="6107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 di teoria assiomatica: i numeri naturali</a:t>
            </a:r>
          </a:p>
        </p:txBody>
      </p:sp>
    </p:spTree>
    <p:extLst>
      <p:ext uri="{BB962C8B-B14F-4D97-AF65-F5344CB8AC3E}">
        <p14:creationId xmlns:p14="http://schemas.microsoft.com/office/powerpoint/2010/main" val="45031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D4B017-B05B-1943-8AD8-ADF6E945F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0908"/>
            <a:ext cx="8907364" cy="3406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1B2BC7-1237-EA42-8314-93291F9510B8}"/>
              </a:ext>
            </a:extLst>
          </p:cNvPr>
          <p:cNvSpPr/>
          <p:nvPr/>
        </p:nvSpPr>
        <p:spPr>
          <a:xfrm>
            <a:off x="760170" y="426589"/>
            <a:ext cx="7941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>
                <a:latin typeface="NimbusRomNo9L"/>
              </a:rPr>
              <a:t>Definizione assiomatica dell’Algebra Booleana </a:t>
            </a:r>
            <a:endParaRPr lang="it-IT" sz="3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1CF0AB-58FE-6846-852A-6680D0DECECB}"/>
              </a:ext>
            </a:extLst>
          </p:cNvPr>
          <p:cNvSpPr/>
          <p:nvPr/>
        </p:nvSpPr>
        <p:spPr>
          <a:xfrm>
            <a:off x="6546121" y="0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Definizione assiomatica dell’Algebra Booleana</a:t>
            </a:r>
            <a:endParaRPr lang="it-IT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353CA-B19B-E04B-A5F2-F41F6E0B1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82" y="1539986"/>
            <a:ext cx="8026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53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6696D-9ACE-5B49-9131-C85CBCDCA662}"/>
              </a:ext>
            </a:extLst>
          </p:cNvPr>
          <p:cNvSpPr/>
          <p:nvPr/>
        </p:nvSpPr>
        <p:spPr>
          <a:xfrm>
            <a:off x="6546121" y="0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Definizione assiomatica dell’Algebra Booleana</a:t>
            </a:r>
            <a:endParaRPr lang="it-IT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511AC-4418-3F4A-ABFD-B6E26ED2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47" y="5549049"/>
            <a:ext cx="4942914" cy="438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5077C-EB75-874C-A4E5-BACFDF5F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1" y="4567500"/>
            <a:ext cx="7087684" cy="818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B2DF2-7054-C246-97D8-EFF94EC04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45" y="3673653"/>
            <a:ext cx="6661571" cy="730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0EC36C-B33D-9342-8B88-04C0C5A2C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49" y="3027734"/>
            <a:ext cx="5979790" cy="760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1BD288-8DF8-8E4E-A161-ED67DA9B2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79" y="2276059"/>
            <a:ext cx="8010929" cy="833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9E54F9-D2A2-BB47-83D3-8A1DB9007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38" y="1650961"/>
            <a:ext cx="6263865" cy="380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5283E-49B2-664C-BA07-691B0253B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45" y="1174804"/>
            <a:ext cx="4687246" cy="394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4BD0385-4BC8-F24F-9D3C-73D6A342510F}"/>
              </a:ext>
            </a:extLst>
          </p:cNvPr>
          <p:cNvGrpSpPr/>
          <p:nvPr/>
        </p:nvGrpSpPr>
        <p:grpSpPr>
          <a:xfrm>
            <a:off x="5289191" y="3566942"/>
            <a:ext cx="3711525" cy="1387101"/>
            <a:chOff x="5289191" y="3998954"/>
            <a:chExt cx="3711525" cy="13871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7F3F5A-9ACF-5B43-8FE4-0718F9D137DB}"/>
                </a:ext>
              </a:extLst>
            </p:cNvPr>
            <p:cNvSpPr/>
            <p:nvPr/>
          </p:nvSpPr>
          <p:spPr>
            <a:xfrm>
              <a:off x="5289191" y="4999512"/>
              <a:ext cx="2442504" cy="3865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4030CFD-B519-5245-AE7D-3876BC0013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7635" y="4623051"/>
              <a:ext cx="334060" cy="38856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BC7A7C-EA5B-E445-9A2E-2EE5FBCBB83D}"/>
                </a:ext>
              </a:extLst>
            </p:cNvPr>
            <p:cNvSpPr txBox="1"/>
            <p:nvPr/>
          </p:nvSpPr>
          <p:spPr>
            <a:xfrm>
              <a:off x="7301212" y="3998954"/>
              <a:ext cx="1699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solidFill>
                    <a:srgbClr val="FF0000"/>
                  </a:solidFill>
                </a:rPr>
                <a:t>non è quella cui </a:t>
              </a:r>
            </a:p>
            <a:p>
              <a:r>
                <a:rPr lang="it-IT" sz="1200">
                  <a:solidFill>
                    <a:srgbClr val="FF0000"/>
                  </a:solidFill>
                </a:rPr>
                <a:t>siamo abituati: </a:t>
              </a:r>
            </a:p>
            <a:p>
              <a:r>
                <a:rPr lang="it-IT" sz="1200">
                  <a:solidFill>
                    <a:srgbClr val="FF0000"/>
                  </a:solidFill>
                </a:rPr>
                <a:t>5+(3・4) ≠ (5+3)・(5+4)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46A5B9-6436-1043-B84D-EEF2C007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919" y="2218593"/>
            <a:ext cx="5803900" cy="129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D3B1E-6D9D-E54F-A688-F3E2BAAEBCAD}"/>
              </a:ext>
            </a:extLst>
          </p:cNvPr>
          <p:cNvSpPr txBox="1"/>
          <p:nvPr/>
        </p:nvSpPr>
        <p:spPr>
          <a:xfrm>
            <a:off x="562708" y="791308"/>
            <a:ext cx="7358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Il più semplice insieme </a:t>
            </a:r>
            <a:r>
              <a:rPr lang="it-IT" i="1"/>
              <a:t>B</a:t>
            </a:r>
            <a:r>
              <a:rPr lang="it-IT"/>
              <a:t> che soddisfa i postulati sopra è rappresentato dalla </a:t>
            </a:r>
          </a:p>
          <a:p>
            <a:r>
              <a:rPr lang="it-IT"/>
              <a:t>cosiddetta </a:t>
            </a:r>
            <a:r>
              <a:rPr lang="it-IT" i="1"/>
              <a:t>Algebra Booleana a due elementi</a:t>
            </a:r>
            <a:r>
              <a:rPr lang="it-IT"/>
              <a:t>, o </a:t>
            </a:r>
            <a:r>
              <a:rPr lang="it-IT" i="1"/>
              <a:t>Algebra Binaria</a:t>
            </a:r>
            <a:r>
              <a:rPr lang="it-IT"/>
              <a:t>, basata sugli </a:t>
            </a:r>
          </a:p>
          <a:p>
            <a:r>
              <a:rPr lang="it-IT"/>
              <a:t>elementi 0 e 1 e caratterizzata dalle seguenti tre leggi di composizione: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43130-040C-AD4D-95B3-4FBFB2112BFE}"/>
              </a:ext>
            </a:extLst>
          </p:cNvPr>
          <p:cNvSpPr txBox="1"/>
          <p:nvPr/>
        </p:nvSpPr>
        <p:spPr>
          <a:xfrm>
            <a:off x="791308" y="4292851"/>
            <a:ext cx="705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Le tre leggi di composizione interna sono rispettivamente AND, OR e NOT </a:t>
            </a:r>
          </a:p>
          <a:p>
            <a:r>
              <a:rPr lang="it-IT"/>
              <a:t>e corrispondono ai connettivi precedentemente introdotti.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43B85-A791-3944-A38B-79660543470F}"/>
              </a:ext>
            </a:extLst>
          </p:cNvPr>
          <p:cNvSpPr txBox="1"/>
          <p:nvPr/>
        </p:nvSpPr>
        <p:spPr>
          <a:xfrm>
            <a:off x="2118946" y="3718756"/>
            <a:ext cx="492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AND		      OR		            NOT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D4C8A-3A0B-2E4C-8AD3-DA4885D83431}"/>
              </a:ext>
            </a:extLst>
          </p:cNvPr>
          <p:cNvSpPr txBox="1"/>
          <p:nvPr/>
        </p:nvSpPr>
        <p:spPr>
          <a:xfrm>
            <a:off x="2829121" y="5256375"/>
            <a:ext cx="395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0 e 1  stanno per </a:t>
            </a:r>
            <a:r>
              <a:rPr lang="it-IT" sz="2400" i="1"/>
              <a:t>vero</a:t>
            </a:r>
            <a:r>
              <a:rPr lang="it-IT" sz="2400"/>
              <a:t> e </a:t>
            </a:r>
            <a:r>
              <a:rPr lang="it-IT" sz="2400" i="1"/>
              <a:t>falso</a:t>
            </a:r>
          </a:p>
          <a:p>
            <a:r>
              <a:rPr lang="it-IT" sz="2400"/>
              <a:t>del calcolo funzionale di verità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D1927-4F4F-4F40-8B6C-C65A75485DCF}"/>
              </a:ext>
            </a:extLst>
          </p:cNvPr>
          <p:cNvSpPr/>
          <p:nvPr/>
        </p:nvSpPr>
        <p:spPr>
          <a:xfrm>
            <a:off x="6546121" y="0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Definizione assiomatica dell’Algebra Booleana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152459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3" name="Group 2">
            <a:extLst>
              <a:ext uri="{FF2B5EF4-FFF2-40B4-BE49-F238E27FC236}">
                <a16:creationId xmlns:a16="http://schemas.microsoft.com/office/drawing/2014/main" id="{8040F5BB-2366-DE46-883B-D07608D583AC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219200"/>
            <a:ext cx="4648200" cy="2667000"/>
            <a:chOff x="1440" y="1008"/>
            <a:chExt cx="2928" cy="1680"/>
          </a:xfrm>
        </p:grpSpPr>
        <p:sp>
          <p:nvSpPr>
            <p:cNvPr id="90146" name="Line 3">
              <a:extLst>
                <a:ext uri="{FF2B5EF4-FFF2-40B4-BE49-F238E27FC236}">
                  <a16:creationId xmlns:a16="http://schemas.microsoft.com/office/drawing/2014/main" id="{C37A471D-B268-C048-9480-C528858C8B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064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0147" name="Line 4">
              <a:extLst>
                <a:ext uri="{FF2B5EF4-FFF2-40B4-BE49-F238E27FC236}">
                  <a16:creationId xmlns:a16="http://schemas.microsoft.com/office/drawing/2014/main" id="{4FBD704E-6464-694D-961B-8A2750CDE3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008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0148" name="Freeform 5">
              <a:extLst>
                <a:ext uri="{FF2B5EF4-FFF2-40B4-BE49-F238E27FC236}">
                  <a16:creationId xmlns:a16="http://schemas.microsoft.com/office/drawing/2014/main" id="{BB68DF82-9827-4540-B27A-1F049140F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152"/>
              <a:ext cx="2448" cy="1424"/>
            </a:xfrm>
            <a:custGeom>
              <a:avLst/>
              <a:gdLst>
                <a:gd name="T0" fmla="*/ 0 w 2448"/>
                <a:gd name="T1" fmla="*/ 240 h 1424"/>
                <a:gd name="T2" fmla="*/ 480 w 2448"/>
                <a:gd name="T3" fmla="*/ 48 h 1424"/>
                <a:gd name="T4" fmla="*/ 720 w 2448"/>
                <a:gd name="T5" fmla="*/ 528 h 1424"/>
                <a:gd name="T6" fmla="*/ 816 w 2448"/>
                <a:gd name="T7" fmla="*/ 1296 h 1424"/>
                <a:gd name="T8" fmla="*/ 912 w 2448"/>
                <a:gd name="T9" fmla="*/ 1296 h 1424"/>
                <a:gd name="T10" fmla="*/ 1056 w 2448"/>
                <a:gd name="T11" fmla="*/ 528 h 1424"/>
                <a:gd name="T12" fmla="*/ 1200 w 2448"/>
                <a:gd name="T13" fmla="*/ 384 h 1424"/>
                <a:gd name="T14" fmla="*/ 1296 w 2448"/>
                <a:gd name="T15" fmla="*/ 528 h 1424"/>
                <a:gd name="T16" fmla="*/ 1344 w 2448"/>
                <a:gd name="T17" fmla="*/ 960 h 1424"/>
                <a:gd name="T18" fmla="*/ 1536 w 2448"/>
                <a:gd name="T19" fmla="*/ 1200 h 1424"/>
                <a:gd name="T20" fmla="*/ 1824 w 2448"/>
                <a:gd name="T21" fmla="*/ 1104 h 1424"/>
                <a:gd name="T22" fmla="*/ 1920 w 2448"/>
                <a:gd name="T23" fmla="*/ 912 h 1424"/>
                <a:gd name="T24" fmla="*/ 2064 w 2448"/>
                <a:gd name="T25" fmla="*/ 624 h 1424"/>
                <a:gd name="T26" fmla="*/ 2304 w 2448"/>
                <a:gd name="T27" fmla="*/ 672 h 1424"/>
                <a:gd name="T28" fmla="*/ 2400 w 2448"/>
                <a:gd name="T29" fmla="*/ 816 h 1424"/>
                <a:gd name="T30" fmla="*/ 2448 w 2448"/>
                <a:gd name="T31" fmla="*/ 1008 h 1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" h="1424">
                  <a:moveTo>
                    <a:pt x="0" y="240"/>
                  </a:moveTo>
                  <a:cubicBezTo>
                    <a:pt x="180" y="120"/>
                    <a:pt x="360" y="0"/>
                    <a:pt x="480" y="48"/>
                  </a:cubicBezTo>
                  <a:cubicBezTo>
                    <a:pt x="600" y="96"/>
                    <a:pt x="664" y="320"/>
                    <a:pt x="720" y="528"/>
                  </a:cubicBezTo>
                  <a:cubicBezTo>
                    <a:pt x="776" y="736"/>
                    <a:pt x="784" y="1168"/>
                    <a:pt x="816" y="1296"/>
                  </a:cubicBezTo>
                  <a:cubicBezTo>
                    <a:pt x="848" y="1424"/>
                    <a:pt x="872" y="1424"/>
                    <a:pt x="912" y="1296"/>
                  </a:cubicBezTo>
                  <a:cubicBezTo>
                    <a:pt x="952" y="1168"/>
                    <a:pt x="1008" y="680"/>
                    <a:pt x="1056" y="528"/>
                  </a:cubicBezTo>
                  <a:cubicBezTo>
                    <a:pt x="1104" y="376"/>
                    <a:pt x="1160" y="384"/>
                    <a:pt x="1200" y="384"/>
                  </a:cubicBezTo>
                  <a:cubicBezTo>
                    <a:pt x="1240" y="384"/>
                    <a:pt x="1272" y="432"/>
                    <a:pt x="1296" y="528"/>
                  </a:cubicBezTo>
                  <a:cubicBezTo>
                    <a:pt x="1320" y="624"/>
                    <a:pt x="1304" y="848"/>
                    <a:pt x="1344" y="960"/>
                  </a:cubicBezTo>
                  <a:cubicBezTo>
                    <a:pt x="1384" y="1072"/>
                    <a:pt x="1456" y="1176"/>
                    <a:pt x="1536" y="1200"/>
                  </a:cubicBezTo>
                  <a:cubicBezTo>
                    <a:pt x="1616" y="1224"/>
                    <a:pt x="1760" y="1152"/>
                    <a:pt x="1824" y="1104"/>
                  </a:cubicBezTo>
                  <a:cubicBezTo>
                    <a:pt x="1888" y="1056"/>
                    <a:pt x="1880" y="992"/>
                    <a:pt x="1920" y="912"/>
                  </a:cubicBezTo>
                  <a:cubicBezTo>
                    <a:pt x="1960" y="832"/>
                    <a:pt x="2000" y="664"/>
                    <a:pt x="2064" y="624"/>
                  </a:cubicBezTo>
                  <a:cubicBezTo>
                    <a:pt x="2128" y="584"/>
                    <a:pt x="2248" y="640"/>
                    <a:pt x="2304" y="672"/>
                  </a:cubicBezTo>
                  <a:cubicBezTo>
                    <a:pt x="2360" y="704"/>
                    <a:pt x="2376" y="760"/>
                    <a:pt x="2400" y="816"/>
                  </a:cubicBezTo>
                  <a:cubicBezTo>
                    <a:pt x="2424" y="872"/>
                    <a:pt x="2440" y="976"/>
                    <a:pt x="244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0114" name="Text Box 6">
            <a:extLst>
              <a:ext uri="{FF2B5EF4-FFF2-40B4-BE49-F238E27FC236}">
                <a16:creationId xmlns:a16="http://schemas.microsoft.com/office/drawing/2014/main" id="{7EB06323-4503-FA4B-9B5E-D0B11B52E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24000"/>
            <a:ext cx="1668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Segnale analogico</a:t>
            </a:r>
          </a:p>
        </p:txBody>
      </p:sp>
      <p:grpSp>
        <p:nvGrpSpPr>
          <p:cNvPr id="64519" name="Group 7">
            <a:extLst>
              <a:ext uri="{FF2B5EF4-FFF2-40B4-BE49-F238E27FC236}">
                <a16:creationId xmlns:a16="http://schemas.microsoft.com/office/drawing/2014/main" id="{94AD1522-89EC-894D-AB4E-DA4B8D3663EF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962400"/>
            <a:ext cx="4651375" cy="2667000"/>
            <a:chOff x="1296" y="2496"/>
            <a:chExt cx="2930" cy="1680"/>
          </a:xfrm>
        </p:grpSpPr>
        <p:grpSp>
          <p:nvGrpSpPr>
            <p:cNvPr id="90117" name="Group 8">
              <a:extLst>
                <a:ext uri="{FF2B5EF4-FFF2-40B4-BE49-F238E27FC236}">
                  <a16:creationId xmlns:a16="http://schemas.microsoft.com/office/drawing/2014/main" id="{B9B4EFD4-403F-5C4D-87A6-05F7BD7B8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2496"/>
              <a:ext cx="2928" cy="1680"/>
              <a:chOff x="1296" y="2208"/>
              <a:chExt cx="2928" cy="1680"/>
            </a:xfrm>
          </p:grpSpPr>
          <p:grpSp>
            <p:nvGrpSpPr>
              <p:cNvPr id="90119" name="Group 9">
                <a:extLst>
                  <a:ext uri="{FF2B5EF4-FFF2-40B4-BE49-F238E27FC236}">
                    <a16:creationId xmlns:a16="http://schemas.microsoft.com/office/drawing/2014/main" id="{124685D8-ADFD-BA4D-913C-6D71A4EBAA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6" y="2208"/>
                <a:ext cx="2928" cy="1680"/>
                <a:chOff x="1440" y="1008"/>
                <a:chExt cx="2928" cy="1680"/>
              </a:xfrm>
            </p:grpSpPr>
            <p:sp>
              <p:nvSpPr>
                <p:cNvPr id="90143" name="Line 10">
                  <a:extLst>
                    <a:ext uri="{FF2B5EF4-FFF2-40B4-BE49-F238E27FC236}">
                      <a16:creationId xmlns:a16="http://schemas.microsoft.com/office/drawing/2014/main" id="{60A1C448-88F1-0142-B238-909D3EB9D9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" y="2064"/>
                  <a:ext cx="29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0144" name="Line 11">
                  <a:extLst>
                    <a:ext uri="{FF2B5EF4-FFF2-40B4-BE49-F238E27FC236}">
                      <a16:creationId xmlns:a16="http://schemas.microsoft.com/office/drawing/2014/main" id="{8E3FF236-B478-D44D-B6B2-C03F286E5F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40" y="1008"/>
                  <a:ext cx="0" cy="1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0145" name="Freeform 12">
                  <a:extLst>
                    <a:ext uri="{FF2B5EF4-FFF2-40B4-BE49-F238E27FC236}">
                      <a16:creationId xmlns:a16="http://schemas.microsoft.com/office/drawing/2014/main" id="{CD9338B7-A3D2-6844-984A-0CD23671F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4" y="1152"/>
                  <a:ext cx="2448" cy="1424"/>
                </a:xfrm>
                <a:custGeom>
                  <a:avLst/>
                  <a:gdLst>
                    <a:gd name="T0" fmla="*/ 0 w 2448"/>
                    <a:gd name="T1" fmla="*/ 240 h 1424"/>
                    <a:gd name="T2" fmla="*/ 480 w 2448"/>
                    <a:gd name="T3" fmla="*/ 48 h 1424"/>
                    <a:gd name="T4" fmla="*/ 720 w 2448"/>
                    <a:gd name="T5" fmla="*/ 528 h 1424"/>
                    <a:gd name="T6" fmla="*/ 816 w 2448"/>
                    <a:gd name="T7" fmla="*/ 1296 h 1424"/>
                    <a:gd name="T8" fmla="*/ 912 w 2448"/>
                    <a:gd name="T9" fmla="*/ 1296 h 1424"/>
                    <a:gd name="T10" fmla="*/ 1056 w 2448"/>
                    <a:gd name="T11" fmla="*/ 528 h 1424"/>
                    <a:gd name="T12" fmla="*/ 1200 w 2448"/>
                    <a:gd name="T13" fmla="*/ 384 h 1424"/>
                    <a:gd name="T14" fmla="*/ 1296 w 2448"/>
                    <a:gd name="T15" fmla="*/ 528 h 1424"/>
                    <a:gd name="T16" fmla="*/ 1344 w 2448"/>
                    <a:gd name="T17" fmla="*/ 960 h 1424"/>
                    <a:gd name="T18" fmla="*/ 1536 w 2448"/>
                    <a:gd name="T19" fmla="*/ 1200 h 1424"/>
                    <a:gd name="T20" fmla="*/ 1824 w 2448"/>
                    <a:gd name="T21" fmla="*/ 1104 h 1424"/>
                    <a:gd name="T22" fmla="*/ 1920 w 2448"/>
                    <a:gd name="T23" fmla="*/ 912 h 1424"/>
                    <a:gd name="T24" fmla="*/ 2064 w 2448"/>
                    <a:gd name="T25" fmla="*/ 624 h 1424"/>
                    <a:gd name="T26" fmla="*/ 2304 w 2448"/>
                    <a:gd name="T27" fmla="*/ 672 h 1424"/>
                    <a:gd name="T28" fmla="*/ 2400 w 2448"/>
                    <a:gd name="T29" fmla="*/ 816 h 1424"/>
                    <a:gd name="T30" fmla="*/ 2448 w 2448"/>
                    <a:gd name="T31" fmla="*/ 1008 h 142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448" h="1424">
                      <a:moveTo>
                        <a:pt x="0" y="240"/>
                      </a:moveTo>
                      <a:cubicBezTo>
                        <a:pt x="180" y="120"/>
                        <a:pt x="360" y="0"/>
                        <a:pt x="480" y="48"/>
                      </a:cubicBezTo>
                      <a:cubicBezTo>
                        <a:pt x="600" y="96"/>
                        <a:pt x="664" y="320"/>
                        <a:pt x="720" y="528"/>
                      </a:cubicBezTo>
                      <a:cubicBezTo>
                        <a:pt x="776" y="736"/>
                        <a:pt x="784" y="1168"/>
                        <a:pt x="816" y="1296"/>
                      </a:cubicBezTo>
                      <a:cubicBezTo>
                        <a:pt x="848" y="1424"/>
                        <a:pt x="872" y="1424"/>
                        <a:pt x="912" y="1296"/>
                      </a:cubicBezTo>
                      <a:cubicBezTo>
                        <a:pt x="952" y="1168"/>
                        <a:pt x="1008" y="680"/>
                        <a:pt x="1056" y="528"/>
                      </a:cubicBezTo>
                      <a:cubicBezTo>
                        <a:pt x="1104" y="376"/>
                        <a:pt x="1160" y="384"/>
                        <a:pt x="1200" y="384"/>
                      </a:cubicBezTo>
                      <a:cubicBezTo>
                        <a:pt x="1240" y="384"/>
                        <a:pt x="1272" y="432"/>
                        <a:pt x="1296" y="528"/>
                      </a:cubicBezTo>
                      <a:cubicBezTo>
                        <a:pt x="1320" y="624"/>
                        <a:pt x="1304" y="848"/>
                        <a:pt x="1344" y="960"/>
                      </a:cubicBezTo>
                      <a:cubicBezTo>
                        <a:pt x="1384" y="1072"/>
                        <a:pt x="1456" y="1176"/>
                        <a:pt x="1536" y="1200"/>
                      </a:cubicBezTo>
                      <a:cubicBezTo>
                        <a:pt x="1616" y="1224"/>
                        <a:pt x="1760" y="1152"/>
                        <a:pt x="1824" y="1104"/>
                      </a:cubicBezTo>
                      <a:cubicBezTo>
                        <a:pt x="1888" y="1056"/>
                        <a:pt x="1880" y="992"/>
                        <a:pt x="1920" y="912"/>
                      </a:cubicBezTo>
                      <a:cubicBezTo>
                        <a:pt x="1960" y="832"/>
                        <a:pt x="2000" y="664"/>
                        <a:pt x="2064" y="624"/>
                      </a:cubicBezTo>
                      <a:cubicBezTo>
                        <a:pt x="2128" y="584"/>
                        <a:pt x="2248" y="640"/>
                        <a:pt x="2304" y="672"/>
                      </a:cubicBezTo>
                      <a:cubicBezTo>
                        <a:pt x="2360" y="704"/>
                        <a:pt x="2376" y="760"/>
                        <a:pt x="2400" y="816"/>
                      </a:cubicBezTo>
                      <a:cubicBezTo>
                        <a:pt x="2424" y="872"/>
                        <a:pt x="2440" y="976"/>
                        <a:pt x="2448" y="100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90120" name="Line 13">
                <a:extLst>
                  <a:ext uri="{FF2B5EF4-FFF2-40B4-BE49-F238E27FC236}">
                    <a16:creationId xmlns:a16="http://schemas.microsoft.com/office/drawing/2014/main" id="{B8035429-2F6E-9144-B5FA-71476D716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1" name="Line 14">
                <a:extLst>
                  <a:ext uri="{FF2B5EF4-FFF2-40B4-BE49-F238E27FC236}">
                    <a16:creationId xmlns:a16="http://schemas.microsoft.com/office/drawing/2014/main" id="{E094FD0C-4BDA-BE46-8B27-E37C13443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2544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2" name="Line 15">
                <a:extLst>
                  <a:ext uri="{FF2B5EF4-FFF2-40B4-BE49-F238E27FC236}">
                    <a16:creationId xmlns:a16="http://schemas.microsoft.com/office/drawing/2014/main" id="{1C6A046C-DC2F-9F45-8E81-37AB916720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496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3" name="Line 16">
                <a:extLst>
                  <a:ext uri="{FF2B5EF4-FFF2-40B4-BE49-F238E27FC236}">
                    <a16:creationId xmlns:a16="http://schemas.microsoft.com/office/drawing/2014/main" id="{70C826FA-5324-F84B-8464-5B751A18D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2448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4" name="Line 17">
                <a:extLst>
                  <a:ext uri="{FF2B5EF4-FFF2-40B4-BE49-F238E27FC236}">
                    <a16:creationId xmlns:a16="http://schemas.microsoft.com/office/drawing/2014/main" id="{C4BFC48F-3240-7147-A8E3-841E0735E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0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5" name="Line 18">
                <a:extLst>
                  <a:ext uri="{FF2B5EF4-FFF2-40B4-BE49-F238E27FC236}">
                    <a16:creationId xmlns:a16="http://schemas.microsoft.com/office/drawing/2014/main" id="{84E7F697-73AD-6440-B8D5-3EB1905FC9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240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6" name="Line 19">
                <a:extLst>
                  <a:ext uri="{FF2B5EF4-FFF2-40B4-BE49-F238E27FC236}">
                    <a16:creationId xmlns:a16="http://schemas.microsoft.com/office/drawing/2014/main" id="{195A6D9E-CF7B-7746-84A7-81E6CD59AC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2496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7" name="Line 20">
                <a:extLst>
                  <a:ext uri="{FF2B5EF4-FFF2-40B4-BE49-F238E27FC236}">
                    <a16:creationId xmlns:a16="http://schemas.microsoft.com/office/drawing/2014/main" id="{7DC4D8E7-FA23-2F43-B04A-E1DE2E5ED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8" name="Line 21">
                <a:extLst>
                  <a:ext uri="{FF2B5EF4-FFF2-40B4-BE49-F238E27FC236}">
                    <a16:creationId xmlns:a16="http://schemas.microsoft.com/office/drawing/2014/main" id="{12F68FF1-8321-5B43-913F-F8011475C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29" name="Line 22">
                <a:extLst>
                  <a:ext uri="{FF2B5EF4-FFF2-40B4-BE49-F238E27FC236}">
                    <a16:creationId xmlns:a16="http://schemas.microsoft.com/office/drawing/2014/main" id="{3B9D7259-6E11-D34F-B305-3539DC2809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26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0" name="Line 23">
                <a:extLst>
                  <a:ext uri="{FF2B5EF4-FFF2-40B4-BE49-F238E27FC236}">
                    <a16:creationId xmlns:a16="http://schemas.microsoft.com/office/drawing/2014/main" id="{6FD9600C-2E97-8D4E-BFEB-5D362717F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2928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1" name="Line 24">
                <a:extLst>
                  <a:ext uri="{FF2B5EF4-FFF2-40B4-BE49-F238E27FC236}">
                    <a16:creationId xmlns:a16="http://schemas.microsoft.com/office/drawing/2014/main" id="{D15B98C3-8BAD-4146-BB7F-1F5860F6E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2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2" name="Line 25">
                <a:extLst>
                  <a:ext uri="{FF2B5EF4-FFF2-40B4-BE49-F238E27FC236}">
                    <a16:creationId xmlns:a16="http://schemas.microsoft.com/office/drawing/2014/main" id="{A822C8F6-5E1F-884A-8E0E-ED22D48B98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784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3" name="Line 26">
                <a:extLst>
                  <a:ext uri="{FF2B5EF4-FFF2-40B4-BE49-F238E27FC236}">
                    <a16:creationId xmlns:a16="http://schemas.microsoft.com/office/drawing/2014/main" id="{805A5BCA-8E88-7846-B6B9-111FA3BAA0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736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4" name="Line 27">
                <a:extLst>
                  <a:ext uri="{FF2B5EF4-FFF2-40B4-BE49-F238E27FC236}">
                    <a16:creationId xmlns:a16="http://schemas.microsoft.com/office/drawing/2014/main" id="{010722F8-CE05-B34D-92CD-08B2E4D27A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5" name="Line 28">
                <a:extLst>
                  <a:ext uri="{FF2B5EF4-FFF2-40B4-BE49-F238E27FC236}">
                    <a16:creationId xmlns:a16="http://schemas.microsoft.com/office/drawing/2014/main" id="{3187DAE6-C752-B047-A480-C8B861A77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2" y="326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6" name="Line 29">
                <a:extLst>
                  <a:ext uri="{FF2B5EF4-FFF2-40B4-BE49-F238E27FC236}">
                    <a16:creationId xmlns:a16="http://schemas.microsoft.com/office/drawing/2014/main" id="{1B4F67BD-7C29-C84E-8A8F-79AB7F84C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32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7" name="Line 30">
                <a:extLst>
                  <a:ext uri="{FF2B5EF4-FFF2-40B4-BE49-F238E27FC236}">
                    <a16:creationId xmlns:a16="http://schemas.microsoft.com/office/drawing/2014/main" id="{02247198-E803-BD4F-A559-98EECF62F2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32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8" name="Line 31">
                <a:extLst>
                  <a:ext uri="{FF2B5EF4-FFF2-40B4-BE49-F238E27FC236}">
                    <a16:creationId xmlns:a16="http://schemas.microsoft.com/office/drawing/2014/main" id="{B4B461C2-69CB-954F-A213-0992445F3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307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39" name="Line 32">
                <a:extLst>
                  <a:ext uri="{FF2B5EF4-FFF2-40B4-BE49-F238E27FC236}">
                    <a16:creationId xmlns:a16="http://schemas.microsoft.com/office/drawing/2014/main" id="{25F5C9B3-64B1-0A43-B0E2-D8F41E99B6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2" y="297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40" name="Line 33">
                <a:extLst>
                  <a:ext uri="{FF2B5EF4-FFF2-40B4-BE49-F238E27FC236}">
                    <a16:creationId xmlns:a16="http://schemas.microsoft.com/office/drawing/2014/main" id="{3FD4399D-DF97-1042-AC1F-FC22895D2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8" y="297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41" name="Line 34">
                <a:extLst>
                  <a:ext uri="{FF2B5EF4-FFF2-40B4-BE49-F238E27FC236}">
                    <a16:creationId xmlns:a16="http://schemas.microsoft.com/office/drawing/2014/main" id="{32B9F74B-6962-F54A-90C5-69AB15D50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307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0142" name="Line 35">
                <a:extLst>
                  <a:ext uri="{FF2B5EF4-FFF2-40B4-BE49-F238E27FC236}">
                    <a16:creationId xmlns:a16="http://schemas.microsoft.com/office/drawing/2014/main" id="{F2F7C084-1BEA-D249-BAD7-BBD47D8E25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31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0118" name="Text Box 36">
              <a:extLst>
                <a:ext uri="{FF2B5EF4-FFF2-40B4-BE49-F238E27FC236}">
                  <a16:creationId xmlns:a16="http://schemas.microsoft.com/office/drawing/2014/main" id="{5234F971-99C0-A64C-83ED-73C78989B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688"/>
              <a:ext cx="9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Campionamento</a:t>
              </a:r>
            </a:p>
          </p:txBody>
        </p:sp>
      </p:grpSp>
      <p:sp>
        <p:nvSpPr>
          <p:cNvPr id="64549" name="Text Box 37">
            <a:extLst>
              <a:ext uri="{FF2B5EF4-FFF2-40B4-BE49-F238E27FC236}">
                <a16:creationId xmlns:a16="http://schemas.microsoft.com/office/drawing/2014/main" id="{B818FBE9-78D2-CA41-B59C-F042862D4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07" y="542578"/>
            <a:ext cx="8258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Trasformazione di un segnale analogico in uno digitale</a:t>
            </a:r>
          </a:p>
        </p:txBody>
      </p:sp>
      <p:sp>
        <p:nvSpPr>
          <p:cNvPr id="38" name="Text Box 37">
            <a:extLst>
              <a:ext uri="{FF2B5EF4-FFF2-40B4-BE49-F238E27FC236}">
                <a16:creationId xmlns:a16="http://schemas.microsoft.com/office/drawing/2014/main" id="{498AD258-363A-F542-AECC-606799AE9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</p:spTree>
    <p:extLst>
      <p:ext uri="{BB962C8B-B14F-4D97-AF65-F5344CB8AC3E}">
        <p14:creationId xmlns:p14="http://schemas.microsoft.com/office/powerpoint/2010/main" val="354988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CA5220-54F7-144A-828B-EAE8192243D8}"/>
              </a:ext>
            </a:extLst>
          </p:cNvPr>
          <p:cNvSpPr txBox="1"/>
          <p:nvPr/>
        </p:nvSpPr>
        <p:spPr>
          <a:xfrm>
            <a:off x="1612200" y="250536"/>
            <a:ext cx="6360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In che rapporto stanno con le tabelle viste prima?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89D5BA-7A7C-8D4E-8980-612D69328ECF}"/>
              </a:ext>
            </a:extLst>
          </p:cNvPr>
          <p:cNvGrpSpPr/>
          <p:nvPr/>
        </p:nvGrpSpPr>
        <p:grpSpPr>
          <a:xfrm>
            <a:off x="3860636" y="2167759"/>
            <a:ext cx="931665" cy="923330"/>
            <a:chOff x="1365661" y="4144488"/>
            <a:chExt cx="931665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852AEA-8C98-EE49-86D7-D49FD206894F}"/>
                </a:ext>
              </a:extLst>
            </p:cNvPr>
            <p:cNvSpPr txBox="1"/>
            <p:nvPr/>
          </p:nvSpPr>
          <p:spPr>
            <a:xfrm>
              <a:off x="1365662" y="4144488"/>
              <a:ext cx="898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F</a:t>
              </a:r>
              <a:r>
                <a:rPr lang="it-IT" sz="2400"/>
                <a:t> → 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F4A8C5-6BE6-7042-8BD0-43B84F1986F2}"/>
                </a:ext>
              </a:extLst>
            </p:cNvPr>
            <p:cNvSpPr txBox="1"/>
            <p:nvPr/>
          </p:nvSpPr>
          <p:spPr>
            <a:xfrm>
              <a:off x="1365661" y="4606153"/>
              <a:ext cx="931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/>
                <a:t> → 1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3BC4DBE-1922-1741-8249-749D35FBB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757" y="4021786"/>
            <a:ext cx="1651000" cy="187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8443236-F252-C140-93A3-BA2E3E528A3B}"/>
              </a:ext>
            </a:extLst>
          </p:cNvPr>
          <p:cNvGrpSpPr/>
          <p:nvPr/>
        </p:nvGrpSpPr>
        <p:grpSpPr>
          <a:xfrm>
            <a:off x="5845757" y="1157358"/>
            <a:ext cx="1845976" cy="2492990"/>
            <a:chOff x="5845757" y="1157358"/>
            <a:chExt cx="1845976" cy="24929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F97C27-784A-7A41-A3FD-B61280C7E281}"/>
                </a:ext>
              </a:extLst>
            </p:cNvPr>
            <p:cNvSpPr txBox="1"/>
            <p:nvPr/>
          </p:nvSpPr>
          <p:spPr>
            <a:xfrm>
              <a:off x="5997038" y="1157358"/>
              <a:ext cx="1694695" cy="249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600"/>
                <a:t>x  y      x + y</a:t>
              </a:r>
            </a:p>
            <a:p>
              <a:endParaRPr lang="it-IT" sz="2600"/>
            </a:p>
            <a:p>
              <a:r>
                <a:rPr lang="it-IT" sz="2600"/>
                <a:t>0  0        0</a:t>
              </a:r>
            </a:p>
            <a:p>
              <a:r>
                <a:rPr lang="it-IT" sz="2600"/>
                <a:t>0  1        1</a:t>
              </a:r>
            </a:p>
            <a:p>
              <a:r>
                <a:rPr lang="it-IT" sz="2600"/>
                <a:t>1  0        1</a:t>
              </a:r>
            </a:p>
            <a:p>
              <a:r>
                <a:rPr lang="it-IT" sz="2600"/>
                <a:t>1  1        1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6EAA9CC-4760-BD48-813F-4B6CF77C9873}"/>
                </a:ext>
              </a:extLst>
            </p:cNvPr>
            <p:cNvCxnSpPr/>
            <p:nvPr/>
          </p:nvCxnSpPr>
          <p:spPr>
            <a:xfrm>
              <a:off x="5845757" y="1764406"/>
              <a:ext cx="18459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7BC8F7-455B-5845-94C6-5251F1D374FF}"/>
                </a:ext>
              </a:extLst>
            </p:cNvPr>
            <p:cNvCxnSpPr>
              <a:cxnSpLocks/>
              <a:stCxn id="12" idx="0"/>
              <a:endCxn id="12" idx="2"/>
            </p:cNvCxnSpPr>
            <p:nvPr/>
          </p:nvCxnSpPr>
          <p:spPr>
            <a:xfrm>
              <a:off x="6844386" y="1157358"/>
              <a:ext cx="0" cy="24929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B6F714-5BDB-C441-806E-ADFC79CDB041}"/>
              </a:ext>
            </a:extLst>
          </p:cNvPr>
          <p:cNvGrpSpPr/>
          <p:nvPr/>
        </p:nvGrpSpPr>
        <p:grpSpPr>
          <a:xfrm>
            <a:off x="249777" y="1128553"/>
            <a:ext cx="3432975" cy="3001741"/>
            <a:chOff x="4751239" y="508700"/>
            <a:chExt cx="3031727" cy="233034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2B1FA4-E00C-1F4B-B77D-DB9DE389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9956" y="508700"/>
              <a:ext cx="1817511" cy="216106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E32C58-7BC7-DF47-8A04-602E09B909DD}"/>
                </a:ext>
              </a:extLst>
            </p:cNvPr>
            <p:cNvSpPr txBox="1"/>
            <p:nvPr/>
          </p:nvSpPr>
          <p:spPr>
            <a:xfrm>
              <a:off x="4751239" y="2500488"/>
              <a:ext cx="30317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>
                  <a:latin typeface="Times" pitchFamily="2" charset="0"/>
                </a:rPr>
                <a:t>Tavola di verità del connettivo 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5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27A526-DFC6-D548-BEA6-B1E98AAB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658" y="3903829"/>
            <a:ext cx="1676400" cy="2146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6BE8469-D833-444F-AF7F-F2AC2A8C181D}"/>
              </a:ext>
            </a:extLst>
          </p:cNvPr>
          <p:cNvGrpSpPr/>
          <p:nvPr/>
        </p:nvGrpSpPr>
        <p:grpSpPr>
          <a:xfrm>
            <a:off x="3860636" y="2167759"/>
            <a:ext cx="931665" cy="923330"/>
            <a:chOff x="1365661" y="4144488"/>
            <a:chExt cx="931665" cy="9233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7A4BF1-2635-9940-A7FD-3A4862E52850}"/>
                </a:ext>
              </a:extLst>
            </p:cNvPr>
            <p:cNvSpPr txBox="1"/>
            <p:nvPr/>
          </p:nvSpPr>
          <p:spPr>
            <a:xfrm>
              <a:off x="1365662" y="4144488"/>
              <a:ext cx="898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F</a:t>
              </a:r>
              <a:r>
                <a:rPr lang="it-IT" sz="2400"/>
                <a:t> → 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5BFEBC-CAC5-9742-857C-4FAC0627FCC1}"/>
                </a:ext>
              </a:extLst>
            </p:cNvPr>
            <p:cNvSpPr txBox="1"/>
            <p:nvPr/>
          </p:nvSpPr>
          <p:spPr>
            <a:xfrm>
              <a:off x="1365661" y="4606153"/>
              <a:ext cx="931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/>
                <a:t> → 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79EAE3-D7DD-4643-97EB-9216D6E0F54A}"/>
              </a:ext>
            </a:extLst>
          </p:cNvPr>
          <p:cNvGrpSpPr/>
          <p:nvPr/>
        </p:nvGrpSpPr>
        <p:grpSpPr>
          <a:xfrm>
            <a:off x="394691" y="1010179"/>
            <a:ext cx="3684471" cy="2999952"/>
            <a:chOff x="218751" y="485421"/>
            <a:chExt cx="3179204" cy="235362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51F129-C732-CB43-93EB-C15DD2347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305" y="485421"/>
              <a:ext cx="1548756" cy="1947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788282-8FEF-BE49-86F3-A3C47BB70437}"/>
                </a:ext>
              </a:extLst>
            </p:cNvPr>
            <p:cNvSpPr txBox="1"/>
            <p:nvPr/>
          </p:nvSpPr>
          <p:spPr>
            <a:xfrm>
              <a:off x="218751" y="2500488"/>
              <a:ext cx="31792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>
                  <a:latin typeface="Times" pitchFamily="2" charset="0"/>
                </a:rPr>
                <a:t>Tavola di verità del connettivo AND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01DB21-39DF-9144-A196-D2F670C25607}"/>
              </a:ext>
            </a:extLst>
          </p:cNvPr>
          <p:cNvGrpSpPr/>
          <p:nvPr/>
        </p:nvGrpSpPr>
        <p:grpSpPr>
          <a:xfrm>
            <a:off x="5845757" y="1134255"/>
            <a:ext cx="1845976" cy="2516093"/>
            <a:chOff x="5845757" y="1134255"/>
            <a:chExt cx="1845976" cy="251609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5D7E6C-B374-EC45-8379-9060736CFC2B}"/>
                </a:ext>
              </a:extLst>
            </p:cNvPr>
            <p:cNvGrpSpPr/>
            <p:nvPr/>
          </p:nvGrpSpPr>
          <p:grpSpPr>
            <a:xfrm>
              <a:off x="5845757" y="1157358"/>
              <a:ext cx="1845976" cy="2492990"/>
              <a:chOff x="5845757" y="1157358"/>
              <a:chExt cx="1845976" cy="249299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D4B487-8F4C-6342-8FF1-916FC454334D}"/>
                  </a:ext>
                </a:extLst>
              </p:cNvPr>
              <p:cNvSpPr txBox="1"/>
              <p:nvPr/>
            </p:nvSpPr>
            <p:spPr>
              <a:xfrm>
                <a:off x="5997038" y="1157358"/>
                <a:ext cx="1603324" cy="249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600"/>
                  <a:t>x  y      x   y</a:t>
                </a:r>
              </a:p>
              <a:p>
                <a:endParaRPr lang="it-IT" sz="2600"/>
              </a:p>
              <a:p>
                <a:r>
                  <a:rPr lang="it-IT" sz="2600"/>
                  <a:t>0  0        0</a:t>
                </a:r>
              </a:p>
              <a:p>
                <a:r>
                  <a:rPr lang="it-IT" sz="2600"/>
                  <a:t>0  1        0</a:t>
                </a:r>
              </a:p>
              <a:p>
                <a:r>
                  <a:rPr lang="it-IT" sz="2600"/>
                  <a:t>1  0        0</a:t>
                </a:r>
              </a:p>
              <a:p>
                <a:r>
                  <a:rPr lang="it-IT" sz="2600"/>
                  <a:t>1  1        1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87CE9DA-A538-B34C-B2D9-76C8F1A6BD08}"/>
                  </a:ext>
                </a:extLst>
              </p:cNvPr>
              <p:cNvCxnSpPr/>
              <p:nvPr/>
            </p:nvCxnSpPr>
            <p:spPr>
              <a:xfrm>
                <a:off x="5845757" y="1764406"/>
                <a:ext cx="18459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53D879B-2BE8-8D41-89E6-A41B2BA59AB4}"/>
                  </a:ext>
                </a:extLst>
              </p:cNvPr>
              <p:cNvCxnSpPr>
                <a:cxnSpLocks/>
                <a:stCxn id="17" idx="0"/>
                <a:endCxn id="17" idx="2"/>
              </p:cNvCxnSpPr>
              <p:nvPr/>
            </p:nvCxnSpPr>
            <p:spPr>
              <a:xfrm>
                <a:off x="6798700" y="1157358"/>
                <a:ext cx="0" cy="2492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1F141E-D7C1-D847-89BC-CAB3CAD02B5E}"/>
                </a:ext>
              </a:extLst>
            </p:cNvPr>
            <p:cNvSpPr txBox="1"/>
            <p:nvPr/>
          </p:nvSpPr>
          <p:spPr>
            <a:xfrm>
              <a:off x="7111395" y="1134255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98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710638-CFE4-CB40-B7E1-08561FA24BA5}"/>
              </a:ext>
            </a:extLst>
          </p:cNvPr>
          <p:cNvSpPr txBox="1"/>
          <p:nvPr/>
        </p:nvSpPr>
        <p:spPr>
          <a:xfrm>
            <a:off x="1327639" y="1283678"/>
            <a:ext cx="6395469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Altro esempio di algebra Booleana</a:t>
            </a:r>
            <a:r>
              <a:rPr lang="it-IT"/>
              <a:t>:</a:t>
            </a:r>
          </a:p>
          <a:p>
            <a:endParaRPr lang="it-IT"/>
          </a:p>
          <a:p>
            <a:r>
              <a:rPr lang="it-IT"/>
              <a:t>la teoria degli insiemi, con </a:t>
            </a:r>
            <a:r>
              <a:rPr lang="it-IT" i="1"/>
              <a:t>S</a:t>
            </a:r>
            <a:r>
              <a:rPr lang="it-IT"/>
              <a:t> insieme e </a:t>
            </a:r>
            <a:r>
              <a:rPr lang="it-IT" i="1"/>
              <a:t>P(S)</a:t>
            </a:r>
            <a:r>
              <a:rPr lang="it-IT"/>
              <a:t> l’insieme delle parti di </a:t>
            </a:r>
            <a:r>
              <a:rPr lang="it-IT" i="1"/>
              <a:t>S</a:t>
            </a:r>
          </a:p>
          <a:p>
            <a:endParaRPr lang="it-IT"/>
          </a:p>
          <a:p>
            <a:r>
              <a:rPr lang="it-IT"/>
              <a:t>Leggi di composizione:</a:t>
            </a:r>
          </a:p>
          <a:p>
            <a:endParaRPr lang="it-IT"/>
          </a:p>
          <a:p>
            <a:r>
              <a:rPr lang="it-IT"/>
              <a:t>	intersezione		</a:t>
            </a:r>
            <a:r>
              <a:rPr lang="it-IT" sz="3200"/>
              <a:t>∩</a:t>
            </a:r>
          </a:p>
          <a:p>
            <a:r>
              <a:rPr lang="it-IT"/>
              <a:t>	unione			</a:t>
            </a:r>
            <a:r>
              <a:rPr lang="it-IT" sz="3200"/>
              <a:t>∪</a:t>
            </a:r>
          </a:p>
          <a:p>
            <a:r>
              <a:rPr lang="it-IT"/>
              <a:t>	complementazione	     </a:t>
            </a:r>
            <a:r>
              <a:rPr lang="it-IT" sz="3200"/>
              <a:t>     </a:t>
            </a:r>
            <a:r>
              <a:rPr lang="it-IT" sz="2400">
                <a:latin typeface="Apple Chancery" panose="03020702040506060504" pitchFamily="66" charset="-79"/>
                <a:cs typeface="Apple Chancery" panose="03020702040506060504" pitchFamily="66" charset="-79"/>
              </a:rPr>
              <a:t>C</a:t>
            </a:r>
            <a:r>
              <a:rPr lang="it-IT" sz="2400">
                <a:latin typeface="Times" pitchFamily="2" charset="0"/>
              </a:rPr>
              <a:t>(</a:t>
            </a:r>
            <a:r>
              <a:rPr lang="it-IT" sz="2400" i="1">
                <a:latin typeface="Times" pitchFamily="2" charset="0"/>
              </a:rPr>
              <a:t>A</a:t>
            </a:r>
            <a:r>
              <a:rPr lang="it-IT" sz="2400">
                <a:latin typeface="Times" pitchFamily="2" charset="0"/>
              </a:rPr>
              <a:t>)</a:t>
            </a:r>
            <a:r>
              <a:rPr lang="it-IT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F583B-A851-5140-B5CB-8A0F746AD9E6}"/>
              </a:ext>
            </a:extLst>
          </p:cNvPr>
          <p:cNvSpPr txBox="1"/>
          <p:nvPr/>
        </p:nvSpPr>
        <p:spPr>
          <a:xfrm>
            <a:off x="1740877" y="5354515"/>
            <a:ext cx="60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0 è l’insieme vuoto			1 è l’insieme ambiente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F3D2A-CD98-ED41-8F6B-4AECD42C1668}"/>
              </a:ext>
            </a:extLst>
          </p:cNvPr>
          <p:cNvSpPr/>
          <p:nvPr/>
        </p:nvSpPr>
        <p:spPr>
          <a:xfrm>
            <a:off x="6546121" y="0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Definizione assiomatica dell’Algebra Booleana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20901701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26B04A-88DF-DB40-AF72-265B5197B8E1}"/>
              </a:ext>
            </a:extLst>
          </p:cNvPr>
          <p:cNvSpPr txBox="1"/>
          <p:nvPr/>
        </p:nvSpPr>
        <p:spPr>
          <a:xfrm>
            <a:off x="1450731" y="1678817"/>
            <a:ext cx="6111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Partendo dagli assiomi possiamo ricavare (infinite) altre</a:t>
            </a:r>
          </a:p>
          <a:p>
            <a:r>
              <a:rPr lang="it-IT"/>
              <a:t>relazioni Booleane vere, detti </a:t>
            </a:r>
            <a:r>
              <a:rPr lang="it-IT" i="1"/>
              <a:t>teoremi.</a:t>
            </a:r>
            <a:r>
              <a:rPr lang="it-IT"/>
              <a:t> Il teorema di De Morgan</a:t>
            </a:r>
          </a:p>
          <a:p>
            <a:r>
              <a:rPr lang="it-IT"/>
              <a:t>è un esempio in tal senso: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5C786-FBCF-D240-8A74-85F1D363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067" y="2900700"/>
            <a:ext cx="4620491" cy="552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9DBBA-5639-0A46-AF3E-4EB6DC9EB06E}"/>
              </a:ext>
            </a:extLst>
          </p:cNvPr>
          <p:cNvSpPr txBox="1"/>
          <p:nvPr/>
        </p:nvSpPr>
        <p:spPr>
          <a:xfrm>
            <a:off x="1213261" y="3957280"/>
            <a:ext cx="658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L’insieme di tutti i teoremi costituisce la </a:t>
            </a:r>
            <a:r>
              <a:rPr lang="it-IT" i="1"/>
              <a:t>teoria dell’algebra Booleana</a:t>
            </a: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04914-2181-044D-8516-D186BFA3CA50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77173-B8BD-1E45-B130-0F462F675359}"/>
              </a:ext>
            </a:extLst>
          </p:cNvPr>
          <p:cNvSpPr txBox="1"/>
          <p:nvPr/>
        </p:nvSpPr>
        <p:spPr>
          <a:xfrm>
            <a:off x="2636791" y="545234"/>
            <a:ext cx="3062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Teoremi dell’algebra Booleana</a:t>
            </a:r>
          </a:p>
        </p:txBody>
      </p:sp>
    </p:spTree>
    <p:extLst>
      <p:ext uri="{BB962C8B-B14F-4D97-AF65-F5344CB8AC3E}">
        <p14:creationId xmlns:p14="http://schemas.microsoft.com/office/powerpoint/2010/main" val="4157143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DA1D1-1619-8044-9DAB-95CF225A9B86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1F6C8-88A1-C042-9358-D2BC8EC222FC}"/>
              </a:ext>
            </a:extLst>
          </p:cNvPr>
          <p:cNvSpPr txBox="1"/>
          <p:nvPr/>
        </p:nvSpPr>
        <p:spPr>
          <a:xfrm>
            <a:off x="231987" y="27620"/>
            <a:ext cx="8249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 partire dagli assiomi sopra esposti, si potrebbero ricavare tutti i possibili </a:t>
            </a:r>
          </a:p>
          <a:p>
            <a:r>
              <a:rPr lang="it-IT"/>
              <a:t>teoremi dell’Algebra Booleana; tra questi ce ne sono alcuni molto semplici e utili nella </a:t>
            </a:r>
          </a:p>
          <a:p>
            <a:r>
              <a:rPr lang="it-IT"/>
              <a:t>manipolazione delle formule; li elenchiamo di seguito.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6732B-97DB-2246-B4BB-127103AED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981543"/>
            <a:ext cx="7017173" cy="836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ED770-4E6E-E24F-BC0D-8C2A1BE9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7" y="1838482"/>
            <a:ext cx="7477760" cy="502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0B0BA-715E-194D-BDB3-9E03B717E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1" y="2286795"/>
            <a:ext cx="7233920" cy="480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512E97-6B78-A646-89B2-A283A7B76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07" y="2841044"/>
            <a:ext cx="7815182" cy="489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71E0C-FE8D-5F4E-B5DF-61531BF09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81" y="3403764"/>
            <a:ext cx="8130389" cy="4110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5C17EF-7797-0849-9BC8-2F44A8700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81" y="3855820"/>
            <a:ext cx="8308541" cy="4138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237593-EE53-2146-B422-2DD111A01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677" y="4308253"/>
            <a:ext cx="7414518" cy="5191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8056EA-458C-A447-BA9A-3DE4DE76BB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479" y="4851196"/>
            <a:ext cx="7675038" cy="4183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55F9F7-C9D1-7041-8F15-2FB7E9865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697" y="5347000"/>
            <a:ext cx="7516457" cy="4430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9A6F9F-C2F0-AC47-9D99-51B49B882B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78" y="5850746"/>
            <a:ext cx="7700981" cy="4400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504DAA-D180-FD4C-BAB6-B576DB1EE01C}"/>
              </a:ext>
            </a:extLst>
          </p:cNvPr>
          <p:cNvSpPr/>
          <p:nvPr/>
        </p:nvSpPr>
        <p:spPr>
          <a:xfrm>
            <a:off x="2576820" y="993430"/>
            <a:ext cx="2766951" cy="5297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D54570-7B5C-8B44-818F-9E3E46D1751E}"/>
              </a:ext>
            </a:extLst>
          </p:cNvPr>
          <p:cNvSpPr/>
          <p:nvPr/>
        </p:nvSpPr>
        <p:spPr>
          <a:xfrm>
            <a:off x="5427023" y="1005317"/>
            <a:ext cx="3524899" cy="528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F22A0-E626-B145-BFB9-4105EB2CE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23" y="1795090"/>
            <a:ext cx="7017173" cy="836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6F824F-F4C1-494D-8AD8-ABB1417B29C5}"/>
              </a:ext>
            </a:extLst>
          </p:cNvPr>
          <p:cNvSpPr txBox="1"/>
          <p:nvPr/>
        </p:nvSpPr>
        <p:spPr>
          <a:xfrm>
            <a:off x="1230405" y="316007"/>
            <a:ext cx="5780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Come si dimostrano?</a:t>
            </a:r>
          </a:p>
          <a:p>
            <a:endParaRPr lang="it-IT"/>
          </a:p>
          <a:p>
            <a:pPr marL="342900" indent="-342900">
              <a:buAutoNum type="alphaLcParenR"/>
            </a:pPr>
            <a:r>
              <a:rPr lang="it-IT"/>
              <a:t>per </a:t>
            </a:r>
            <a:r>
              <a:rPr lang="it-IT" i="1"/>
              <a:t>induzione perfetta </a:t>
            </a:r>
            <a:r>
              <a:rPr lang="it-IT"/>
              <a:t>(tavola di verità)</a:t>
            </a:r>
          </a:p>
          <a:p>
            <a:pPr marL="342900" indent="-342900">
              <a:buAutoNum type="alphaLcParenR"/>
            </a:pPr>
            <a:r>
              <a:rPr lang="it-IT"/>
              <a:t>usando gli assiomi e i precedenti teoremi già dimostrati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038977-DAD6-BB43-B3F6-DD2248B6D2DA}"/>
              </a:ext>
            </a:extLst>
          </p:cNvPr>
          <p:cNvGrpSpPr/>
          <p:nvPr/>
        </p:nvGrpSpPr>
        <p:grpSpPr>
          <a:xfrm>
            <a:off x="753035" y="3086099"/>
            <a:ext cx="6766661" cy="917472"/>
            <a:chOff x="753035" y="3086099"/>
            <a:chExt cx="6766661" cy="9174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91F188-9B2D-CD40-8F4B-CA4B60C717EF}"/>
                </a:ext>
              </a:extLst>
            </p:cNvPr>
            <p:cNvSpPr txBox="1"/>
            <p:nvPr/>
          </p:nvSpPr>
          <p:spPr>
            <a:xfrm>
              <a:off x="753035" y="3311569"/>
              <a:ext cx="1795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ricordiamoci che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BFEDA0-3A86-BE46-9F1B-1A902521E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9062" y="3086099"/>
              <a:ext cx="4110634" cy="917472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FF6887C-F083-9D44-8EA1-38211B3C72DF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EE522-7DD3-CA4E-810B-A9E07CB39C10}"/>
              </a:ext>
            </a:extLst>
          </p:cNvPr>
          <p:cNvSpPr txBox="1"/>
          <p:nvPr/>
        </p:nvSpPr>
        <p:spPr>
          <a:xfrm>
            <a:off x="2790265" y="5979709"/>
            <a:ext cx="2897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dimostrazione per induzione perfetta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2D1ED3-131D-3C4B-8C8A-EB8342935913}"/>
              </a:ext>
            </a:extLst>
          </p:cNvPr>
          <p:cNvGrpSpPr/>
          <p:nvPr/>
        </p:nvGrpSpPr>
        <p:grpSpPr>
          <a:xfrm>
            <a:off x="1794090" y="4360698"/>
            <a:ext cx="1508746" cy="1261884"/>
            <a:chOff x="1794090" y="4360698"/>
            <a:chExt cx="1508746" cy="12618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E6593F-1214-3244-BD0F-A11F476E9CAB}"/>
                </a:ext>
              </a:extLst>
            </p:cNvPr>
            <p:cNvSpPr txBox="1"/>
            <p:nvPr/>
          </p:nvSpPr>
          <p:spPr>
            <a:xfrm>
              <a:off x="1794090" y="4360698"/>
              <a:ext cx="1508746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i="1">
                  <a:latin typeface="Times" pitchFamily="2" charset="0"/>
                </a:rPr>
                <a:t>x</a:t>
              </a:r>
              <a:r>
                <a:rPr lang="it-IT" sz="2000">
                  <a:latin typeface="Monaco" pitchFamily="2" charset="77"/>
                </a:rPr>
                <a:t> </a:t>
              </a:r>
              <a:r>
                <a:rPr lang="it-IT" sz="2000" i="1">
                  <a:latin typeface="Times" pitchFamily="2" charset="0"/>
                </a:rPr>
                <a:t>x</a:t>
              </a:r>
              <a:r>
                <a:rPr lang="it-IT" sz="2000">
                  <a:latin typeface="Monaco" pitchFamily="2" charset="77"/>
                </a:rPr>
                <a:t>	</a:t>
              </a:r>
              <a:r>
                <a:rPr lang="it-IT" sz="2000" i="1">
                  <a:latin typeface="Times" pitchFamily="2" charset="0"/>
                </a:rPr>
                <a:t>x+x</a:t>
              </a:r>
            </a:p>
            <a:p>
              <a:endParaRPr lang="it-IT" sz="2000" i="1">
                <a:latin typeface="Times" pitchFamily="2" charset="0"/>
              </a:endParaRPr>
            </a:p>
            <a:p>
              <a:r>
                <a:rPr lang="it-IT">
                  <a:latin typeface="Monaco" pitchFamily="2" charset="77"/>
                </a:rPr>
                <a:t>0 0	 0</a:t>
              </a:r>
            </a:p>
            <a:p>
              <a:r>
                <a:rPr lang="it-IT">
                  <a:latin typeface="Monaco" pitchFamily="2" charset="77"/>
                </a:rPr>
                <a:t>1 1	 1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06EDDF-1F49-1046-A565-28D03085E93E}"/>
                </a:ext>
              </a:extLst>
            </p:cNvPr>
            <p:cNvCxnSpPr>
              <a:stCxn id="6" idx="0"/>
              <a:endCxn id="6" idx="2"/>
            </p:cNvCxnSpPr>
            <p:nvPr/>
          </p:nvCxnSpPr>
          <p:spPr>
            <a:xfrm>
              <a:off x="2548463" y="4360698"/>
              <a:ext cx="0" cy="1261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E8CF99-B51E-9F45-A4BD-EA03A8FDC75F}"/>
              </a:ext>
            </a:extLst>
          </p:cNvPr>
          <p:cNvGrpSpPr/>
          <p:nvPr/>
        </p:nvGrpSpPr>
        <p:grpSpPr>
          <a:xfrm>
            <a:off x="4810714" y="4327078"/>
            <a:ext cx="1463862" cy="1295504"/>
            <a:chOff x="4810714" y="4327078"/>
            <a:chExt cx="1463862" cy="129550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5B9EC5-DB43-204A-A0C7-B893B52D2FC5}"/>
                </a:ext>
              </a:extLst>
            </p:cNvPr>
            <p:cNvGrpSpPr/>
            <p:nvPr/>
          </p:nvGrpSpPr>
          <p:grpSpPr>
            <a:xfrm>
              <a:off x="4810714" y="4327078"/>
              <a:ext cx="1463862" cy="1295504"/>
              <a:chOff x="4810714" y="4327078"/>
              <a:chExt cx="1463862" cy="129550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49AE3D-5301-C14D-8E5B-CDC7CE906CF5}"/>
                  </a:ext>
                </a:extLst>
              </p:cNvPr>
              <p:cNvSpPr txBox="1"/>
              <p:nvPr/>
            </p:nvSpPr>
            <p:spPr>
              <a:xfrm>
                <a:off x="4810714" y="4360698"/>
                <a:ext cx="1463862" cy="126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i="1">
                    <a:latin typeface="Times" pitchFamily="2" charset="0"/>
                  </a:rPr>
                  <a:t>x</a:t>
                </a:r>
                <a:r>
                  <a:rPr lang="it-IT" sz="2000">
                    <a:latin typeface="Monaco" pitchFamily="2" charset="77"/>
                  </a:rPr>
                  <a:t> </a:t>
                </a:r>
                <a:r>
                  <a:rPr lang="it-IT" sz="2000" i="1">
                    <a:latin typeface="Times" pitchFamily="2" charset="0"/>
                  </a:rPr>
                  <a:t>x</a:t>
                </a:r>
                <a:r>
                  <a:rPr lang="it-IT" sz="2000">
                    <a:latin typeface="Monaco" pitchFamily="2" charset="77"/>
                  </a:rPr>
                  <a:t>	</a:t>
                </a:r>
                <a:r>
                  <a:rPr lang="it-IT" sz="2000" i="1">
                    <a:latin typeface="Times" pitchFamily="2" charset="0"/>
                  </a:rPr>
                  <a:t>x  x</a:t>
                </a:r>
              </a:p>
              <a:p>
                <a:endParaRPr lang="it-IT" sz="2000" i="1">
                  <a:latin typeface="Times" pitchFamily="2" charset="0"/>
                </a:endParaRPr>
              </a:p>
              <a:p>
                <a:r>
                  <a:rPr lang="it-IT">
                    <a:latin typeface="Monaco" pitchFamily="2" charset="77"/>
                  </a:rPr>
                  <a:t>0 0	 0</a:t>
                </a:r>
              </a:p>
              <a:p>
                <a:r>
                  <a:rPr lang="it-IT">
                    <a:latin typeface="Monaco" pitchFamily="2" charset="77"/>
                  </a:rPr>
                  <a:t>1 1	 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029B0E-7C7B-1C49-8B26-DAECC962EC80}"/>
                  </a:ext>
                </a:extLst>
              </p:cNvPr>
              <p:cNvSpPr txBox="1"/>
              <p:nvPr/>
            </p:nvSpPr>
            <p:spPr>
              <a:xfrm>
                <a:off x="5869642" y="4327078"/>
                <a:ext cx="242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.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B28D43-32FA-E84F-B666-1F15E40509EE}"/>
                </a:ext>
              </a:extLst>
            </p:cNvPr>
            <p:cNvCxnSpPr/>
            <p:nvPr/>
          </p:nvCxnSpPr>
          <p:spPr>
            <a:xfrm>
              <a:off x="5595528" y="4327078"/>
              <a:ext cx="0" cy="1261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65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7D830-D364-4D4C-9944-09416702C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6" y="1153831"/>
            <a:ext cx="7477760" cy="502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2E26E-9C0E-EC4D-9E81-A80A619A1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41" y="3409627"/>
            <a:ext cx="7233920" cy="4809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745858-DF5E-4940-8567-DE122F49F5CE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A34F2E-CB4C-1846-AB1D-E901B798483A}"/>
              </a:ext>
            </a:extLst>
          </p:cNvPr>
          <p:cNvGrpSpPr/>
          <p:nvPr/>
        </p:nvGrpSpPr>
        <p:grpSpPr>
          <a:xfrm>
            <a:off x="3194896" y="1834562"/>
            <a:ext cx="1523174" cy="1272456"/>
            <a:chOff x="2190781" y="1785549"/>
            <a:chExt cx="1523174" cy="12724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EA5411-47FA-6543-B230-48D01D5220B3}"/>
                </a:ext>
              </a:extLst>
            </p:cNvPr>
            <p:cNvSpPr txBox="1"/>
            <p:nvPr/>
          </p:nvSpPr>
          <p:spPr>
            <a:xfrm>
              <a:off x="2190781" y="1785549"/>
              <a:ext cx="1523174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i="1">
                  <a:latin typeface="Times" pitchFamily="2" charset="0"/>
                </a:rPr>
                <a:t>x</a:t>
              </a:r>
              <a:r>
                <a:rPr lang="it-IT" sz="2000">
                  <a:latin typeface="Monaco" pitchFamily="2" charset="77"/>
                </a:rPr>
                <a:t> </a:t>
              </a:r>
              <a:r>
                <a:rPr lang="it-IT" sz="2000">
                  <a:latin typeface="Times" pitchFamily="2" charset="0"/>
                </a:rPr>
                <a:t>1</a:t>
              </a:r>
              <a:r>
                <a:rPr lang="it-IT" sz="2000">
                  <a:latin typeface="Monaco" pitchFamily="2" charset="77"/>
                </a:rPr>
                <a:t>	</a:t>
              </a:r>
              <a:r>
                <a:rPr lang="it-IT" sz="2000" i="1">
                  <a:latin typeface="Times" pitchFamily="2" charset="0"/>
                </a:rPr>
                <a:t>x+</a:t>
              </a:r>
              <a:r>
                <a:rPr lang="it-IT" sz="2000">
                  <a:latin typeface="Times" pitchFamily="2" charset="0"/>
                </a:rPr>
                <a:t>1</a:t>
              </a:r>
            </a:p>
            <a:p>
              <a:endParaRPr lang="it-IT" sz="2000" i="1">
                <a:latin typeface="Times" pitchFamily="2" charset="0"/>
              </a:endParaRPr>
            </a:p>
            <a:p>
              <a:r>
                <a:rPr lang="it-IT">
                  <a:latin typeface="Monaco" pitchFamily="2" charset="77"/>
                </a:rPr>
                <a:t>0 1	 1</a:t>
              </a:r>
            </a:p>
            <a:p>
              <a:r>
                <a:rPr lang="it-IT">
                  <a:latin typeface="Monaco" pitchFamily="2" charset="77"/>
                </a:rPr>
                <a:t>1 1	 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4D24C28-75A0-1143-9C41-C67C72378675}"/>
                </a:ext>
              </a:extLst>
            </p:cNvPr>
            <p:cNvCxnSpPr/>
            <p:nvPr/>
          </p:nvCxnSpPr>
          <p:spPr>
            <a:xfrm>
              <a:off x="2941150" y="1796121"/>
              <a:ext cx="0" cy="1261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D541C5-755E-5743-A405-0D7AFF511CD6}"/>
              </a:ext>
            </a:extLst>
          </p:cNvPr>
          <p:cNvGrpSpPr/>
          <p:nvPr/>
        </p:nvGrpSpPr>
        <p:grpSpPr>
          <a:xfrm>
            <a:off x="6239652" y="1916186"/>
            <a:ext cx="1478290" cy="1295504"/>
            <a:chOff x="5173787" y="1762501"/>
            <a:chExt cx="1478290" cy="12955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28E5F4-9C28-044E-B7FF-3B67247BE4E8}"/>
                </a:ext>
              </a:extLst>
            </p:cNvPr>
            <p:cNvGrpSpPr/>
            <p:nvPr/>
          </p:nvGrpSpPr>
          <p:grpSpPr>
            <a:xfrm>
              <a:off x="5173787" y="1762501"/>
              <a:ext cx="1478290" cy="1295504"/>
              <a:chOff x="4810714" y="4327078"/>
              <a:chExt cx="1478290" cy="129550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ADF1AC-1436-F944-A349-F0610EA89636}"/>
                  </a:ext>
                </a:extLst>
              </p:cNvPr>
              <p:cNvSpPr txBox="1"/>
              <p:nvPr/>
            </p:nvSpPr>
            <p:spPr>
              <a:xfrm>
                <a:off x="4810714" y="4360698"/>
                <a:ext cx="1478290" cy="126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i="1">
                    <a:latin typeface="Times" pitchFamily="2" charset="0"/>
                  </a:rPr>
                  <a:t>x</a:t>
                </a:r>
                <a:r>
                  <a:rPr lang="it-IT" sz="2000">
                    <a:latin typeface="Monaco" pitchFamily="2" charset="77"/>
                  </a:rPr>
                  <a:t> </a:t>
                </a:r>
                <a:r>
                  <a:rPr lang="it-IT" sz="2000">
                    <a:latin typeface="Times" pitchFamily="2" charset="0"/>
                  </a:rPr>
                  <a:t>0</a:t>
                </a:r>
                <a:r>
                  <a:rPr lang="it-IT" sz="2000">
                    <a:latin typeface="Monaco" pitchFamily="2" charset="77"/>
                  </a:rPr>
                  <a:t>	</a:t>
                </a:r>
                <a:r>
                  <a:rPr lang="it-IT" sz="2000" i="1">
                    <a:latin typeface="Times" pitchFamily="2" charset="0"/>
                  </a:rPr>
                  <a:t>x  </a:t>
                </a:r>
                <a:r>
                  <a:rPr lang="it-IT" sz="2000">
                    <a:latin typeface="Times" pitchFamily="2" charset="0"/>
                  </a:rPr>
                  <a:t>0</a:t>
                </a:r>
              </a:p>
              <a:p>
                <a:endParaRPr lang="it-IT" sz="2000" i="1">
                  <a:latin typeface="Times" pitchFamily="2" charset="0"/>
                </a:endParaRPr>
              </a:p>
              <a:p>
                <a:r>
                  <a:rPr lang="it-IT">
                    <a:latin typeface="Monaco" pitchFamily="2" charset="77"/>
                  </a:rPr>
                  <a:t>0 0	 0</a:t>
                </a:r>
              </a:p>
              <a:p>
                <a:r>
                  <a:rPr lang="it-IT">
                    <a:latin typeface="Monaco" pitchFamily="2" charset="77"/>
                  </a:rPr>
                  <a:t>1 0	 0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99D81D-7FA6-F248-B9A2-73B47360D3E4}"/>
                  </a:ext>
                </a:extLst>
              </p:cNvPr>
              <p:cNvSpPr txBox="1"/>
              <p:nvPr/>
            </p:nvSpPr>
            <p:spPr>
              <a:xfrm>
                <a:off x="5869642" y="4327078"/>
                <a:ext cx="242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.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81EAF9-F0C1-0847-BAB7-A703851019EB}"/>
                </a:ext>
              </a:extLst>
            </p:cNvPr>
            <p:cNvCxnSpPr/>
            <p:nvPr/>
          </p:nvCxnSpPr>
          <p:spPr>
            <a:xfrm>
              <a:off x="5960166" y="1785549"/>
              <a:ext cx="0" cy="1261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186274-2843-6341-976D-C6974F1BAD7F}"/>
              </a:ext>
            </a:extLst>
          </p:cNvPr>
          <p:cNvGrpSpPr/>
          <p:nvPr/>
        </p:nvGrpSpPr>
        <p:grpSpPr>
          <a:xfrm>
            <a:off x="3519799" y="4071491"/>
            <a:ext cx="1394934" cy="1487677"/>
            <a:chOff x="3519799" y="4071491"/>
            <a:chExt cx="1394934" cy="148767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64443-578D-F044-9277-6D2D42947727}"/>
                </a:ext>
              </a:extLst>
            </p:cNvPr>
            <p:cNvGrpSpPr/>
            <p:nvPr/>
          </p:nvGrpSpPr>
          <p:grpSpPr>
            <a:xfrm>
              <a:off x="3519799" y="4071491"/>
              <a:ext cx="1394934" cy="1487677"/>
              <a:chOff x="3358432" y="3157712"/>
              <a:chExt cx="1394934" cy="148767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B285B2-7D1A-B643-B71E-1C7349527398}"/>
                  </a:ext>
                </a:extLst>
              </p:cNvPr>
              <p:cNvSpPr txBox="1"/>
              <p:nvPr/>
            </p:nvSpPr>
            <p:spPr>
              <a:xfrm>
                <a:off x="3358432" y="3383505"/>
                <a:ext cx="1394934" cy="126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i="1">
                    <a:latin typeface="Times" pitchFamily="2" charset="0"/>
                  </a:rPr>
                  <a:t>x</a:t>
                </a:r>
                <a:r>
                  <a:rPr lang="it-IT" sz="2000">
                    <a:latin typeface="Monaco" pitchFamily="2" charset="77"/>
                  </a:rPr>
                  <a:t> </a:t>
                </a:r>
                <a:r>
                  <a:rPr lang="it-IT" sz="2000" i="1">
                    <a:latin typeface="Times" pitchFamily="2" charset="0"/>
                  </a:rPr>
                  <a:t>x</a:t>
                </a:r>
                <a:r>
                  <a:rPr lang="it-IT" sz="2000">
                    <a:latin typeface="Monaco" pitchFamily="2" charset="77"/>
                  </a:rPr>
                  <a:t>	 </a:t>
                </a:r>
                <a:r>
                  <a:rPr lang="it-IT" sz="2000" i="1">
                    <a:latin typeface="Times" pitchFamily="2" charset="0"/>
                  </a:rPr>
                  <a:t>x</a:t>
                </a:r>
                <a:endParaRPr lang="it-IT" sz="2000">
                  <a:latin typeface="Times" pitchFamily="2" charset="0"/>
                </a:endParaRPr>
              </a:p>
              <a:p>
                <a:endParaRPr lang="it-IT" sz="2000" i="1">
                  <a:latin typeface="Times" pitchFamily="2" charset="0"/>
                </a:endParaRPr>
              </a:p>
              <a:p>
                <a:r>
                  <a:rPr lang="it-IT">
                    <a:latin typeface="Monaco" pitchFamily="2" charset="77"/>
                  </a:rPr>
                  <a:t>0 1	 0</a:t>
                </a:r>
              </a:p>
              <a:p>
                <a:r>
                  <a:rPr lang="it-IT">
                    <a:latin typeface="Monaco" pitchFamily="2" charset="77"/>
                  </a:rPr>
                  <a:t>1 0	 1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2946A16-DB6B-1742-BAA0-E1118C8D640F}"/>
                  </a:ext>
                </a:extLst>
              </p:cNvPr>
              <p:cNvGrpSpPr/>
              <p:nvPr/>
            </p:nvGrpSpPr>
            <p:grpSpPr>
              <a:xfrm>
                <a:off x="4380212" y="3157712"/>
                <a:ext cx="352982" cy="416891"/>
                <a:chOff x="6165476" y="3489512"/>
                <a:chExt cx="352982" cy="416891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1C66E9A-C3D1-C742-B0E9-005E06DAF2FC}"/>
                    </a:ext>
                  </a:extLst>
                </p:cNvPr>
                <p:cNvSpPr txBox="1"/>
                <p:nvPr/>
              </p:nvSpPr>
              <p:spPr>
                <a:xfrm>
                  <a:off x="6165476" y="3489512"/>
                  <a:ext cx="352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 _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A7A2DF9-3A4F-5E49-8BF2-7B14DC4D7277}"/>
                    </a:ext>
                  </a:extLst>
                </p:cNvPr>
                <p:cNvSpPr txBox="1"/>
                <p:nvPr/>
              </p:nvSpPr>
              <p:spPr>
                <a:xfrm>
                  <a:off x="6165476" y="3537071"/>
                  <a:ext cx="352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 _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D22B1E8-726C-4A48-ABA8-C467EDEC24AD}"/>
                  </a:ext>
                </a:extLst>
              </p:cNvPr>
              <p:cNvSpPr txBox="1"/>
              <p:nvPr/>
            </p:nvSpPr>
            <p:spPr>
              <a:xfrm>
                <a:off x="3581399" y="3171160"/>
                <a:ext cx="352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 _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FB6D7F-B51F-E84A-A7EE-5EFF1DC7E777}"/>
                </a:ext>
              </a:extLst>
            </p:cNvPr>
            <p:cNvCxnSpPr/>
            <p:nvPr/>
          </p:nvCxnSpPr>
          <p:spPr>
            <a:xfrm>
              <a:off x="4338930" y="4254156"/>
              <a:ext cx="0" cy="12618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357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41018-B4AC-4442-8F21-789B45157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24" y="1482894"/>
            <a:ext cx="7815182" cy="489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29637-5513-1247-AA68-92C45E785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53" y="2179669"/>
            <a:ext cx="7120218" cy="847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FB796-B28D-0146-80E6-2640A18BC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20" y="3585298"/>
            <a:ext cx="8130389" cy="411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FCD64D-5791-8F41-81B1-A611A2F66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12247"/>
            <a:ext cx="9115963" cy="7535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F41E58-EBC9-B340-8215-E5D14316D6CD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C55F9B-925C-8C41-A49C-BB62A50913C9}"/>
              </a:ext>
            </a:extLst>
          </p:cNvPr>
          <p:cNvSpPr/>
          <p:nvPr/>
        </p:nvSpPr>
        <p:spPr>
          <a:xfrm>
            <a:off x="5106390" y="2179669"/>
            <a:ext cx="225631" cy="4329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047E-B6E2-304A-8385-BB66588169FB}"/>
              </a:ext>
            </a:extLst>
          </p:cNvPr>
          <p:cNvSpPr/>
          <p:nvPr/>
        </p:nvSpPr>
        <p:spPr>
          <a:xfrm>
            <a:off x="6449480" y="2179669"/>
            <a:ext cx="663839" cy="4329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1A8BB-2C6D-364C-9D38-32B596470AAC}"/>
              </a:ext>
            </a:extLst>
          </p:cNvPr>
          <p:cNvSpPr/>
          <p:nvPr/>
        </p:nvSpPr>
        <p:spPr>
          <a:xfrm>
            <a:off x="3918857" y="4412247"/>
            <a:ext cx="633649" cy="4329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D8A9A-489B-1A4B-BCE5-885EE32B4AAB}"/>
              </a:ext>
            </a:extLst>
          </p:cNvPr>
          <p:cNvSpPr txBox="1"/>
          <p:nvPr/>
        </p:nvSpPr>
        <p:spPr>
          <a:xfrm>
            <a:off x="439387" y="2232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FDC8E-9620-084D-935B-B59A1ECA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53" y="2805526"/>
            <a:ext cx="8269941" cy="1970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AE6DDB-1318-6A4B-930D-5D21965D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95" y="2096560"/>
            <a:ext cx="7806017" cy="3888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672AFE-BEF1-EF48-BA5D-2D9E1F67F154}"/>
              </a:ext>
            </a:extLst>
          </p:cNvPr>
          <p:cNvGrpSpPr/>
          <p:nvPr/>
        </p:nvGrpSpPr>
        <p:grpSpPr>
          <a:xfrm>
            <a:off x="243603" y="1413479"/>
            <a:ext cx="3343800" cy="1007024"/>
            <a:chOff x="243603" y="566282"/>
            <a:chExt cx="3343800" cy="10070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30F04C-C475-0B42-8C67-256B8E757B42}"/>
                </a:ext>
              </a:extLst>
            </p:cNvPr>
            <p:cNvGrpSpPr/>
            <p:nvPr/>
          </p:nvGrpSpPr>
          <p:grpSpPr>
            <a:xfrm>
              <a:off x="2796988" y="874059"/>
              <a:ext cx="161365" cy="699247"/>
              <a:chOff x="2796988" y="874059"/>
              <a:chExt cx="161365" cy="699247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1812B88-40EF-D141-B0C4-C0DCB84BE4AB}"/>
                  </a:ext>
                </a:extLst>
              </p:cNvPr>
              <p:cNvCxnSpPr/>
              <p:nvPr/>
            </p:nvCxnSpPr>
            <p:spPr>
              <a:xfrm>
                <a:off x="2884394" y="874059"/>
                <a:ext cx="0" cy="4504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12B5F67-F863-9349-9AFA-74EAF0B977E7}"/>
                  </a:ext>
                </a:extLst>
              </p:cNvPr>
              <p:cNvSpPr/>
              <p:nvPr/>
            </p:nvSpPr>
            <p:spPr>
              <a:xfrm>
                <a:off x="2796988" y="1324535"/>
                <a:ext cx="161365" cy="24877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490328-EC0B-E14E-AFCE-9D70B53F61A0}"/>
                </a:ext>
              </a:extLst>
            </p:cNvPr>
            <p:cNvGrpSpPr/>
            <p:nvPr/>
          </p:nvGrpSpPr>
          <p:grpSpPr>
            <a:xfrm>
              <a:off x="3251946" y="874059"/>
              <a:ext cx="161365" cy="699247"/>
              <a:chOff x="3251946" y="874059"/>
              <a:chExt cx="161365" cy="699247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25F99699-FF12-414C-888F-AF633124050C}"/>
                  </a:ext>
                </a:extLst>
              </p:cNvPr>
              <p:cNvCxnSpPr/>
              <p:nvPr/>
            </p:nvCxnSpPr>
            <p:spPr>
              <a:xfrm>
                <a:off x="3332629" y="874059"/>
                <a:ext cx="0" cy="4504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808C2A2-E737-4448-9DBC-97291EE0A323}"/>
                  </a:ext>
                </a:extLst>
              </p:cNvPr>
              <p:cNvSpPr/>
              <p:nvPr/>
            </p:nvSpPr>
            <p:spPr>
              <a:xfrm>
                <a:off x="3251946" y="1324535"/>
                <a:ext cx="161365" cy="24877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2BF997-283C-2646-BFFF-0321F1C87F3C}"/>
                </a:ext>
              </a:extLst>
            </p:cNvPr>
            <p:cNvSpPr txBox="1"/>
            <p:nvPr/>
          </p:nvSpPr>
          <p:spPr>
            <a:xfrm>
              <a:off x="243603" y="566282"/>
              <a:ext cx="3343800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FF0000"/>
                  </a:solidFill>
                </a:rPr>
                <a:t>variabile presente in forma diretta e negata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9F9593-134B-BB44-B190-513F021614E9}"/>
              </a:ext>
            </a:extLst>
          </p:cNvPr>
          <p:cNvGrpSpPr/>
          <p:nvPr/>
        </p:nvGrpSpPr>
        <p:grpSpPr>
          <a:xfrm>
            <a:off x="3675535" y="2171732"/>
            <a:ext cx="333932" cy="248772"/>
            <a:chOff x="5217462" y="566282"/>
            <a:chExt cx="333932" cy="24877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A822E4-3B20-5846-ADC7-65B5D3566BE8}"/>
                </a:ext>
              </a:extLst>
            </p:cNvPr>
            <p:cNvSpPr/>
            <p:nvPr/>
          </p:nvSpPr>
          <p:spPr>
            <a:xfrm>
              <a:off x="5217462" y="566283"/>
              <a:ext cx="161365" cy="248771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B31F4B-36B4-BD49-A9B3-710135FE28F8}"/>
                </a:ext>
              </a:extLst>
            </p:cNvPr>
            <p:cNvSpPr/>
            <p:nvPr/>
          </p:nvSpPr>
          <p:spPr>
            <a:xfrm>
              <a:off x="5390029" y="566282"/>
              <a:ext cx="161365" cy="24877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C26B28-84CD-554D-9DE6-31F16A248421}"/>
              </a:ext>
            </a:extLst>
          </p:cNvPr>
          <p:cNvGrpSpPr/>
          <p:nvPr/>
        </p:nvGrpSpPr>
        <p:grpSpPr>
          <a:xfrm>
            <a:off x="2987498" y="1323832"/>
            <a:ext cx="2222402" cy="1104147"/>
            <a:chOff x="2987498" y="476635"/>
            <a:chExt cx="2222402" cy="11041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A71F35-139A-DC44-8F6D-0FF077C6B692}"/>
                </a:ext>
              </a:extLst>
            </p:cNvPr>
            <p:cNvSpPr/>
            <p:nvPr/>
          </p:nvSpPr>
          <p:spPr>
            <a:xfrm>
              <a:off x="2987498" y="1324535"/>
              <a:ext cx="161365" cy="248771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3E011D-9A27-D64C-BE95-607315D8D14D}"/>
                </a:ext>
              </a:extLst>
            </p:cNvPr>
            <p:cNvSpPr/>
            <p:nvPr/>
          </p:nvSpPr>
          <p:spPr>
            <a:xfrm>
              <a:off x="3442456" y="1332011"/>
              <a:ext cx="161365" cy="24877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2EC6FE-74AB-8840-AA5F-0B8B5433843F}"/>
                </a:ext>
              </a:extLst>
            </p:cNvPr>
            <p:cNvGrpSpPr/>
            <p:nvPr/>
          </p:nvGrpSpPr>
          <p:grpSpPr>
            <a:xfrm>
              <a:off x="3068180" y="476635"/>
              <a:ext cx="2141720" cy="847900"/>
              <a:chOff x="3068180" y="476635"/>
              <a:chExt cx="2141720" cy="84790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4FCAC8B-BA5D-7F4A-939D-B1D38401BCEE}"/>
                  </a:ext>
                </a:extLst>
              </p:cNvPr>
              <p:cNvCxnSpPr/>
              <p:nvPr/>
            </p:nvCxnSpPr>
            <p:spPr>
              <a:xfrm flipH="1">
                <a:off x="3068180" y="786653"/>
                <a:ext cx="941287" cy="537882"/>
              </a:xfrm>
              <a:prstGeom prst="straightConnector1">
                <a:avLst/>
              </a:prstGeom>
              <a:ln w="12700">
                <a:solidFill>
                  <a:srgbClr val="0A2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79A3CF36-EAED-C146-8899-BDABDC6D98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32087" y="786652"/>
                <a:ext cx="477380" cy="529625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647C78-52FF-9D48-A855-87CEFA3DB12D}"/>
                  </a:ext>
                </a:extLst>
              </p:cNvPr>
              <p:cNvSpPr txBox="1"/>
              <p:nvPr/>
            </p:nvSpPr>
            <p:spPr>
              <a:xfrm>
                <a:off x="3751039" y="476635"/>
                <a:ext cx="1458861" cy="30777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0A20FF"/>
                    </a:solidFill>
                  </a:rPr>
                  <a:t>due altre variabili</a:t>
                </a:r>
              </a:p>
            </p:txBody>
          </p:sp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263B09-A85F-FC45-93C1-DB1E73B714A7}"/>
              </a:ext>
            </a:extLst>
          </p:cNvPr>
          <p:cNvCxnSpPr/>
          <p:nvPr/>
        </p:nvCxnSpPr>
        <p:spPr>
          <a:xfrm flipV="1">
            <a:off x="3587403" y="2037262"/>
            <a:ext cx="480332" cy="55805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1DC044D-1B8C-3546-B125-42EC4C67EC61}"/>
              </a:ext>
            </a:extLst>
          </p:cNvPr>
          <p:cNvGrpSpPr/>
          <p:nvPr/>
        </p:nvGrpSpPr>
        <p:grpSpPr>
          <a:xfrm>
            <a:off x="4078938" y="1217753"/>
            <a:ext cx="3777143" cy="843325"/>
            <a:chOff x="4078938" y="370556"/>
            <a:chExt cx="3777143" cy="84332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634C5B-9D09-AE40-A8A9-F510EF014EC1}"/>
                </a:ext>
              </a:extLst>
            </p:cNvPr>
            <p:cNvSpPr txBox="1"/>
            <p:nvPr/>
          </p:nvSpPr>
          <p:spPr>
            <a:xfrm>
              <a:off x="5525186" y="370556"/>
              <a:ext cx="2330895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FF0000"/>
                  </a:solidFill>
                </a:rPr>
                <a:t>il prodotto delle due variabili </a:t>
              </a:r>
            </a:p>
            <a:p>
              <a:r>
                <a:rPr lang="it-IT" sz="1400">
                  <a:solidFill>
                    <a:srgbClr val="FF0000"/>
                  </a:solidFill>
                </a:rPr>
                <a:t>si semplifica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E049A79-78E9-5143-9F1A-65EDCEE32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8938" y="896095"/>
              <a:ext cx="1446248" cy="31778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EB6572B-9311-904A-BA87-ABCF1C3A7EDA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267FFC-EE37-4E47-B32B-05A365ADFEA2}"/>
              </a:ext>
            </a:extLst>
          </p:cNvPr>
          <p:cNvSpPr/>
          <p:nvPr/>
        </p:nvSpPr>
        <p:spPr>
          <a:xfrm>
            <a:off x="5450774" y="2860725"/>
            <a:ext cx="621773" cy="4329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75DD36-5655-C34A-882D-C7CF1EF150A9}"/>
              </a:ext>
            </a:extLst>
          </p:cNvPr>
          <p:cNvSpPr/>
          <p:nvPr/>
        </p:nvSpPr>
        <p:spPr>
          <a:xfrm>
            <a:off x="6897584" y="3591312"/>
            <a:ext cx="310738" cy="4329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49D52-B029-7040-87A9-52F9E4176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98" y="1134747"/>
            <a:ext cx="7414518" cy="519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C8B00-646C-8B4C-8B53-EBCC527C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24" y="2892237"/>
            <a:ext cx="7590865" cy="1755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C59E22-3CF5-074A-8D26-A682A4814B9E}"/>
              </a:ext>
            </a:extLst>
          </p:cNvPr>
          <p:cNvSpPr txBox="1"/>
          <p:nvPr/>
        </p:nvSpPr>
        <p:spPr>
          <a:xfrm>
            <a:off x="3314700" y="2119187"/>
            <a:ext cx="2658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si dimostra per induzione perfetta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7A197-1B96-DE40-9F51-B031F6756300}"/>
              </a:ext>
            </a:extLst>
          </p:cNvPr>
          <p:cNvSpPr/>
          <p:nvPr/>
        </p:nvSpPr>
        <p:spPr>
          <a:xfrm>
            <a:off x="7329897" y="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Teoremi dell’Algebra Booleana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28040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7" name="Group 2">
            <a:extLst>
              <a:ext uri="{FF2B5EF4-FFF2-40B4-BE49-F238E27FC236}">
                <a16:creationId xmlns:a16="http://schemas.microsoft.com/office/drawing/2014/main" id="{A677C3DF-3427-654B-AB22-3552A88DA399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851525"/>
            <a:ext cx="6238875" cy="457200"/>
            <a:chOff x="1094" y="2400"/>
            <a:chExt cx="3930" cy="288"/>
          </a:xfrm>
        </p:grpSpPr>
        <p:sp>
          <p:nvSpPr>
            <p:cNvPr id="91186" name="Text Box 3">
              <a:extLst>
                <a:ext uri="{FF2B5EF4-FFF2-40B4-BE49-F238E27FC236}">
                  <a16:creationId xmlns:a16="http://schemas.microsoft.com/office/drawing/2014/main" id="{2AE8D00A-B574-324A-8033-824690FC4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4" y="2447"/>
              <a:ext cx="39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Se                                             il segnale si può ricostruire senza ambiguità</a:t>
              </a:r>
            </a:p>
          </p:txBody>
        </p:sp>
        <p:sp>
          <p:nvSpPr>
            <p:cNvPr id="91187" name="Text Box 4">
              <a:extLst>
                <a:ext uri="{FF2B5EF4-FFF2-40B4-BE49-F238E27FC236}">
                  <a16:creationId xmlns:a16="http://schemas.microsoft.com/office/drawing/2014/main" id="{839CE03D-89DC-6443-8C92-88CBAFAB5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400"/>
              <a:ext cx="69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f</a:t>
              </a:r>
              <a:r>
                <a:rPr lang="en-US" altLang="en-US" sz="2400" i="1" baseline="-25000"/>
                <a:t>c</a:t>
              </a:r>
              <a:r>
                <a:rPr lang="en-US" altLang="en-US" sz="2400"/>
                <a:t> &gt; 2 </a:t>
              </a:r>
              <a:r>
                <a:rPr lang="en-US" altLang="en-US" sz="2400" i="1"/>
                <a:t>B</a:t>
              </a:r>
              <a:endParaRPr lang="en-US" altLang="en-US" sz="2400"/>
            </a:p>
          </p:txBody>
        </p:sp>
      </p:grpSp>
      <p:grpSp>
        <p:nvGrpSpPr>
          <p:cNvPr id="91138" name="Group 5">
            <a:extLst>
              <a:ext uri="{FF2B5EF4-FFF2-40B4-BE49-F238E27FC236}">
                <a16:creationId xmlns:a16="http://schemas.microsoft.com/office/drawing/2014/main" id="{160E3E3A-C034-604B-B1BA-EB55486679CC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812925"/>
            <a:ext cx="5330825" cy="2743200"/>
            <a:chOff x="1200" y="240"/>
            <a:chExt cx="3358" cy="1728"/>
          </a:xfrm>
        </p:grpSpPr>
        <p:sp>
          <p:nvSpPr>
            <p:cNvPr id="91153" name="Line 6">
              <a:extLst>
                <a:ext uri="{FF2B5EF4-FFF2-40B4-BE49-F238E27FC236}">
                  <a16:creationId xmlns:a16="http://schemas.microsoft.com/office/drawing/2014/main" id="{92245728-42CB-3E44-BD64-8D4A0148F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344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4" name="Line 7">
              <a:extLst>
                <a:ext uri="{FF2B5EF4-FFF2-40B4-BE49-F238E27FC236}">
                  <a16:creationId xmlns:a16="http://schemas.microsoft.com/office/drawing/2014/main" id="{7B9AFCA3-32D1-B444-9AA7-8EA79E6DA8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288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5" name="Line 8">
              <a:extLst>
                <a:ext uri="{FF2B5EF4-FFF2-40B4-BE49-F238E27FC236}">
                  <a16:creationId xmlns:a16="http://schemas.microsoft.com/office/drawing/2014/main" id="{7332B8F0-9027-0743-ACA8-6BCF6625E6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672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6" name="Line 9">
              <a:extLst>
                <a:ext uri="{FF2B5EF4-FFF2-40B4-BE49-F238E27FC236}">
                  <a16:creationId xmlns:a16="http://schemas.microsoft.com/office/drawing/2014/main" id="{B292ED1E-C5E3-6C40-A869-84FEC7D583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624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7" name="Line 10">
              <a:extLst>
                <a:ext uri="{FF2B5EF4-FFF2-40B4-BE49-F238E27FC236}">
                  <a16:creationId xmlns:a16="http://schemas.microsoft.com/office/drawing/2014/main" id="{CB1F07D6-140D-1D48-A87D-5B9EEC54C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57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8" name="Line 11">
              <a:extLst>
                <a:ext uri="{FF2B5EF4-FFF2-40B4-BE49-F238E27FC236}">
                  <a16:creationId xmlns:a16="http://schemas.microsoft.com/office/drawing/2014/main" id="{7FD4CFAE-60F6-6B46-A1F7-670D8C0C5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52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59" name="Line 12">
              <a:extLst>
                <a:ext uri="{FF2B5EF4-FFF2-40B4-BE49-F238E27FC236}">
                  <a16:creationId xmlns:a16="http://schemas.microsoft.com/office/drawing/2014/main" id="{06ADCDD0-56AE-B04F-A3BF-337B0ECBD4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48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0" name="Line 13">
              <a:extLst>
                <a:ext uri="{FF2B5EF4-FFF2-40B4-BE49-F238E27FC236}">
                  <a16:creationId xmlns:a16="http://schemas.microsoft.com/office/drawing/2014/main" id="{BDFB6FE9-FBCC-6247-9C60-D63315D94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48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1" name="Line 14">
              <a:extLst>
                <a:ext uri="{FF2B5EF4-FFF2-40B4-BE49-F238E27FC236}">
                  <a16:creationId xmlns:a16="http://schemas.microsoft.com/office/drawing/2014/main" id="{5418FAC9-B720-4E41-B368-7F552BAA3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57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2" name="Line 15">
              <a:extLst>
                <a:ext uri="{FF2B5EF4-FFF2-40B4-BE49-F238E27FC236}">
                  <a16:creationId xmlns:a16="http://schemas.microsoft.com/office/drawing/2014/main" id="{18A757E8-3D9F-B74E-A4DA-75AC6BAB9A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8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3" name="Line 16">
              <a:extLst>
                <a:ext uri="{FF2B5EF4-FFF2-40B4-BE49-F238E27FC236}">
                  <a16:creationId xmlns:a16="http://schemas.microsoft.com/office/drawing/2014/main" id="{79F12BE5-02F5-0D46-BFB1-A675CCA33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34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4" name="Line 17">
              <a:extLst>
                <a:ext uri="{FF2B5EF4-FFF2-40B4-BE49-F238E27FC236}">
                  <a16:creationId xmlns:a16="http://schemas.microsoft.com/office/drawing/2014/main" id="{224F0E8B-5290-954A-BB00-ADE63CB46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34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5" name="Line 18">
              <a:extLst>
                <a:ext uri="{FF2B5EF4-FFF2-40B4-BE49-F238E27FC236}">
                  <a16:creationId xmlns:a16="http://schemas.microsoft.com/office/drawing/2014/main" id="{8E27FF8E-84C6-3141-A9EF-95A86B93CB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00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6" name="Line 19">
              <a:extLst>
                <a:ext uri="{FF2B5EF4-FFF2-40B4-BE49-F238E27FC236}">
                  <a16:creationId xmlns:a16="http://schemas.microsoft.com/office/drawing/2014/main" id="{3929926D-847A-5C4D-BDF2-62930D405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3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7" name="Line 20">
              <a:extLst>
                <a:ext uri="{FF2B5EF4-FFF2-40B4-BE49-F238E27FC236}">
                  <a16:creationId xmlns:a16="http://schemas.microsoft.com/office/drawing/2014/main" id="{C05464F3-1E10-7A47-96FD-6228895E8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86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8" name="Line 21">
              <a:extLst>
                <a:ext uri="{FF2B5EF4-FFF2-40B4-BE49-F238E27FC236}">
                  <a16:creationId xmlns:a16="http://schemas.microsoft.com/office/drawing/2014/main" id="{3FED6075-27DF-6E48-8411-C1DCF67B8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8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69" name="Line 22">
              <a:extLst>
                <a:ext uri="{FF2B5EF4-FFF2-40B4-BE49-F238E27FC236}">
                  <a16:creationId xmlns:a16="http://schemas.microsoft.com/office/drawing/2014/main" id="{A85D338C-F937-A640-BF51-F8008BA85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3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0" name="Line 23">
              <a:extLst>
                <a:ext uri="{FF2B5EF4-FFF2-40B4-BE49-F238E27FC236}">
                  <a16:creationId xmlns:a16="http://schemas.microsoft.com/office/drawing/2014/main" id="{3128D36A-AD15-684A-81E2-07455136C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3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1" name="Line 24">
              <a:extLst>
                <a:ext uri="{FF2B5EF4-FFF2-40B4-BE49-F238E27FC236}">
                  <a16:creationId xmlns:a16="http://schemas.microsoft.com/office/drawing/2014/main" id="{8BCB5608-3AD7-6F46-8B4F-F9F9D0E1E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2" name="Line 25">
              <a:extLst>
                <a:ext uri="{FF2B5EF4-FFF2-40B4-BE49-F238E27FC236}">
                  <a16:creationId xmlns:a16="http://schemas.microsoft.com/office/drawing/2014/main" id="{7AA56821-BE2E-BF46-97ED-8D3F2DD76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13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3" name="Line 26">
              <a:extLst>
                <a:ext uri="{FF2B5EF4-FFF2-40B4-BE49-F238E27FC236}">
                  <a16:creationId xmlns:a16="http://schemas.microsoft.com/office/drawing/2014/main" id="{D9CAB878-4557-1347-8A64-16F2FE6B2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11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4" name="Line 27">
              <a:extLst>
                <a:ext uri="{FF2B5EF4-FFF2-40B4-BE49-F238E27FC236}">
                  <a16:creationId xmlns:a16="http://schemas.microsoft.com/office/drawing/2014/main" id="{5CB7103D-407D-C644-9BC5-B6531DF35B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0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5" name="Line 28">
              <a:extLst>
                <a:ext uri="{FF2B5EF4-FFF2-40B4-BE49-F238E27FC236}">
                  <a16:creationId xmlns:a16="http://schemas.microsoft.com/office/drawing/2014/main" id="{4D7A66EE-6950-C843-9476-1B5381E072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0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6" name="Line 29">
              <a:extLst>
                <a:ext uri="{FF2B5EF4-FFF2-40B4-BE49-F238E27FC236}">
                  <a16:creationId xmlns:a16="http://schemas.microsoft.com/office/drawing/2014/main" id="{8BD130B3-F262-DF4F-9155-ED1D5EB50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1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7" name="Line 30">
              <a:extLst>
                <a:ext uri="{FF2B5EF4-FFF2-40B4-BE49-F238E27FC236}">
                  <a16:creationId xmlns:a16="http://schemas.microsoft.com/office/drawing/2014/main" id="{25E7B9B2-FA8F-9E44-B00A-137FFB6E3A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248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1178" name="Text Box 31">
              <a:extLst>
                <a:ext uri="{FF2B5EF4-FFF2-40B4-BE49-F238E27FC236}">
                  <a16:creationId xmlns:a16="http://schemas.microsoft.com/office/drawing/2014/main" id="{39CB3145-0EB0-1A45-9928-6CF516129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480"/>
              <a:ext cx="115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Segnale campionato</a:t>
              </a:r>
            </a:p>
          </p:txBody>
        </p:sp>
        <p:grpSp>
          <p:nvGrpSpPr>
            <p:cNvPr id="91179" name="Group 32">
              <a:extLst>
                <a:ext uri="{FF2B5EF4-FFF2-40B4-BE49-F238E27FC236}">
                  <a16:creationId xmlns:a16="http://schemas.microsoft.com/office/drawing/2014/main" id="{66F4433C-E5AB-6F4E-B76B-B2A070D991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336"/>
              <a:ext cx="409" cy="308"/>
              <a:chOff x="1200" y="384"/>
              <a:chExt cx="409" cy="308"/>
            </a:xfrm>
          </p:grpSpPr>
          <p:sp>
            <p:nvSpPr>
              <p:cNvPr id="91183" name="Text Box 33">
                <a:extLst>
                  <a:ext uri="{FF2B5EF4-FFF2-40B4-BE49-F238E27FC236}">
                    <a16:creationId xmlns:a16="http://schemas.microsoft.com/office/drawing/2014/main" id="{01CE8494-933C-AB4C-89FA-89268CC183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0" y="480"/>
                <a:ext cx="2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c</a:t>
                </a:r>
                <a:r>
                  <a:rPr lang="en-US" altLang="en-US" sz="1600" baseline="-25000"/>
                  <a:t>1</a:t>
                </a:r>
                <a:endParaRPr lang="en-US" altLang="en-US" sz="1600"/>
              </a:p>
            </p:txBody>
          </p:sp>
          <p:sp>
            <p:nvSpPr>
              <p:cNvPr id="91184" name="Text Box 34">
                <a:extLst>
                  <a:ext uri="{FF2B5EF4-FFF2-40B4-BE49-F238E27FC236}">
                    <a16:creationId xmlns:a16="http://schemas.microsoft.com/office/drawing/2014/main" id="{6DE3601D-EC81-5645-B9A9-F6CA33A87F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6" y="432"/>
                <a:ext cx="2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c</a:t>
                </a:r>
                <a:r>
                  <a:rPr lang="en-US" altLang="en-US" sz="1600" baseline="-25000"/>
                  <a:t>2</a:t>
                </a:r>
                <a:endParaRPr lang="en-US" altLang="en-US" sz="1600"/>
              </a:p>
            </p:txBody>
          </p:sp>
          <p:sp>
            <p:nvSpPr>
              <p:cNvPr id="91185" name="Text Box 35">
                <a:extLst>
                  <a:ext uri="{FF2B5EF4-FFF2-40B4-BE49-F238E27FC236}">
                    <a16:creationId xmlns:a16="http://schemas.microsoft.com/office/drawing/2014/main" id="{6B4C9A58-E0AB-4B4C-971C-358D6B924B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384"/>
                <a:ext cx="2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c</a:t>
                </a:r>
                <a:r>
                  <a:rPr lang="en-US" altLang="en-US" sz="1600" baseline="-25000"/>
                  <a:t>3</a:t>
                </a:r>
                <a:endParaRPr lang="en-US" altLang="en-US" sz="1600"/>
              </a:p>
            </p:txBody>
          </p:sp>
        </p:grpSp>
        <p:sp>
          <p:nvSpPr>
            <p:cNvPr id="91180" name="Text Box 36">
              <a:extLst>
                <a:ext uri="{FF2B5EF4-FFF2-40B4-BE49-F238E27FC236}">
                  <a16:creationId xmlns:a16="http://schemas.microsoft.com/office/drawing/2014/main" id="{D92AAD20-CBE3-0C42-9F01-B1B584691B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88"/>
              <a:ext cx="2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6</a:t>
              </a:r>
              <a:endParaRPr lang="en-US" altLang="en-US" sz="1600"/>
            </a:p>
          </p:txBody>
        </p:sp>
        <p:sp>
          <p:nvSpPr>
            <p:cNvPr id="91181" name="Text Box 37">
              <a:extLst>
                <a:ext uri="{FF2B5EF4-FFF2-40B4-BE49-F238E27FC236}">
                  <a16:creationId xmlns:a16="http://schemas.microsoft.com/office/drawing/2014/main" id="{CDA55246-C85A-1545-8BDC-B4D662D75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240"/>
              <a:ext cx="2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5</a:t>
              </a:r>
              <a:endParaRPr lang="en-US" altLang="en-US" sz="1600"/>
            </a:p>
          </p:txBody>
        </p:sp>
        <p:sp>
          <p:nvSpPr>
            <p:cNvPr id="91182" name="Text Box 38">
              <a:extLst>
                <a:ext uri="{FF2B5EF4-FFF2-40B4-BE49-F238E27FC236}">
                  <a16:creationId xmlns:a16="http://schemas.microsoft.com/office/drawing/2014/main" id="{6B2235EA-ED48-344A-8A04-71B47369A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88"/>
              <a:ext cx="2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4</a:t>
              </a:r>
              <a:endParaRPr lang="en-US" altLang="en-US" sz="1600"/>
            </a:p>
          </p:txBody>
        </p:sp>
      </p:grpSp>
      <p:sp>
        <p:nvSpPr>
          <p:cNvPr id="91139" name="Text Box 39">
            <a:extLst>
              <a:ext uri="{FF2B5EF4-FFF2-40B4-BE49-F238E27FC236}">
                <a16:creationId xmlns:a16="http://schemas.microsoft.com/office/drawing/2014/main" id="{5BE9BD35-BD83-D44D-AE7A-C94937E0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2398713"/>
            <a:ext cx="1304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1</a:t>
            </a:r>
            <a:r>
              <a:rPr lang="en-US" altLang="en-US" sz="1800"/>
              <a:t>      &gt;</a:t>
            </a:r>
          </a:p>
        </p:txBody>
      </p:sp>
      <p:sp>
        <p:nvSpPr>
          <p:cNvPr id="91140" name="Rectangle 40">
            <a:extLst>
              <a:ext uri="{FF2B5EF4-FFF2-40B4-BE49-F238E27FC236}">
                <a16:creationId xmlns:a16="http://schemas.microsoft.com/office/drawing/2014/main" id="{A21AFA74-73EE-2141-A5DB-7147624B2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422525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1141" name="Text Box 41">
            <a:extLst>
              <a:ext uri="{FF2B5EF4-FFF2-40B4-BE49-F238E27FC236}">
                <a16:creationId xmlns:a16="http://schemas.microsoft.com/office/drawing/2014/main" id="{3DAB5394-4F4A-F044-9F68-7799917FF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803525"/>
            <a:ext cx="130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2</a:t>
            </a:r>
            <a:r>
              <a:rPr lang="en-US" altLang="en-US" sz="1800"/>
              <a:t>      &gt;</a:t>
            </a:r>
          </a:p>
        </p:txBody>
      </p:sp>
      <p:sp>
        <p:nvSpPr>
          <p:cNvPr id="91142" name="Rectangle 42">
            <a:extLst>
              <a:ext uri="{FF2B5EF4-FFF2-40B4-BE49-F238E27FC236}">
                <a16:creationId xmlns:a16="http://schemas.microsoft.com/office/drawing/2014/main" id="{A0839631-1FBC-814A-B4D1-2D07FEB5F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2827338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1143" name="Text Box 43">
            <a:extLst>
              <a:ext uri="{FF2B5EF4-FFF2-40B4-BE49-F238E27FC236}">
                <a16:creationId xmlns:a16="http://schemas.microsoft.com/office/drawing/2014/main" id="{F654C8A4-6976-0148-A75B-FA74905EA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260725"/>
            <a:ext cx="130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3</a:t>
            </a:r>
            <a:r>
              <a:rPr lang="en-US" altLang="en-US" sz="1800"/>
              <a:t>      &gt;</a:t>
            </a:r>
          </a:p>
        </p:txBody>
      </p:sp>
      <p:sp>
        <p:nvSpPr>
          <p:cNvPr id="91144" name="Rectangle 44">
            <a:extLst>
              <a:ext uri="{FF2B5EF4-FFF2-40B4-BE49-F238E27FC236}">
                <a16:creationId xmlns:a16="http://schemas.microsoft.com/office/drawing/2014/main" id="{997FC19C-8747-9141-AB2E-B9547E1D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3284538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1145" name="Text Box 45">
            <a:extLst>
              <a:ext uri="{FF2B5EF4-FFF2-40B4-BE49-F238E27FC236}">
                <a16:creationId xmlns:a16="http://schemas.microsoft.com/office/drawing/2014/main" id="{6D084B22-D623-AA40-8CF8-279E6A146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717925"/>
            <a:ext cx="130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4</a:t>
            </a:r>
            <a:r>
              <a:rPr lang="en-US" altLang="en-US" sz="1800"/>
              <a:t>      &gt;</a:t>
            </a:r>
          </a:p>
        </p:txBody>
      </p:sp>
      <p:sp>
        <p:nvSpPr>
          <p:cNvPr id="91146" name="Rectangle 46">
            <a:extLst>
              <a:ext uri="{FF2B5EF4-FFF2-40B4-BE49-F238E27FC236}">
                <a16:creationId xmlns:a16="http://schemas.microsoft.com/office/drawing/2014/main" id="{1770A18A-8BB9-6049-BAAE-CCE21F72C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3741738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1147" name="Text Box 47">
            <a:extLst>
              <a:ext uri="{FF2B5EF4-FFF2-40B4-BE49-F238E27FC236}">
                <a16:creationId xmlns:a16="http://schemas.microsoft.com/office/drawing/2014/main" id="{E59C03A5-E7AD-314F-9391-7AB1F18D3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175125"/>
            <a:ext cx="130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5</a:t>
            </a:r>
            <a:r>
              <a:rPr lang="en-US" altLang="en-US" sz="1800"/>
              <a:t>      &gt;</a:t>
            </a:r>
          </a:p>
        </p:txBody>
      </p:sp>
      <p:sp>
        <p:nvSpPr>
          <p:cNvPr id="91148" name="Rectangle 48">
            <a:extLst>
              <a:ext uri="{FF2B5EF4-FFF2-40B4-BE49-F238E27FC236}">
                <a16:creationId xmlns:a16="http://schemas.microsoft.com/office/drawing/2014/main" id="{3493EDDF-1D43-824C-8461-8B4DE85BA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4198938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1149" name="Text Box 49">
            <a:extLst>
              <a:ext uri="{FF2B5EF4-FFF2-40B4-BE49-F238E27FC236}">
                <a16:creationId xmlns:a16="http://schemas.microsoft.com/office/drawing/2014/main" id="{77009555-B421-DA45-9F90-F448F224F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632325"/>
            <a:ext cx="130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6</a:t>
            </a:r>
            <a:r>
              <a:rPr lang="en-US" altLang="en-US" sz="1800"/>
              <a:t>      &gt;</a:t>
            </a:r>
          </a:p>
        </p:txBody>
      </p:sp>
      <p:sp>
        <p:nvSpPr>
          <p:cNvPr id="91150" name="Rectangle 50">
            <a:extLst>
              <a:ext uri="{FF2B5EF4-FFF2-40B4-BE49-F238E27FC236}">
                <a16:creationId xmlns:a16="http://schemas.microsoft.com/office/drawing/2014/main" id="{FF96C12D-F16A-2146-9FDE-CF52594A7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4656138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1151" name="Text Box 51">
            <a:extLst>
              <a:ext uri="{FF2B5EF4-FFF2-40B4-BE49-F238E27FC236}">
                <a16:creationId xmlns:a16="http://schemas.microsoft.com/office/drawing/2014/main" id="{3CC0906C-69BE-DD49-AB38-46E49B85D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764" y="1658938"/>
            <a:ext cx="21098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/>
              <a:t>Campioni in notazione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1"/>
              <a:t>floating point</a:t>
            </a:r>
          </a:p>
        </p:txBody>
      </p:sp>
      <p:sp>
        <p:nvSpPr>
          <p:cNvPr id="54" name="Text Box 37">
            <a:extLst>
              <a:ext uri="{FF2B5EF4-FFF2-40B4-BE49-F238E27FC236}">
                <a16:creationId xmlns:a16="http://schemas.microsoft.com/office/drawing/2014/main" id="{AEF1C7E9-E31D-FA4D-9A69-DFDBF0E70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</p:spTree>
    <p:extLst>
      <p:ext uri="{BB962C8B-B14F-4D97-AF65-F5344CB8AC3E}">
        <p14:creationId xmlns:p14="http://schemas.microsoft.com/office/powerpoint/2010/main" val="40030133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1537D3-6291-7645-8CE8-1364A0F64697}"/>
              </a:ext>
            </a:extLst>
          </p:cNvPr>
          <p:cNvSpPr/>
          <p:nvPr/>
        </p:nvSpPr>
        <p:spPr>
          <a:xfrm>
            <a:off x="7994326" y="0"/>
            <a:ext cx="1149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Principio di dualità</a:t>
            </a:r>
            <a:endParaRPr lang="it-IT" sz="1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832116-8B4E-E541-9704-DFADED96C3D6}"/>
              </a:ext>
            </a:extLst>
          </p:cNvPr>
          <p:cNvSpPr/>
          <p:nvPr/>
        </p:nvSpPr>
        <p:spPr>
          <a:xfrm>
            <a:off x="3654103" y="246221"/>
            <a:ext cx="2027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latin typeface="NimbusRomNo9L"/>
              </a:rPr>
              <a:t>Principio di dualità </a:t>
            </a:r>
            <a:endParaRPr lang="it-IT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C9A9A-7602-824E-8CC6-5B5BDA8F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47" y="1768289"/>
            <a:ext cx="8159359" cy="4664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17CFF8-AA0A-B14A-BAB8-8CCAA09F3C2F}"/>
              </a:ext>
            </a:extLst>
          </p:cNvPr>
          <p:cNvSpPr txBox="1"/>
          <p:nvPr/>
        </p:nvSpPr>
        <p:spPr>
          <a:xfrm>
            <a:off x="2231640" y="661006"/>
            <a:ext cx="440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Osserviamo le due colonne «base» e «duale»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2892C1-E0B1-7848-BFD1-D515FFC9D3BC}"/>
              </a:ext>
            </a:extLst>
          </p:cNvPr>
          <p:cNvSpPr txBox="1"/>
          <p:nvPr/>
        </p:nvSpPr>
        <p:spPr>
          <a:xfrm>
            <a:off x="1504774" y="1046150"/>
            <a:ext cx="5862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rgbClr val="0A20FF"/>
                </a:solidFill>
              </a:rPr>
              <a:t>Le proposizioni della colonna di destra possono essere ottenute dalla colonna </a:t>
            </a:r>
          </a:p>
          <a:p>
            <a:r>
              <a:rPr lang="it-IT" sz="1400">
                <a:solidFill>
                  <a:srgbClr val="0A20FF"/>
                </a:solidFill>
              </a:rPr>
              <a:t>centrale semplicemente scambiando ”0” con ”1”, ”</a:t>
            </a:r>
            <a:r>
              <a:rPr lang="it-IT">
                <a:solidFill>
                  <a:srgbClr val="0A20FF"/>
                </a:solidFill>
              </a:rPr>
              <a:t>+</a:t>
            </a:r>
            <a:r>
              <a:rPr lang="it-IT" sz="1400">
                <a:solidFill>
                  <a:srgbClr val="0A20FF"/>
                </a:solidFill>
              </a:rPr>
              <a:t>” con ”•” e viceversa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51B5EB-C8F4-F047-ACFF-9A3ACE8798D2}"/>
              </a:ext>
            </a:extLst>
          </p:cNvPr>
          <p:cNvGrpSpPr/>
          <p:nvPr/>
        </p:nvGrpSpPr>
        <p:grpSpPr>
          <a:xfrm>
            <a:off x="3654103" y="2066306"/>
            <a:ext cx="3085605" cy="249382"/>
            <a:chOff x="3654103" y="2066306"/>
            <a:chExt cx="3085605" cy="24938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5FFF39F5-D0B3-7246-A299-EA0D43EDBDE4}"/>
                </a:ext>
              </a:extLst>
            </p:cNvPr>
            <p:cNvCxnSpPr/>
            <p:nvPr/>
          </p:nvCxnSpPr>
          <p:spPr>
            <a:xfrm>
              <a:off x="3654103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CD29ABE-1A22-1544-AB19-693BE181C70C}"/>
                </a:ext>
              </a:extLst>
            </p:cNvPr>
            <p:cNvCxnSpPr/>
            <p:nvPr/>
          </p:nvCxnSpPr>
          <p:spPr>
            <a:xfrm>
              <a:off x="6739708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9288D01-2D52-6240-8DB4-9B2115E1F1E4}"/>
                </a:ext>
              </a:extLst>
            </p:cNvPr>
            <p:cNvCxnSpPr>
              <a:cxnSpLocks/>
            </p:cNvCxnSpPr>
            <p:nvPr/>
          </p:nvCxnSpPr>
          <p:spPr>
            <a:xfrm>
              <a:off x="3654103" y="2066306"/>
              <a:ext cx="308560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B476D3-90B2-CF4E-A2E3-EB97743F710D}"/>
              </a:ext>
            </a:extLst>
          </p:cNvPr>
          <p:cNvGrpSpPr/>
          <p:nvPr/>
        </p:nvGrpSpPr>
        <p:grpSpPr>
          <a:xfrm>
            <a:off x="3806504" y="2552406"/>
            <a:ext cx="3031112" cy="150028"/>
            <a:chOff x="3654103" y="2066306"/>
            <a:chExt cx="3085605" cy="24938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9B2DD9C-111C-434F-947A-47466FC43C32}"/>
                </a:ext>
              </a:extLst>
            </p:cNvPr>
            <p:cNvCxnSpPr/>
            <p:nvPr/>
          </p:nvCxnSpPr>
          <p:spPr>
            <a:xfrm>
              <a:off x="3654103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97293ED-FF33-5F46-A75B-BDC6628A46C8}"/>
                </a:ext>
              </a:extLst>
            </p:cNvPr>
            <p:cNvCxnSpPr/>
            <p:nvPr/>
          </p:nvCxnSpPr>
          <p:spPr>
            <a:xfrm>
              <a:off x="6739708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C33E6E5-7544-2C44-AA27-37426944D686}"/>
                </a:ext>
              </a:extLst>
            </p:cNvPr>
            <p:cNvCxnSpPr>
              <a:cxnSpLocks/>
            </p:cNvCxnSpPr>
            <p:nvPr/>
          </p:nvCxnSpPr>
          <p:spPr>
            <a:xfrm>
              <a:off x="3654103" y="2066306"/>
              <a:ext cx="308560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086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F01227-3302-B24C-946B-D7A4E614D5A6}"/>
              </a:ext>
            </a:extLst>
          </p:cNvPr>
          <p:cNvSpPr/>
          <p:nvPr/>
        </p:nvSpPr>
        <p:spPr>
          <a:xfrm>
            <a:off x="7994326" y="0"/>
            <a:ext cx="1149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Principio di dualità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612CE-EC1B-F142-A5A9-54DDA9E68A77}"/>
              </a:ext>
            </a:extLst>
          </p:cNvPr>
          <p:cNvSpPr txBox="1"/>
          <p:nvPr/>
        </p:nvSpPr>
        <p:spPr>
          <a:xfrm>
            <a:off x="1667438" y="1075765"/>
            <a:ext cx="604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E’ questa la manifestazione del cosiddetto</a:t>
            </a:r>
            <a:r>
              <a:rPr lang="it-IT" i="1"/>
              <a:t> principio di dualità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98629-B7BC-BF46-9230-EC89ACFF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745" y="2877304"/>
            <a:ext cx="2289984" cy="1807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DB43D-4DA7-9D4D-B270-90E340192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626" y="2836960"/>
            <a:ext cx="2185117" cy="1807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0D0944-8B5F-9741-BFF8-848502CE083F}"/>
              </a:ext>
            </a:extLst>
          </p:cNvPr>
          <p:cNvSpPr txBox="1"/>
          <p:nvPr/>
        </p:nvSpPr>
        <p:spPr>
          <a:xfrm>
            <a:off x="1710687" y="1667785"/>
            <a:ext cx="595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Prendiamo allora le funzioni ”+” e ”•”,  cioè OR e AND,</a:t>
            </a:r>
          </a:p>
          <a:p>
            <a:r>
              <a:rPr lang="it-IT"/>
              <a:t>e proviamo a scambiare ”0” con ”1”, ”+” con ”•” e viceversa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2FA22-7A59-8A42-BE5B-B2BDFB010F37}"/>
              </a:ext>
            </a:extLst>
          </p:cNvPr>
          <p:cNvSpPr txBox="1"/>
          <p:nvPr/>
        </p:nvSpPr>
        <p:spPr>
          <a:xfrm>
            <a:off x="1767739" y="5144689"/>
            <a:ext cx="6126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tavola di verità che ne deriva conserva la propria validità, </a:t>
            </a:r>
          </a:p>
          <a:p>
            <a:r>
              <a:rPr lang="it-IT"/>
              <a:t>sia pur con una permutazione delle righe, del tutto ininfluente.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090378-172A-3542-B436-5087F102ACB4}"/>
              </a:ext>
            </a:extLst>
          </p:cNvPr>
          <p:cNvGrpSpPr/>
          <p:nvPr/>
        </p:nvGrpSpPr>
        <p:grpSpPr>
          <a:xfrm>
            <a:off x="3288338" y="2813963"/>
            <a:ext cx="3013451" cy="249382"/>
            <a:chOff x="3654103" y="2066306"/>
            <a:chExt cx="3085605" cy="24938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5FF648C-52BE-2C46-B641-48A16B978C68}"/>
                </a:ext>
              </a:extLst>
            </p:cNvPr>
            <p:cNvCxnSpPr/>
            <p:nvPr/>
          </p:nvCxnSpPr>
          <p:spPr>
            <a:xfrm>
              <a:off x="3654103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E757314-7823-E64D-8B61-AC64D078E9E7}"/>
                </a:ext>
              </a:extLst>
            </p:cNvPr>
            <p:cNvCxnSpPr/>
            <p:nvPr/>
          </p:nvCxnSpPr>
          <p:spPr>
            <a:xfrm>
              <a:off x="6739708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437D49A-275E-6444-91E7-275C1EC8721D}"/>
                </a:ext>
              </a:extLst>
            </p:cNvPr>
            <p:cNvCxnSpPr>
              <a:cxnSpLocks/>
            </p:cNvCxnSpPr>
            <p:nvPr/>
          </p:nvCxnSpPr>
          <p:spPr>
            <a:xfrm>
              <a:off x="3654103" y="2066306"/>
              <a:ext cx="308560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0BA8E9-EDD7-0649-96AB-CC1D20F04D53}"/>
              </a:ext>
            </a:extLst>
          </p:cNvPr>
          <p:cNvGrpSpPr/>
          <p:nvPr/>
        </p:nvGrpSpPr>
        <p:grpSpPr>
          <a:xfrm rot="10800000">
            <a:off x="3251184" y="4645383"/>
            <a:ext cx="3013451" cy="249382"/>
            <a:chOff x="3654103" y="2066306"/>
            <a:chExt cx="3085605" cy="24938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3F5DCBA-1CBE-D544-A995-0B19B85342DD}"/>
                </a:ext>
              </a:extLst>
            </p:cNvPr>
            <p:cNvCxnSpPr/>
            <p:nvPr/>
          </p:nvCxnSpPr>
          <p:spPr>
            <a:xfrm>
              <a:off x="3654103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36D03E4-F7F7-F246-A36E-E939C727D1C2}"/>
                </a:ext>
              </a:extLst>
            </p:cNvPr>
            <p:cNvCxnSpPr/>
            <p:nvPr/>
          </p:nvCxnSpPr>
          <p:spPr>
            <a:xfrm>
              <a:off x="6739708" y="2066306"/>
              <a:ext cx="0" cy="2493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18BBDCE-26A1-B543-AA19-94D8781C7D04}"/>
                </a:ext>
              </a:extLst>
            </p:cNvPr>
            <p:cNvCxnSpPr>
              <a:cxnSpLocks/>
            </p:cNvCxnSpPr>
            <p:nvPr/>
          </p:nvCxnSpPr>
          <p:spPr>
            <a:xfrm>
              <a:off x="3654103" y="2066306"/>
              <a:ext cx="308560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30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B9EDE0-21FC-5649-819E-021BBAD4DBDE}"/>
              </a:ext>
            </a:extLst>
          </p:cNvPr>
          <p:cNvSpPr/>
          <p:nvPr/>
        </p:nvSpPr>
        <p:spPr>
          <a:xfrm>
            <a:off x="1042145" y="368024"/>
            <a:ext cx="7362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latin typeface="NimbusRomNo9L"/>
              </a:rPr>
              <a:t>Il Principio di dualità consente allora di trasformare in modo duale le espressioni Booleane, realizzando nuove espressioni che continuano a valere </a:t>
            </a:r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EDA94-FE7D-BC48-A29A-594A456F1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2" y="1300603"/>
            <a:ext cx="5360396" cy="28598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6FDDB9-717A-C844-88EF-E2230B7E6A76}"/>
              </a:ext>
            </a:extLst>
          </p:cNvPr>
          <p:cNvSpPr/>
          <p:nvPr/>
        </p:nvSpPr>
        <p:spPr>
          <a:xfrm>
            <a:off x="1102657" y="5605495"/>
            <a:ext cx="74160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>
                <a:latin typeface="NimbusRomNo9L"/>
              </a:rPr>
              <a:t>Tuttavia i valori delle espressioni così ottenute sono in generale diversi da quelle di partenza </a:t>
            </a:r>
            <a:endParaRPr lang="it-IT" sz="1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DD3B26-B7DE-F242-8473-62C6DA2E59E2}"/>
              </a:ext>
            </a:extLst>
          </p:cNvPr>
          <p:cNvGrpSpPr/>
          <p:nvPr/>
        </p:nvGrpSpPr>
        <p:grpSpPr>
          <a:xfrm>
            <a:off x="2646619" y="3595674"/>
            <a:ext cx="1690057" cy="1553044"/>
            <a:chOff x="2646619" y="3595674"/>
            <a:chExt cx="1690057" cy="155304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EBB4693-A939-DE49-9403-2F7E54DA1542}"/>
                </a:ext>
              </a:extLst>
            </p:cNvPr>
            <p:cNvCxnSpPr/>
            <p:nvPr/>
          </p:nvCxnSpPr>
          <p:spPr>
            <a:xfrm flipV="1">
              <a:off x="3395382" y="3595674"/>
              <a:ext cx="941294" cy="12573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DD45A6-DB5F-BC42-A1D2-DFEE356C4DE6}"/>
                </a:ext>
              </a:extLst>
            </p:cNvPr>
            <p:cNvSpPr txBox="1"/>
            <p:nvPr/>
          </p:nvSpPr>
          <p:spPr>
            <a:xfrm>
              <a:off x="2646619" y="4840941"/>
              <a:ext cx="1266693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FF0000"/>
                  </a:solidFill>
                </a:rPr>
                <a:t>funzione duale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840FF1-E35E-2E4A-AD98-38611CDAADFF}"/>
              </a:ext>
            </a:extLst>
          </p:cNvPr>
          <p:cNvGrpSpPr/>
          <p:nvPr/>
        </p:nvGrpSpPr>
        <p:grpSpPr>
          <a:xfrm>
            <a:off x="956562" y="1230406"/>
            <a:ext cx="3091003" cy="3911588"/>
            <a:chOff x="956562" y="1230406"/>
            <a:chExt cx="3091003" cy="39115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A91E53-62E1-544B-8643-4473D1F509AC}"/>
                </a:ext>
              </a:extLst>
            </p:cNvPr>
            <p:cNvGrpSpPr/>
            <p:nvPr/>
          </p:nvGrpSpPr>
          <p:grpSpPr>
            <a:xfrm>
              <a:off x="956562" y="3583641"/>
              <a:ext cx="2438820" cy="1558353"/>
              <a:chOff x="956562" y="3583641"/>
              <a:chExt cx="2438820" cy="1558353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ED0A27B0-26E1-294D-81AA-5C4C3D1C4EAD}"/>
                  </a:ext>
                </a:extLst>
              </p:cNvPr>
              <p:cNvCxnSpPr/>
              <p:nvPr/>
            </p:nvCxnSpPr>
            <p:spPr>
              <a:xfrm flipV="1">
                <a:off x="2454088" y="3583641"/>
                <a:ext cx="941294" cy="1257300"/>
              </a:xfrm>
              <a:prstGeom prst="straightConnector1">
                <a:avLst/>
              </a:prstGeom>
              <a:ln w="19050">
                <a:solidFill>
                  <a:srgbClr val="0A2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25187B-4659-B743-A3A1-34BBD5D7EC6D}"/>
                  </a:ext>
                </a:extLst>
              </p:cNvPr>
              <p:cNvSpPr txBox="1"/>
              <p:nvPr/>
            </p:nvSpPr>
            <p:spPr>
              <a:xfrm>
                <a:off x="956562" y="4834217"/>
                <a:ext cx="1497526" cy="307777"/>
              </a:xfrm>
              <a:prstGeom prst="rect">
                <a:avLst/>
              </a:prstGeom>
              <a:noFill/>
              <a:ln>
                <a:solidFill>
                  <a:srgbClr val="0A2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0A20FF"/>
                    </a:solidFill>
                  </a:rPr>
                  <a:t>funzione originale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E1AAA3-59CF-1648-9773-45F835596064}"/>
                </a:ext>
              </a:extLst>
            </p:cNvPr>
            <p:cNvSpPr/>
            <p:nvPr/>
          </p:nvSpPr>
          <p:spPr>
            <a:xfrm>
              <a:off x="2077571" y="1230406"/>
              <a:ext cx="1969994" cy="2353235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4B5146-3A52-C641-89CD-9B7BA8076D0C}"/>
              </a:ext>
            </a:extLst>
          </p:cNvPr>
          <p:cNvGrpSpPr/>
          <p:nvPr/>
        </p:nvGrpSpPr>
        <p:grpSpPr>
          <a:xfrm>
            <a:off x="4024906" y="1026387"/>
            <a:ext cx="2725518" cy="2557253"/>
            <a:chOff x="4024906" y="1026387"/>
            <a:chExt cx="2725518" cy="25572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DD2198-0EFA-1F4C-9F1B-1D5DFC199206}"/>
                </a:ext>
              </a:extLst>
            </p:cNvPr>
            <p:cNvSpPr/>
            <p:nvPr/>
          </p:nvSpPr>
          <p:spPr>
            <a:xfrm>
              <a:off x="5165414" y="1230405"/>
              <a:ext cx="1585010" cy="23532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2D1847DD-99B5-734E-B6B2-8F17895FD5AC}"/>
                </a:ext>
              </a:extLst>
            </p:cNvPr>
            <p:cNvSpPr/>
            <p:nvPr/>
          </p:nvSpPr>
          <p:spPr>
            <a:xfrm>
              <a:off x="4024906" y="1026387"/>
              <a:ext cx="1167404" cy="812191"/>
            </a:xfrm>
            <a:prstGeom prst="arc">
              <a:avLst>
                <a:gd name="adj1" fmla="val 11849280"/>
                <a:gd name="adj2" fmla="val 20606026"/>
              </a:avLst>
            </a:prstGeom>
            <a:ln w="12700">
              <a:solidFill>
                <a:srgbClr val="FF0000"/>
              </a:solidFill>
              <a:headEnd w="lg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CE4ED4-D2E2-D849-A1FB-61455125B894}"/>
              </a:ext>
            </a:extLst>
          </p:cNvPr>
          <p:cNvGrpSpPr/>
          <p:nvPr/>
        </p:nvGrpSpPr>
        <p:grpSpPr>
          <a:xfrm>
            <a:off x="4191372" y="1845302"/>
            <a:ext cx="2411134" cy="1954386"/>
            <a:chOff x="4191372" y="1845302"/>
            <a:chExt cx="2411134" cy="195438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A7446C-2B38-7942-B41D-360A7A60A9CA}"/>
                </a:ext>
              </a:extLst>
            </p:cNvPr>
            <p:cNvSpPr/>
            <p:nvPr/>
          </p:nvSpPr>
          <p:spPr>
            <a:xfrm>
              <a:off x="6145306" y="1845303"/>
              <a:ext cx="457200" cy="1738337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61FA957-C505-9048-AF9F-88CE46078811}"/>
                </a:ext>
              </a:extLst>
            </p:cNvPr>
            <p:cNvSpPr/>
            <p:nvPr/>
          </p:nvSpPr>
          <p:spPr>
            <a:xfrm>
              <a:off x="4191372" y="1845302"/>
              <a:ext cx="457200" cy="1738337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EF042706-C6C2-7742-A11E-3B59B2F94A01}"/>
                </a:ext>
              </a:extLst>
            </p:cNvPr>
            <p:cNvSpPr/>
            <p:nvPr/>
          </p:nvSpPr>
          <p:spPr>
            <a:xfrm rot="10800000">
              <a:off x="4445993" y="2987497"/>
              <a:ext cx="1995147" cy="812191"/>
            </a:xfrm>
            <a:prstGeom prst="arc">
              <a:avLst>
                <a:gd name="adj1" fmla="val 11504048"/>
                <a:gd name="adj2" fmla="val 21143507"/>
              </a:avLst>
            </a:prstGeom>
            <a:ln w="25400">
              <a:solidFill>
                <a:srgbClr val="00B050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8061AC1-5BE8-5D44-965F-BAA37D1879B0}"/>
              </a:ext>
            </a:extLst>
          </p:cNvPr>
          <p:cNvSpPr/>
          <p:nvPr/>
        </p:nvSpPr>
        <p:spPr>
          <a:xfrm>
            <a:off x="7994326" y="0"/>
            <a:ext cx="1149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Principio di dualità</a:t>
            </a:r>
            <a:endParaRPr lang="it-IT" sz="1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050224-3BE4-FB4C-BACF-031A7C9320A0}"/>
              </a:ext>
            </a:extLst>
          </p:cNvPr>
          <p:cNvSpPr/>
          <p:nvPr/>
        </p:nvSpPr>
        <p:spPr>
          <a:xfrm>
            <a:off x="5268562" y="2771046"/>
            <a:ext cx="715377" cy="2164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55715D-1C5F-8C46-9F06-B92492460CF4}"/>
              </a:ext>
            </a:extLst>
          </p:cNvPr>
          <p:cNvSpPr/>
          <p:nvPr/>
        </p:nvSpPr>
        <p:spPr>
          <a:xfrm>
            <a:off x="6207065" y="2786718"/>
            <a:ext cx="337223" cy="2007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250084-8FC8-4441-BE38-05F48653ED3D}"/>
              </a:ext>
            </a:extLst>
          </p:cNvPr>
          <p:cNvSpPr/>
          <p:nvPr/>
        </p:nvSpPr>
        <p:spPr>
          <a:xfrm>
            <a:off x="4246766" y="2591363"/>
            <a:ext cx="337223" cy="2007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09D992-17E2-514C-9F87-A2EA26758553}"/>
              </a:ext>
            </a:extLst>
          </p:cNvPr>
          <p:cNvSpPr/>
          <p:nvPr/>
        </p:nvSpPr>
        <p:spPr>
          <a:xfrm>
            <a:off x="2164365" y="2589065"/>
            <a:ext cx="733214" cy="19765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64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 animBg="1"/>
      <p:bldP spid="26" grpId="0" animBg="1"/>
      <p:bldP spid="27" grpId="0" animBg="1"/>
      <p:bldP spid="2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FAA44C-F66B-024C-AF4B-88D4EDD59C67}"/>
              </a:ext>
            </a:extLst>
          </p:cNvPr>
          <p:cNvSpPr/>
          <p:nvPr/>
        </p:nvSpPr>
        <p:spPr>
          <a:xfrm>
            <a:off x="2324079" y="256537"/>
            <a:ext cx="4330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latin typeface="NimbusRomNo9L"/>
              </a:rPr>
              <a:t>Variabili, funzioni Booleane e porte logiche </a:t>
            </a:r>
            <a:endParaRPr lang="it-IT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51796A-08F0-A644-9E89-2096D72E8444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7EB17-A3D3-3D45-BE81-9FCCFCED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768" y="925332"/>
            <a:ext cx="2789891" cy="23856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DF1941D-D949-254E-9E5C-FFA7C4DE0826}"/>
              </a:ext>
            </a:extLst>
          </p:cNvPr>
          <p:cNvGrpSpPr/>
          <p:nvPr/>
        </p:nvGrpSpPr>
        <p:grpSpPr>
          <a:xfrm>
            <a:off x="3268041" y="1163171"/>
            <a:ext cx="1532559" cy="3044253"/>
            <a:chOff x="1667843" y="1230406"/>
            <a:chExt cx="1532559" cy="30442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56A057-BED5-2F41-8526-1893AFE6A9C1}"/>
                </a:ext>
              </a:extLst>
            </p:cNvPr>
            <p:cNvGrpSpPr/>
            <p:nvPr/>
          </p:nvGrpSpPr>
          <p:grpSpPr>
            <a:xfrm>
              <a:off x="1667843" y="3580279"/>
              <a:ext cx="971143" cy="694380"/>
              <a:chOff x="1667843" y="3580279"/>
              <a:chExt cx="971143" cy="694380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918D55B6-C790-9746-A9D1-D37E6BD057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7298" y="3580279"/>
                <a:ext cx="151688" cy="386603"/>
              </a:xfrm>
              <a:prstGeom prst="straightConnector1">
                <a:avLst/>
              </a:prstGeom>
              <a:ln w="19050">
                <a:solidFill>
                  <a:srgbClr val="0A2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9C9616-2D43-1C46-B7A4-86F5E2647DDD}"/>
                  </a:ext>
                </a:extLst>
              </p:cNvPr>
              <p:cNvSpPr txBox="1"/>
              <p:nvPr/>
            </p:nvSpPr>
            <p:spPr>
              <a:xfrm>
                <a:off x="1667843" y="3966882"/>
                <a:ext cx="819455" cy="307777"/>
              </a:xfrm>
              <a:prstGeom prst="rect">
                <a:avLst/>
              </a:prstGeom>
              <a:noFill/>
              <a:ln>
                <a:solidFill>
                  <a:srgbClr val="0A2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0A20FF"/>
                    </a:solidFill>
                  </a:rPr>
                  <a:t>funzione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C00D0C-2B2E-F54B-B2C9-813F9A419522}"/>
                </a:ext>
              </a:extLst>
            </p:cNvPr>
            <p:cNvSpPr/>
            <p:nvPr/>
          </p:nvSpPr>
          <p:spPr>
            <a:xfrm>
              <a:off x="2077571" y="1230406"/>
              <a:ext cx="1122831" cy="2353235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8D310C-65BB-8F42-A08E-A7CEE2D29664}"/>
              </a:ext>
            </a:extLst>
          </p:cNvPr>
          <p:cNvSpPr txBox="1"/>
          <p:nvPr/>
        </p:nvSpPr>
        <p:spPr>
          <a:xfrm>
            <a:off x="1701053" y="4471897"/>
            <a:ext cx="559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Per ogni terna di valori per le variabili Booleane </a:t>
            </a:r>
            <a:r>
              <a:rPr lang="it-IT" sz="1400" i="1">
                <a:latin typeface="Times" pitchFamily="2" charset="0"/>
              </a:rPr>
              <a:t>x, y, z</a:t>
            </a:r>
            <a:r>
              <a:rPr lang="it-IT" sz="1400"/>
              <a:t> viene associato </a:t>
            </a:r>
          </a:p>
          <a:p>
            <a:r>
              <a:rPr lang="it-IT" sz="1400"/>
              <a:t>un </a:t>
            </a:r>
            <a:r>
              <a:rPr lang="it-IT" sz="1400" i="1"/>
              <a:t>valore</a:t>
            </a:r>
            <a:r>
              <a:rPr lang="it-IT" sz="1400"/>
              <a:t> per l’espressione corrispondente. Questa è una </a:t>
            </a:r>
            <a:r>
              <a:rPr lang="it-IT" sz="1400" i="1"/>
              <a:t>funzione</a:t>
            </a:r>
            <a:r>
              <a:rPr lang="it-IT" sz="1400"/>
              <a:t> del tipo</a:t>
            </a:r>
            <a:endParaRPr lang="it-IT" sz="1400" i="1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F81D56-A44A-F74E-8CD8-513EC1C7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985" y="5259590"/>
            <a:ext cx="1547532" cy="43798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3B8E56D-351F-FC4A-8408-6CF2111C0F8C}"/>
              </a:ext>
            </a:extLst>
          </p:cNvPr>
          <p:cNvGrpSpPr/>
          <p:nvPr/>
        </p:nvGrpSpPr>
        <p:grpSpPr>
          <a:xfrm>
            <a:off x="1842247" y="5718361"/>
            <a:ext cx="2140009" cy="694381"/>
            <a:chOff x="1842247" y="5718361"/>
            <a:chExt cx="2140009" cy="69438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D2B39F-2ADD-5C4A-89E9-8144D60AA23D}"/>
                </a:ext>
              </a:extLst>
            </p:cNvPr>
            <p:cNvSpPr txBox="1"/>
            <p:nvPr/>
          </p:nvSpPr>
          <p:spPr>
            <a:xfrm>
              <a:off x="1842247" y="6104965"/>
              <a:ext cx="2140009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/>
                <a:t>insieme delle terne binarie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D690325-C5CF-D242-8B06-B715119D74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9078" y="5718361"/>
              <a:ext cx="151688" cy="386603"/>
            </a:xfrm>
            <a:prstGeom prst="straightConnector1">
              <a:avLst/>
            </a:prstGeom>
            <a:ln w="1905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B323F2-67B4-8842-BE15-46C78054F2D4}"/>
              </a:ext>
            </a:extLst>
          </p:cNvPr>
          <p:cNvGrpSpPr/>
          <p:nvPr/>
        </p:nvGrpSpPr>
        <p:grpSpPr>
          <a:xfrm>
            <a:off x="4867835" y="5697571"/>
            <a:ext cx="1615362" cy="715170"/>
            <a:chOff x="4867835" y="5697571"/>
            <a:chExt cx="1615362" cy="7151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FBC0A2-67B3-A942-B97A-6E011C928DE1}"/>
                </a:ext>
              </a:extLst>
            </p:cNvPr>
            <p:cNvSpPr txBox="1"/>
            <p:nvPr/>
          </p:nvSpPr>
          <p:spPr>
            <a:xfrm>
              <a:off x="5158795" y="6104964"/>
              <a:ext cx="1324402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/>
                <a:t>insieme di 0 e 1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19360F7-D1B0-2C46-8EBD-1837B038A0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7835" y="5697571"/>
              <a:ext cx="290960" cy="407393"/>
            </a:xfrm>
            <a:prstGeom prst="straightConnector1">
              <a:avLst/>
            </a:prstGeom>
            <a:ln w="1905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C94F69-6741-404C-978F-DEEA57F39947}"/>
              </a:ext>
            </a:extLst>
          </p:cNvPr>
          <p:cNvGrpSpPr/>
          <p:nvPr/>
        </p:nvGrpSpPr>
        <p:grpSpPr>
          <a:xfrm>
            <a:off x="4392515" y="1163171"/>
            <a:ext cx="1532559" cy="3044253"/>
            <a:chOff x="1667843" y="1230406"/>
            <a:chExt cx="1532559" cy="3044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CDCCFE7-6F9C-474B-BAFC-673E3C1F0E33}"/>
                </a:ext>
              </a:extLst>
            </p:cNvPr>
            <p:cNvGrpSpPr/>
            <p:nvPr/>
          </p:nvGrpSpPr>
          <p:grpSpPr>
            <a:xfrm>
              <a:off x="1667843" y="3580279"/>
              <a:ext cx="1194109" cy="694380"/>
              <a:chOff x="1667843" y="3580279"/>
              <a:chExt cx="1194109" cy="694380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42AD07C-D3CF-2C46-8F94-2B06FE99A4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7298" y="3580279"/>
                <a:ext cx="151688" cy="386603"/>
              </a:xfrm>
              <a:prstGeom prst="straightConnector1">
                <a:avLst/>
              </a:prstGeom>
              <a:ln w="19050">
                <a:solidFill>
                  <a:srgbClr val="0A2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1796FC-7363-8046-B67B-6899283B372E}"/>
                  </a:ext>
                </a:extLst>
              </p:cNvPr>
              <p:cNvSpPr txBox="1"/>
              <p:nvPr/>
            </p:nvSpPr>
            <p:spPr>
              <a:xfrm>
                <a:off x="1667843" y="3966882"/>
                <a:ext cx="1194109" cy="307777"/>
              </a:xfrm>
              <a:prstGeom prst="rect">
                <a:avLst/>
              </a:prstGeom>
              <a:noFill/>
              <a:ln>
                <a:solidFill>
                  <a:srgbClr val="0A2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>
                    <a:solidFill>
                      <a:srgbClr val="0A20FF"/>
                    </a:solidFill>
                  </a:rPr>
                  <a:t>altra funzione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00430B-2A9E-4248-8C26-647867FDDC89}"/>
                </a:ext>
              </a:extLst>
            </p:cNvPr>
            <p:cNvSpPr/>
            <p:nvPr/>
          </p:nvSpPr>
          <p:spPr>
            <a:xfrm>
              <a:off x="2077571" y="1230406"/>
              <a:ext cx="1122831" cy="2353235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71611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05C853-7036-B94A-8904-526400147D3D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71E63-DBFC-0A47-98C4-D4C2C9175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481" y="1449726"/>
            <a:ext cx="1642429" cy="673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F0837D-7C64-B64F-92B1-CF04AE8982ED}"/>
              </a:ext>
            </a:extLst>
          </p:cNvPr>
          <p:cNvSpPr txBox="1"/>
          <p:nvPr/>
        </p:nvSpPr>
        <p:spPr>
          <a:xfrm>
            <a:off x="1331259" y="2183586"/>
            <a:ext cx="4000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una generica </a:t>
            </a:r>
            <a:r>
              <a:rPr lang="it-IT" i="1"/>
              <a:t>funzione Booleana </a:t>
            </a:r>
            <a:r>
              <a:rPr lang="it-IT"/>
              <a:t>del tipo </a:t>
            </a:r>
          </a:p>
          <a:p>
            <a:endParaRPr lang="it-I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7637D0-92E7-8B41-B3EC-62D6034EDE57}"/>
              </a:ext>
            </a:extLst>
          </p:cNvPr>
          <p:cNvGrpSpPr/>
          <p:nvPr/>
        </p:nvGrpSpPr>
        <p:grpSpPr>
          <a:xfrm>
            <a:off x="1223680" y="674009"/>
            <a:ext cx="6912277" cy="923330"/>
            <a:chOff x="1223680" y="880108"/>
            <a:chExt cx="6912277" cy="9233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DA857C-6F83-9E46-B502-06F1E28F5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0585" y="941180"/>
              <a:ext cx="1382579" cy="2671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808656-088A-9D44-A255-E894F2BA3A2C}"/>
                </a:ext>
              </a:extLst>
            </p:cNvPr>
            <p:cNvSpPr txBox="1"/>
            <p:nvPr/>
          </p:nvSpPr>
          <p:spPr>
            <a:xfrm>
              <a:off x="1223680" y="880108"/>
              <a:ext cx="69122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Se                                   sono </a:t>
              </a:r>
              <a:r>
                <a:rPr lang="it-IT" i="1"/>
                <a:t>n</a:t>
              </a:r>
              <a:r>
                <a:rPr lang="it-IT"/>
                <a:t> variabili Booleane (o </a:t>
              </a:r>
              <a:r>
                <a:rPr lang="it-IT" i="1"/>
                <a:t>binarie</a:t>
              </a:r>
              <a:r>
                <a:rPr lang="it-IT"/>
                <a:t>) che possono </a:t>
              </a:r>
            </a:p>
            <a:p>
              <a:r>
                <a:rPr lang="it-IT"/>
                <a:t>assumere l’uno o l’altro dei due valori 0 e 1, si indica con </a:t>
              </a:r>
            </a:p>
            <a:p>
              <a:endParaRPr lang="it-IT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C5B32F-D78F-344E-B6D5-80EE66118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034" y="2153996"/>
            <a:ext cx="2059641" cy="5071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14E641-CC8A-2A4D-BAC7-24A3773E7697}"/>
              </a:ext>
            </a:extLst>
          </p:cNvPr>
          <p:cNvGrpSpPr/>
          <p:nvPr/>
        </p:nvGrpSpPr>
        <p:grpSpPr>
          <a:xfrm>
            <a:off x="970310" y="2769058"/>
            <a:ext cx="7419019" cy="369332"/>
            <a:chOff x="970310" y="2769058"/>
            <a:chExt cx="7419019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F566C7-7F57-7046-B72A-170DAA5D3DF2}"/>
                </a:ext>
              </a:extLst>
            </p:cNvPr>
            <p:cNvSpPr txBox="1"/>
            <p:nvPr/>
          </p:nvSpPr>
          <p:spPr>
            <a:xfrm>
              <a:off x="970310" y="2769058"/>
              <a:ext cx="7419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che a ogni valore dell’n-pla                            associa un valore dell’insieme 0, 1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F2E211-337B-3A4E-8C42-836F3720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8405" y="2828002"/>
              <a:ext cx="1382579" cy="26716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20EBBEB-98CD-0C42-915B-FFB28EE15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167" y="3723862"/>
            <a:ext cx="5077256" cy="225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386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0BC25-5DBD-5342-93F3-6847AD7B3CB9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75BDF-31EE-F94F-947F-BC94CED345FF}"/>
              </a:ext>
            </a:extLst>
          </p:cNvPr>
          <p:cNvSpPr txBox="1"/>
          <p:nvPr/>
        </p:nvSpPr>
        <p:spPr>
          <a:xfrm>
            <a:off x="551329" y="3901534"/>
            <a:ext cx="8117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Poiché l’insieme ci sono 2</a:t>
            </a:r>
            <a:r>
              <a:rPr lang="it-IT" i="1" baseline="30000"/>
              <a:t>n</a:t>
            </a:r>
            <a:r>
              <a:rPr lang="it-IT"/>
              <a:t> </a:t>
            </a:r>
            <a:r>
              <a:rPr lang="it-IT" i="1"/>
              <a:t>n</a:t>
            </a:r>
            <a:r>
              <a:rPr lang="it-IT"/>
              <a:t>-ple binarie, e a ciascuna di esse si associa un valore </a:t>
            </a:r>
          </a:p>
          <a:p>
            <a:r>
              <a:rPr lang="it-IT"/>
              <a:t>della funzione, il numero totale di funzioni Booleane </a:t>
            </a:r>
            <a:r>
              <a:rPr lang="it-IT" i="1"/>
              <a:t>n</a:t>
            </a:r>
            <a:r>
              <a:rPr lang="it-IT"/>
              <a:t>-arie che si possono realizzare </a:t>
            </a:r>
          </a:p>
          <a:p>
            <a:r>
              <a:rPr lang="it-IT"/>
              <a:t>risulta essere pari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17F9D-8A2F-324B-93AB-2C31D78B6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578" y="1213844"/>
            <a:ext cx="5077256" cy="2255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E0765F-35F8-404C-B839-B383EC9EE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89" y="4876050"/>
            <a:ext cx="952680" cy="923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A104E-255E-5B4A-B8A7-01921F9709B7}"/>
              </a:ext>
            </a:extLst>
          </p:cNvPr>
          <p:cNvSpPr txBox="1"/>
          <p:nvPr/>
        </p:nvSpPr>
        <p:spPr>
          <a:xfrm>
            <a:off x="934570" y="5799566"/>
            <a:ext cx="7557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Nel seguito studieremo in particolare le funzioni Booleane per </a:t>
            </a:r>
            <a:r>
              <a:rPr lang="it-IT" i="1"/>
              <a:t>n</a:t>
            </a:r>
            <a:r>
              <a:rPr lang="it-IT"/>
              <a:t> = 1 </a:t>
            </a:r>
          </a:p>
          <a:p>
            <a:r>
              <a:rPr lang="it-IT"/>
              <a:t>(a una variabile, o </a:t>
            </a:r>
            <a:r>
              <a:rPr lang="it-IT" i="1"/>
              <a:t>unarie</a:t>
            </a:r>
            <a:r>
              <a:rPr lang="it-IT"/>
              <a:t>) e </a:t>
            </a:r>
            <a:r>
              <a:rPr lang="it-IT" i="1"/>
              <a:t>n</a:t>
            </a:r>
            <a:r>
              <a:rPr lang="it-IT"/>
              <a:t> = 2 (a due variabili, o </a:t>
            </a:r>
            <a:r>
              <a:rPr lang="it-IT" i="1"/>
              <a:t>di-arie</a:t>
            </a:r>
            <a:r>
              <a:rPr lang="it-IT"/>
              <a:t>). </a:t>
            </a:r>
          </a:p>
          <a:p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07FC2-07F1-4A4F-BD95-843311753B32}"/>
              </a:ext>
            </a:extLst>
          </p:cNvPr>
          <p:cNvSpPr txBox="1"/>
          <p:nvPr/>
        </p:nvSpPr>
        <p:spPr>
          <a:xfrm>
            <a:off x="2314139" y="412777"/>
            <a:ext cx="479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Quante sono le funzioni Booleane per </a:t>
            </a:r>
            <a:r>
              <a:rPr lang="it-IT" i="1"/>
              <a:t>n</a:t>
            </a:r>
            <a:r>
              <a:rPr lang="it-IT"/>
              <a:t> variabili?</a:t>
            </a:r>
          </a:p>
        </p:txBody>
      </p:sp>
    </p:spTree>
    <p:extLst>
      <p:ext uri="{BB962C8B-B14F-4D97-AF65-F5344CB8AC3E}">
        <p14:creationId xmlns:p14="http://schemas.microsoft.com/office/powerpoint/2010/main" val="37994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CA70D8-5FD3-0743-B171-DF61A2F671C9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87BFEA-9BAB-6242-97AC-8149E8A136CC}"/>
              </a:ext>
            </a:extLst>
          </p:cNvPr>
          <p:cNvSpPr/>
          <p:nvPr/>
        </p:nvSpPr>
        <p:spPr>
          <a:xfrm>
            <a:off x="3326974" y="554922"/>
            <a:ext cx="2496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latin typeface="NimbusRomNo9L"/>
              </a:rPr>
              <a:t>Funzioni a una variabile </a:t>
            </a:r>
            <a:endParaRPr lang="it-IT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3FCC6-EF05-AA46-AE52-ACE7100A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99" y="1161607"/>
            <a:ext cx="5486348" cy="372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DCBD87-5A6D-3940-809E-D766B6528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77" y="1808353"/>
            <a:ext cx="7691718" cy="208568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5BF745D-F062-F24B-AAE5-C76AD93B2304}"/>
              </a:ext>
            </a:extLst>
          </p:cNvPr>
          <p:cNvGrpSpPr/>
          <p:nvPr/>
        </p:nvGrpSpPr>
        <p:grpSpPr>
          <a:xfrm>
            <a:off x="1687606" y="3180229"/>
            <a:ext cx="1754841" cy="2297942"/>
            <a:chOff x="1687606" y="3180229"/>
            <a:chExt cx="1754841" cy="229794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5AD562-DAD4-6449-8255-5AE83CF63793}"/>
                </a:ext>
              </a:extLst>
            </p:cNvPr>
            <p:cNvSpPr txBox="1"/>
            <p:nvPr/>
          </p:nvSpPr>
          <p:spPr>
            <a:xfrm>
              <a:off x="1687606" y="5170394"/>
              <a:ext cx="1218603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funzione nulla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E22C4E-2D24-9D48-B2FA-5DC90EC07B0A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2296908" y="3180229"/>
              <a:ext cx="1145539" cy="1990165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AD73238-417A-4348-A980-7BF0F0E46CC0}"/>
              </a:ext>
            </a:extLst>
          </p:cNvPr>
          <p:cNvGrpSpPr/>
          <p:nvPr/>
        </p:nvGrpSpPr>
        <p:grpSpPr>
          <a:xfrm>
            <a:off x="3326974" y="3180229"/>
            <a:ext cx="1426416" cy="2302835"/>
            <a:chOff x="3326974" y="3180229"/>
            <a:chExt cx="1426416" cy="230283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557A22-764C-CB4E-B05E-183EA9E7CB05}"/>
                </a:ext>
              </a:extLst>
            </p:cNvPr>
            <p:cNvSpPr txBox="1"/>
            <p:nvPr/>
          </p:nvSpPr>
          <p:spPr>
            <a:xfrm>
              <a:off x="3326974" y="5175287"/>
              <a:ext cx="1426416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funzione unitaria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7A16B8-F21D-1D4F-A9CD-56507C6F395E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4040182" y="3180229"/>
              <a:ext cx="430965" cy="1995058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F116381-6F4A-424A-B976-A369A85DCB23}"/>
              </a:ext>
            </a:extLst>
          </p:cNvPr>
          <p:cNvGrpSpPr/>
          <p:nvPr/>
        </p:nvGrpSpPr>
        <p:grpSpPr>
          <a:xfrm>
            <a:off x="5032509" y="3281082"/>
            <a:ext cx="1306961" cy="2209783"/>
            <a:chOff x="5032509" y="3281082"/>
            <a:chExt cx="1306961" cy="2209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BF1697-2BBF-FD4E-8BA3-E0AA68D81613}"/>
                </a:ext>
              </a:extLst>
            </p:cNvPr>
            <p:cNvSpPr txBox="1"/>
            <p:nvPr/>
          </p:nvSpPr>
          <p:spPr>
            <a:xfrm>
              <a:off x="5032509" y="5183088"/>
              <a:ext cx="1306961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funzione Buffer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0711BFF-4C19-D14E-A56D-08E131EC7D72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5513294" y="3281082"/>
              <a:ext cx="172696" cy="1902006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D4D3B0-8B41-8C4D-982D-2EF9A626D273}"/>
              </a:ext>
            </a:extLst>
          </p:cNvPr>
          <p:cNvGrpSpPr/>
          <p:nvPr/>
        </p:nvGrpSpPr>
        <p:grpSpPr>
          <a:xfrm>
            <a:off x="6652207" y="3180229"/>
            <a:ext cx="1176925" cy="2299499"/>
            <a:chOff x="6652207" y="3180229"/>
            <a:chExt cx="1176925" cy="22994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D5E9B1-ECA4-DD49-9EAA-594E9225F891}"/>
                </a:ext>
              </a:extLst>
            </p:cNvPr>
            <p:cNvSpPr txBox="1"/>
            <p:nvPr/>
          </p:nvSpPr>
          <p:spPr>
            <a:xfrm>
              <a:off x="6652207" y="5171951"/>
              <a:ext cx="1176925" cy="307777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funzione NOT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28A1F26-FB60-F64D-B208-F05FC18039C6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7086600" y="3180229"/>
              <a:ext cx="154070" cy="1991722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6B0CC6-3374-B34F-87EB-87FC62895FA8}"/>
              </a:ext>
            </a:extLst>
          </p:cNvPr>
          <p:cNvGrpSpPr/>
          <p:nvPr/>
        </p:nvGrpSpPr>
        <p:grpSpPr>
          <a:xfrm>
            <a:off x="566848" y="5807840"/>
            <a:ext cx="1794472" cy="736374"/>
            <a:chOff x="683052" y="5721069"/>
            <a:chExt cx="1794472" cy="7363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BBD8A6D-A236-F947-9562-6E4B3823280D}"/>
                </a:ext>
              </a:extLst>
            </p:cNvPr>
            <p:cNvSpPr/>
            <p:nvPr/>
          </p:nvSpPr>
          <p:spPr>
            <a:xfrm>
              <a:off x="1323684" y="5753436"/>
              <a:ext cx="715509" cy="7040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54A3B9F-E57F-6944-B33E-C443400E8306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683052" y="6105440"/>
              <a:ext cx="6406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64CFAD6-126A-B044-A162-8EEC546847D4}"/>
                </a:ext>
              </a:extLst>
            </p:cNvPr>
            <p:cNvCxnSpPr>
              <a:cxnSpLocks/>
            </p:cNvCxnSpPr>
            <p:nvPr/>
          </p:nvCxnSpPr>
          <p:spPr>
            <a:xfrm>
              <a:off x="1610995" y="6090401"/>
              <a:ext cx="866529" cy="150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DF045E-955D-C54A-9EA7-8401BECEF791}"/>
                </a:ext>
              </a:extLst>
            </p:cNvPr>
            <p:cNvSpPr txBox="1"/>
            <p:nvPr/>
          </p:nvSpPr>
          <p:spPr>
            <a:xfrm>
              <a:off x="736375" y="5721069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0769F2-6E66-4B42-84BA-1175A8B5638F}"/>
                </a:ext>
              </a:extLst>
            </p:cNvPr>
            <p:cNvSpPr txBox="1"/>
            <p:nvPr/>
          </p:nvSpPr>
          <p:spPr>
            <a:xfrm>
              <a:off x="2175838" y="572106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/>
                <a:t>0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0A7E59E-3173-2B49-B8EF-56130093197E}"/>
                </a:ext>
              </a:extLst>
            </p:cNvPr>
            <p:cNvCxnSpPr>
              <a:cxnSpLocks/>
            </p:cNvCxnSpPr>
            <p:nvPr/>
          </p:nvCxnSpPr>
          <p:spPr>
            <a:xfrm>
              <a:off x="1610995" y="6105440"/>
              <a:ext cx="0" cy="171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69E3CA6-C848-1D4E-8D46-05FB68E954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1386" y="6276654"/>
              <a:ext cx="2745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E7D986A-E6DE-174B-9393-EE97861CF4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1387" y="6276654"/>
              <a:ext cx="72284" cy="1160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1EE05C3-4684-5E47-A75F-CCA0DF19C0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69051" y="6283398"/>
              <a:ext cx="72284" cy="1160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E56C64C-C810-7943-A336-2E5793ED74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2899" y="6282050"/>
              <a:ext cx="72284" cy="1160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9083D4D-6EF0-1B49-A316-34ED081FCC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2471" y="6280702"/>
              <a:ext cx="72284" cy="1160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AEDF744-FD80-9E4B-8589-1E8AC6028F56}"/>
              </a:ext>
            </a:extLst>
          </p:cNvPr>
          <p:cNvGrpSpPr/>
          <p:nvPr/>
        </p:nvGrpSpPr>
        <p:grpSpPr>
          <a:xfrm>
            <a:off x="2906209" y="5487957"/>
            <a:ext cx="1867665" cy="1140746"/>
            <a:chOff x="1159664" y="5451960"/>
            <a:chExt cx="1867665" cy="114074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F70721F-FEE4-4344-A4C7-F6B175710A08}"/>
                </a:ext>
              </a:extLst>
            </p:cNvPr>
            <p:cNvSpPr/>
            <p:nvPr/>
          </p:nvSpPr>
          <p:spPr>
            <a:xfrm>
              <a:off x="1800296" y="5888699"/>
              <a:ext cx="715509" cy="7040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A29F3A8-99C1-BF42-B7A2-D2A8F715084E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>
              <a:off x="1159664" y="6240703"/>
              <a:ext cx="6406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D941422-3495-A14B-916C-47F6D6DE1B9A}"/>
                </a:ext>
              </a:extLst>
            </p:cNvPr>
            <p:cNvCxnSpPr>
              <a:cxnSpLocks/>
            </p:cNvCxnSpPr>
            <p:nvPr/>
          </p:nvCxnSpPr>
          <p:spPr>
            <a:xfrm>
              <a:off x="2123750" y="6240702"/>
              <a:ext cx="866529" cy="150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D2C4C0F-7285-7A4A-B29C-2E2242D207E9}"/>
                </a:ext>
              </a:extLst>
            </p:cNvPr>
            <p:cNvSpPr txBox="1"/>
            <p:nvPr/>
          </p:nvSpPr>
          <p:spPr>
            <a:xfrm>
              <a:off x="1212987" y="585633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x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B4F12C6-36EC-4440-98B9-6E157B8C0CA6}"/>
                </a:ext>
              </a:extLst>
            </p:cNvPr>
            <p:cNvSpPr txBox="1"/>
            <p:nvPr/>
          </p:nvSpPr>
          <p:spPr>
            <a:xfrm>
              <a:off x="2725643" y="584074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/>
                <a:t>1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889441D-E2B8-B548-8709-FD2A3F5EAE74}"/>
                </a:ext>
              </a:extLst>
            </p:cNvPr>
            <p:cNvCxnSpPr/>
            <p:nvPr/>
          </p:nvCxnSpPr>
          <p:spPr>
            <a:xfrm flipV="1">
              <a:off x="2147710" y="5684306"/>
              <a:ext cx="0" cy="558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4AB9B57-0208-594C-B20A-A15C63AF121B}"/>
                </a:ext>
              </a:extLst>
            </p:cNvPr>
            <p:cNvSpPr txBox="1"/>
            <p:nvPr/>
          </p:nvSpPr>
          <p:spPr>
            <a:xfrm>
              <a:off x="2123750" y="5451960"/>
              <a:ext cx="551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+V</a:t>
              </a:r>
              <a:r>
                <a:rPr lang="it-IT" baseline="-25000"/>
                <a:t>cc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92180F1-1AB4-2843-AC2E-6B91B9ADEF94}"/>
              </a:ext>
            </a:extLst>
          </p:cNvPr>
          <p:cNvGrpSpPr/>
          <p:nvPr/>
        </p:nvGrpSpPr>
        <p:grpSpPr>
          <a:xfrm>
            <a:off x="5536993" y="5833372"/>
            <a:ext cx="1867665" cy="736374"/>
            <a:chOff x="1159664" y="5856332"/>
            <a:chExt cx="1867665" cy="73637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87F390A-E20E-7942-A5DA-035312C10E29}"/>
                </a:ext>
              </a:extLst>
            </p:cNvPr>
            <p:cNvSpPr/>
            <p:nvPr/>
          </p:nvSpPr>
          <p:spPr>
            <a:xfrm>
              <a:off x="1800296" y="5888699"/>
              <a:ext cx="715509" cy="7040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B577474-1728-7D4B-935D-FC0C0AF9A0A2}"/>
                </a:ext>
              </a:extLst>
            </p:cNvPr>
            <p:cNvCxnSpPr>
              <a:cxnSpLocks/>
            </p:cNvCxnSpPr>
            <p:nvPr/>
          </p:nvCxnSpPr>
          <p:spPr>
            <a:xfrm>
              <a:off x="1159664" y="6240703"/>
              <a:ext cx="18676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DC47376-E524-D94A-800B-00C775F958F2}"/>
                </a:ext>
              </a:extLst>
            </p:cNvPr>
            <p:cNvSpPr txBox="1"/>
            <p:nvPr/>
          </p:nvSpPr>
          <p:spPr>
            <a:xfrm>
              <a:off x="1212987" y="585633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x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A16D50DC-2B72-6A4E-B79B-F50A333E0FEB}"/>
              </a:ext>
            </a:extLst>
          </p:cNvPr>
          <p:cNvSpPr txBox="1"/>
          <p:nvPr/>
        </p:nvSpPr>
        <p:spPr>
          <a:xfrm>
            <a:off x="7249714" y="580916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472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C3F454-A60A-584F-9417-DC8CAD1A2012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151CB4-341A-3B44-83D8-23F095360FE5}"/>
              </a:ext>
            </a:extLst>
          </p:cNvPr>
          <p:cNvSpPr/>
          <p:nvPr/>
        </p:nvSpPr>
        <p:spPr>
          <a:xfrm>
            <a:off x="3326974" y="554922"/>
            <a:ext cx="243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latin typeface="NimbusRomNo9L"/>
              </a:rPr>
              <a:t>Funzioni a due variabili </a:t>
            </a:r>
            <a:endParaRPr lang="it-IT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5E2B02-EFF5-8448-9D56-FEF6482FE5E8}"/>
              </a:ext>
            </a:extLst>
          </p:cNvPr>
          <p:cNvGrpSpPr/>
          <p:nvPr/>
        </p:nvGrpSpPr>
        <p:grpSpPr>
          <a:xfrm>
            <a:off x="760775" y="1133070"/>
            <a:ext cx="8053773" cy="417082"/>
            <a:chOff x="767498" y="1182221"/>
            <a:chExt cx="8053773" cy="4170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55A7F6-1F85-CD4B-9623-8E45CFAEA6B0}"/>
                </a:ext>
              </a:extLst>
            </p:cNvPr>
            <p:cNvSpPr/>
            <p:nvPr/>
          </p:nvSpPr>
          <p:spPr>
            <a:xfrm>
              <a:off x="767498" y="1229971"/>
              <a:ext cx="805377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>
                  <a:latin typeface="NimbusRomNo9L"/>
                </a:rPr>
                <a:t>Con </a:t>
              </a:r>
              <a:r>
                <a:rPr lang="it-IT" i="1">
                  <a:latin typeface="CMMI10"/>
                </a:rPr>
                <a:t>n</a:t>
              </a:r>
              <a:r>
                <a:rPr lang="it-IT">
                  <a:latin typeface="CMMI10"/>
                </a:rPr>
                <a:t> </a:t>
              </a:r>
              <a:r>
                <a:rPr lang="it-IT">
                  <a:latin typeface="TeX"/>
                </a:rPr>
                <a:t>= </a:t>
              </a:r>
              <a:r>
                <a:rPr lang="it-IT">
                  <a:latin typeface="CMR10"/>
                </a:rPr>
                <a:t>2 </a:t>
              </a:r>
              <a:r>
                <a:rPr lang="it-IT">
                  <a:latin typeface="NimbusRomNo9L"/>
                </a:rPr>
                <a:t>ci sono in tutto </a:t>
              </a:r>
              <a:r>
                <a:rPr lang="it-IT">
                  <a:latin typeface="CMR10"/>
                </a:rPr>
                <a:t>                      </a:t>
              </a:r>
              <a:r>
                <a:rPr lang="it-IT">
                  <a:latin typeface="NimbusRomNo9L"/>
                </a:rPr>
                <a:t>funzioni Booleane di-arie del tipo </a:t>
              </a:r>
              <a:r>
                <a:rPr lang="it-IT" i="1">
                  <a:latin typeface="Times" pitchFamily="2" charset="0"/>
                </a:rPr>
                <a:t>z</a:t>
              </a:r>
              <a:r>
                <a:rPr lang="it-IT">
                  <a:latin typeface="Times" pitchFamily="2" charset="0"/>
                </a:rPr>
                <a:t> = </a:t>
              </a:r>
              <a:r>
                <a:rPr lang="it-IT" i="1">
                  <a:latin typeface="Times" pitchFamily="2" charset="0"/>
                </a:rPr>
                <a:t>f</a:t>
              </a:r>
              <a:r>
                <a:rPr lang="it-IT">
                  <a:latin typeface="Times" pitchFamily="2" charset="0"/>
                </a:rPr>
                <a:t>(</a:t>
              </a:r>
              <a:r>
                <a:rPr lang="it-IT" i="1">
                  <a:latin typeface="Times" pitchFamily="2" charset="0"/>
                </a:rPr>
                <a:t>x,y</a:t>
              </a:r>
              <a:r>
                <a:rPr lang="it-IT">
                  <a:latin typeface="Times" pitchFamily="2" charset="0"/>
                </a:rPr>
                <a:t>)</a:t>
              </a:r>
              <a:r>
                <a:rPr lang="it-IT">
                  <a:latin typeface="TeX"/>
                </a:rPr>
                <a:t> </a:t>
              </a:r>
              <a:endParaRPr lang="it-IT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E45490-3524-894D-B849-325B82E0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2065" y="1182221"/>
              <a:ext cx="1076381" cy="37091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34508EB-1F94-2445-9391-D5E9274FF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65" y="1811103"/>
            <a:ext cx="7250307" cy="24149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CE324E-A63E-3647-AC2D-A331BB1EB981}"/>
              </a:ext>
            </a:extLst>
          </p:cNvPr>
          <p:cNvGrpSpPr/>
          <p:nvPr/>
        </p:nvGrpSpPr>
        <p:grpSpPr>
          <a:xfrm>
            <a:off x="2305027" y="4487050"/>
            <a:ext cx="4226542" cy="708143"/>
            <a:chOff x="2305027" y="4487050"/>
            <a:chExt cx="4226542" cy="708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5B3199-96F6-444E-BA3F-200A30C49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6508" y="4487050"/>
              <a:ext cx="3350429" cy="2933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843D15-6E5F-BB40-8336-45EF4A7AAB60}"/>
                </a:ext>
              </a:extLst>
            </p:cNvPr>
            <p:cNvSpPr txBox="1"/>
            <p:nvPr/>
          </p:nvSpPr>
          <p:spPr>
            <a:xfrm>
              <a:off x="2305027" y="4887416"/>
              <a:ext cx="4226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visti precedentemente nell’ambito dei connettivi binari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0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05E760-FBEB-B344-A10E-D003BBDB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29" y="584946"/>
            <a:ext cx="7018411" cy="189030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E3A77E-154A-2242-97E1-3E3771D5B45A}"/>
              </a:ext>
            </a:extLst>
          </p:cNvPr>
          <p:cNvGrpSpPr/>
          <p:nvPr/>
        </p:nvGrpSpPr>
        <p:grpSpPr>
          <a:xfrm>
            <a:off x="379879" y="2724422"/>
            <a:ext cx="7217710" cy="3458016"/>
            <a:chOff x="379879" y="2724422"/>
            <a:chExt cx="7217710" cy="34580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DF844B-A11B-BB40-9FCB-2CCFFC057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879" y="5898324"/>
              <a:ext cx="7217710" cy="2841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62CBCD-0488-D048-AE65-94A0647CD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6106" y="2724422"/>
              <a:ext cx="4559587" cy="292473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9D4072B-CC7C-454C-A386-CC262CDF9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136" y="2724422"/>
            <a:ext cx="1685616" cy="29247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205921-1B9D-1B45-9F89-C4C1667F5607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97814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497CF1-9910-CE48-A4C3-7A5D16647DD6}"/>
              </a:ext>
            </a:extLst>
          </p:cNvPr>
          <p:cNvSpPr txBox="1"/>
          <p:nvPr/>
        </p:nvSpPr>
        <p:spPr>
          <a:xfrm>
            <a:off x="753035" y="495088"/>
            <a:ext cx="79736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Data l’estrema importanza, in ambito circuitale, delle funzioni AND, OR, XOR, NAND, NOR e XNOR, </a:t>
            </a:r>
          </a:p>
          <a:p>
            <a:r>
              <a:rPr lang="it-IT" sz="1400"/>
              <a:t>dette anche </a:t>
            </a:r>
            <a:r>
              <a:rPr lang="it-IT" sz="1400" i="1"/>
              <a:t>operatori Booleani</a:t>
            </a:r>
            <a:r>
              <a:rPr lang="it-IT" sz="1400"/>
              <a:t>, le analizziamo singolarmente, mettendo in evidenza anche i corrispondenti</a:t>
            </a:r>
          </a:p>
          <a:p>
            <a:r>
              <a:rPr lang="it-IT" sz="1400"/>
              <a:t>simboli schematici, chiamati </a:t>
            </a:r>
            <a:r>
              <a:rPr lang="it-IT" sz="1400" i="1"/>
              <a:t>Porte Logiche,</a:t>
            </a:r>
            <a:r>
              <a:rPr lang="it-IT" sz="1400"/>
              <a:t> in uso nei circuiti logici.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524382-7BE0-1B46-A7B1-6907BB0BC2D6}"/>
              </a:ext>
            </a:extLst>
          </p:cNvPr>
          <p:cNvGrpSpPr/>
          <p:nvPr/>
        </p:nvGrpSpPr>
        <p:grpSpPr>
          <a:xfrm>
            <a:off x="1021603" y="1593476"/>
            <a:ext cx="7516075" cy="1196788"/>
            <a:chOff x="1021603" y="1593476"/>
            <a:chExt cx="7516075" cy="11967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2AAC3F-7F48-E44E-A191-B041A88B5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603" y="1593476"/>
              <a:ext cx="2587500" cy="11967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692952-CCC7-9041-961F-936027B97860}"/>
                </a:ext>
              </a:extLst>
            </p:cNvPr>
            <p:cNvSpPr txBox="1"/>
            <p:nvPr/>
          </p:nvSpPr>
          <p:spPr>
            <a:xfrm>
              <a:off x="4161865" y="1721223"/>
              <a:ext cx="43758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i="1"/>
                <a:t>Prodotto logico</a:t>
              </a:r>
              <a:r>
                <a:rPr lang="it-IT" sz="1400"/>
                <a:t>. </a:t>
              </a:r>
            </a:p>
            <a:p>
              <a:r>
                <a:rPr lang="it-IT" sz="1400"/>
                <a:t>La porta AND restituisce 0 in uscita se anche uno solo dei </a:t>
              </a:r>
            </a:p>
            <a:p>
              <a:r>
                <a:rPr lang="it-IT" sz="1400"/>
                <a:t>due valori d’ingresso è pari a 0; restituisce 1 solo quando </a:t>
              </a:r>
            </a:p>
            <a:p>
              <a:r>
                <a:rPr lang="it-IT" sz="1400"/>
                <a:t>entrambi gli ingressi sono a 1.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A5DEB1-43D6-274B-9F90-818585613A16}"/>
              </a:ext>
            </a:extLst>
          </p:cNvPr>
          <p:cNvGrpSpPr/>
          <p:nvPr/>
        </p:nvGrpSpPr>
        <p:grpSpPr>
          <a:xfrm>
            <a:off x="1128433" y="3045758"/>
            <a:ext cx="7415744" cy="1138891"/>
            <a:chOff x="1128433" y="3045758"/>
            <a:chExt cx="7415744" cy="11388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E34834-00FC-3843-B69A-DA7AB457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8433" y="3045758"/>
              <a:ext cx="2533896" cy="1138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0CFAD2-4C54-AD45-860B-D3FA31DA51E3}"/>
                </a:ext>
              </a:extLst>
            </p:cNvPr>
            <p:cNvSpPr txBox="1"/>
            <p:nvPr/>
          </p:nvSpPr>
          <p:spPr>
            <a:xfrm>
              <a:off x="4168364" y="3138149"/>
              <a:ext cx="43758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i="1"/>
                <a:t>Somma logica</a:t>
              </a:r>
              <a:r>
                <a:rPr lang="it-IT" sz="1400"/>
                <a:t>. </a:t>
              </a:r>
            </a:p>
            <a:p>
              <a:r>
                <a:rPr lang="it-IT" sz="1400"/>
                <a:t>La porta OR restituisce 1 in uscita se anche uno solo dei </a:t>
              </a:r>
            </a:p>
            <a:p>
              <a:r>
                <a:rPr lang="it-IT" sz="1400"/>
                <a:t>due valori d’ingresso è pari a 1; restituisce 0 solo quando </a:t>
              </a:r>
            </a:p>
            <a:p>
              <a:r>
                <a:rPr lang="it-IT" sz="1400"/>
                <a:t>entrambi gli ingressi sono a 0.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B33194-3AAA-C446-AE7E-4EFEB660D992}"/>
              </a:ext>
            </a:extLst>
          </p:cNvPr>
          <p:cNvGrpSpPr/>
          <p:nvPr/>
        </p:nvGrpSpPr>
        <p:grpSpPr>
          <a:xfrm>
            <a:off x="1128433" y="4440142"/>
            <a:ext cx="7238516" cy="1149351"/>
            <a:chOff x="1128433" y="4440142"/>
            <a:chExt cx="7238516" cy="11493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D99D56-9014-2B43-8423-B1A7DEB0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8433" y="4440142"/>
              <a:ext cx="2572357" cy="11493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13ACD2-6419-034E-B0EE-09980DA9352E}"/>
                </a:ext>
              </a:extLst>
            </p:cNvPr>
            <p:cNvSpPr txBox="1"/>
            <p:nvPr/>
          </p:nvSpPr>
          <p:spPr>
            <a:xfrm>
              <a:off x="4168364" y="4555075"/>
              <a:ext cx="419858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i="1"/>
                <a:t>OR esclusivo</a:t>
              </a:r>
              <a:r>
                <a:rPr lang="it-IT" sz="1400"/>
                <a:t>. </a:t>
              </a:r>
            </a:p>
            <a:p>
              <a:r>
                <a:rPr lang="it-IT" sz="1400"/>
                <a:t>La porta XOR restituisce 0 quando entrambi gli ingressi </a:t>
              </a:r>
            </a:p>
            <a:p>
              <a:r>
                <a:rPr lang="it-IT" sz="1400"/>
                <a:t>sono a 0 o a 1; restituisce 1 altrimenti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A7AB7E2-216B-EE42-A166-6DB3C369DA73}"/>
              </a:ext>
            </a:extLst>
          </p:cNvPr>
          <p:cNvSpPr txBox="1"/>
          <p:nvPr/>
        </p:nvSpPr>
        <p:spPr>
          <a:xfrm>
            <a:off x="1727426" y="5805862"/>
            <a:ext cx="512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La porta XOR è un </a:t>
            </a:r>
            <a:r>
              <a:rPr lang="it-IT" sz="1400" i="1"/>
              <a:t>rilevatore di differenza </a:t>
            </a:r>
            <a:r>
              <a:rPr lang="it-IT" sz="1400"/>
              <a:t>tra i due valori d’ingresso.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109E80-1051-E84A-85CC-F7CC12BAB9A4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21032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Screen shot 2012-09-#B1D852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A03CDD64-A329-2B43-ABB3-A044AB00F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91063"/>
            <a:ext cx="82931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 Box 3">
            <a:extLst>
              <a:ext uri="{FF2B5EF4-FFF2-40B4-BE49-F238E27FC236}">
                <a16:creationId xmlns:a16="http://schemas.microsoft.com/office/drawing/2014/main" id="{90C282EF-1569-2B45-B3C5-D73174337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57263"/>
            <a:ext cx="4729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Nei sistemi reali al segnale analogico</a:t>
            </a:r>
          </a:p>
        </p:txBody>
      </p:sp>
      <p:pic>
        <p:nvPicPr>
          <p:cNvPr id="92163" name="Picture 5" descr="Screen shot 2012-09-#B1D84E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736E3AD1-6AD2-5943-9250-1253E6DB1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90663"/>
            <a:ext cx="795655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1031">
            <a:extLst>
              <a:ext uri="{FF2B5EF4-FFF2-40B4-BE49-F238E27FC236}">
                <a16:creationId xmlns:a16="http://schemas.microsoft.com/office/drawing/2014/main" id="{EC745D7F-DD0B-4D4F-9324-E6701A5C4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4065588"/>
            <a:ext cx="5465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si sovrappone sempre un segnale di rumore</a:t>
            </a:r>
          </a:p>
        </p:txBody>
      </p:sp>
      <p:sp>
        <p:nvSpPr>
          <p:cNvPr id="8" name="Text Box 37">
            <a:extLst>
              <a:ext uri="{FF2B5EF4-FFF2-40B4-BE49-F238E27FC236}">
                <a16:creationId xmlns:a16="http://schemas.microsoft.com/office/drawing/2014/main" id="{422153D4-4FA8-BB46-8AA8-8888191A5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</p:spTree>
    <p:extLst>
      <p:ext uri="{BB962C8B-B14F-4D97-AF65-F5344CB8AC3E}">
        <p14:creationId xmlns:p14="http://schemas.microsoft.com/office/powerpoint/2010/main" val="7122832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42625-77C9-904C-826F-D71FC7CD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86" y="204319"/>
            <a:ext cx="2572357" cy="11493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80AEA0A-A690-AF45-BDE5-612927A36DD9}"/>
              </a:ext>
            </a:extLst>
          </p:cNvPr>
          <p:cNvGrpSpPr/>
          <p:nvPr/>
        </p:nvGrpSpPr>
        <p:grpSpPr>
          <a:xfrm>
            <a:off x="3845859" y="766482"/>
            <a:ext cx="4780430" cy="307777"/>
            <a:chOff x="3845859" y="766482"/>
            <a:chExt cx="4780430" cy="3077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9B621A-53A8-9046-A973-FDC79D4D4C9F}"/>
                </a:ext>
              </a:extLst>
            </p:cNvPr>
            <p:cNvSpPr txBox="1"/>
            <p:nvPr/>
          </p:nvSpPr>
          <p:spPr>
            <a:xfrm>
              <a:off x="3845859" y="766482"/>
              <a:ext cx="18406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Ricordando inoltre che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B7BA1E-AAD1-0C47-B5B7-55286CCBE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3677" y="766482"/>
              <a:ext cx="2892612" cy="24936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2DD0D0-89ED-BC4B-9822-32B051FEC970}"/>
              </a:ext>
            </a:extLst>
          </p:cNvPr>
          <p:cNvGrpSpPr/>
          <p:nvPr/>
        </p:nvGrpSpPr>
        <p:grpSpPr>
          <a:xfrm>
            <a:off x="4504756" y="1173098"/>
            <a:ext cx="3083121" cy="349608"/>
            <a:chOff x="4504756" y="1173098"/>
            <a:chExt cx="3083121" cy="3496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AC8860-8C15-B34D-B94F-4104F74A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3677" y="1173098"/>
              <a:ext cx="1854200" cy="3331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E11DB7-937A-A84D-8353-6E05270AA4AE}"/>
                </a:ext>
              </a:extLst>
            </p:cNvPr>
            <p:cNvSpPr txBox="1"/>
            <p:nvPr/>
          </p:nvSpPr>
          <p:spPr>
            <a:xfrm>
              <a:off x="4504756" y="1214929"/>
              <a:ext cx="51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si ha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28B8D-BC67-D642-A0A9-33C7ED7C4EBD}"/>
              </a:ext>
            </a:extLst>
          </p:cNvPr>
          <p:cNvGrpSpPr/>
          <p:nvPr/>
        </p:nvGrpSpPr>
        <p:grpSpPr>
          <a:xfrm>
            <a:off x="1460424" y="2060630"/>
            <a:ext cx="6606754" cy="345805"/>
            <a:chOff x="573229" y="2114418"/>
            <a:chExt cx="6606754" cy="3458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015C70-2AD7-2F43-80C1-B44018656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0307" y="2114418"/>
              <a:ext cx="5479676" cy="3458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749DB6-1B24-B44C-B453-99A2AF71A1AB}"/>
                </a:ext>
              </a:extLst>
            </p:cNvPr>
            <p:cNvSpPr txBox="1"/>
            <p:nvPr/>
          </p:nvSpPr>
          <p:spPr>
            <a:xfrm>
              <a:off x="573229" y="2114418"/>
              <a:ext cx="894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ma anche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FAA572-2515-0143-9162-0F742272C698}"/>
              </a:ext>
            </a:extLst>
          </p:cNvPr>
          <p:cNvGrpSpPr/>
          <p:nvPr/>
        </p:nvGrpSpPr>
        <p:grpSpPr>
          <a:xfrm>
            <a:off x="3674689" y="2368406"/>
            <a:ext cx="2696316" cy="1215743"/>
            <a:chOff x="3674689" y="2368406"/>
            <a:chExt cx="2696316" cy="121574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5BEE182-8268-1644-95D6-FE1244CAACFE}"/>
                </a:ext>
              </a:extLst>
            </p:cNvPr>
            <p:cNvCxnSpPr/>
            <p:nvPr/>
          </p:nvCxnSpPr>
          <p:spPr>
            <a:xfrm flipV="1">
              <a:off x="5592427" y="2368407"/>
              <a:ext cx="0" cy="692523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7588A18-AAAA-6C46-9287-4E339D347458}"/>
                </a:ext>
              </a:extLst>
            </p:cNvPr>
            <p:cNvCxnSpPr/>
            <p:nvPr/>
          </p:nvCxnSpPr>
          <p:spPr>
            <a:xfrm flipV="1">
              <a:off x="6107898" y="2368406"/>
              <a:ext cx="0" cy="692523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9C1F52-CDA7-A54F-A9D3-749C937BE80B}"/>
                </a:ext>
              </a:extLst>
            </p:cNvPr>
            <p:cNvSpPr txBox="1"/>
            <p:nvPr/>
          </p:nvSpPr>
          <p:spPr>
            <a:xfrm>
              <a:off x="3674689" y="3060929"/>
              <a:ext cx="2696316" cy="52322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aggiungiamo due termini nulli per </a:t>
              </a:r>
            </a:p>
            <a:p>
              <a:r>
                <a:rPr lang="it-IT" sz="1400">
                  <a:solidFill>
                    <a:srgbClr val="0A20FF"/>
                  </a:solidFill>
                </a:rPr>
                <a:t>l’assioma A7 di complementarità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5C5B0D-CD6B-F346-9FAA-76F53280E8C5}"/>
              </a:ext>
            </a:extLst>
          </p:cNvPr>
          <p:cNvGrpSpPr/>
          <p:nvPr/>
        </p:nvGrpSpPr>
        <p:grpSpPr>
          <a:xfrm>
            <a:off x="6371005" y="2312894"/>
            <a:ext cx="2030635" cy="1268565"/>
            <a:chOff x="4359138" y="-540193"/>
            <a:chExt cx="2030635" cy="126856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1ED0806-6474-1548-ABDC-F1900B0F2B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59138" y="-540193"/>
              <a:ext cx="447328" cy="748036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586C81-C6F9-A14F-9EC6-1885365C7214}"/>
                </a:ext>
              </a:extLst>
            </p:cNvPr>
            <p:cNvSpPr txBox="1"/>
            <p:nvPr/>
          </p:nvSpPr>
          <p:spPr>
            <a:xfrm>
              <a:off x="4494959" y="205152"/>
              <a:ext cx="1894814" cy="52322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0A20FF"/>
                  </a:solidFill>
                </a:rPr>
                <a:t>Usiamo l’assioma A6 di </a:t>
              </a:r>
            </a:p>
            <a:p>
              <a:r>
                <a:rPr lang="it-IT" sz="1400">
                  <a:solidFill>
                    <a:srgbClr val="0A20FF"/>
                  </a:solidFill>
                </a:rPr>
                <a:t>distributività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C7D5699-9D8B-8B41-AADF-CECFED2B9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519" y="4233263"/>
            <a:ext cx="3013262" cy="9955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6D9413-2AD2-E544-8C63-23CB65F87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167" y="4238643"/>
            <a:ext cx="2996345" cy="10330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02CFAE-E1F2-D247-89D4-CE0445DE1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971" y="5759616"/>
            <a:ext cx="1854200" cy="33317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85C2E0D-B4EE-AF47-B7B4-1CA637736C72}"/>
              </a:ext>
            </a:extLst>
          </p:cNvPr>
          <p:cNvGrpSpPr/>
          <p:nvPr/>
        </p:nvGrpSpPr>
        <p:grpSpPr>
          <a:xfrm>
            <a:off x="5022847" y="5759615"/>
            <a:ext cx="2346140" cy="333177"/>
            <a:chOff x="5022847" y="5759615"/>
            <a:chExt cx="2346140" cy="33317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13C062B-151D-DB45-A8D3-0FE66CE40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2847" y="5759615"/>
              <a:ext cx="1854200" cy="33317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0FA7B23-3218-D849-8126-1DBC0753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15291" y="5772486"/>
              <a:ext cx="1453696" cy="320306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A103701-D064-5542-9605-B8E24B6BA20B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1D9DBB-1FD9-9A4D-B4AE-C8E9F037CAB8}"/>
              </a:ext>
            </a:extLst>
          </p:cNvPr>
          <p:cNvGrpSpPr/>
          <p:nvPr/>
        </p:nvGrpSpPr>
        <p:grpSpPr>
          <a:xfrm>
            <a:off x="2236807" y="2026323"/>
            <a:ext cx="1970555" cy="4084552"/>
            <a:chOff x="2236807" y="2026323"/>
            <a:chExt cx="1970555" cy="408455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C14E85-DA77-7F48-9A5E-E490515577C6}"/>
                </a:ext>
              </a:extLst>
            </p:cNvPr>
            <p:cNvSpPr/>
            <p:nvPr/>
          </p:nvSpPr>
          <p:spPr>
            <a:xfrm>
              <a:off x="2236807" y="5734485"/>
              <a:ext cx="984904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5E5CD7C-B4B6-C34A-B9E8-10685F81FDBA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 flipV="1">
              <a:off x="2729259" y="2402713"/>
              <a:ext cx="1051126" cy="3331774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E2CE88-C92D-0B47-A50E-9E5E94711947}"/>
                </a:ext>
              </a:extLst>
            </p:cNvPr>
            <p:cNvSpPr/>
            <p:nvPr/>
          </p:nvSpPr>
          <p:spPr>
            <a:xfrm>
              <a:off x="3353407" y="2026323"/>
              <a:ext cx="853955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1D41E5-BA50-4A4D-BF69-13C29B6DE6DE}"/>
              </a:ext>
            </a:extLst>
          </p:cNvPr>
          <p:cNvGrpSpPr/>
          <p:nvPr/>
        </p:nvGrpSpPr>
        <p:grpSpPr>
          <a:xfrm>
            <a:off x="5915290" y="2017536"/>
            <a:ext cx="2151887" cy="4098949"/>
            <a:chOff x="5915290" y="2017536"/>
            <a:chExt cx="2151887" cy="409894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3D3649-FCFC-7842-BCA6-975BC562AF52}"/>
                </a:ext>
              </a:extLst>
            </p:cNvPr>
            <p:cNvSpPr/>
            <p:nvPr/>
          </p:nvSpPr>
          <p:spPr>
            <a:xfrm>
              <a:off x="5915290" y="5740095"/>
              <a:ext cx="1523325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51A4AC0-D8B5-1043-8296-D91ACA92087F}"/>
                </a:ext>
              </a:extLst>
            </p:cNvPr>
            <p:cNvSpPr/>
            <p:nvPr/>
          </p:nvSpPr>
          <p:spPr>
            <a:xfrm>
              <a:off x="6453710" y="2017536"/>
              <a:ext cx="1613467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DEACC67-44BC-9843-AA01-85D7A059EA9D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6676953" y="2402713"/>
              <a:ext cx="525562" cy="3337382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951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9984A-31F1-D344-8641-3505663C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782" y="2611219"/>
            <a:ext cx="5244353" cy="740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00E87-8DA7-A04B-978F-184F817F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44" y="597584"/>
            <a:ext cx="2840494" cy="1311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5357BE-FC8E-6E42-9F4D-84B32DDB7F81}"/>
              </a:ext>
            </a:extLst>
          </p:cNvPr>
          <p:cNvSpPr txBox="1"/>
          <p:nvPr/>
        </p:nvSpPr>
        <p:spPr>
          <a:xfrm>
            <a:off x="4491317" y="897648"/>
            <a:ext cx="33773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XNOR </a:t>
            </a:r>
          </a:p>
          <a:p>
            <a:r>
              <a:rPr lang="it-IT" sz="1400"/>
              <a:t>E’ la negazione dello XOR ed è un </a:t>
            </a:r>
            <a:r>
              <a:rPr lang="it-IT" sz="1400" i="1"/>
              <a:t>rilevatore </a:t>
            </a:r>
          </a:p>
          <a:p>
            <a:r>
              <a:rPr lang="it-IT" sz="1400" i="1"/>
              <a:t>di identità </a:t>
            </a:r>
            <a:r>
              <a:rPr lang="it-IT" sz="1400"/>
              <a:t>tra i due valori d’ingresso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07A55E-409F-1A42-9662-45051CE7390C}"/>
              </a:ext>
            </a:extLst>
          </p:cNvPr>
          <p:cNvGrpSpPr/>
          <p:nvPr/>
        </p:nvGrpSpPr>
        <p:grpSpPr>
          <a:xfrm>
            <a:off x="747058" y="4053478"/>
            <a:ext cx="3416826" cy="2041050"/>
            <a:chOff x="747058" y="4053478"/>
            <a:chExt cx="3416826" cy="20410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E22132-EB99-104D-81CB-EE01201EC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058" y="4053478"/>
              <a:ext cx="3416826" cy="116622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1BB008C-F1BE-C347-8F8D-1C2469379DE4}"/>
                </a:ext>
              </a:extLst>
            </p:cNvPr>
            <p:cNvGrpSpPr/>
            <p:nvPr/>
          </p:nvGrpSpPr>
          <p:grpSpPr>
            <a:xfrm>
              <a:off x="968935" y="5748346"/>
              <a:ext cx="1813922" cy="346182"/>
              <a:chOff x="968935" y="5748346"/>
              <a:chExt cx="1813922" cy="3461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72CC170-2DFA-8C47-A9A5-A773AA8A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8935" y="5768549"/>
                <a:ext cx="880036" cy="30577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AF81C9C-05E0-C849-9B5F-6A9308320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8971" y="5748346"/>
                <a:ext cx="933886" cy="346182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0503A9-545C-E34D-935F-C73EEA31D940}"/>
              </a:ext>
            </a:extLst>
          </p:cNvPr>
          <p:cNvGrpSpPr/>
          <p:nvPr/>
        </p:nvGrpSpPr>
        <p:grpSpPr>
          <a:xfrm>
            <a:off x="4645959" y="4152198"/>
            <a:ext cx="3427364" cy="1937277"/>
            <a:chOff x="4645959" y="4152198"/>
            <a:chExt cx="3427364" cy="19372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ED290B-0813-FB49-8B10-2D81F22E2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5959" y="4152198"/>
              <a:ext cx="3427364" cy="111883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EC2EC2-27CF-7E40-B071-10BBF0652539}"/>
                </a:ext>
              </a:extLst>
            </p:cNvPr>
            <p:cNvGrpSpPr/>
            <p:nvPr/>
          </p:nvGrpSpPr>
          <p:grpSpPr>
            <a:xfrm>
              <a:off x="4772203" y="5754765"/>
              <a:ext cx="2307673" cy="334710"/>
              <a:chOff x="4772203" y="5754765"/>
              <a:chExt cx="2307673" cy="33471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6FD224D-2EB1-AF44-80AF-DE45FE401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2203" y="5766556"/>
                <a:ext cx="880036" cy="30577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41E5ABE-7650-1C43-A2A8-2DBAD5B9D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52239" y="5754765"/>
                <a:ext cx="1427637" cy="334710"/>
              </a:xfrm>
              <a:prstGeom prst="rect">
                <a:avLst/>
              </a:prstGeom>
            </p:spPr>
          </p:pic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C8FEF14-ED7D-D645-A363-EB9233B07877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6E7E9-E5F5-C04F-928B-09BD127C2B25}"/>
              </a:ext>
            </a:extLst>
          </p:cNvPr>
          <p:cNvGrpSpPr/>
          <p:nvPr/>
        </p:nvGrpSpPr>
        <p:grpSpPr>
          <a:xfrm>
            <a:off x="1858366" y="3011008"/>
            <a:ext cx="3641547" cy="3084746"/>
            <a:chOff x="2236807" y="3026129"/>
            <a:chExt cx="3641547" cy="30847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B51067B-38B3-5242-8BB6-52D6C8DA75F1}"/>
                </a:ext>
              </a:extLst>
            </p:cNvPr>
            <p:cNvSpPr/>
            <p:nvPr/>
          </p:nvSpPr>
          <p:spPr>
            <a:xfrm>
              <a:off x="2236807" y="5734485"/>
              <a:ext cx="984904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F95BBF1-A936-AC45-8C9A-D40F68F90F79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 flipV="1">
              <a:off x="2729259" y="3402519"/>
              <a:ext cx="2722118" cy="2331968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7EDF49A-3915-6D44-9933-9B2E7FED1857}"/>
                </a:ext>
              </a:extLst>
            </p:cNvPr>
            <p:cNvSpPr/>
            <p:nvPr/>
          </p:nvSpPr>
          <p:spPr>
            <a:xfrm>
              <a:off x="5024399" y="3026129"/>
              <a:ext cx="853955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045D1E-37DC-A447-A9E7-E6A153FB3E64}"/>
              </a:ext>
            </a:extLst>
          </p:cNvPr>
          <p:cNvGrpSpPr/>
          <p:nvPr/>
        </p:nvGrpSpPr>
        <p:grpSpPr>
          <a:xfrm>
            <a:off x="5612483" y="2676547"/>
            <a:ext cx="1534422" cy="3419208"/>
            <a:chOff x="2197051" y="2691667"/>
            <a:chExt cx="1534422" cy="341920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BDDB0A-AFFC-3E47-A797-BE688B4F339E}"/>
                </a:ext>
              </a:extLst>
            </p:cNvPr>
            <p:cNvSpPr/>
            <p:nvPr/>
          </p:nvSpPr>
          <p:spPr>
            <a:xfrm>
              <a:off x="2236806" y="5734485"/>
              <a:ext cx="1494667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3735897-0DE2-574C-AD02-0C267F9D5FD4}"/>
                </a:ext>
              </a:extLst>
            </p:cNvPr>
            <p:cNvCxnSpPr>
              <a:cxnSpLocks/>
              <a:stCxn id="28" idx="0"/>
              <a:endCxn id="30" idx="2"/>
            </p:cNvCxnSpPr>
            <p:nvPr/>
          </p:nvCxnSpPr>
          <p:spPr>
            <a:xfrm flipH="1" flipV="1">
              <a:off x="2910969" y="3068057"/>
              <a:ext cx="73171" cy="2666428"/>
            </a:xfrm>
            <a:prstGeom prst="straightConnector1">
              <a:avLst/>
            </a:prstGeom>
            <a:ln w="12700">
              <a:solidFill>
                <a:srgbClr val="0A2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EA698A9-27BD-D84A-AA0F-0D363E542963}"/>
                </a:ext>
              </a:extLst>
            </p:cNvPr>
            <p:cNvSpPr/>
            <p:nvPr/>
          </p:nvSpPr>
          <p:spPr>
            <a:xfrm>
              <a:off x="2197051" y="2691667"/>
              <a:ext cx="1427836" cy="376390"/>
            </a:xfrm>
            <a:prstGeom prst="rect">
              <a:avLst/>
            </a:prstGeom>
            <a:noFill/>
            <a:ln>
              <a:solidFill>
                <a:srgbClr val="0A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0773D9-E45F-FF47-BB53-3E3BA5B014E0}"/>
              </a:ext>
            </a:extLst>
          </p:cNvPr>
          <p:cNvGrpSpPr/>
          <p:nvPr/>
        </p:nvGrpSpPr>
        <p:grpSpPr>
          <a:xfrm>
            <a:off x="3308274" y="1921712"/>
            <a:ext cx="2076393" cy="1077423"/>
            <a:chOff x="3308274" y="1921712"/>
            <a:chExt cx="2076393" cy="107742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B31D21-A854-B841-AB2C-39877E17FBD7}"/>
                </a:ext>
              </a:extLst>
            </p:cNvPr>
            <p:cNvSpPr/>
            <p:nvPr/>
          </p:nvSpPr>
          <p:spPr>
            <a:xfrm>
              <a:off x="3472067" y="2622745"/>
              <a:ext cx="1912600" cy="3763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5C9550F-009C-394E-B8D3-FFC6159AB7B6}"/>
                </a:ext>
              </a:extLst>
            </p:cNvPr>
            <p:cNvCxnSpPr>
              <a:cxnSpLocks/>
              <a:endCxn id="3" idx="0"/>
            </p:cNvCxnSpPr>
            <p:nvPr/>
          </p:nvCxnSpPr>
          <p:spPr>
            <a:xfrm>
              <a:off x="4173279" y="2208810"/>
              <a:ext cx="472680" cy="40240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1BD331-3F9F-8E4E-A1B8-37A1AC2508B1}"/>
                </a:ext>
              </a:extLst>
            </p:cNvPr>
            <p:cNvSpPr txBox="1"/>
            <p:nvPr/>
          </p:nvSpPr>
          <p:spPr>
            <a:xfrm>
              <a:off x="3308274" y="1921712"/>
              <a:ext cx="878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De Morgan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066706B-C935-6D4B-96A2-BEA5327A8B15}"/>
                </a:ext>
              </a:extLst>
            </p:cNvPr>
            <p:cNvCxnSpPr>
              <a:cxnSpLocks/>
            </p:cNvCxnSpPr>
            <p:nvPr/>
          </p:nvCxnSpPr>
          <p:spPr>
            <a:xfrm>
              <a:off x="3331238" y="2204474"/>
              <a:ext cx="832646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40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7481B9-41FE-F143-A147-1DF3830F88FA}"/>
              </a:ext>
            </a:extLst>
          </p:cNvPr>
          <p:cNvSpPr/>
          <p:nvPr/>
        </p:nvSpPr>
        <p:spPr>
          <a:xfrm>
            <a:off x="3863751" y="743181"/>
            <a:ext cx="1969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>
                <a:latin typeface="NimbusRomNo9L"/>
              </a:rPr>
              <a:t>NAND </a:t>
            </a:r>
          </a:p>
          <a:p>
            <a:r>
              <a:rPr lang="it-IT" sz="1400">
                <a:latin typeface="NimbusRomNo9L"/>
              </a:rPr>
              <a:t>E’ la negazione dell’AND </a:t>
            </a:r>
            <a:endParaRPr lang="it-IT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0E4FD-D45A-A24B-81DB-F34610C35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504263"/>
            <a:ext cx="2675879" cy="1253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7F8F7-CAD6-8149-B7CF-8178CB13C97C}"/>
              </a:ext>
            </a:extLst>
          </p:cNvPr>
          <p:cNvSpPr txBox="1"/>
          <p:nvPr/>
        </p:nvSpPr>
        <p:spPr>
          <a:xfrm>
            <a:off x="1161832" y="2265829"/>
            <a:ext cx="6746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Si è visto che AND e NOT, oppure OR e NOT, sono sufficienti per esprimere una qualunque </a:t>
            </a:r>
          </a:p>
          <a:p>
            <a:r>
              <a:rPr lang="it-IT" sz="1400"/>
              <a:t>tra le 16 possibili funzioni. Abbiamo anche visto che tramite una porta NAND si possono </a:t>
            </a:r>
          </a:p>
          <a:p>
            <a:r>
              <a:rPr lang="it-IT" sz="1400"/>
              <a:t>realizzare l’AND, l’OR e il NOT; ciò significa che la porta NAND è un </a:t>
            </a:r>
            <a:r>
              <a:rPr lang="it-IT" sz="1400" b="1" i="1">
                <a:solidFill>
                  <a:srgbClr val="FF0000"/>
                </a:solidFill>
              </a:rPr>
              <a:t>operatore</a:t>
            </a:r>
            <a:r>
              <a:rPr lang="it-IT" sz="1400" b="1">
                <a:solidFill>
                  <a:srgbClr val="FF0000"/>
                </a:solidFill>
              </a:rPr>
              <a:t> </a:t>
            </a:r>
            <a:r>
              <a:rPr lang="it-IT" sz="1400" b="1" i="1">
                <a:solidFill>
                  <a:srgbClr val="FF0000"/>
                </a:solidFill>
              </a:rPr>
              <a:t>universale</a:t>
            </a:r>
            <a:r>
              <a:rPr lang="it-IT" sz="1400"/>
              <a:t>, </a:t>
            </a:r>
          </a:p>
          <a:p>
            <a:r>
              <a:rPr lang="it-IT" sz="1400"/>
              <a:t>nel senso che da sola consente di costruire una qualunque tra le 16 possibili funzioni.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B0A1D0-7A10-4A43-BA49-9E4C0DDB1B57}"/>
              </a:ext>
            </a:extLst>
          </p:cNvPr>
          <p:cNvGrpSpPr/>
          <p:nvPr/>
        </p:nvGrpSpPr>
        <p:grpSpPr>
          <a:xfrm>
            <a:off x="1161832" y="3442447"/>
            <a:ext cx="6530134" cy="891171"/>
            <a:chOff x="1161832" y="3442447"/>
            <a:chExt cx="6530134" cy="8911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D76B91-2991-1741-AB98-C2F6C068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5739" y="3442447"/>
              <a:ext cx="5716227" cy="891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1D077E-CA83-254D-A703-CBEE721E1DDD}"/>
                </a:ext>
              </a:extLst>
            </p:cNvPr>
            <p:cNvSpPr txBox="1"/>
            <p:nvPr/>
          </p:nvSpPr>
          <p:spPr>
            <a:xfrm>
              <a:off x="1161832" y="3496235"/>
              <a:ext cx="6199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Infatti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823138D-D4F3-764B-BB5D-248C519DC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11" y="4670429"/>
            <a:ext cx="6134505" cy="13821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938976-5215-6B4C-98CD-74C38FCB05DC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16125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3800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7481B9-41FE-F143-A147-1DF3830F88FA}"/>
              </a:ext>
            </a:extLst>
          </p:cNvPr>
          <p:cNvSpPr/>
          <p:nvPr/>
        </p:nvSpPr>
        <p:spPr>
          <a:xfrm>
            <a:off x="3863751" y="743181"/>
            <a:ext cx="1872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>
                <a:latin typeface="NimbusRomNo9L"/>
              </a:rPr>
              <a:t>NOR </a:t>
            </a:r>
          </a:p>
          <a:p>
            <a:r>
              <a:rPr lang="it-IT" sz="1400">
                <a:latin typeface="NimbusRomNo9L"/>
              </a:rPr>
              <a:t>E’ la negazione dell’OR </a:t>
            </a:r>
            <a:endParaRPr lang="it-IT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7F8F7-CAD6-8149-B7CF-8178CB13C97C}"/>
              </a:ext>
            </a:extLst>
          </p:cNvPr>
          <p:cNvSpPr txBox="1"/>
          <p:nvPr/>
        </p:nvSpPr>
        <p:spPr>
          <a:xfrm>
            <a:off x="1161832" y="2265829"/>
            <a:ext cx="6754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Abbiamo visto che anche tramite una porta NOR si possono realizzare l’AND, l’OR e il NOT; </a:t>
            </a:r>
          </a:p>
          <a:p>
            <a:r>
              <a:rPr lang="it-IT" sz="1400"/>
              <a:t>ciò significa che anche la porta NOR è un </a:t>
            </a:r>
            <a:r>
              <a:rPr lang="it-IT" sz="1400" b="1" i="1">
                <a:solidFill>
                  <a:srgbClr val="FF0000"/>
                </a:solidFill>
              </a:rPr>
              <a:t>operatore</a:t>
            </a:r>
            <a:r>
              <a:rPr lang="it-IT" sz="1400" b="1">
                <a:solidFill>
                  <a:srgbClr val="FF0000"/>
                </a:solidFill>
              </a:rPr>
              <a:t> </a:t>
            </a:r>
            <a:r>
              <a:rPr lang="it-IT" sz="1400" b="1" i="1">
                <a:solidFill>
                  <a:srgbClr val="FF0000"/>
                </a:solidFill>
              </a:rPr>
              <a:t>universale</a:t>
            </a:r>
            <a:r>
              <a:rPr lang="it-IT" sz="140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38588-0277-E44F-9CC9-3A8EEEFB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11" y="544317"/>
            <a:ext cx="2853120" cy="128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F02E8A-FA34-3748-B0A9-209B6ACAE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55" y="4437531"/>
            <a:ext cx="6201022" cy="1472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32FA72-4425-714C-9715-1433B185D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7" y="3222258"/>
            <a:ext cx="6172200" cy="8757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7CB439-1FA9-9541-B442-C5D2CF7346CA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29330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4CA529-FC42-3741-A634-2A3ACA6C55EC}"/>
              </a:ext>
            </a:extLst>
          </p:cNvPr>
          <p:cNvSpPr txBox="1"/>
          <p:nvPr/>
        </p:nvSpPr>
        <p:spPr>
          <a:xfrm>
            <a:off x="3529853" y="376517"/>
            <a:ext cx="153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Ricapitolando: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86AF2-7A2C-C641-94FF-3393CE4A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47" y="1257301"/>
            <a:ext cx="6376130" cy="4205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688995-5047-CF41-B406-A4899EE0F5E8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21483481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35729F-F7FC-F944-A9CB-2AF5833C1A5A}"/>
              </a:ext>
            </a:extLst>
          </p:cNvPr>
          <p:cNvSpPr/>
          <p:nvPr/>
        </p:nvSpPr>
        <p:spPr>
          <a:xfrm>
            <a:off x="7234570" y="0"/>
            <a:ext cx="18934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Variabili, funzioni e porte logiche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71E86-9953-8D41-A930-C8B331B2272A}"/>
              </a:ext>
            </a:extLst>
          </p:cNvPr>
          <p:cNvSpPr txBox="1"/>
          <p:nvPr/>
        </p:nvSpPr>
        <p:spPr>
          <a:xfrm>
            <a:off x="3119718" y="410135"/>
            <a:ext cx="312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Funzioni AND e OR a 3 variabili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BD9B1-E9D9-4B42-AC72-1B88C65D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829" y="894229"/>
            <a:ext cx="4571999" cy="2537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18EC2-CC1A-C34E-9807-7ABAF33B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705" y="3731931"/>
            <a:ext cx="5405718" cy="58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F4F223-1629-9342-8F43-D887FC326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564" y="4612340"/>
            <a:ext cx="5024006" cy="209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38FCEB-0588-1045-A22B-B0F2123CB42A}"/>
              </a:ext>
            </a:extLst>
          </p:cNvPr>
          <p:cNvSpPr txBox="1"/>
          <p:nvPr/>
        </p:nvSpPr>
        <p:spPr>
          <a:xfrm>
            <a:off x="1932521" y="238322"/>
            <a:ext cx="5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Realizzazione circuitale delle porte logiche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753A2C-35E4-C44A-822E-C34E01E81032}"/>
              </a:ext>
            </a:extLst>
          </p:cNvPr>
          <p:cNvSpPr txBox="1"/>
          <p:nvPr/>
        </p:nvSpPr>
        <p:spPr>
          <a:xfrm>
            <a:off x="760021" y="2238821"/>
            <a:ext cx="79074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Obiettivi: </a:t>
            </a:r>
          </a:p>
          <a:p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/>
              <a:t>minimazione della potenza dissipata;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minimazione dei tempi di risposta;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minimazione dei costi;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aumento progressivo della densità di integrazione sui relativi circuiti integrati.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D021F-6DB3-F741-A19E-3DDB12D59B7A}"/>
              </a:ext>
            </a:extLst>
          </p:cNvPr>
          <p:cNvSpPr txBox="1"/>
          <p:nvPr/>
        </p:nvSpPr>
        <p:spPr>
          <a:xfrm>
            <a:off x="760021" y="4442497"/>
            <a:ext cx="7559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Nel tempo si sono succedute numerose </a:t>
            </a:r>
            <a:r>
              <a:rPr lang="it-IT" i="1"/>
              <a:t>famiglie logiche</a:t>
            </a:r>
            <a:r>
              <a:rPr lang="it-IT"/>
              <a:t>, che a seconda del </a:t>
            </a:r>
          </a:p>
          <a:p>
            <a:r>
              <a:rPr lang="it-IT"/>
              <a:t>periodo in cui sono state introdotte e dello sviluppo tecnologico corrente </a:t>
            </a:r>
          </a:p>
          <a:p>
            <a:r>
              <a:rPr lang="it-IT"/>
              <a:t>hanno privilegiato l’uso di uno o dell’altro dei vari dispositivi a semiconduttore </a:t>
            </a:r>
          </a:p>
          <a:p>
            <a:r>
              <a:rPr lang="it-IT"/>
              <a:t>per la realizzazione delle funzioni di base, quali diodi, transistor, MOS-FET.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E9AF1-A509-6A45-88F2-1FDE8B865B12}"/>
              </a:ext>
            </a:extLst>
          </p:cNvPr>
          <p:cNvSpPr/>
          <p:nvPr/>
        </p:nvSpPr>
        <p:spPr>
          <a:xfrm>
            <a:off x="760021" y="1155494"/>
            <a:ext cx="7671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Le funzioni logiche di base, a 1 e 2 variabili, possono essere facilmente realizzate </a:t>
            </a:r>
          </a:p>
          <a:p>
            <a:r>
              <a:rPr lang="it-IT"/>
              <a:t>impiegando i transistors.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A32099-D902-4A4A-9EB1-E0501AC42F88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1835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130C7-D2FF-7649-91FE-CDA51F774703}"/>
              </a:ext>
            </a:extLst>
          </p:cNvPr>
          <p:cNvSpPr txBox="1"/>
          <p:nvPr/>
        </p:nvSpPr>
        <p:spPr>
          <a:xfrm>
            <a:off x="790832" y="2977979"/>
            <a:ext cx="7834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Diode-Transistor Logic (DTL)</a:t>
            </a:r>
            <a:r>
              <a:rPr lang="it-IT"/>
              <a:t>  - funzione logica viene eseguita da una rete di diodi, </a:t>
            </a:r>
          </a:p>
          <a:p>
            <a:r>
              <a:rPr lang="it-IT"/>
              <a:t>mentre la funzione di inversione-amplificazione viene eseguita da un transistore.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C456A-7CA8-014E-9CA1-05BA73866776}"/>
              </a:ext>
            </a:extLst>
          </p:cNvPr>
          <p:cNvSpPr txBox="1"/>
          <p:nvPr/>
        </p:nvSpPr>
        <p:spPr>
          <a:xfrm>
            <a:off x="790832" y="3941806"/>
            <a:ext cx="741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Transistor-Transistor Logic (TTL)</a:t>
            </a:r>
            <a:r>
              <a:rPr lang="it-IT"/>
              <a:t> - il transistor svolge sia la funzione logica che </a:t>
            </a:r>
          </a:p>
          <a:p>
            <a:r>
              <a:rPr lang="it-IT"/>
              <a:t>la funzione di inversione-amplificazione 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EFC4D-C853-C449-9779-71B3D9AADB55}"/>
              </a:ext>
            </a:extLst>
          </p:cNvPr>
          <p:cNvSpPr txBox="1"/>
          <p:nvPr/>
        </p:nvSpPr>
        <p:spPr>
          <a:xfrm>
            <a:off x="790832" y="1971849"/>
            <a:ext cx="7755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Resistor-Transistor Logic (RTL)</a:t>
            </a:r>
            <a:r>
              <a:rPr lang="it-IT"/>
              <a:t> - costruite usando resistenze nella rete d’ingresso </a:t>
            </a:r>
          </a:p>
          <a:p>
            <a:r>
              <a:rPr lang="it-IT"/>
              <a:t>e transistori bipolari a giunzione (BJT) come dispositivi di commutazione.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FA3B2-9BBB-B046-BAA0-11786743D58B}"/>
              </a:ext>
            </a:extLst>
          </p:cNvPr>
          <p:cNvSpPr txBox="1"/>
          <p:nvPr/>
        </p:nvSpPr>
        <p:spPr>
          <a:xfrm>
            <a:off x="790832" y="5110466"/>
            <a:ext cx="7464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Complementary Metal-Oxide-Semiconductor (CMOS)</a:t>
            </a:r>
            <a:r>
              <a:rPr lang="it-IT"/>
              <a:t> – la più moderna, tutta</a:t>
            </a:r>
          </a:p>
          <a:p>
            <a:r>
              <a:rPr lang="it-IT"/>
              <a:t>realizzata mediante CMOS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55329-643A-9E4A-ABD3-00564480D442}"/>
              </a:ext>
            </a:extLst>
          </p:cNvPr>
          <p:cNvSpPr txBox="1"/>
          <p:nvPr/>
        </p:nvSpPr>
        <p:spPr>
          <a:xfrm>
            <a:off x="1989438" y="642551"/>
            <a:ext cx="456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Le principali famiglie logiche sono: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B6200-52E9-9241-A80A-3CF161CB4511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4322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F743F-170F-5148-A3AD-6D7781601516}"/>
              </a:ext>
            </a:extLst>
          </p:cNvPr>
          <p:cNvSpPr txBox="1"/>
          <p:nvPr/>
        </p:nvSpPr>
        <p:spPr>
          <a:xfrm>
            <a:off x="778474" y="642553"/>
            <a:ext cx="7414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Illustreremo la circuiteria che realizza le principali funzioni Booleane facendo </a:t>
            </a:r>
          </a:p>
          <a:p>
            <a:r>
              <a:rPr lang="it-IT"/>
              <a:t>riferimento a una famiglia assimiliabile alla RTL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70DEE-1E48-0142-8CCC-9ECB5D18D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882" y="1707978"/>
            <a:ext cx="2997200" cy="283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913BD0-5BE3-2548-8AD4-F8C717431B91}"/>
              </a:ext>
            </a:extLst>
          </p:cNvPr>
          <p:cNvSpPr txBox="1"/>
          <p:nvPr/>
        </p:nvSpPr>
        <p:spPr>
          <a:xfrm>
            <a:off x="778474" y="2113006"/>
            <a:ext cx="117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9D7DFA-6629-AD46-8C11-02B82F2F0354}"/>
              </a:ext>
            </a:extLst>
          </p:cNvPr>
          <p:cNvSpPr txBox="1"/>
          <p:nvPr/>
        </p:nvSpPr>
        <p:spPr>
          <a:xfrm>
            <a:off x="778474" y="4959173"/>
            <a:ext cx="7744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Bisogna realizzare un’inversione del valore logico. Questa funzione si realizza </a:t>
            </a:r>
          </a:p>
          <a:p>
            <a:r>
              <a:rPr lang="it-IT"/>
              <a:t>mediante un singolo transistor, nel quale la variabile d’ingresso va ad alimentare </a:t>
            </a:r>
          </a:p>
          <a:p>
            <a:r>
              <a:rPr lang="it-IT"/>
              <a:t>la base, mentre quella di uscita si ricava sul collettore del transistor.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9A1DBB-FDE7-754D-857E-0FE7E0CEDE10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302810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index_01.png  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E044AB16-8063-C146-95D4-05F139722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66850"/>
            <a:ext cx="71882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4">
            <a:extLst>
              <a:ext uri="{FF2B5EF4-FFF2-40B4-BE49-F238E27FC236}">
                <a16:creationId xmlns:a16="http://schemas.microsoft.com/office/drawing/2014/main" id="{9A8FA6E7-1AE9-1F4D-87D4-7C2184A06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33400"/>
            <a:ext cx="68564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Ecco l</a:t>
            </a:r>
            <a:r>
              <a:rPr lang="en-US" altLang="en-US" sz="2000">
                <a:latin typeface="Arial" panose="020B0604020202020204" pitchFamily="34" charset="0"/>
              </a:rPr>
              <a:t>’</a:t>
            </a:r>
            <a:r>
              <a:rPr lang="en-US" altLang="ja-JP" sz="2000"/>
              <a:t>effetto finale del segnale inquinato dal rumore. Il rumore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ha un carattere di irreversibilità, per cui non può essere eliminato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facilmente. Il segnale resta irrimediabilmente compromesso.</a:t>
            </a:r>
          </a:p>
        </p:txBody>
      </p:sp>
      <p:sp>
        <p:nvSpPr>
          <p:cNvPr id="5" name="Text Box 37">
            <a:extLst>
              <a:ext uri="{FF2B5EF4-FFF2-40B4-BE49-F238E27FC236}">
                <a16:creationId xmlns:a16="http://schemas.microsoft.com/office/drawing/2014/main" id="{72B0A557-25CD-7447-A76D-455BFC60B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AA7D8-3545-6147-A12E-BA3F80E8EE8D}"/>
              </a:ext>
            </a:extLst>
          </p:cNvPr>
          <p:cNvSpPr txBox="1"/>
          <p:nvPr/>
        </p:nvSpPr>
        <p:spPr>
          <a:xfrm>
            <a:off x="7391319" y="2949146"/>
            <a:ext cx="4651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/>
              <a:t>+</a:t>
            </a:r>
          </a:p>
          <a:p>
            <a:r>
              <a:rPr lang="it-IT" sz="4400"/>
              <a:t>=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94FE5E-859D-AE46-AF1D-915835B336E7}"/>
              </a:ext>
            </a:extLst>
          </p:cNvPr>
          <p:cNvCxnSpPr>
            <a:cxnSpLocks/>
          </p:cNvCxnSpPr>
          <p:nvPr/>
        </p:nvCxnSpPr>
        <p:spPr>
          <a:xfrm>
            <a:off x="568411" y="4950941"/>
            <a:ext cx="76596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0397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F40C088-7903-8B4D-933C-95C01D15BB80}"/>
              </a:ext>
            </a:extLst>
          </p:cNvPr>
          <p:cNvSpPr txBox="1"/>
          <p:nvPr/>
        </p:nvSpPr>
        <p:spPr>
          <a:xfrm>
            <a:off x="3715870" y="2647677"/>
            <a:ext cx="1810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Transistor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C5883C-120B-F94D-AC35-7D03A4ED68EF}"/>
              </a:ext>
            </a:extLst>
          </p:cNvPr>
          <p:cNvGrpSpPr/>
          <p:nvPr/>
        </p:nvGrpSpPr>
        <p:grpSpPr>
          <a:xfrm>
            <a:off x="346437" y="3054096"/>
            <a:ext cx="3773097" cy="3496734"/>
            <a:chOff x="643319" y="2769089"/>
            <a:chExt cx="3773097" cy="349673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04E50F-9D86-BA46-85F7-3E5887A6098B}"/>
                </a:ext>
              </a:extLst>
            </p:cNvPr>
            <p:cNvGrpSpPr/>
            <p:nvPr/>
          </p:nvGrpSpPr>
          <p:grpSpPr>
            <a:xfrm>
              <a:off x="969138" y="2769089"/>
              <a:ext cx="3447278" cy="3496734"/>
              <a:chOff x="969138" y="2769089"/>
              <a:chExt cx="3447278" cy="349673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2CC7085-2212-CD4A-8577-2076EB03A88E}"/>
                  </a:ext>
                </a:extLst>
              </p:cNvPr>
              <p:cNvGrpSpPr/>
              <p:nvPr/>
            </p:nvGrpSpPr>
            <p:grpSpPr>
              <a:xfrm>
                <a:off x="1865399" y="2769089"/>
                <a:ext cx="1622486" cy="3496734"/>
                <a:chOff x="2449981" y="2963333"/>
                <a:chExt cx="1622486" cy="3496734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B222D2D-AF37-9E44-A523-6EF70B2A73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5400000">
                  <a:off x="2116335" y="3974475"/>
                  <a:ext cx="2289777" cy="1622486"/>
                </a:xfrm>
                <a:prstGeom prst="rect">
                  <a:avLst/>
                </a:prstGeom>
              </p:spPr>
            </p:pic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433917F3-4D72-904E-A182-D36F486AF445}"/>
                    </a:ext>
                  </a:extLst>
                </p:cNvPr>
                <p:cNvGrpSpPr/>
                <p:nvPr/>
              </p:nvGrpSpPr>
              <p:grpSpPr>
                <a:xfrm>
                  <a:off x="2921000" y="29633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456D43E-FFB0-C542-9146-0B0FDA798DFE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D365BC2E-6EAB-824F-84E7-46E9509D54E3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8F3DFF85-24DE-CE4C-A0B3-66F93E57E605}"/>
                    </a:ext>
                  </a:extLst>
                </p:cNvPr>
                <p:cNvGrpSpPr/>
                <p:nvPr/>
              </p:nvGrpSpPr>
              <p:grpSpPr>
                <a:xfrm>
                  <a:off x="2937934" y="55541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7271530B-F088-5B46-A6E3-3A391AEB3B7C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2F0A0438-FFBC-CA41-8615-B014F9DE9BE9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9EE6685-BBDF-9846-A4D4-43E7B91316AE}"/>
                    </a:ext>
                  </a:extLst>
                </p:cNvPr>
                <p:cNvSpPr/>
                <p:nvPr/>
              </p:nvSpPr>
              <p:spPr>
                <a:xfrm>
                  <a:off x="2937934" y="2963333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E85141F-2102-D04A-BC45-E57C0A2452DB}"/>
                  </a:ext>
                </a:extLst>
              </p:cNvPr>
              <p:cNvSpPr txBox="1"/>
              <p:nvPr/>
            </p:nvSpPr>
            <p:spPr>
              <a:xfrm>
                <a:off x="1027267" y="3034825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6D82F9B-EFDE-A942-916E-F5A11FB6AB76}"/>
                  </a:ext>
                </a:extLst>
              </p:cNvPr>
              <p:cNvSpPr txBox="1"/>
              <p:nvPr/>
            </p:nvSpPr>
            <p:spPr>
              <a:xfrm>
                <a:off x="969138" y="5655070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2E8AE5E-FFCD-A74E-8E65-9E0A9003816E}"/>
                  </a:ext>
                </a:extLst>
              </p:cNvPr>
              <p:cNvSpPr txBox="1"/>
              <p:nvPr/>
            </p:nvSpPr>
            <p:spPr>
              <a:xfrm>
                <a:off x="3093362" y="3902949"/>
                <a:ext cx="1323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/>
                  <a:t>interdizione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D15F82F-6E83-8E43-83C1-A6D250847197}"/>
                </a:ext>
              </a:extLst>
            </p:cNvPr>
            <p:cNvGrpSpPr/>
            <p:nvPr/>
          </p:nvGrpSpPr>
          <p:grpSpPr>
            <a:xfrm>
              <a:off x="643319" y="4049502"/>
              <a:ext cx="814647" cy="712663"/>
              <a:chOff x="701197" y="4317075"/>
              <a:chExt cx="814647" cy="712663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EEA3E59-0895-DA4A-9852-07C6D6A24D02}"/>
                  </a:ext>
                </a:extLst>
              </p:cNvPr>
              <p:cNvSpPr txBox="1"/>
              <p:nvPr/>
            </p:nvSpPr>
            <p:spPr>
              <a:xfrm>
                <a:off x="875123" y="4317075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83EA8C9-1B30-F947-B231-158ED465FFF6}"/>
                  </a:ext>
                </a:extLst>
              </p:cNvPr>
              <p:cNvSpPr txBox="1"/>
              <p:nvPr/>
            </p:nvSpPr>
            <p:spPr>
              <a:xfrm>
                <a:off x="701197" y="4568073"/>
                <a:ext cx="814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>
                    <a:solidFill>
                      <a:srgbClr val="FF0000"/>
                    </a:solidFill>
                  </a:rPr>
                  <a:t> = 0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CA6DA3-769F-CB45-BCB8-B1438EA3C37C}"/>
              </a:ext>
            </a:extLst>
          </p:cNvPr>
          <p:cNvGrpSpPr/>
          <p:nvPr/>
        </p:nvGrpSpPr>
        <p:grpSpPr>
          <a:xfrm>
            <a:off x="5439626" y="2687418"/>
            <a:ext cx="3416639" cy="4098284"/>
            <a:chOff x="5439626" y="2153029"/>
            <a:chExt cx="3416639" cy="409828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C055DFA-B7FE-B141-BBC0-BBD5049A099F}"/>
                </a:ext>
              </a:extLst>
            </p:cNvPr>
            <p:cNvGrpSpPr/>
            <p:nvPr/>
          </p:nvGrpSpPr>
          <p:grpSpPr>
            <a:xfrm>
              <a:off x="6670485" y="2153029"/>
              <a:ext cx="2185780" cy="4098284"/>
              <a:chOff x="6670485" y="2153029"/>
              <a:chExt cx="2185780" cy="4098284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C3E37E4-FE31-7141-8C0A-FB657AE27935}"/>
                  </a:ext>
                </a:extLst>
              </p:cNvPr>
              <p:cNvGrpSpPr/>
              <p:nvPr/>
            </p:nvGrpSpPr>
            <p:grpSpPr>
              <a:xfrm>
                <a:off x="6670485" y="2153029"/>
                <a:ext cx="934532" cy="4098284"/>
                <a:chOff x="4560335" y="2710686"/>
                <a:chExt cx="934532" cy="4098284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36794C88-406E-684D-8A51-753A26CEC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4025940" y="4268195"/>
                  <a:ext cx="2003321" cy="934532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01372B6C-7C53-5B4D-94D0-9D837AAE1C3D}"/>
                    </a:ext>
                  </a:extLst>
                </p:cNvPr>
                <p:cNvGrpSpPr/>
                <p:nvPr/>
              </p:nvGrpSpPr>
              <p:grpSpPr>
                <a:xfrm>
                  <a:off x="4807217" y="2963333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FE573B15-71C1-A342-87F9-92B326294C2D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50035FB9-7EC9-224A-9EF4-4979628C489A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3A04347D-DB61-2048-AFBE-D6D71A27904A}"/>
                    </a:ext>
                  </a:extLst>
                </p:cNvPr>
                <p:cNvGrpSpPr/>
                <p:nvPr/>
              </p:nvGrpSpPr>
              <p:grpSpPr>
                <a:xfrm>
                  <a:off x="4790283" y="5631288"/>
                  <a:ext cx="482600" cy="905934"/>
                  <a:chOff x="2921000" y="2963333"/>
                  <a:chExt cx="482600" cy="905934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29698F9F-CD84-6643-ABD1-DA1EAFE1C99C}"/>
                      </a:ext>
                    </a:extLst>
                  </p:cNvPr>
                  <p:cNvCxnSpPr/>
                  <p:nvPr/>
                </p:nvCxnSpPr>
                <p:spPr>
                  <a:xfrm>
                    <a:off x="29210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D8F299E6-75E3-EA49-8204-C65C2B17BBE3}"/>
                      </a:ext>
                    </a:extLst>
                  </p:cNvPr>
                  <p:cNvCxnSpPr/>
                  <p:nvPr/>
                </p:nvCxnSpPr>
                <p:spPr>
                  <a:xfrm>
                    <a:off x="3403600" y="2963333"/>
                    <a:ext cx="0" cy="90593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003D725-3E4A-BF40-A0D6-0F388C4F4D65}"/>
                    </a:ext>
                  </a:extLst>
                </p:cNvPr>
                <p:cNvSpPr/>
                <p:nvPr/>
              </p:nvSpPr>
              <p:spPr>
                <a:xfrm>
                  <a:off x="4824150" y="2963333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31E3749E-7516-7449-8F44-61A451ED8FF2}"/>
                    </a:ext>
                  </a:extLst>
                </p:cNvPr>
                <p:cNvSpPr/>
                <p:nvPr/>
              </p:nvSpPr>
              <p:spPr>
                <a:xfrm>
                  <a:off x="4816306" y="5631288"/>
                  <a:ext cx="448733" cy="905934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" name="Line 29">
                  <a:extLst>
                    <a:ext uri="{FF2B5EF4-FFF2-40B4-BE49-F238E27FC236}">
                      <a16:creationId xmlns:a16="http://schemas.microsoft.com/office/drawing/2014/main" id="{1E83D38B-3C0B-B54B-8470-CB99CF4C11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76093" y="2710686"/>
                  <a:ext cx="0" cy="1071848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4" name="Line 29">
                  <a:extLst>
                    <a:ext uri="{FF2B5EF4-FFF2-40B4-BE49-F238E27FC236}">
                      <a16:creationId xmlns:a16="http://schemas.microsoft.com/office/drawing/2014/main" id="{2772EAE7-B2A4-B448-92A9-92E73BBC87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40924" y="5737122"/>
                  <a:ext cx="0" cy="1071848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98CCB0E-DF5C-A848-9566-5E150D642770}"/>
                  </a:ext>
                </a:extLst>
              </p:cNvPr>
              <p:cNvSpPr txBox="1"/>
              <p:nvPr/>
            </p:nvSpPr>
            <p:spPr>
              <a:xfrm>
                <a:off x="7605017" y="2790394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CF902B6-3273-054D-A14C-46F798CF1007}"/>
                  </a:ext>
                </a:extLst>
              </p:cNvPr>
              <p:cNvSpPr txBox="1"/>
              <p:nvPr/>
            </p:nvSpPr>
            <p:spPr>
              <a:xfrm>
                <a:off x="7650192" y="5600459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FE8A086-995D-7540-A89E-BF74A99F4AF1}"/>
                  </a:ext>
                </a:extLst>
              </p:cNvPr>
              <p:cNvSpPr txBox="1"/>
              <p:nvPr/>
            </p:nvSpPr>
            <p:spPr>
              <a:xfrm>
                <a:off x="7564693" y="3675023"/>
                <a:ext cx="12915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/>
                  <a:t>conduzione</a:t>
                </a:r>
              </a:p>
              <a:p>
                <a:pPr algn="ctr"/>
                <a:r>
                  <a:rPr lang="it-IT" b="1"/>
                  <a:t>o</a:t>
                </a:r>
              </a:p>
              <a:p>
                <a:r>
                  <a:rPr lang="it-IT" b="1"/>
                  <a:t>saturazione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EB187DB-BC88-D246-A356-75346DA2432A}"/>
                </a:ext>
              </a:extLst>
            </p:cNvPr>
            <p:cNvGrpSpPr/>
            <p:nvPr/>
          </p:nvGrpSpPr>
          <p:grpSpPr>
            <a:xfrm>
              <a:off x="5439626" y="3729468"/>
              <a:ext cx="968535" cy="737007"/>
              <a:chOff x="7399967" y="707453"/>
              <a:chExt cx="968535" cy="737007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ADF173E-160C-1148-80BB-F5765E0C8A67}"/>
                  </a:ext>
                </a:extLst>
              </p:cNvPr>
              <p:cNvSpPr txBox="1"/>
              <p:nvPr/>
            </p:nvSpPr>
            <p:spPr>
              <a:xfrm>
                <a:off x="7577998" y="707453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6351812-529C-4E4A-8B32-1E6C53BFE8BE}"/>
                  </a:ext>
                </a:extLst>
              </p:cNvPr>
              <p:cNvGrpSpPr/>
              <p:nvPr/>
            </p:nvGrpSpPr>
            <p:grpSpPr>
              <a:xfrm>
                <a:off x="7399967" y="980050"/>
                <a:ext cx="968535" cy="464410"/>
                <a:chOff x="3568125" y="1629372"/>
                <a:chExt cx="968535" cy="464410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95BE546-A95D-B247-A4BB-FE00A4EF0B5C}"/>
                    </a:ext>
                  </a:extLst>
                </p:cNvPr>
                <p:cNvSpPr txBox="1"/>
                <p:nvPr/>
              </p:nvSpPr>
              <p:spPr>
                <a:xfrm>
                  <a:off x="3568125" y="1629372"/>
                  <a:ext cx="9685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>
                      <a:solidFill>
                        <a:srgbClr val="FF0000"/>
                      </a:solidFill>
                    </a:rPr>
                    <a:t>I</a:t>
                  </a:r>
                  <a:r>
                    <a:rPr lang="it-IT" sz="2400" i="1" baseline="-25000">
                      <a:solidFill>
                        <a:srgbClr val="FF0000"/>
                      </a:solidFill>
                    </a:rPr>
                    <a:t>b</a:t>
                  </a:r>
                  <a:r>
                    <a:rPr lang="it-IT" sz="2400">
                      <a:solidFill>
                        <a:srgbClr val="FF0000"/>
                      </a:solidFill>
                    </a:rPr>
                    <a:t> &gt;&gt; 0</a:t>
                  </a:r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47DC814E-4B37-8443-9A9D-A9274136EDF6}"/>
                    </a:ext>
                  </a:extLst>
                </p:cNvPr>
                <p:cNvCxnSpPr/>
                <p:nvPr/>
              </p:nvCxnSpPr>
              <p:spPr>
                <a:xfrm>
                  <a:off x="3655249" y="2093782"/>
                  <a:ext cx="815546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C46115-0308-2C42-9FAE-3F70314B632F}"/>
              </a:ext>
            </a:extLst>
          </p:cNvPr>
          <p:cNvGrpSpPr/>
          <p:nvPr/>
        </p:nvGrpSpPr>
        <p:grpSpPr>
          <a:xfrm>
            <a:off x="5590645" y="157950"/>
            <a:ext cx="3094209" cy="2378753"/>
            <a:chOff x="948691" y="70090"/>
            <a:chExt cx="3094209" cy="237875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D2FB28-18D5-4A49-92E2-A7EDA93E4102}"/>
                </a:ext>
              </a:extLst>
            </p:cNvPr>
            <p:cNvGrpSpPr/>
            <p:nvPr/>
          </p:nvGrpSpPr>
          <p:grpSpPr>
            <a:xfrm>
              <a:off x="948691" y="70090"/>
              <a:ext cx="2200853" cy="2378753"/>
              <a:chOff x="3031354" y="440947"/>
              <a:chExt cx="2200853" cy="2378753"/>
            </a:xfrm>
          </p:grpSpPr>
          <p:grpSp>
            <p:nvGrpSpPr>
              <p:cNvPr id="4" name="Group 21">
                <a:extLst>
                  <a:ext uri="{FF2B5EF4-FFF2-40B4-BE49-F238E27FC236}">
                    <a16:creationId xmlns:a16="http://schemas.microsoft.com/office/drawing/2014/main" id="{6D45C64C-5167-2240-AFBA-1E47CBE331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4283" y="854213"/>
                <a:ext cx="990600" cy="1600200"/>
                <a:chOff x="816" y="1152"/>
                <a:chExt cx="624" cy="1008"/>
              </a:xfrm>
            </p:grpSpPr>
            <p:sp>
              <p:nvSpPr>
                <p:cNvPr id="10" name="Oval 22">
                  <a:extLst>
                    <a:ext uri="{FF2B5EF4-FFF2-40B4-BE49-F238E27FC236}">
                      <a16:creationId xmlns:a16="http://schemas.microsoft.com/office/drawing/2014/main" id="{D0359EEA-5C27-6A44-A052-931237C489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1488"/>
                  <a:ext cx="384" cy="38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1" name="Line 23">
                  <a:extLst>
                    <a:ext uri="{FF2B5EF4-FFF2-40B4-BE49-F238E27FC236}">
                      <a16:creationId xmlns:a16="http://schemas.microsoft.com/office/drawing/2014/main" id="{FED98D25-0585-8347-9377-324077F28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53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2" name="Line 24">
                  <a:extLst>
                    <a:ext uri="{FF2B5EF4-FFF2-40B4-BE49-F238E27FC236}">
                      <a16:creationId xmlns:a16="http://schemas.microsoft.com/office/drawing/2014/main" id="{D3CD5400-8CBC-8F43-B830-C9A4B85F39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1488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" name="Line 25">
                  <a:extLst>
                    <a:ext uri="{FF2B5EF4-FFF2-40B4-BE49-F238E27FC236}">
                      <a16:creationId xmlns:a16="http://schemas.microsoft.com/office/drawing/2014/main" id="{31BB694D-8865-EF49-9A40-2008BDEBA8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192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" name="Line 26">
                  <a:extLst>
                    <a:ext uri="{FF2B5EF4-FFF2-40B4-BE49-F238E27FC236}">
                      <a16:creationId xmlns:a16="http://schemas.microsoft.com/office/drawing/2014/main" id="{37C98C33-2A53-BC4B-B94C-142C43085B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6" y="168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" name="Line 27">
                  <a:extLst>
                    <a:ext uri="{FF2B5EF4-FFF2-40B4-BE49-F238E27FC236}">
                      <a16:creationId xmlns:a16="http://schemas.microsoft.com/office/drawing/2014/main" id="{F156822D-68CD-4249-BDEE-DA0BC33B3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152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" name="Line 28">
                  <a:extLst>
                    <a:ext uri="{FF2B5EF4-FFF2-40B4-BE49-F238E27FC236}">
                      <a16:creationId xmlns:a16="http://schemas.microsoft.com/office/drawing/2014/main" id="{8C61B6CE-16BD-0A44-AEFC-B67F3A3B9C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824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7F5A9A2-9EC6-8343-8F5B-223920302E00}"/>
                  </a:ext>
                </a:extLst>
              </p:cNvPr>
              <p:cNvSpPr txBox="1"/>
              <p:nvPr/>
            </p:nvSpPr>
            <p:spPr>
              <a:xfrm>
                <a:off x="3031354" y="1399281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82D61B0-F0FF-E341-96DF-CDAD1E037571}"/>
                  </a:ext>
                </a:extLst>
              </p:cNvPr>
              <p:cNvSpPr txBox="1"/>
              <p:nvPr/>
            </p:nvSpPr>
            <p:spPr>
              <a:xfrm>
                <a:off x="4040983" y="440947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2735FEF-5EED-024D-80BB-2BCC773C2611}"/>
                  </a:ext>
                </a:extLst>
              </p:cNvPr>
              <p:cNvSpPr txBox="1"/>
              <p:nvPr/>
            </p:nvSpPr>
            <p:spPr>
              <a:xfrm>
                <a:off x="4040983" y="2450368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6E8BD70-223D-4840-A82C-680B86D7D2FC}"/>
                </a:ext>
              </a:extLst>
            </p:cNvPr>
            <p:cNvGrpSpPr/>
            <p:nvPr/>
          </p:nvGrpSpPr>
          <p:grpSpPr>
            <a:xfrm>
              <a:off x="1117625" y="602487"/>
              <a:ext cx="2925275" cy="1330077"/>
              <a:chOff x="3554883" y="1075599"/>
              <a:chExt cx="2925275" cy="133007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7B7DF80-562C-0748-92AE-4CE181D9420B}"/>
                  </a:ext>
                </a:extLst>
              </p:cNvPr>
              <p:cNvGrpSpPr/>
              <p:nvPr/>
            </p:nvGrpSpPr>
            <p:grpSpPr>
              <a:xfrm>
                <a:off x="3554883" y="1075599"/>
                <a:ext cx="1925800" cy="1330077"/>
                <a:chOff x="3554883" y="1075599"/>
                <a:chExt cx="1925800" cy="133007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00CAE8CE-6955-BF47-B0B5-C265CCD67C2C}"/>
                    </a:ext>
                  </a:extLst>
                </p:cNvPr>
                <p:cNvGrpSpPr/>
                <p:nvPr/>
              </p:nvGrpSpPr>
              <p:grpSpPr>
                <a:xfrm>
                  <a:off x="3554883" y="1075599"/>
                  <a:ext cx="968535" cy="464404"/>
                  <a:chOff x="3554883" y="1075599"/>
                  <a:chExt cx="968535" cy="464404"/>
                </a:xfrm>
              </p:grpSpPr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3024D35B-4405-BD45-AE34-069D9D7CF172}"/>
                      </a:ext>
                    </a:extLst>
                  </p:cNvPr>
                  <p:cNvSpPr txBox="1"/>
                  <p:nvPr/>
                </p:nvSpPr>
                <p:spPr>
                  <a:xfrm>
                    <a:off x="3554883" y="1075599"/>
                    <a:ext cx="96853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 i="1">
                        <a:solidFill>
                          <a:srgbClr val="FF0000"/>
                        </a:solidFill>
                      </a:rPr>
                      <a:t>I</a:t>
                    </a:r>
                    <a:r>
                      <a:rPr lang="it-IT" sz="2400" i="1" baseline="-25000">
                        <a:solidFill>
                          <a:srgbClr val="FF0000"/>
                        </a:solidFill>
                      </a:rPr>
                      <a:t>b</a:t>
                    </a:r>
                    <a:r>
                      <a:rPr lang="it-IT" sz="2400">
                        <a:solidFill>
                          <a:srgbClr val="FF0000"/>
                        </a:solidFill>
                      </a:rPr>
                      <a:t> &gt;&gt; 0</a:t>
                    </a:r>
                  </a:p>
                </p:txBody>
              </p:sp>
              <p:cxnSp>
                <p:nvCxnSpPr>
                  <p:cNvPr id="78" name="Straight Arrow Connector 77">
                    <a:extLst>
                      <a:ext uri="{FF2B5EF4-FFF2-40B4-BE49-F238E27FC236}">
                        <a16:creationId xmlns:a16="http://schemas.microsoft.com/office/drawing/2014/main" id="{0E5B8BA1-994B-FF4E-9032-E7F994A0E9FD}"/>
                      </a:ext>
                    </a:extLst>
                  </p:cNvPr>
                  <p:cNvCxnSpPr/>
                  <p:nvPr/>
                </p:nvCxnSpPr>
                <p:spPr>
                  <a:xfrm>
                    <a:off x="3642007" y="1540003"/>
                    <a:ext cx="815546" cy="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w="lg" len="lg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B0D24FD9-FC71-4041-A8EB-C54661A52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80683" y="1230410"/>
                  <a:ext cx="0" cy="1175266"/>
                </a:xfrm>
                <a:prstGeom prst="straightConnector1">
                  <a:avLst/>
                </a:prstGeom>
                <a:ln w="19050">
                  <a:solidFill>
                    <a:srgbClr val="0A20FF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1F929-3466-1B42-A95D-578832F534F5}"/>
                  </a:ext>
                </a:extLst>
              </p:cNvPr>
              <p:cNvSpPr txBox="1"/>
              <p:nvPr/>
            </p:nvSpPr>
            <p:spPr>
              <a:xfrm>
                <a:off x="5508417" y="1501536"/>
                <a:ext cx="9717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0A20FF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0A20FF"/>
                    </a:solidFill>
                  </a:rPr>
                  <a:t>C</a:t>
                </a:r>
                <a:r>
                  <a:rPr lang="it-IT" sz="2400" i="1">
                    <a:solidFill>
                      <a:srgbClr val="0A20FF"/>
                    </a:solidFill>
                  </a:rPr>
                  <a:t> </a:t>
                </a:r>
                <a:r>
                  <a:rPr lang="it-IT" sz="2400">
                    <a:solidFill>
                      <a:srgbClr val="0A20FF"/>
                    </a:solidFill>
                  </a:rPr>
                  <a:t>&gt;&gt; 0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5D3392-AB5E-2D49-BB71-5740C114BB84}"/>
              </a:ext>
            </a:extLst>
          </p:cNvPr>
          <p:cNvGrpSpPr/>
          <p:nvPr/>
        </p:nvGrpSpPr>
        <p:grpSpPr>
          <a:xfrm>
            <a:off x="706942" y="158090"/>
            <a:ext cx="2938717" cy="2378753"/>
            <a:chOff x="5449339" y="-5765"/>
            <a:chExt cx="2938717" cy="237875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93D6455-A2EC-AF42-BBBB-B47658932B06}"/>
                </a:ext>
              </a:extLst>
            </p:cNvPr>
            <p:cNvGrpSpPr/>
            <p:nvPr/>
          </p:nvGrpSpPr>
          <p:grpSpPr>
            <a:xfrm>
              <a:off x="5449339" y="-5765"/>
              <a:ext cx="2200853" cy="2378753"/>
              <a:chOff x="3031354" y="440947"/>
              <a:chExt cx="2200853" cy="2378753"/>
            </a:xfrm>
          </p:grpSpPr>
          <p:grpSp>
            <p:nvGrpSpPr>
              <p:cNvPr id="68" name="Group 21">
                <a:extLst>
                  <a:ext uri="{FF2B5EF4-FFF2-40B4-BE49-F238E27FC236}">
                    <a16:creationId xmlns:a16="http://schemas.microsoft.com/office/drawing/2014/main" id="{B9743BF7-4A5F-524B-829D-BB1D54100D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4283" y="854213"/>
                <a:ext cx="990600" cy="1600200"/>
                <a:chOff x="816" y="1152"/>
                <a:chExt cx="624" cy="1008"/>
              </a:xfrm>
            </p:grpSpPr>
            <p:sp>
              <p:nvSpPr>
                <p:cNvPr id="81" name="Oval 22">
                  <a:extLst>
                    <a:ext uri="{FF2B5EF4-FFF2-40B4-BE49-F238E27FC236}">
                      <a16:creationId xmlns:a16="http://schemas.microsoft.com/office/drawing/2014/main" id="{F5FDFDFE-A864-3D4A-9FF9-6EBA84F8F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1488"/>
                  <a:ext cx="384" cy="38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82" name="Line 23">
                  <a:extLst>
                    <a:ext uri="{FF2B5EF4-FFF2-40B4-BE49-F238E27FC236}">
                      <a16:creationId xmlns:a16="http://schemas.microsoft.com/office/drawing/2014/main" id="{7DEF2E52-5206-9F48-85ED-1C91203242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53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" name="Line 24">
                  <a:extLst>
                    <a:ext uri="{FF2B5EF4-FFF2-40B4-BE49-F238E27FC236}">
                      <a16:creationId xmlns:a16="http://schemas.microsoft.com/office/drawing/2014/main" id="{3F980DC0-826A-2246-80A0-D330E9069B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1488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4" name="Line 25">
                  <a:extLst>
                    <a:ext uri="{FF2B5EF4-FFF2-40B4-BE49-F238E27FC236}">
                      <a16:creationId xmlns:a16="http://schemas.microsoft.com/office/drawing/2014/main" id="{A9A0029B-42F6-BA45-8CFB-0A64552C80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192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5" name="Line 26">
                  <a:extLst>
                    <a:ext uri="{FF2B5EF4-FFF2-40B4-BE49-F238E27FC236}">
                      <a16:creationId xmlns:a16="http://schemas.microsoft.com/office/drawing/2014/main" id="{EE7648EE-4405-4D48-98FF-3891CF56C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16" y="168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6" name="Line 27">
                  <a:extLst>
                    <a:ext uri="{FF2B5EF4-FFF2-40B4-BE49-F238E27FC236}">
                      <a16:creationId xmlns:a16="http://schemas.microsoft.com/office/drawing/2014/main" id="{9E5D5404-3E64-A541-ABF4-E90075FE4C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152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7" name="Line 28">
                  <a:extLst>
                    <a:ext uri="{FF2B5EF4-FFF2-40B4-BE49-F238E27FC236}">
                      <a16:creationId xmlns:a16="http://schemas.microsoft.com/office/drawing/2014/main" id="{D51CFC41-61BA-4F45-9835-E88BCDE9A4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4" y="1824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01B296F-C6DE-214A-9425-7AE215E1BCC2}"/>
                  </a:ext>
                </a:extLst>
              </p:cNvPr>
              <p:cNvSpPr txBox="1"/>
              <p:nvPr/>
            </p:nvSpPr>
            <p:spPr>
              <a:xfrm>
                <a:off x="3031354" y="1399281"/>
                <a:ext cx="622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base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2747C62-74D9-674E-9707-358BDEFBEB9D}"/>
                  </a:ext>
                </a:extLst>
              </p:cNvPr>
              <p:cNvSpPr txBox="1"/>
              <p:nvPr/>
            </p:nvSpPr>
            <p:spPr>
              <a:xfrm>
                <a:off x="4040983" y="440947"/>
                <a:ext cx="1085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collettore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0F79E3F-99AD-6E4D-B51C-C5798E3433BA}"/>
                  </a:ext>
                </a:extLst>
              </p:cNvPr>
              <p:cNvSpPr txBox="1"/>
              <p:nvPr/>
            </p:nvSpPr>
            <p:spPr>
              <a:xfrm>
                <a:off x="4040983" y="2450368"/>
                <a:ext cx="1191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emettitore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388A896-F63A-DE42-82F3-0874CFFC8C35}"/>
                </a:ext>
              </a:extLst>
            </p:cNvPr>
            <p:cNvGrpSpPr/>
            <p:nvPr/>
          </p:nvGrpSpPr>
          <p:grpSpPr>
            <a:xfrm>
              <a:off x="5618273" y="526632"/>
              <a:ext cx="2769783" cy="887602"/>
              <a:chOff x="3554883" y="1075599"/>
              <a:chExt cx="2769783" cy="887602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474276A5-DA30-394A-A245-8E70B7139CFD}"/>
                  </a:ext>
                </a:extLst>
              </p:cNvPr>
              <p:cNvGrpSpPr/>
              <p:nvPr/>
            </p:nvGrpSpPr>
            <p:grpSpPr>
              <a:xfrm>
                <a:off x="3554883" y="1075599"/>
                <a:ext cx="902670" cy="464404"/>
                <a:chOff x="3554883" y="1075599"/>
                <a:chExt cx="902670" cy="464404"/>
              </a:xfrm>
            </p:grpSpPr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BB77A7F-8454-AB49-8B9A-927C00EE5490}"/>
                    </a:ext>
                  </a:extLst>
                </p:cNvPr>
                <p:cNvSpPr txBox="1"/>
                <p:nvPr/>
              </p:nvSpPr>
              <p:spPr>
                <a:xfrm>
                  <a:off x="3554883" y="1075599"/>
                  <a:ext cx="81464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>
                      <a:solidFill>
                        <a:srgbClr val="FF0000"/>
                      </a:solidFill>
                    </a:rPr>
                    <a:t>I</a:t>
                  </a:r>
                  <a:r>
                    <a:rPr lang="it-IT" sz="2400" i="1" baseline="-25000">
                      <a:solidFill>
                        <a:srgbClr val="FF0000"/>
                      </a:solidFill>
                    </a:rPr>
                    <a:t>b</a:t>
                  </a:r>
                  <a:r>
                    <a:rPr lang="it-IT" sz="2400">
                      <a:solidFill>
                        <a:srgbClr val="FF0000"/>
                      </a:solidFill>
                    </a:rPr>
                    <a:t> = 0</a:t>
                  </a:r>
                </a:p>
              </p:txBody>
            </p: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B0E2DA1D-D146-3A46-9E19-9BF72035E5DB}"/>
                    </a:ext>
                  </a:extLst>
                </p:cNvPr>
                <p:cNvCxnSpPr/>
                <p:nvPr/>
              </p:nvCxnSpPr>
              <p:spPr>
                <a:xfrm>
                  <a:off x="3642007" y="1540003"/>
                  <a:ext cx="815546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F5219E-681D-7D48-BB41-5B12F882002A}"/>
                  </a:ext>
                </a:extLst>
              </p:cNvPr>
              <p:cNvSpPr txBox="1"/>
              <p:nvPr/>
            </p:nvSpPr>
            <p:spPr>
              <a:xfrm>
                <a:off x="5508417" y="1501536"/>
                <a:ext cx="8162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0A20FF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0A20FF"/>
                    </a:solidFill>
                  </a:rPr>
                  <a:t>C</a:t>
                </a:r>
                <a:r>
                  <a:rPr lang="it-IT" sz="2400" i="1">
                    <a:solidFill>
                      <a:srgbClr val="0A20FF"/>
                    </a:solidFill>
                  </a:rPr>
                  <a:t> =</a:t>
                </a:r>
                <a:r>
                  <a:rPr lang="it-IT" sz="2400">
                    <a:solidFill>
                      <a:srgbClr val="0A20FF"/>
                    </a:solidFill>
                  </a:rPr>
                  <a:t> 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768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A6B5C7-00C0-304A-86ED-CE468550D9AF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FEE040-63FB-2F44-98A1-B4E6C469C64F}"/>
              </a:ext>
            </a:extLst>
          </p:cNvPr>
          <p:cNvGrpSpPr/>
          <p:nvPr/>
        </p:nvGrpSpPr>
        <p:grpSpPr>
          <a:xfrm>
            <a:off x="143796" y="3391413"/>
            <a:ext cx="4245748" cy="2996519"/>
            <a:chOff x="143796" y="3391413"/>
            <a:chExt cx="4245748" cy="299651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7534A73-67B6-8344-87EB-9F0592888F64}"/>
                </a:ext>
              </a:extLst>
            </p:cNvPr>
            <p:cNvGrpSpPr/>
            <p:nvPr/>
          </p:nvGrpSpPr>
          <p:grpSpPr>
            <a:xfrm>
              <a:off x="143796" y="3391413"/>
              <a:ext cx="4245748" cy="2939537"/>
              <a:chOff x="143796" y="3391413"/>
              <a:chExt cx="4245748" cy="293953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315DBF-A980-B04C-BC0C-EFE0155D7767}"/>
                  </a:ext>
                </a:extLst>
              </p:cNvPr>
              <p:cNvSpPr/>
              <p:nvPr/>
            </p:nvSpPr>
            <p:spPr>
              <a:xfrm>
                <a:off x="1578896" y="5832389"/>
                <a:ext cx="1495168" cy="331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20E6D72-7550-C84B-AA81-BC4D0F7DEA03}"/>
                  </a:ext>
                </a:extLst>
              </p:cNvPr>
              <p:cNvGrpSpPr/>
              <p:nvPr/>
            </p:nvGrpSpPr>
            <p:grpSpPr>
              <a:xfrm>
                <a:off x="662083" y="3498850"/>
                <a:ext cx="2997200" cy="2832100"/>
                <a:chOff x="1304028" y="3333583"/>
                <a:chExt cx="2997200" cy="283210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EB1A2322-2343-BC43-91FC-AF5A7B5F037D}"/>
                    </a:ext>
                  </a:extLst>
                </p:cNvPr>
                <p:cNvGrpSpPr/>
                <p:nvPr/>
              </p:nvGrpSpPr>
              <p:grpSpPr>
                <a:xfrm>
                  <a:off x="1304028" y="3333583"/>
                  <a:ext cx="2997200" cy="2832100"/>
                  <a:chOff x="1248698" y="3355546"/>
                  <a:chExt cx="2997200" cy="2832100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76D2DF17-33D5-6149-9A4B-25253A2CE102}"/>
                      </a:ext>
                    </a:extLst>
                  </p:cNvPr>
                  <p:cNvGrpSpPr/>
                  <p:nvPr/>
                </p:nvGrpSpPr>
                <p:grpSpPr>
                  <a:xfrm>
                    <a:off x="1248698" y="3355546"/>
                    <a:ext cx="2997200" cy="2832100"/>
                    <a:chOff x="1248698" y="3355546"/>
                    <a:chExt cx="2997200" cy="2832100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05E6566E-4989-E94A-85AB-96FD70BE00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8698" y="3355546"/>
                      <a:ext cx="2997200" cy="2832100"/>
                      <a:chOff x="1248698" y="3355546"/>
                      <a:chExt cx="2997200" cy="2832100"/>
                    </a:xfrm>
                  </p:grpSpPr>
                  <p:pic>
                    <p:nvPicPr>
                      <p:cNvPr id="5" name="Picture 4">
                        <a:extLst>
                          <a:ext uri="{FF2B5EF4-FFF2-40B4-BE49-F238E27FC236}">
                            <a16:creationId xmlns:a16="http://schemas.microsoft.com/office/drawing/2014/main" id="{66F798F3-5688-6741-918A-08EBFF4E6AC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48698" y="3355546"/>
                        <a:ext cx="2997200" cy="28321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7" name="Rectangle 6">
                        <a:extLst>
                          <a:ext uri="{FF2B5EF4-FFF2-40B4-BE49-F238E27FC236}">
                            <a16:creationId xmlns:a16="http://schemas.microsoft.com/office/drawing/2014/main" id="{7A7F14A8-16B3-A94A-94EE-86A214E77E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8670" y="3355546"/>
                        <a:ext cx="1495168" cy="13029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A83694C0-471E-724B-BAAD-327843392A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0695" y="4658496"/>
                      <a:ext cx="818038" cy="321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4CF9E246-0653-C943-9640-FC642D4AB410}"/>
                      </a:ext>
                    </a:extLst>
                  </p:cNvPr>
                  <p:cNvSpPr/>
                  <p:nvPr/>
                </p:nvSpPr>
                <p:spPr>
                  <a:xfrm>
                    <a:off x="2031239" y="5796864"/>
                    <a:ext cx="1379456" cy="3212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AF1A543-F6D1-4A4E-8663-5CFEAC17CAD6}"/>
                    </a:ext>
                  </a:extLst>
                </p:cNvPr>
                <p:cNvSpPr/>
                <p:nvPr/>
              </p:nvSpPr>
              <p:spPr>
                <a:xfrm>
                  <a:off x="1383248" y="4716286"/>
                  <a:ext cx="307774" cy="606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670F18F-7828-7942-8517-9C4E96D1C98F}"/>
                  </a:ext>
                </a:extLst>
              </p:cNvPr>
              <p:cNvGrpSpPr/>
              <p:nvPr/>
            </p:nvGrpSpPr>
            <p:grpSpPr>
              <a:xfrm>
                <a:off x="1258013" y="4372144"/>
                <a:ext cx="970137" cy="464410"/>
                <a:chOff x="3568125" y="1629372"/>
                <a:chExt cx="970137" cy="464410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C8FE04-8DDD-9640-8F56-A9B1BA3A7C3A}"/>
                    </a:ext>
                  </a:extLst>
                </p:cNvPr>
                <p:cNvSpPr txBox="1"/>
                <p:nvPr/>
              </p:nvSpPr>
              <p:spPr>
                <a:xfrm>
                  <a:off x="3568125" y="1629372"/>
                  <a:ext cx="9701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>
                      <a:solidFill>
                        <a:srgbClr val="FF0000"/>
                      </a:solidFill>
                    </a:rPr>
                    <a:t>I</a:t>
                  </a:r>
                  <a:r>
                    <a:rPr lang="it-IT" sz="2400" i="1" baseline="-25000">
                      <a:solidFill>
                        <a:srgbClr val="FF0000"/>
                      </a:solidFill>
                    </a:rPr>
                    <a:t>b</a:t>
                  </a:r>
                  <a:r>
                    <a:rPr lang="it-IT" sz="2400">
                      <a:solidFill>
                        <a:srgbClr val="FF0000"/>
                      </a:solidFill>
                    </a:rPr>
                    <a:t> &gt;&gt; 0</a:t>
                  </a: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9B96694A-74CE-CB41-A5E1-CF729AC9E6A0}"/>
                    </a:ext>
                  </a:extLst>
                </p:cNvPr>
                <p:cNvCxnSpPr/>
                <p:nvPr/>
              </p:nvCxnSpPr>
              <p:spPr>
                <a:xfrm>
                  <a:off x="3655249" y="2093782"/>
                  <a:ext cx="815546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w="lg" len="lg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64678D1-4BCB-4747-A206-D611104C96D3}"/>
                  </a:ext>
                </a:extLst>
              </p:cNvPr>
              <p:cNvCxnSpPr/>
              <p:nvPr/>
            </p:nvCxnSpPr>
            <p:spPr>
              <a:xfrm>
                <a:off x="2724538" y="4737444"/>
                <a:ext cx="0" cy="958854"/>
              </a:xfrm>
              <a:prstGeom prst="line">
                <a:avLst/>
              </a:prstGeom>
              <a:ln w="31750">
                <a:solidFill>
                  <a:srgbClr val="0A2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47432D2-30E9-7240-8CB4-D56ACE6520E0}"/>
                  </a:ext>
                </a:extLst>
              </p:cNvPr>
              <p:cNvGrpSpPr/>
              <p:nvPr/>
            </p:nvGrpSpPr>
            <p:grpSpPr>
              <a:xfrm>
                <a:off x="372513" y="3392488"/>
                <a:ext cx="1370568" cy="1087740"/>
                <a:chOff x="444843" y="3188043"/>
                <a:chExt cx="1370568" cy="1087740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D2094C-F011-174F-8D60-2016D8E3A369}"/>
                    </a:ext>
                  </a:extLst>
                </p:cNvPr>
                <p:cNvSpPr txBox="1"/>
                <p:nvPr/>
              </p:nvSpPr>
              <p:spPr>
                <a:xfrm>
                  <a:off x="828554" y="3814118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1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A4C59B0-1A7D-894B-B09F-86B3B8E84528}"/>
                    </a:ext>
                  </a:extLst>
                </p:cNvPr>
                <p:cNvSpPr txBox="1"/>
                <p:nvPr/>
              </p:nvSpPr>
              <p:spPr>
                <a:xfrm>
                  <a:off x="444843" y="3188043"/>
                  <a:ext cx="137056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valore logico</a:t>
                  </a:r>
                </a:p>
                <a:p>
                  <a:r>
                    <a:rPr lang="it-IT"/>
                    <a:t>d’ingresso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BB257-7630-CC49-8A40-2192D19DCE45}"/>
                  </a:ext>
                </a:extLst>
              </p:cNvPr>
              <p:cNvSpPr txBox="1"/>
              <p:nvPr/>
            </p:nvSpPr>
            <p:spPr>
              <a:xfrm>
                <a:off x="3095815" y="4833809"/>
                <a:ext cx="10123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/>
                  <a:t>V</a:t>
                </a:r>
                <a:r>
                  <a:rPr lang="it-IT" sz="2400" i="1" baseline="-25000"/>
                  <a:t>CE</a:t>
                </a:r>
                <a:r>
                  <a:rPr lang="it-IT" sz="2400"/>
                  <a:t> = 0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AFF1E74-E7C9-9641-B1AF-F896917F2B9A}"/>
                  </a:ext>
                </a:extLst>
              </p:cNvPr>
              <p:cNvGrpSpPr/>
              <p:nvPr/>
            </p:nvGrpSpPr>
            <p:grpSpPr>
              <a:xfrm>
                <a:off x="3018976" y="3391413"/>
                <a:ext cx="1370568" cy="1087740"/>
                <a:chOff x="444843" y="3188043"/>
                <a:chExt cx="1370568" cy="108774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3C2668F-0C89-1742-95C4-F36AB2507E9A}"/>
                    </a:ext>
                  </a:extLst>
                </p:cNvPr>
                <p:cNvSpPr txBox="1"/>
                <p:nvPr/>
              </p:nvSpPr>
              <p:spPr>
                <a:xfrm>
                  <a:off x="828554" y="3814118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0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B915ADE-52DD-3846-B768-4CACC6DE3EC8}"/>
                    </a:ext>
                  </a:extLst>
                </p:cNvPr>
                <p:cNvSpPr txBox="1"/>
                <p:nvPr/>
              </p:nvSpPr>
              <p:spPr>
                <a:xfrm>
                  <a:off x="444843" y="3188043"/>
                  <a:ext cx="137056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valore logico</a:t>
                  </a:r>
                </a:p>
                <a:p>
                  <a:r>
                    <a:rPr lang="it-IT"/>
                    <a:t>d’uscita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35FC52-4758-134D-A806-8253324DC181}"/>
                  </a:ext>
                </a:extLst>
              </p:cNvPr>
              <p:cNvSpPr txBox="1"/>
              <p:nvPr/>
            </p:nvSpPr>
            <p:spPr>
              <a:xfrm>
                <a:off x="143796" y="4671989"/>
                <a:ext cx="9623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ingresso</a:t>
                </a:r>
              </a:p>
              <a:p>
                <a:r>
                  <a:rPr lang="it-IT"/>
                  <a:t>stato</a:t>
                </a:r>
              </a:p>
              <a:p>
                <a:r>
                  <a:rPr lang="it-IT"/>
                  <a:t>alto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6CCEF1D-358C-7640-8EC6-15294747201A}"/>
                </a:ext>
              </a:extLst>
            </p:cNvPr>
            <p:cNvSpPr txBox="1"/>
            <p:nvPr/>
          </p:nvSpPr>
          <p:spPr>
            <a:xfrm>
              <a:off x="1881104" y="6018600"/>
              <a:ext cx="1271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saturazione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0442BB81-DA58-D641-8E49-450A32368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28" y="422875"/>
            <a:ext cx="2997200" cy="28321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6A4C6E-7FCE-0949-9ED9-68F64F645E9A}"/>
              </a:ext>
            </a:extLst>
          </p:cNvPr>
          <p:cNvSpPr txBox="1"/>
          <p:nvPr/>
        </p:nvSpPr>
        <p:spPr>
          <a:xfrm>
            <a:off x="143796" y="112290"/>
            <a:ext cx="3549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Principio di funzionamento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56A3539-FEEE-C243-85A3-586D3B743D3C}"/>
              </a:ext>
            </a:extLst>
          </p:cNvPr>
          <p:cNvGrpSpPr/>
          <p:nvPr/>
        </p:nvGrpSpPr>
        <p:grpSpPr>
          <a:xfrm>
            <a:off x="4661279" y="3445131"/>
            <a:ext cx="4245748" cy="2939537"/>
            <a:chOff x="4661279" y="3445131"/>
            <a:chExt cx="4245748" cy="29395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33BACA-2336-C947-BF67-7E883C9DD974}"/>
                </a:ext>
              </a:extLst>
            </p:cNvPr>
            <p:cNvSpPr/>
            <p:nvPr/>
          </p:nvSpPr>
          <p:spPr>
            <a:xfrm>
              <a:off x="6596448" y="5832389"/>
              <a:ext cx="1495168" cy="331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E7A5658-F7B3-8344-BA92-B3652078324F}"/>
                </a:ext>
              </a:extLst>
            </p:cNvPr>
            <p:cNvGrpSpPr/>
            <p:nvPr/>
          </p:nvGrpSpPr>
          <p:grpSpPr>
            <a:xfrm>
              <a:off x="4661279" y="3445131"/>
              <a:ext cx="4245748" cy="2939537"/>
              <a:chOff x="143796" y="3391413"/>
              <a:chExt cx="4245748" cy="293953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D985678-70D9-114E-9EAB-633E8665E2BB}"/>
                  </a:ext>
                </a:extLst>
              </p:cNvPr>
              <p:cNvSpPr/>
              <p:nvPr/>
            </p:nvSpPr>
            <p:spPr>
              <a:xfrm>
                <a:off x="1578896" y="5832389"/>
                <a:ext cx="1495168" cy="331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6544E01-42F6-004F-BBC8-A63A728BCC33}"/>
                  </a:ext>
                </a:extLst>
              </p:cNvPr>
              <p:cNvGrpSpPr/>
              <p:nvPr/>
            </p:nvGrpSpPr>
            <p:grpSpPr>
              <a:xfrm>
                <a:off x="662083" y="3498850"/>
                <a:ext cx="2997200" cy="2832100"/>
                <a:chOff x="1304028" y="3333583"/>
                <a:chExt cx="2997200" cy="2832100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A8F4A294-F1EA-BD43-AD50-10999A93A476}"/>
                    </a:ext>
                  </a:extLst>
                </p:cNvPr>
                <p:cNvGrpSpPr/>
                <p:nvPr/>
              </p:nvGrpSpPr>
              <p:grpSpPr>
                <a:xfrm>
                  <a:off x="1304028" y="3333583"/>
                  <a:ext cx="2997200" cy="2832100"/>
                  <a:chOff x="1248698" y="3355546"/>
                  <a:chExt cx="2997200" cy="2832100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92932ED3-2909-084E-8033-D5362D9F134B}"/>
                      </a:ext>
                    </a:extLst>
                  </p:cNvPr>
                  <p:cNvGrpSpPr/>
                  <p:nvPr/>
                </p:nvGrpSpPr>
                <p:grpSpPr>
                  <a:xfrm>
                    <a:off x="1248698" y="3355546"/>
                    <a:ext cx="2997200" cy="2832100"/>
                    <a:chOff x="1248698" y="3355546"/>
                    <a:chExt cx="2997200" cy="2832100"/>
                  </a:xfrm>
                </p:grpSpPr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912CC19C-1728-4E45-9F64-01393F3934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8698" y="3355546"/>
                      <a:ext cx="2997200" cy="2832100"/>
                      <a:chOff x="1248698" y="3355546"/>
                      <a:chExt cx="2997200" cy="2832100"/>
                    </a:xfrm>
                  </p:grpSpPr>
                  <p:pic>
                    <p:nvPicPr>
                      <p:cNvPr id="57" name="Picture 56">
                        <a:extLst>
                          <a:ext uri="{FF2B5EF4-FFF2-40B4-BE49-F238E27FC236}">
                            <a16:creationId xmlns:a16="http://schemas.microsoft.com/office/drawing/2014/main" id="{86FB8FD3-A13C-3242-BE3C-7897271557B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48698" y="3355546"/>
                        <a:ext cx="2997200" cy="28321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8" name="Rectangle 57">
                        <a:extLst>
                          <a:ext uri="{FF2B5EF4-FFF2-40B4-BE49-F238E27FC236}">
                            <a16:creationId xmlns:a16="http://schemas.microsoft.com/office/drawing/2014/main" id="{3FCD43E0-6DB0-5A49-B964-3635C6E076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8670" y="3355546"/>
                        <a:ext cx="1495168" cy="13029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A7A9792F-3CCC-CC4E-8305-59B43F93F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0695" y="4658496"/>
                      <a:ext cx="818038" cy="321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BCF978E9-5C42-1440-940A-1A92FBE6531B}"/>
                      </a:ext>
                    </a:extLst>
                  </p:cNvPr>
                  <p:cNvSpPr/>
                  <p:nvPr/>
                </p:nvSpPr>
                <p:spPr>
                  <a:xfrm>
                    <a:off x="2031239" y="5796864"/>
                    <a:ext cx="1379456" cy="3212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D465950-2475-224C-AA0A-64C3A9DC7153}"/>
                    </a:ext>
                  </a:extLst>
                </p:cNvPr>
                <p:cNvSpPr/>
                <p:nvPr/>
              </p:nvSpPr>
              <p:spPr>
                <a:xfrm>
                  <a:off x="1383248" y="4716286"/>
                  <a:ext cx="307774" cy="606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946BB06-B2C2-FB4E-A87A-74C467F60911}"/>
                  </a:ext>
                </a:extLst>
              </p:cNvPr>
              <p:cNvSpPr txBox="1"/>
              <p:nvPr/>
            </p:nvSpPr>
            <p:spPr>
              <a:xfrm>
                <a:off x="1258013" y="4372144"/>
                <a:ext cx="814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>
                    <a:solidFill>
                      <a:srgbClr val="FF0000"/>
                    </a:solidFill>
                  </a:rPr>
                  <a:t> = 0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BE7352B-B50D-094F-9026-B1F633560178}"/>
                  </a:ext>
                </a:extLst>
              </p:cNvPr>
              <p:cNvGrpSpPr/>
              <p:nvPr/>
            </p:nvGrpSpPr>
            <p:grpSpPr>
              <a:xfrm>
                <a:off x="372513" y="3392488"/>
                <a:ext cx="1370568" cy="1087740"/>
                <a:chOff x="444843" y="3188043"/>
                <a:chExt cx="1370568" cy="1087740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C2B1755-CA12-4646-AE80-4FFD8BDF6C5B}"/>
                    </a:ext>
                  </a:extLst>
                </p:cNvPr>
                <p:cNvSpPr txBox="1"/>
                <p:nvPr/>
              </p:nvSpPr>
              <p:spPr>
                <a:xfrm>
                  <a:off x="828554" y="3814118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0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E3DA390-D96F-024D-A5BB-1A4212E78E40}"/>
                    </a:ext>
                  </a:extLst>
                </p:cNvPr>
                <p:cNvSpPr txBox="1"/>
                <p:nvPr/>
              </p:nvSpPr>
              <p:spPr>
                <a:xfrm>
                  <a:off x="444843" y="3188043"/>
                  <a:ext cx="137056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valore logico</a:t>
                  </a:r>
                </a:p>
                <a:p>
                  <a:r>
                    <a:rPr lang="it-IT"/>
                    <a:t>d’ingresso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7B7452D-6E2F-C145-8C09-1149A6C249A8}"/>
                  </a:ext>
                </a:extLst>
              </p:cNvPr>
              <p:cNvSpPr txBox="1"/>
              <p:nvPr/>
            </p:nvSpPr>
            <p:spPr>
              <a:xfrm>
                <a:off x="3095815" y="4833809"/>
                <a:ext cx="12528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/>
                  <a:t>V</a:t>
                </a:r>
                <a:r>
                  <a:rPr lang="it-IT" sz="2400" i="1" baseline="-25000"/>
                  <a:t>CE</a:t>
                </a:r>
                <a:r>
                  <a:rPr lang="it-IT" sz="2400"/>
                  <a:t> = </a:t>
                </a:r>
                <a:r>
                  <a:rPr lang="it-IT" sz="2400" i="1"/>
                  <a:t>V</a:t>
                </a:r>
                <a:r>
                  <a:rPr lang="it-IT" sz="2400" i="1" baseline="-25000"/>
                  <a:t>cc</a:t>
                </a:r>
                <a:r>
                  <a:rPr lang="it-IT" sz="2400" i="1"/>
                  <a:t> </a:t>
                </a:r>
                <a:endParaRPr lang="it-IT" sz="2400" i="1" baseline="-25000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B3DBF17-7032-5D4A-AF1B-F57717AAB667}"/>
                  </a:ext>
                </a:extLst>
              </p:cNvPr>
              <p:cNvGrpSpPr/>
              <p:nvPr/>
            </p:nvGrpSpPr>
            <p:grpSpPr>
              <a:xfrm>
                <a:off x="3018976" y="3391413"/>
                <a:ext cx="1370568" cy="1087740"/>
                <a:chOff x="444843" y="3188043"/>
                <a:chExt cx="1370568" cy="1087740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CED49B2-ACA5-584F-98E1-2B32C904674E}"/>
                    </a:ext>
                  </a:extLst>
                </p:cNvPr>
                <p:cNvSpPr txBox="1"/>
                <p:nvPr/>
              </p:nvSpPr>
              <p:spPr>
                <a:xfrm>
                  <a:off x="828554" y="3814118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1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F1459CD-CC0B-3942-9E19-B1104A468408}"/>
                    </a:ext>
                  </a:extLst>
                </p:cNvPr>
                <p:cNvSpPr txBox="1"/>
                <p:nvPr/>
              </p:nvSpPr>
              <p:spPr>
                <a:xfrm>
                  <a:off x="444843" y="3188043"/>
                  <a:ext cx="137056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valore logico</a:t>
                  </a:r>
                </a:p>
                <a:p>
                  <a:r>
                    <a:rPr lang="it-IT"/>
                    <a:t>d’uscita</a:t>
                  </a: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3D8352B-9060-AE4B-BE8C-0823AF494751}"/>
                  </a:ext>
                </a:extLst>
              </p:cNvPr>
              <p:cNvSpPr txBox="1"/>
              <p:nvPr/>
            </p:nvSpPr>
            <p:spPr>
              <a:xfrm>
                <a:off x="143796" y="4671989"/>
                <a:ext cx="9623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ingresso</a:t>
                </a:r>
              </a:p>
              <a:p>
                <a:r>
                  <a:rPr lang="it-IT"/>
                  <a:t>stato</a:t>
                </a:r>
              </a:p>
              <a:p>
                <a:r>
                  <a:rPr lang="it-IT"/>
                  <a:t>basso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A1F39F3-99BA-BA4C-9A70-BD7E45AE21AA}"/>
                </a:ext>
              </a:extLst>
            </p:cNvPr>
            <p:cNvSpPr txBox="1"/>
            <p:nvPr/>
          </p:nvSpPr>
          <p:spPr>
            <a:xfrm>
              <a:off x="6586999" y="6015336"/>
              <a:ext cx="1302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interdizione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0041963-2A9A-CA4C-83F5-2D27910AA4A5}"/>
                </a:ext>
              </a:extLst>
            </p:cNvPr>
            <p:cNvSpPr/>
            <p:nvPr/>
          </p:nvSpPr>
          <p:spPr>
            <a:xfrm>
              <a:off x="6765290" y="4881553"/>
              <a:ext cx="576273" cy="76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C46ACE0-DC28-D44E-8D4E-4324573761F6}"/>
              </a:ext>
            </a:extLst>
          </p:cNvPr>
          <p:cNvSpPr txBox="1"/>
          <p:nvPr/>
        </p:nvSpPr>
        <p:spPr>
          <a:xfrm>
            <a:off x="1167557" y="1419877"/>
            <a:ext cx="117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NOT</a:t>
            </a:r>
          </a:p>
        </p:txBody>
      </p:sp>
    </p:spTree>
    <p:extLst>
      <p:ext uri="{BB962C8B-B14F-4D97-AF65-F5344CB8AC3E}">
        <p14:creationId xmlns:p14="http://schemas.microsoft.com/office/powerpoint/2010/main" val="8291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E65BC-2F0E-D84C-864C-8B0E44F566D9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D8DE0-1732-834F-8227-8FA56290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496" y="548328"/>
            <a:ext cx="4076700" cy="331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0E31A-2D8F-FA49-BC4E-453F79C6F1A2}"/>
              </a:ext>
            </a:extLst>
          </p:cNvPr>
          <p:cNvSpPr txBox="1"/>
          <p:nvPr/>
        </p:nvSpPr>
        <p:spPr>
          <a:xfrm>
            <a:off x="778474" y="1470452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F0CB01-2B1A-804A-9A52-DB35563548D3}"/>
              </a:ext>
            </a:extLst>
          </p:cNvPr>
          <p:cNvSpPr txBox="1"/>
          <p:nvPr/>
        </p:nvSpPr>
        <p:spPr>
          <a:xfrm>
            <a:off x="881113" y="4681285"/>
            <a:ext cx="79567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Quando entrambi gli ingressi sono a 1, i transistor sono in piena conduzione, </a:t>
            </a:r>
          </a:p>
          <a:p>
            <a:r>
              <a:rPr lang="it-IT"/>
              <a:t>la tensione di uscita tra collettore di T</a:t>
            </a:r>
            <a:r>
              <a:rPr lang="it-IT" baseline="-25000"/>
              <a:t>1</a:t>
            </a:r>
            <a:r>
              <a:rPr lang="it-IT"/>
              <a:t> ed emettitore di T</a:t>
            </a:r>
            <a:r>
              <a:rPr lang="it-IT" baseline="-25000"/>
              <a:t>2</a:t>
            </a:r>
            <a:r>
              <a:rPr lang="it-IT"/>
              <a:t>  va a 0; di conseguenza</a:t>
            </a:r>
          </a:p>
          <a:p>
            <a:r>
              <a:rPr lang="it-IT"/>
              <a:t>la tensione ai capi di R</a:t>
            </a:r>
            <a:r>
              <a:rPr lang="it-IT" baseline="-25000"/>
              <a:t>2</a:t>
            </a:r>
            <a:r>
              <a:rPr lang="it-IT"/>
              <a:t> va al valore V</a:t>
            </a:r>
            <a:r>
              <a:rPr lang="it-IT" baseline="-25000"/>
              <a:t>CC</a:t>
            </a:r>
            <a:r>
              <a:rPr lang="it-IT"/>
              <a:t> e questa rimane l’unica condizione per </a:t>
            </a:r>
          </a:p>
          <a:p>
            <a:r>
              <a:rPr lang="it-IT"/>
              <a:t>la quale si ha uscita alta. Infatti se anche uno solo degli ingressi va a 0, uno dei due </a:t>
            </a:r>
          </a:p>
          <a:p>
            <a:r>
              <a:rPr lang="it-IT"/>
              <a:t>transistor va in interdizione e l’uscita resta a 0. </a:t>
            </a:r>
          </a:p>
        </p:txBody>
      </p:sp>
    </p:spTree>
    <p:extLst>
      <p:ext uri="{BB962C8B-B14F-4D97-AF65-F5344CB8AC3E}">
        <p14:creationId xmlns:p14="http://schemas.microsoft.com/office/powerpoint/2010/main" val="6682108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9E65BC-2F0E-D84C-864C-8B0E44F566D9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0E31A-2D8F-FA49-BC4E-453F79C6F1A2}"/>
              </a:ext>
            </a:extLst>
          </p:cNvPr>
          <p:cNvSpPr txBox="1"/>
          <p:nvPr/>
        </p:nvSpPr>
        <p:spPr>
          <a:xfrm>
            <a:off x="3937310" y="203670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D8DE0-1732-834F-8227-8FA56290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51" y="1356187"/>
            <a:ext cx="4076700" cy="33147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78EBEC4-BDB5-5245-884B-5D798EB0EF33}"/>
              </a:ext>
            </a:extLst>
          </p:cNvPr>
          <p:cNvGrpSpPr/>
          <p:nvPr/>
        </p:nvGrpSpPr>
        <p:grpSpPr>
          <a:xfrm>
            <a:off x="2783914" y="1597555"/>
            <a:ext cx="1718561" cy="1549405"/>
            <a:chOff x="2783914" y="1597555"/>
            <a:chExt cx="1718561" cy="154940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D99994-6CCD-7147-850F-A0E375571E65}"/>
                </a:ext>
              </a:extLst>
            </p:cNvPr>
            <p:cNvCxnSpPr>
              <a:cxnSpLocks/>
            </p:cNvCxnSpPr>
            <p:nvPr/>
          </p:nvCxnSpPr>
          <p:spPr>
            <a:xfrm>
              <a:off x="2783914" y="1817852"/>
              <a:ext cx="0" cy="1329108"/>
            </a:xfrm>
            <a:prstGeom prst="line">
              <a:avLst/>
            </a:prstGeom>
            <a:ln w="31750">
              <a:solidFill>
                <a:srgbClr val="0A2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6817B4-D3C9-5741-AD0B-D2EEAE7C0933}"/>
                </a:ext>
              </a:extLst>
            </p:cNvPr>
            <p:cNvSpPr txBox="1"/>
            <p:nvPr/>
          </p:nvSpPr>
          <p:spPr>
            <a:xfrm>
              <a:off x="3120883" y="2685295"/>
              <a:ext cx="1148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E</a:t>
              </a:r>
              <a:r>
                <a:rPr lang="it-IT" sz="2400"/>
                <a:t> = </a:t>
              </a:r>
              <a:r>
                <a:rPr lang="it-IT" sz="2400" i="1"/>
                <a:t>V</a:t>
              </a:r>
              <a:r>
                <a:rPr lang="it-IT" sz="2400" i="1" baseline="-25000"/>
                <a:t>cc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F7C7F8-748E-3948-88C1-65AF4B9070E7}"/>
                </a:ext>
              </a:extLst>
            </p:cNvPr>
            <p:cNvGrpSpPr/>
            <p:nvPr/>
          </p:nvGrpSpPr>
          <p:grpSpPr>
            <a:xfrm>
              <a:off x="3131907" y="1597555"/>
              <a:ext cx="1370568" cy="1087740"/>
              <a:chOff x="3321912" y="1015665"/>
              <a:chExt cx="1370568" cy="108774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ED81D4-1932-5D4B-ABED-4D11B08824A3}"/>
                  </a:ext>
                </a:extLst>
              </p:cNvPr>
              <p:cNvSpPr txBox="1"/>
              <p:nvPr/>
            </p:nvSpPr>
            <p:spPr>
              <a:xfrm>
                <a:off x="3705623" y="164174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EFC97A-64DA-574C-B1DA-23BE52532010}"/>
                  </a:ext>
                </a:extLst>
              </p:cNvPr>
              <p:cNvSpPr txBox="1"/>
              <p:nvPr/>
            </p:nvSpPr>
            <p:spPr>
              <a:xfrm>
                <a:off x="3321912" y="1015665"/>
                <a:ext cx="13705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valore logico</a:t>
                </a:r>
              </a:p>
              <a:p>
                <a:r>
                  <a:rPr lang="it-IT"/>
                  <a:t>d’uscita</a:t>
                </a: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13BD5D2-AF85-5049-BD10-D3B7FF03BB46}"/>
              </a:ext>
            </a:extLst>
          </p:cNvPr>
          <p:cNvSpPr/>
          <p:nvPr/>
        </p:nvSpPr>
        <p:spPr>
          <a:xfrm>
            <a:off x="3131907" y="3301334"/>
            <a:ext cx="1048207" cy="287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CC2905A-AAB5-8C4D-9D76-572DCB3CC322}"/>
              </a:ext>
            </a:extLst>
          </p:cNvPr>
          <p:cNvGrpSpPr/>
          <p:nvPr/>
        </p:nvGrpSpPr>
        <p:grpSpPr>
          <a:xfrm>
            <a:off x="14266" y="1208656"/>
            <a:ext cx="2304601" cy="1826404"/>
            <a:chOff x="14266" y="1208656"/>
            <a:chExt cx="2304601" cy="18264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26B6AD-A276-4844-BCE7-2BF736652876}"/>
                </a:ext>
              </a:extLst>
            </p:cNvPr>
            <p:cNvGrpSpPr/>
            <p:nvPr/>
          </p:nvGrpSpPr>
          <p:grpSpPr>
            <a:xfrm>
              <a:off x="1246137" y="1356187"/>
              <a:ext cx="1072730" cy="464410"/>
              <a:chOff x="1436142" y="774297"/>
              <a:chExt cx="1072730" cy="46441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7509AB-BE85-8446-8B67-D76B8D8D45DF}"/>
                  </a:ext>
                </a:extLst>
              </p:cNvPr>
              <p:cNvSpPr txBox="1"/>
              <p:nvPr/>
            </p:nvSpPr>
            <p:spPr>
              <a:xfrm>
                <a:off x="1436142" y="774297"/>
                <a:ext cx="1072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 baseline="-25000">
                    <a:solidFill>
                      <a:srgbClr val="FF0000"/>
                    </a:solidFill>
                  </a:rPr>
                  <a:t>1</a:t>
                </a:r>
                <a:r>
                  <a:rPr lang="it-IT" sz="2400">
                    <a:solidFill>
                      <a:srgbClr val="FF0000"/>
                    </a:solidFill>
                  </a:rPr>
                  <a:t> &gt;&gt; 0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9AD93016-8E44-7541-B090-C0E1331641F0}"/>
                  </a:ext>
                </a:extLst>
              </p:cNvPr>
              <p:cNvCxnSpPr/>
              <p:nvPr/>
            </p:nvCxnSpPr>
            <p:spPr>
              <a:xfrm>
                <a:off x="1523266" y="1238707"/>
                <a:ext cx="815546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1F1FD2-E390-E045-B6AE-3DB304EE0524}"/>
                </a:ext>
              </a:extLst>
            </p:cNvPr>
            <p:cNvGrpSpPr/>
            <p:nvPr/>
          </p:nvGrpSpPr>
          <p:grpSpPr>
            <a:xfrm>
              <a:off x="1246137" y="2119297"/>
              <a:ext cx="1072730" cy="464410"/>
              <a:chOff x="1436142" y="774297"/>
              <a:chExt cx="1072730" cy="4644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4C33E2-C1FA-1C4D-840B-E54BDC593919}"/>
                  </a:ext>
                </a:extLst>
              </p:cNvPr>
              <p:cNvSpPr txBox="1"/>
              <p:nvPr/>
            </p:nvSpPr>
            <p:spPr>
              <a:xfrm>
                <a:off x="1436142" y="774297"/>
                <a:ext cx="1072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 baseline="-25000">
                    <a:solidFill>
                      <a:srgbClr val="FF0000"/>
                    </a:solidFill>
                  </a:rPr>
                  <a:t>2</a:t>
                </a:r>
                <a:r>
                  <a:rPr lang="it-IT" sz="2400">
                    <a:solidFill>
                      <a:srgbClr val="FF0000"/>
                    </a:solidFill>
                  </a:rPr>
                  <a:t> &gt;&gt; 0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AA4DE81-FD08-F94B-8C8D-536EC14C62BF}"/>
                  </a:ext>
                </a:extLst>
              </p:cNvPr>
              <p:cNvCxnSpPr/>
              <p:nvPr/>
            </p:nvCxnSpPr>
            <p:spPr>
              <a:xfrm>
                <a:off x="1523266" y="1238707"/>
                <a:ext cx="815546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ABFA5-CEEC-5648-B6FA-143E1958C414}"/>
                </a:ext>
              </a:extLst>
            </p:cNvPr>
            <p:cNvGrpSpPr/>
            <p:nvPr/>
          </p:nvGrpSpPr>
          <p:grpSpPr>
            <a:xfrm>
              <a:off x="14266" y="1208656"/>
              <a:ext cx="1370568" cy="1826404"/>
              <a:chOff x="3321912" y="1015665"/>
              <a:chExt cx="1370568" cy="182640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41C394-A8A5-F04E-A843-8C206AAA0305}"/>
                  </a:ext>
                </a:extLst>
              </p:cNvPr>
              <p:cNvSpPr txBox="1"/>
              <p:nvPr/>
            </p:nvSpPr>
            <p:spPr>
              <a:xfrm>
                <a:off x="3705623" y="1641740"/>
                <a:ext cx="34015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1</a:t>
                </a:r>
              </a:p>
              <a:p>
                <a:endParaRPr lang="it-IT" sz="2400"/>
              </a:p>
              <a:p>
                <a:r>
                  <a:rPr lang="it-IT" sz="2400"/>
                  <a:t>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A01F51-CA21-624B-A857-993532B6954F}"/>
                  </a:ext>
                </a:extLst>
              </p:cNvPr>
              <p:cNvSpPr txBox="1"/>
              <p:nvPr/>
            </p:nvSpPr>
            <p:spPr>
              <a:xfrm>
                <a:off x="3321912" y="1015665"/>
                <a:ext cx="13705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valore logico</a:t>
                </a:r>
              </a:p>
              <a:p>
                <a:r>
                  <a:rPr lang="it-IT"/>
                  <a:t>d’ingresso</a:t>
                </a: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F72CEAE-A182-8040-97D0-8DCFF7EC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136" y="1330460"/>
            <a:ext cx="4076700" cy="33147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BB2EC96-E4CE-824B-B55E-89108FA8816E}"/>
              </a:ext>
            </a:extLst>
          </p:cNvPr>
          <p:cNvGrpSpPr/>
          <p:nvPr/>
        </p:nvGrpSpPr>
        <p:grpSpPr>
          <a:xfrm>
            <a:off x="7607768" y="1571828"/>
            <a:ext cx="1381592" cy="1549405"/>
            <a:chOff x="7607768" y="1571828"/>
            <a:chExt cx="1381592" cy="154940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E75442-A047-CC47-A903-B548432945F1}"/>
                </a:ext>
              </a:extLst>
            </p:cNvPr>
            <p:cNvSpPr txBox="1"/>
            <p:nvPr/>
          </p:nvSpPr>
          <p:spPr>
            <a:xfrm>
              <a:off x="7607768" y="2659568"/>
              <a:ext cx="976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E</a:t>
              </a:r>
              <a:r>
                <a:rPr lang="it-IT" sz="2400"/>
                <a:t> = 0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8440DA-F329-D048-B168-893CD3A9930F}"/>
                </a:ext>
              </a:extLst>
            </p:cNvPr>
            <p:cNvGrpSpPr/>
            <p:nvPr/>
          </p:nvGrpSpPr>
          <p:grpSpPr>
            <a:xfrm>
              <a:off x="7618792" y="1571828"/>
              <a:ext cx="1370568" cy="1087740"/>
              <a:chOff x="3321912" y="1015665"/>
              <a:chExt cx="1370568" cy="108774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BF0E197-A943-DD4F-81B3-E658F7BFC074}"/>
                  </a:ext>
                </a:extLst>
              </p:cNvPr>
              <p:cNvSpPr txBox="1"/>
              <p:nvPr/>
            </p:nvSpPr>
            <p:spPr>
              <a:xfrm>
                <a:off x="3705623" y="164174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0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5C0EBF8-D3A9-4248-B4C7-1240D1C0BB93}"/>
                  </a:ext>
                </a:extLst>
              </p:cNvPr>
              <p:cNvSpPr txBox="1"/>
              <p:nvPr/>
            </p:nvSpPr>
            <p:spPr>
              <a:xfrm>
                <a:off x="3321912" y="1015665"/>
                <a:ext cx="13705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valore logico</a:t>
                </a:r>
              </a:p>
              <a:p>
                <a:r>
                  <a:rPr lang="it-IT"/>
                  <a:t>d’uscita</a:t>
                </a:r>
              </a:p>
            </p:txBody>
          </p: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EDD346F-EAFF-DE40-A02A-A09ED6BEB229}"/>
              </a:ext>
            </a:extLst>
          </p:cNvPr>
          <p:cNvSpPr/>
          <p:nvPr/>
        </p:nvSpPr>
        <p:spPr>
          <a:xfrm>
            <a:off x="7618792" y="3275607"/>
            <a:ext cx="1048207" cy="287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0444A-6BEC-714D-8CC8-BFA5AA8861E8}"/>
              </a:ext>
            </a:extLst>
          </p:cNvPr>
          <p:cNvGrpSpPr/>
          <p:nvPr/>
        </p:nvGrpSpPr>
        <p:grpSpPr>
          <a:xfrm>
            <a:off x="4501151" y="1182929"/>
            <a:ext cx="2304601" cy="1826404"/>
            <a:chOff x="4501151" y="1182929"/>
            <a:chExt cx="2304601" cy="18264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B39C32A-D8E0-AF4D-AD34-AE1574E979E0}"/>
                </a:ext>
              </a:extLst>
            </p:cNvPr>
            <p:cNvGrpSpPr/>
            <p:nvPr/>
          </p:nvGrpSpPr>
          <p:grpSpPr>
            <a:xfrm>
              <a:off x="5733022" y="1330460"/>
              <a:ext cx="1072730" cy="464410"/>
              <a:chOff x="1436142" y="774297"/>
              <a:chExt cx="1072730" cy="46441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578ED50-5E08-4A4B-9DC0-D8778191CD33}"/>
                  </a:ext>
                </a:extLst>
              </p:cNvPr>
              <p:cNvSpPr txBox="1"/>
              <p:nvPr/>
            </p:nvSpPr>
            <p:spPr>
              <a:xfrm>
                <a:off x="1436142" y="774297"/>
                <a:ext cx="1072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>
                    <a:solidFill>
                      <a:srgbClr val="FF0000"/>
                    </a:solidFill>
                  </a:rPr>
                  <a:t>I</a:t>
                </a:r>
                <a:r>
                  <a:rPr lang="it-IT" sz="2400" i="1" baseline="-25000">
                    <a:solidFill>
                      <a:srgbClr val="FF0000"/>
                    </a:solidFill>
                  </a:rPr>
                  <a:t>b</a:t>
                </a:r>
                <a:r>
                  <a:rPr lang="it-IT" sz="2400" baseline="-25000">
                    <a:solidFill>
                      <a:srgbClr val="FF0000"/>
                    </a:solidFill>
                  </a:rPr>
                  <a:t>1</a:t>
                </a:r>
                <a:r>
                  <a:rPr lang="it-IT" sz="2400">
                    <a:solidFill>
                      <a:srgbClr val="FF0000"/>
                    </a:solidFill>
                  </a:rPr>
                  <a:t> &gt;&gt; 0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51A248F-375E-0846-88CE-D1D56E0FFCAE}"/>
                  </a:ext>
                </a:extLst>
              </p:cNvPr>
              <p:cNvCxnSpPr/>
              <p:nvPr/>
            </p:nvCxnSpPr>
            <p:spPr>
              <a:xfrm>
                <a:off x="1523266" y="1238707"/>
                <a:ext cx="815546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0E6CEC-9AF6-C340-9A85-B12A3B02BFE4}"/>
                </a:ext>
              </a:extLst>
            </p:cNvPr>
            <p:cNvSpPr txBox="1"/>
            <p:nvPr/>
          </p:nvSpPr>
          <p:spPr>
            <a:xfrm>
              <a:off x="5733022" y="220044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2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EA6B5FD-A5CB-A344-A893-59A0B5D35A22}"/>
                </a:ext>
              </a:extLst>
            </p:cNvPr>
            <p:cNvGrpSpPr/>
            <p:nvPr/>
          </p:nvGrpSpPr>
          <p:grpSpPr>
            <a:xfrm>
              <a:off x="4501151" y="1182929"/>
              <a:ext cx="1370568" cy="1826404"/>
              <a:chOff x="3321912" y="1015665"/>
              <a:chExt cx="1370568" cy="182640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47C6A3-18ED-174D-9C20-1657F753B594}"/>
                  </a:ext>
                </a:extLst>
              </p:cNvPr>
              <p:cNvSpPr txBox="1"/>
              <p:nvPr/>
            </p:nvSpPr>
            <p:spPr>
              <a:xfrm>
                <a:off x="3705623" y="1641740"/>
                <a:ext cx="34015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1</a:t>
                </a:r>
              </a:p>
              <a:p>
                <a:endParaRPr lang="it-IT" sz="2400"/>
              </a:p>
              <a:p>
                <a:r>
                  <a:rPr lang="it-IT" sz="2400"/>
                  <a:t>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898746-F2FF-474C-A77C-CD47C77E5540}"/>
                  </a:ext>
                </a:extLst>
              </p:cNvPr>
              <p:cNvSpPr txBox="1"/>
              <p:nvPr/>
            </p:nvSpPr>
            <p:spPr>
              <a:xfrm>
                <a:off x="3321912" y="1015665"/>
                <a:ext cx="13705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valore logico</a:t>
                </a:r>
              </a:p>
              <a:p>
                <a:r>
                  <a:rPr lang="it-IT"/>
                  <a:t>d’ingresso</a:t>
                </a:r>
              </a:p>
            </p:txBody>
          </p: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3648D20-B958-4F4F-8DCE-C97792B6FF3D}"/>
              </a:ext>
            </a:extLst>
          </p:cNvPr>
          <p:cNvSpPr/>
          <p:nvPr/>
        </p:nvSpPr>
        <p:spPr>
          <a:xfrm>
            <a:off x="6860615" y="2611300"/>
            <a:ext cx="727714" cy="447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182B77-857F-A047-AE03-3B050B9E770A}"/>
              </a:ext>
            </a:extLst>
          </p:cNvPr>
          <p:cNvSpPr txBox="1"/>
          <p:nvPr/>
        </p:nvSpPr>
        <p:spPr>
          <a:xfrm>
            <a:off x="627523" y="4977185"/>
            <a:ext cx="79567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Quando entrambi gli ingressi sono a 1, i transistor sono in piena conduzione, </a:t>
            </a:r>
          </a:p>
          <a:p>
            <a:r>
              <a:rPr lang="it-IT"/>
              <a:t>la tensione di uscita tra collettore di T</a:t>
            </a:r>
            <a:r>
              <a:rPr lang="it-IT" baseline="-25000"/>
              <a:t>1</a:t>
            </a:r>
            <a:r>
              <a:rPr lang="it-IT"/>
              <a:t> ed emettitore di T</a:t>
            </a:r>
            <a:r>
              <a:rPr lang="it-IT" baseline="-25000"/>
              <a:t>2</a:t>
            </a:r>
            <a:r>
              <a:rPr lang="it-IT"/>
              <a:t>  va a 0; di conseguenza</a:t>
            </a:r>
          </a:p>
          <a:p>
            <a:r>
              <a:rPr lang="it-IT"/>
              <a:t>la tensione ai capi di R</a:t>
            </a:r>
            <a:r>
              <a:rPr lang="it-IT" baseline="-25000"/>
              <a:t>2</a:t>
            </a:r>
            <a:r>
              <a:rPr lang="it-IT"/>
              <a:t> va al valore V</a:t>
            </a:r>
            <a:r>
              <a:rPr lang="it-IT" baseline="-25000"/>
              <a:t>CC</a:t>
            </a:r>
            <a:r>
              <a:rPr lang="it-IT"/>
              <a:t> e questa rimane l’unica condizione per </a:t>
            </a:r>
          </a:p>
          <a:p>
            <a:r>
              <a:rPr lang="it-IT"/>
              <a:t>la quale si ha uscita alta. Infatti se anche uno solo degli ingressi va a 0, uno dei due </a:t>
            </a:r>
          </a:p>
          <a:p>
            <a:r>
              <a:rPr lang="it-IT"/>
              <a:t>transistor va in interdizione e l’uscita resta a 0. </a:t>
            </a:r>
          </a:p>
        </p:txBody>
      </p:sp>
    </p:spTree>
    <p:extLst>
      <p:ext uri="{BB962C8B-B14F-4D97-AF65-F5344CB8AC3E}">
        <p14:creationId xmlns:p14="http://schemas.microsoft.com/office/powerpoint/2010/main" val="298461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C9989-65C7-FD48-AEA4-3AFC39275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65" y="610113"/>
            <a:ext cx="3454400" cy="331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F4FF5-5CAD-F94F-AAC9-F0CC871B40BF}"/>
              </a:ext>
            </a:extLst>
          </p:cNvPr>
          <p:cNvSpPr txBox="1"/>
          <p:nvPr/>
        </p:nvSpPr>
        <p:spPr>
          <a:xfrm>
            <a:off x="778474" y="1470452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DE142-1D31-F144-BFBE-B67542D61903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06614-AC97-2D43-AB31-74B9594559F3}"/>
              </a:ext>
            </a:extLst>
          </p:cNvPr>
          <p:cNvSpPr txBox="1"/>
          <p:nvPr/>
        </p:nvSpPr>
        <p:spPr>
          <a:xfrm>
            <a:off x="1000897" y="4287794"/>
            <a:ext cx="735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Per realizzare l’uscita logica a 1 basta che anche uno solo dei due transistor </a:t>
            </a:r>
          </a:p>
          <a:p>
            <a:r>
              <a:rPr lang="it-IT"/>
              <a:t>associati ai due ingressi, che sono posti in parallelo, sia in piena conduzione. </a:t>
            </a:r>
          </a:p>
        </p:txBody>
      </p:sp>
    </p:spTree>
    <p:extLst>
      <p:ext uri="{BB962C8B-B14F-4D97-AF65-F5344CB8AC3E}">
        <p14:creationId xmlns:p14="http://schemas.microsoft.com/office/powerpoint/2010/main" val="11958770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C9989-65C7-FD48-AEA4-3AFC39275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231" y="1156378"/>
            <a:ext cx="3454400" cy="331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F4FF5-5CAD-F94F-AAC9-F0CC871B40BF}"/>
              </a:ext>
            </a:extLst>
          </p:cNvPr>
          <p:cNvSpPr txBox="1"/>
          <p:nvPr/>
        </p:nvSpPr>
        <p:spPr>
          <a:xfrm>
            <a:off x="3866059" y="59291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DE142-1D31-F144-BFBE-B67542D61903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06614-AC97-2D43-AB31-74B9594559F3}"/>
              </a:ext>
            </a:extLst>
          </p:cNvPr>
          <p:cNvSpPr txBox="1"/>
          <p:nvPr/>
        </p:nvSpPr>
        <p:spPr>
          <a:xfrm>
            <a:off x="977146" y="5784085"/>
            <a:ext cx="7350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Per realizzare l’uscita logica a 1 basta che anche uno solo dei due transistor </a:t>
            </a:r>
          </a:p>
          <a:p>
            <a:r>
              <a:rPr lang="it-IT"/>
              <a:t>associati ai due ingressi, che sono posti in parallelo, sia in piena conduzione.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F47BD-6DED-6143-8E83-72EB2D1EB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12" y="1156378"/>
            <a:ext cx="3454400" cy="33147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4DE6D9-C195-A64E-A6F8-064863642CD5}"/>
              </a:ext>
            </a:extLst>
          </p:cNvPr>
          <p:cNvGrpSpPr/>
          <p:nvPr/>
        </p:nvGrpSpPr>
        <p:grpSpPr>
          <a:xfrm>
            <a:off x="5448015" y="1239716"/>
            <a:ext cx="920522" cy="1184890"/>
            <a:chOff x="5768648" y="1239716"/>
            <a:chExt cx="920522" cy="11848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613BCC-27EC-A745-947D-A168EF9E68F5}"/>
                </a:ext>
              </a:extLst>
            </p:cNvPr>
            <p:cNvSpPr txBox="1"/>
            <p:nvPr/>
          </p:nvSpPr>
          <p:spPr>
            <a:xfrm>
              <a:off x="5768648" y="1962941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2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49B99A-2C6C-F34B-A893-AECDBFF5923E}"/>
                </a:ext>
              </a:extLst>
            </p:cNvPr>
            <p:cNvSpPr txBox="1"/>
            <p:nvPr/>
          </p:nvSpPr>
          <p:spPr>
            <a:xfrm>
              <a:off x="5770329" y="1239716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2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8603398-C8A8-134C-9BD9-63C902F1B7EC}"/>
              </a:ext>
            </a:extLst>
          </p:cNvPr>
          <p:cNvSpPr/>
          <p:nvPr/>
        </p:nvSpPr>
        <p:spPr>
          <a:xfrm>
            <a:off x="6575606" y="1501885"/>
            <a:ext cx="1938025" cy="1368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917A9E-F4B3-4247-B552-FC1296567AC7}"/>
              </a:ext>
            </a:extLst>
          </p:cNvPr>
          <p:cNvSpPr/>
          <p:nvPr/>
        </p:nvSpPr>
        <p:spPr>
          <a:xfrm>
            <a:off x="2949521" y="1513760"/>
            <a:ext cx="1745740" cy="1299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2824DF-64B3-3542-B67F-7B7771BC30F7}"/>
              </a:ext>
            </a:extLst>
          </p:cNvPr>
          <p:cNvGrpSpPr/>
          <p:nvPr/>
        </p:nvGrpSpPr>
        <p:grpSpPr>
          <a:xfrm>
            <a:off x="1184882" y="1239715"/>
            <a:ext cx="1072730" cy="1184891"/>
            <a:chOff x="1066129" y="1239715"/>
            <a:chExt cx="1072730" cy="118489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561EEC-8DCD-6342-ABCC-7982F2025D0D}"/>
                </a:ext>
              </a:extLst>
            </p:cNvPr>
            <p:cNvSpPr txBox="1"/>
            <p:nvPr/>
          </p:nvSpPr>
          <p:spPr>
            <a:xfrm>
              <a:off x="1066129" y="1962941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1</a:t>
              </a:r>
              <a:r>
                <a:rPr lang="it-IT" sz="2400">
                  <a:solidFill>
                    <a:srgbClr val="FF0000"/>
                  </a:solidFill>
                </a:rPr>
                <a:t> &gt;&gt; 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11BC6C-1DE7-8E49-B782-9DB5CAB4D0B0}"/>
                </a:ext>
              </a:extLst>
            </p:cNvPr>
            <p:cNvSpPr txBox="1"/>
            <p:nvPr/>
          </p:nvSpPr>
          <p:spPr>
            <a:xfrm>
              <a:off x="1066129" y="123971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2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7FD9C2-1E7E-8C43-B1B1-1CE16575D940}"/>
              </a:ext>
            </a:extLst>
          </p:cNvPr>
          <p:cNvGrpSpPr/>
          <p:nvPr/>
        </p:nvGrpSpPr>
        <p:grpSpPr>
          <a:xfrm>
            <a:off x="2150322" y="1513760"/>
            <a:ext cx="538589" cy="1356964"/>
            <a:chOff x="2031569" y="1513760"/>
            <a:chExt cx="538589" cy="135696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8542A4-2A78-004A-9862-25CF5D72CE59}"/>
                </a:ext>
              </a:extLst>
            </p:cNvPr>
            <p:cNvCxnSpPr>
              <a:cxnSpLocks/>
            </p:cNvCxnSpPr>
            <p:nvPr/>
          </p:nvCxnSpPr>
          <p:spPr>
            <a:xfrm>
              <a:off x="2570158" y="2327564"/>
              <a:ext cx="0" cy="543160"/>
            </a:xfrm>
            <a:prstGeom prst="line">
              <a:avLst/>
            </a:prstGeom>
            <a:ln w="31750">
              <a:solidFill>
                <a:srgbClr val="0A2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78DEE6-4DB0-3C41-830E-2F36CBBE2B02}"/>
                </a:ext>
              </a:extLst>
            </p:cNvPr>
            <p:cNvSpPr/>
            <p:nvPr/>
          </p:nvSpPr>
          <p:spPr>
            <a:xfrm>
              <a:off x="2031569" y="1513760"/>
              <a:ext cx="496074" cy="680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DCCA9E-546A-F648-A7FB-3C7E81D07079}"/>
              </a:ext>
            </a:extLst>
          </p:cNvPr>
          <p:cNvGrpSpPr/>
          <p:nvPr/>
        </p:nvGrpSpPr>
        <p:grpSpPr>
          <a:xfrm>
            <a:off x="2895981" y="1321319"/>
            <a:ext cx="1381592" cy="1549405"/>
            <a:chOff x="3120883" y="1597555"/>
            <a:chExt cx="1381592" cy="154940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0BFE23-300E-2C45-B523-56B61F6F2ACF}"/>
                </a:ext>
              </a:extLst>
            </p:cNvPr>
            <p:cNvSpPr txBox="1"/>
            <p:nvPr/>
          </p:nvSpPr>
          <p:spPr>
            <a:xfrm>
              <a:off x="3120883" y="2685295"/>
              <a:ext cx="1148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E</a:t>
              </a:r>
              <a:r>
                <a:rPr lang="it-IT" sz="2400"/>
                <a:t> = </a:t>
              </a:r>
              <a:r>
                <a:rPr lang="it-IT" sz="2400" i="1"/>
                <a:t>V</a:t>
              </a:r>
              <a:r>
                <a:rPr lang="it-IT" sz="2400" i="1" baseline="-25000"/>
                <a:t>cc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8B359C-9FB0-E24F-8FB9-6E21149E0083}"/>
                </a:ext>
              </a:extLst>
            </p:cNvPr>
            <p:cNvGrpSpPr/>
            <p:nvPr/>
          </p:nvGrpSpPr>
          <p:grpSpPr>
            <a:xfrm>
              <a:off x="3131907" y="1597555"/>
              <a:ext cx="1370568" cy="1087740"/>
              <a:chOff x="3321912" y="1015665"/>
              <a:chExt cx="1370568" cy="108774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CF1453-0ECB-9241-9C52-615CD9D41657}"/>
                  </a:ext>
                </a:extLst>
              </p:cNvPr>
              <p:cNvSpPr txBox="1"/>
              <p:nvPr/>
            </p:nvSpPr>
            <p:spPr>
              <a:xfrm>
                <a:off x="3705623" y="164174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E03F351-0937-5E4E-89E3-B414495E5FE6}"/>
                  </a:ext>
                </a:extLst>
              </p:cNvPr>
              <p:cNvSpPr txBox="1"/>
              <p:nvPr/>
            </p:nvSpPr>
            <p:spPr>
              <a:xfrm>
                <a:off x="3321912" y="1015665"/>
                <a:ext cx="13705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valore logico</a:t>
                </a:r>
              </a:p>
              <a:p>
                <a:r>
                  <a:rPr lang="it-IT"/>
                  <a:t>d’uscita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913535-8B23-6C45-A810-24EC6DD0D36C}"/>
              </a:ext>
            </a:extLst>
          </p:cNvPr>
          <p:cNvGrpSpPr/>
          <p:nvPr/>
        </p:nvGrpSpPr>
        <p:grpSpPr>
          <a:xfrm>
            <a:off x="7513790" y="1321319"/>
            <a:ext cx="1381592" cy="1549405"/>
            <a:chOff x="7607768" y="1571828"/>
            <a:chExt cx="1381592" cy="154940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9B3368-F9BE-CC4F-8639-BDE51085C4E8}"/>
                </a:ext>
              </a:extLst>
            </p:cNvPr>
            <p:cNvSpPr txBox="1"/>
            <p:nvPr/>
          </p:nvSpPr>
          <p:spPr>
            <a:xfrm>
              <a:off x="7607768" y="2659568"/>
              <a:ext cx="976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E</a:t>
              </a:r>
              <a:r>
                <a:rPr lang="it-IT" sz="2400"/>
                <a:t> = 0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B05D25-4019-0946-8775-B3054DF92F39}"/>
                </a:ext>
              </a:extLst>
            </p:cNvPr>
            <p:cNvSpPr txBox="1"/>
            <p:nvPr/>
          </p:nvSpPr>
          <p:spPr>
            <a:xfrm>
              <a:off x="8002503" y="219790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89B519-9309-AE40-A08D-1612E17445BD}"/>
                </a:ext>
              </a:extLst>
            </p:cNvPr>
            <p:cNvSpPr txBox="1"/>
            <p:nvPr/>
          </p:nvSpPr>
          <p:spPr>
            <a:xfrm>
              <a:off x="7618792" y="1571828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d’uscita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570FF4-0AAF-CA41-8979-BA08FFB0569C}"/>
              </a:ext>
            </a:extLst>
          </p:cNvPr>
          <p:cNvGrpSpPr/>
          <p:nvPr/>
        </p:nvGrpSpPr>
        <p:grpSpPr>
          <a:xfrm>
            <a:off x="4225522" y="1049739"/>
            <a:ext cx="1370568" cy="1826404"/>
            <a:chOff x="3321912" y="1015665"/>
            <a:chExt cx="1370568" cy="18264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67A865-0074-304D-B5AD-B8289D2484AA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endParaRPr lang="it-IT" sz="2400"/>
            </a:p>
            <a:p>
              <a:r>
                <a:rPr lang="it-IT" sz="2400"/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1D115E-C4B0-4848-8288-52BC310BD555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E66445-84D0-AF48-9302-F50864054B67}"/>
              </a:ext>
            </a:extLst>
          </p:cNvPr>
          <p:cNvGrpSpPr/>
          <p:nvPr/>
        </p:nvGrpSpPr>
        <p:grpSpPr>
          <a:xfrm>
            <a:off x="174203" y="731282"/>
            <a:ext cx="1370568" cy="1826404"/>
            <a:chOff x="3321912" y="1015665"/>
            <a:chExt cx="1370568" cy="182640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1B219F6-B6D2-7943-AA18-64AB0B9E53CE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endParaRPr lang="it-IT" sz="2400"/>
            </a:p>
            <a:p>
              <a:r>
                <a:rPr lang="it-IT" sz="2400"/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E2D3D9-317C-EC48-B5A3-E7C992EAA71B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0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47A2AE-CE0F-FF4C-A317-48DB925CECAA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C8810-814A-1E49-869F-248962FB204C}"/>
              </a:ext>
            </a:extLst>
          </p:cNvPr>
          <p:cNvSpPr txBox="1"/>
          <p:nvPr/>
        </p:nvSpPr>
        <p:spPr>
          <a:xfrm>
            <a:off x="778474" y="1470452"/>
            <a:ext cx="134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9FDD4-BE9E-8948-8584-2A13C838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828" y="535459"/>
            <a:ext cx="4178300" cy="38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EADEB9-3528-4446-A1DA-53CCBD6E2716}"/>
              </a:ext>
            </a:extLst>
          </p:cNvPr>
          <p:cNvSpPr txBox="1"/>
          <p:nvPr/>
        </p:nvSpPr>
        <p:spPr>
          <a:xfrm>
            <a:off x="763315" y="4720281"/>
            <a:ext cx="774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porta NAND viene realizzata a partire dal circuito della porta AND, spostando </a:t>
            </a:r>
          </a:p>
          <a:p>
            <a:r>
              <a:rPr lang="it-IT"/>
              <a:t>semplicemente la resistenza R2 di carico dall’emettitore di T2 al collettore di T1 </a:t>
            </a:r>
          </a:p>
        </p:txBody>
      </p:sp>
    </p:spTree>
    <p:extLst>
      <p:ext uri="{BB962C8B-B14F-4D97-AF65-F5344CB8AC3E}">
        <p14:creationId xmlns:p14="http://schemas.microsoft.com/office/powerpoint/2010/main" val="30011908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47A2AE-CE0F-FF4C-A317-48DB925CECAA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C8810-814A-1E49-869F-248962FB204C}"/>
              </a:ext>
            </a:extLst>
          </p:cNvPr>
          <p:cNvSpPr txBox="1"/>
          <p:nvPr/>
        </p:nvSpPr>
        <p:spPr>
          <a:xfrm>
            <a:off x="6005380" y="704334"/>
            <a:ext cx="134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9FDD4-BE9E-8948-8584-2A13C838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907" y="1272173"/>
            <a:ext cx="3749177" cy="3418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EADEB9-3528-4446-A1DA-53CCBD6E2716}"/>
              </a:ext>
            </a:extLst>
          </p:cNvPr>
          <p:cNvSpPr txBox="1"/>
          <p:nvPr/>
        </p:nvSpPr>
        <p:spPr>
          <a:xfrm>
            <a:off x="763315" y="5226910"/>
            <a:ext cx="774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porta NAND viene realizzata a partire dal circuito della porta AND, spostando </a:t>
            </a:r>
          </a:p>
          <a:p>
            <a:r>
              <a:rPr lang="it-IT"/>
              <a:t>semplicemente la resistenza R2 di carico dall’emettitore di T2 al collettore di T1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F605A-E0CC-9247-A9E0-2CD0676B6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06" y="1324174"/>
            <a:ext cx="4076700" cy="3314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B0AD2-13CC-E74F-B3EF-F75BA30C808E}"/>
              </a:ext>
            </a:extLst>
          </p:cNvPr>
          <p:cNvSpPr txBox="1"/>
          <p:nvPr/>
        </p:nvSpPr>
        <p:spPr>
          <a:xfrm>
            <a:off x="1956490" y="70433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AND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CB11F0-BECD-924D-9540-AB600B946FE9}"/>
              </a:ext>
            </a:extLst>
          </p:cNvPr>
          <p:cNvCxnSpPr>
            <a:cxnSpLocks/>
          </p:cNvCxnSpPr>
          <p:nvPr/>
        </p:nvCxnSpPr>
        <p:spPr>
          <a:xfrm flipV="1">
            <a:off x="3620530" y="2314259"/>
            <a:ext cx="3249827" cy="1334530"/>
          </a:xfrm>
          <a:prstGeom prst="straightConnector1">
            <a:avLst/>
          </a:prstGeom>
          <a:ln w="19050">
            <a:solidFill>
              <a:srgbClr val="0A2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38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16FF642-5160-604B-8F50-8DF778948DBE}"/>
              </a:ext>
            </a:extLst>
          </p:cNvPr>
          <p:cNvGrpSpPr/>
          <p:nvPr/>
        </p:nvGrpSpPr>
        <p:grpSpPr>
          <a:xfrm>
            <a:off x="467254" y="523583"/>
            <a:ext cx="3697437" cy="3371523"/>
            <a:chOff x="419753" y="998596"/>
            <a:chExt cx="3697437" cy="33715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BF9CC5-DF15-A24C-82D7-D7F44CB2DE19}"/>
                </a:ext>
              </a:extLst>
            </p:cNvPr>
            <p:cNvGrpSpPr/>
            <p:nvPr/>
          </p:nvGrpSpPr>
          <p:grpSpPr>
            <a:xfrm>
              <a:off x="419753" y="998596"/>
              <a:ext cx="3697437" cy="3371523"/>
              <a:chOff x="419753" y="998596"/>
              <a:chExt cx="3697437" cy="337152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2717003-4455-CA47-8C49-1586C4F395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9753" y="998596"/>
                <a:ext cx="3697437" cy="337152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2132958-C512-124E-8011-577E22D7F1AD}"/>
                  </a:ext>
                </a:extLst>
              </p:cNvPr>
              <p:cNvSpPr/>
              <p:nvPr/>
            </p:nvSpPr>
            <p:spPr>
              <a:xfrm>
                <a:off x="419753" y="1365662"/>
                <a:ext cx="1848718" cy="8787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BF5C88-9367-984B-8088-9CC2B5A8643B}"/>
                </a:ext>
              </a:extLst>
            </p:cNvPr>
            <p:cNvSpPr/>
            <p:nvPr/>
          </p:nvSpPr>
          <p:spPr>
            <a:xfrm>
              <a:off x="3006362" y="2368390"/>
              <a:ext cx="891153" cy="422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7D2B57-944B-4146-9898-95523F032125}"/>
              </a:ext>
            </a:extLst>
          </p:cNvPr>
          <p:cNvGrpSpPr/>
          <p:nvPr/>
        </p:nvGrpSpPr>
        <p:grpSpPr>
          <a:xfrm>
            <a:off x="1243243" y="1396086"/>
            <a:ext cx="1072730" cy="1178995"/>
            <a:chOff x="1195741" y="1906725"/>
            <a:chExt cx="1072730" cy="1178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CB0F29-0F68-8344-BD11-694F9F99E309}"/>
                </a:ext>
              </a:extLst>
            </p:cNvPr>
            <p:cNvSpPr txBox="1"/>
            <p:nvPr/>
          </p:nvSpPr>
          <p:spPr>
            <a:xfrm>
              <a:off x="1195741" y="1906725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1</a:t>
              </a:r>
              <a:r>
                <a:rPr lang="it-IT" sz="2400">
                  <a:solidFill>
                    <a:srgbClr val="FF0000"/>
                  </a:solidFill>
                </a:rPr>
                <a:t> &gt;&gt; 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8E4AA3-7AD6-1E41-837D-BAF445DC7CB0}"/>
                </a:ext>
              </a:extLst>
            </p:cNvPr>
            <p:cNvSpPr txBox="1"/>
            <p:nvPr/>
          </p:nvSpPr>
          <p:spPr>
            <a:xfrm>
              <a:off x="1195741" y="2624055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b2</a:t>
              </a:r>
              <a:r>
                <a:rPr lang="it-IT" sz="2400">
                  <a:solidFill>
                    <a:srgbClr val="FF0000"/>
                  </a:solidFill>
                </a:rPr>
                <a:t> &gt;&gt; 0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F005E9-B680-C944-AB8B-096CCEFDDF37}"/>
              </a:ext>
            </a:extLst>
          </p:cNvPr>
          <p:cNvCxnSpPr>
            <a:cxnSpLocks/>
          </p:cNvCxnSpPr>
          <p:nvPr/>
        </p:nvCxnSpPr>
        <p:spPr>
          <a:xfrm>
            <a:off x="2688911" y="1857751"/>
            <a:ext cx="0" cy="1330036"/>
          </a:xfrm>
          <a:prstGeom prst="line">
            <a:avLst/>
          </a:prstGeom>
          <a:ln w="31750">
            <a:solidFill>
              <a:srgbClr val="0A2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69FCE1-05DA-C148-9C51-8093972E5989}"/>
              </a:ext>
            </a:extLst>
          </p:cNvPr>
          <p:cNvGrpSpPr/>
          <p:nvPr/>
        </p:nvGrpSpPr>
        <p:grpSpPr>
          <a:xfrm>
            <a:off x="2965575" y="523583"/>
            <a:ext cx="1381592" cy="2221044"/>
            <a:chOff x="7607768" y="1571828"/>
            <a:chExt cx="1381592" cy="13731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1D2DFA-04FE-104A-B6EE-02D728C94336}"/>
                </a:ext>
              </a:extLst>
            </p:cNvPr>
            <p:cNvSpPr txBox="1"/>
            <p:nvPr/>
          </p:nvSpPr>
          <p:spPr>
            <a:xfrm>
              <a:off x="7607768" y="2659568"/>
              <a:ext cx="10812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CE</a:t>
              </a:r>
              <a:r>
                <a:rPr lang="it-IT" sz="2400"/>
                <a:t> = 0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B6F064-B037-674F-BB95-56B4E115EB53}"/>
                </a:ext>
              </a:extLst>
            </p:cNvPr>
            <p:cNvSpPr txBox="1"/>
            <p:nvPr/>
          </p:nvSpPr>
          <p:spPr>
            <a:xfrm>
              <a:off x="7991731" y="196586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F284AF-1A54-0A44-BCAA-A4E816DD0FF0}"/>
                </a:ext>
              </a:extLst>
            </p:cNvPr>
            <p:cNvSpPr txBox="1"/>
            <p:nvPr/>
          </p:nvSpPr>
          <p:spPr>
            <a:xfrm>
              <a:off x="7618792" y="1571828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d’uscita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A1F22D-0040-504C-9ABA-01C542FEF0FB}"/>
              </a:ext>
            </a:extLst>
          </p:cNvPr>
          <p:cNvGrpSpPr/>
          <p:nvPr/>
        </p:nvGrpSpPr>
        <p:grpSpPr>
          <a:xfrm>
            <a:off x="4966018" y="533483"/>
            <a:ext cx="3697437" cy="3371523"/>
            <a:chOff x="419753" y="998596"/>
            <a:chExt cx="3697437" cy="337152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B13F6A-2A4B-814E-9F51-4A5C9005C388}"/>
                </a:ext>
              </a:extLst>
            </p:cNvPr>
            <p:cNvGrpSpPr/>
            <p:nvPr/>
          </p:nvGrpSpPr>
          <p:grpSpPr>
            <a:xfrm>
              <a:off x="419753" y="998596"/>
              <a:ext cx="3697437" cy="3371523"/>
              <a:chOff x="419753" y="998596"/>
              <a:chExt cx="3697437" cy="337152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0F111E-936B-7D4E-9676-438AC49EB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9753" y="998596"/>
                <a:ext cx="3697437" cy="3371523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3B8F246-0D71-6544-B4BA-049DBD338400}"/>
                  </a:ext>
                </a:extLst>
              </p:cNvPr>
              <p:cNvSpPr/>
              <p:nvPr/>
            </p:nvSpPr>
            <p:spPr>
              <a:xfrm>
                <a:off x="419753" y="1365662"/>
                <a:ext cx="1848718" cy="8787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BCB954-894E-794D-B79A-8148AE8E410C}"/>
                </a:ext>
              </a:extLst>
            </p:cNvPr>
            <p:cNvSpPr/>
            <p:nvPr/>
          </p:nvSpPr>
          <p:spPr>
            <a:xfrm>
              <a:off x="3006362" y="2368390"/>
              <a:ext cx="891153" cy="422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D63862A-AFA7-114A-BEC3-8FA1C9D25291}"/>
              </a:ext>
            </a:extLst>
          </p:cNvPr>
          <p:cNvGrpSpPr/>
          <p:nvPr/>
        </p:nvGrpSpPr>
        <p:grpSpPr>
          <a:xfrm>
            <a:off x="5742007" y="1405986"/>
            <a:ext cx="1072730" cy="1178995"/>
            <a:chOff x="1195741" y="1906725"/>
            <a:chExt cx="1072730" cy="11789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0F4E47-673E-6542-87EA-2ADF7F44F03D}"/>
                </a:ext>
              </a:extLst>
            </p:cNvPr>
            <p:cNvSpPr txBox="1"/>
            <p:nvPr/>
          </p:nvSpPr>
          <p:spPr>
            <a:xfrm>
              <a:off x="1195741" y="190672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1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5E8F91-2F03-8749-A3F1-D428ABFB180D}"/>
                </a:ext>
              </a:extLst>
            </p:cNvPr>
            <p:cNvSpPr txBox="1"/>
            <p:nvPr/>
          </p:nvSpPr>
          <p:spPr>
            <a:xfrm>
              <a:off x="1195741" y="2624055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b2</a:t>
              </a:r>
              <a:r>
                <a:rPr lang="it-IT" sz="2400">
                  <a:solidFill>
                    <a:srgbClr val="FF0000"/>
                  </a:solidFill>
                </a:rPr>
                <a:t> &gt;&gt;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F71146-C198-1D4D-9DEE-DDB058F59BE1}"/>
              </a:ext>
            </a:extLst>
          </p:cNvPr>
          <p:cNvGrpSpPr/>
          <p:nvPr/>
        </p:nvGrpSpPr>
        <p:grpSpPr>
          <a:xfrm>
            <a:off x="7433587" y="533483"/>
            <a:ext cx="1370568" cy="2221044"/>
            <a:chOff x="7577016" y="1571828"/>
            <a:chExt cx="1370568" cy="13731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6402EE-AFEA-3742-9922-3C90B86EDCF7}"/>
                </a:ext>
              </a:extLst>
            </p:cNvPr>
            <p:cNvSpPr txBox="1"/>
            <p:nvPr/>
          </p:nvSpPr>
          <p:spPr>
            <a:xfrm>
              <a:off x="7607768" y="2659568"/>
              <a:ext cx="10812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CE</a:t>
              </a:r>
              <a:r>
                <a:rPr lang="it-IT" sz="2400"/>
                <a:t> = 1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7EE47A-E45E-444F-864C-3457D6F132ED}"/>
                </a:ext>
              </a:extLst>
            </p:cNvPr>
            <p:cNvSpPr txBox="1"/>
            <p:nvPr/>
          </p:nvSpPr>
          <p:spPr>
            <a:xfrm>
              <a:off x="7991731" y="1965865"/>
              <a:ext cx="3401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E005A8-1175-6B41-BF58-3A34A8815F7E}"/>
                </a:ext>
              </a:extLst>
            </p:cNvPr>
            <p:cNvSpPr txBox="1"/>
            <p:nvPr/>
          </p:nvSpPr>
          <p:spPr>
            <a:xfrm>
              <a:off x="7577016" y="1571828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d’uscita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D5986DE-1B54-F14D-8956-3E9F9B574569}"/>
              </a:ext>
            </a:extLst>
          </p:cNvPr>
          <p:cNvSpPr/>
          <p:nvPr/>
        </p:nvSpPr>
        <p:spPr>
          <a:xfrm>
            <a:off x="6814736" y="1867651"/>
            <a:ext cx="649603" cy="615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E35FD02-F6A3-8441-A382-FEF3034C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17" y="4609069"/>
            <a:ext cx="2933700" cy="1651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E118F4C-B74E-594B-B891-54F14D13001F}"/>
              </a:ext>
            </a:extLst>
          </p:cNvPr>
          <p:cNvGrpSpPr/>
          <p:nvPr/>
        </p:nvGrpSpPr>
        <p:grpSpPr>
          <a:xfrm>
            <a:off x="41176" y="1160923"/>
            <a:ext cx="1370568" cy="1826404"/>
            <a:chOff x="3321912" y="1015665"/>
            <a:chExt cx="1370568" cy="18264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0DD9AF-E3F5-DC4B-BC3C-85720C78E6AC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1</a:t>
              </a:r>
            </a:p>
            <a:p>
              <a:endParaRPr lang="it-IT" sz="2400"/>
            </a:p>
            <a:p>
              <a:r>
                <a:rPr lang="it-IT" sz="240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C5E7C9-9356-EB4D-9520-D0B447CD5012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49444F-E8E2-AA4F-997B-B5EC301F4737}"/>
              </a:ext>
            </a:extLst>
          </p:cNvPr>
          <p:cNvGrpSpPr/>
          <p:nvPr/>
        </p:nvGrpSpPr>
        <p:grpSpPr>
          <a:xfrm>
            <a:off x="4529642" y="1218153"/>
            <a:ext cx="1370568" cy="1826404"/>
            <a:chOff x="3321912" y="1015665"/>
            <a:chExt cx="1370568" cy="182640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790251C-2B1D-CD4B-A0C5-11C7A123327C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endParaRPr lang="it-IT" sz="2400"/>
            </a:p>
            <a:p>
              <a:r>
                <a:rPr lang="it-IT" sz="2400"/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465A35-AF3B-EB49-97FA-2DBFABC57FBC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3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60C376-F466-EA4E-A954-1BEA03BCA80E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17F8F-BC66-254E-8BF0-3A8A0358284D}"/>
              </a:ext>
            </a:extLst>
          </p:cNvPr>
          <p:cNvSpPr txBox="1"/>
          <p:nvPr/>
        </p:nvSpPr>
        <p:spPr>
          <a:xfrm>
            <a:off x="778474" y="1470452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4E9DE-7E88-6845-8CFA-D4C313BBE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036" y="515037"/>
            <a:ext cx="3898900" cy="3949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9B0303-6B04-5A4F-BE73-2E1F35A55DD2}"/>
              </a:ext>
            </a:extLst>
          </p:cNvPr>
          <p:cNvSpPr txBox="1"/>
          <p:nvPr/>
        </p:nvSpPr>
        <p:spPr>
          <a:xfrm>
            <a:off x="778474" y="4757351"/>
            <a:ext cx="718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Anche in questo caso si parte della porta negata, che è la OR, spostando la </a:t>
            </a:r>
          </a:p>
          <a:p>
            <a:r>
              <a:rPr lang="it-IT"/>
              <a:t>resistenza R2 di carico dall’emettitore di T2-T1 al collettore di T2-T1.</a:t>
            </a:r>
          </a:p>
        </p:txBody>
      </p:sp>
    </p:spTree>
    <p:extLst>
      <p:ext uri="{BB962C8B-B14F-4D97-AF65-F5344CB8AC3E}">
        <p14:creationId xmlns:p14="http://schemas.microsoft.com/office/powerpoint/2010/main" val="3793877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2">
            <a:extLst>
              <a:ext uri="{FF2B5EF4-FFF2-40B4-BE49-F238E27FC236}">
                <a16:creationId xmlns:a16="http://schemas.microsoft.com/office/drawing/2014/main" id="{CFE167FA-40DA-6940-AEBE-1EBE9445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33425"/>
            <a:ext cx="75424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 usiamo i segnali digitali, il segnale può essere ricostruito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 modo perfetto, anche se è stato inquinato dal rumore</a:t>
            </a:r>
          </a:p>
        </p:txBody>
      </p:sp>
      <p:pic>
        <p:nvPicPr>
          <p:cNvPr id="94210" name="Picture 6" descr="Screen shot 2012-09-#B1DAEE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1DB92524-94E9-EB45-BDB4-1345F33B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95425"/>
            <a:ext cx="59690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7">
            <a:extLst>
              <a:ext uri="{FF2B5EF4-FFF2-40B4-BE49-F238E27FC236}">
                <a16:creationId xmlns:a16="http://schemas.microsoft.com/office/drawing/2014/main" id="{310A51BF-47A3-A147-93AD-549CB6593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6356350"/>
            <a:ext cx="6548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 meno che il segnale di rumore non sia troppo forte</a:t>
            </a:r>
          </a:p>
        </p:txBody>
      </p:sp>
      <p:sp>
        <p:nvSpPr>
          <p:cNvPr id="94212" name="Rectangle 8">
            <a:extLst>
              <a:ext uri="{FF2B5EF4-FFF2-40B4-BE49-F238E27FC236}">
                <a16:creationId xmlns:a16="http://schemas.microsoft.com/office/drawing/2014/main" id="{B3C71499-B397-8247-AD44-60BCA7DBC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105025"/>
            <a:ext cx="287338" cy="3810000"/>
          </a:xfrm>
          <a:prstGeom prst="rect">
            <a:avLst/>
          </a:prstGeom>
          <a:solidFill>
            <a:srgbClr val="FFFF99">
              <a:alpha val="47058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4213" name="Rectangle 9">
            <a:extLst>
              <a:ext uri="{FF2B5EF4-FFF2-40B4-BE49-F238E27FC236}">
                <a16:creationId xmlns:a16="http://schemas.microsoft.com/office/drawing/2014/main" id="{F133BE86-FAE9-DF4B-87BD-289B5AB3D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105025"/>
            <a:ext cx="287338" cy="3810000"/>
          </a:xfrm>
          <a:prstGeom prst="rect">
            <a:avLst/>
          </a:prstGeom>
          <a:solidFill>
            <a:srgbClr val="FFFF99">
              <a:alpha val="47058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" name="Text Box 37">
            <a:extLst>
              <a:ext uri="{FF2B5EF4-FFF2-40B4-BE49-F238E27FC236}">
                <a16:creationId xmlns:a16="http://schemas.microsoft.com/office/drawing/2014/main" id="{FB10BA5F-84A7-8347-B077-378A44A35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124" y="47740"/>
            <a:ext cx="194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Sistemi analogici / sistemi digitali</a:t>
            </a:r>
          </a:p>
        </p:txBody>
      </p:sp>
    </p:spTree>
    <p:extLst>
      <p:ext uri="{BB962C8B-B14F-4D97-AF65-F5344CB8AC3E}">
        <p14:creationId xmlns:p14="http://schemas.microsoft.com/office/powerpoint/2010/main" val="8754348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BCE501-F731-E04D-8FDE-443E43913FBC}"/>
              </a:ext>
            </a:extLst>
          </p:cNvPr>
          <p:cNvSpPr/>
          <p:nvPr/>
        </p:nvSpPr>
        <p:spPr>
          <a:xfrm>
            <a:off x="8124169" y="-16712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>
                <a:latin typeface="NimbusRomNo9L"/>
              </a:rPr>
              <a:t>Famiglie logiche</a:t>
            </a:r>
            <a:endParaRPr lang="it-IT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17D0D-F30E-3B47-A6E5-585E6854A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53" y="947523"/>
            <a:ext cx="3454400" cy="331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F31EBE-6EB0-F143-9909-2494E4CDE76C}"/>
              </a:ext>
            </a:extLst>
          </p:cNvPr>
          <p:cNvSpPr txBox="1"/>
          <p:nvPr/>
        </p:nvSpPr>
        <p:spPr>
          <a:xfrm>
            <a:off x="1445738" y="425447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645B2A-365B-304C-82D6-7ECCB4BECBDD}"/>
              </a:ext>
            </a:extLst>
          </p:cNvPr>
          <p:cNvSpPr txBox="1"/>
          <p:nvPr/>
        </p:nvSpPr>
        <p:spPr>
          <a:xfrm>
            <a:off x="5832387" y="425447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Porta NOR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593CA-40C2-5743-975B-61780093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624" y="947523"/>
            <a:ext cx="3487469" cy="3532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E8CDF-D6DC-0E4C-AC16-C78D0249296E}"/>
              </a:ext>
            </a:extLst>
          </p:cNvPr>
          <p:cNvSpPr txBox="1"/>
          <p:nvPr/>
        </p:nvSpPr>
        <p:spPr>
          <a:xfrm>
            <a:off x="778474" y="4757351"/>
            <a:ext cx="718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Anche in questo caso si parte della porta negata, che è la OR, spostando la </a:t>
            </a:r>
          </a:p>
          <a:p>
            <a:r>
              <a:rPr lang="it-IT"/>
              <a:t>resistenza R2 di carico dall’emettitore di T2-T1 al collettore di T2-T1.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8C6C67-FD5B-8844-8C32-E5E7F77D4854}"/>
              </a:ext>
            </a:extLst>
          </p:cNvPr>
          <p:cNvCxnSpPr>
            <a:cxnSpLocks/>
          </p:cNvCxnSpPr>
          <p:nvPr/>
        </p:nvCxnSpPr>
        <p:spPr>
          <a:xfrm flipV="1">
            <a:off x="3459892" y="1779373"/>
            <a:ext cx="3249827" cy="1334530"/>
          </a:xfrm>
          <a:prstGeom prst="straightConnector1">
            <a:avLst/>
          </a:prstGeom>
          <a:ln w="19050">
            <a:solidFill>
              <a:srgbClr val="0A2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59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18B020AC-BC74-C34F-B7AC-3EBDD8D94C97}"/>
              </a:ext>
            </a:extLst>
          </p:cNvPr>
          <p:cNvGrpSpPr/>
          <p:nvPr/>
        </p:nvGrpSpPr>
        <p:grpSpPr>
          <a:xfrm>
            <a:off x="5290905" y="373909"/>
            <a:ext cx="3470139" cy="3515352"/>
            <a:chOff x="5334016" y="365640"/>
            <a:chExt cx="3470139" cy="351535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E80D74D-9A7B-4D4D-8EBF-AC82321A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16" y="365640"/>
              <a:ext cx="3470139" cy="3515352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A83B1E6-642F-BE4D-8252-5CA69413701E}"/>
                </a:ext>
              </a:extLst>
            </p:cNvPr>
            <p:cNvSpPr/>
            <p:nvPr/>
          </p:nvSpPr>
          <p:spPr>
            <a:xfrm>
              <a:off x="5592030" y="583723"/>
              <a:ext cx="1662545" cy="87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D91D3A83-98BE-844C-8946-E754416ED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9" y="417918"/>
            <a:ext cx="3470139" cy="35153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F7D2B57-944B-4146-9898-95523F032125}"/>
              </a:ext>
            </a:extLst>
          </p:cNvPr>
          <p:cNvGrpSpPr/>
          <p:nvPr/>
        </p:nvGrpSpPr>
        <p:grpSpPr>
          <a:xfrm>
            <a:off x="1314492" y="1324836"/>
            <a:ext cx="918842" cy="1144459"/>
            <a:chOff x="1266990" y="1835475"/>
            <a:chExt cx="918842" cy="114445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CB0F29-0F68-8344-BD11-694F9F99E309}"/>
                </a:ext>
              </a:extLst>
            </p:cNvPr>
            <p:cNvSpPr txBox="1"/>
            <p:nvPr/>
          </p:nvSpPr>
          <p:spPr>
            <a:xfrm>
              <a:off x="1266991" y="183547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1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8E4AA3-7AD6-1E41-837D-BAF445DC7CB0}"/>
                </a:ext>
              </a:extLst>
            </p:cNvPr>
            <p:cNvSpPr txBox="1"/>
            <p:nvPr/>
          </p:nvSpPr>
          <p:spPr>
            <a:xfrm>
              <a:off x="1266990" y="2518269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b2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D63862A-AFA7-114A-BEC3-8FA1C9D25291}"/>
              </a:ext>
            </a:extLst>
          </p:cNvPr>
          <p:cNvGrpSpPr/>
          <p:nvPr/>
        </p:nvGrpSpPr>
        <p:grpSpPr>
          <a:xfrm>
            <a:off x="5967638" y="1192235"/>
            <a:ext cx="1072730" cy="1178995"/>
            <a:chOff x="1195741" y="1906725"/>
            <a:chExt cx="1072730" cy="11789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0F4E47-673E-6542-87EA-2ADF7F44F03D}"/>
                </a:ext>
              </a:extLst>
            </p:cNvPr>
            <p:cNvSpPr txBox="1"/>
            <p:nvPr/>
          </p:nvSpPr>
          <p:spPr>
            <a:xfrm>
              <a:off x="1195741" y="1906725"/>
              <a:ext cx="918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</a:t>
              </a:r>
              <a:r>
                <a:rPr lang="it-IT" sz="2400" baseline="-25000">
                  <a:solidFill>
                    <a:srgbClr val="FF0000"/>
                  </a:solidFill>
                </a:rPr>
                <a:t>1</a:t>
              </a:r>
              <a:r>
                <a:rPr lang="it-IT" sz="2400">
                  <a:solidFill>
                    <a:srgbClr val="FF0000"/>
                  </a:solidFill>
                </a:rPr>
                <a:t> = 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5E8F91-2F03-8749-A3F1-D428ABFB180D}"/>
                </a:ext>
              </a:extLst>
            </p:cNvPr>
            <p:cNvSpPr txBox="1"/>
            <p:nvPr/>
          </p:nvSpPr>
          <p:spPr>
            <a:xfrm>
              <a:off x="1195741" y="2624055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>
                  <a:solidFill>
                    <a:srgbClr val="FF0000"/>
                  </a:solidFill>
                </a:rPr>
                <a:t>I</a:t>
              </a:r>
              <a:r>
                <a:rPr lang="it-IT" sz="2400" i="1" baseline="-25000">
                  <a:solidFill>
                    <a:srgbClr val="FF0000"/>
                  </a:solidFill>
                </a:rPr>
                <a:t>b2</a:t>
              </a:r>
              <a:r>
                <a:rPr lang="it-IT" sz="2400">
                  <a:solidFill>
                    <a:srgbClr val="FF0000"/>
                  </a:solidFill>
                </a:rPr>
                <a:t> &gt;&gt;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F71146-C198-1D4D-9DEE-DDB058F59BE1}"/>
              </a:ext>
            </a:extLst>
          </p:cNvPr>
          <p:cNvGrpSpPr/>
          <p:nvPr/>
        </p:nvGrpSpPr>
        <p:grpSpPr>
          <a:xfrm>
            <a:off x="7848301" y="591992"/>
            <a:ext cx="1370568" cy="2167456"/>
            <a:chOff x="7607768" y="1604959"/>
            <a:chExt cx="1370568" cy="13400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6402EE-AFEA-3742-9922-3C90B86EDCF7}"/>
                </a:ext>
              </a:extLst>
            </p:cNvPr>
            <p:cNvSpPr txBox="1"/>
            <p:nvPr/>
          </p:nvSpPr>
          <p:spPr>
            <a:xfrm>
              <a:off x="7607768" y="2659568"/>
              <a:ext cx="10812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CE</a:t>
              </a:r>
              <a:r>
                <a:rPr lang="it-IT" sz="2400"/>
                <a:t> = 0</a:t>
              </a:r>
              <a:r>
                <a:rPr lang="it-IT" sz="2400" i="1"/>
                <a:t> </a:t>
              </a:r>
              <a:endParaRPr lang="it-IT" sz="2400" i="1" baseline="-250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7EE47A-E45E-444F-864C-3457D6F132ED}"/>
                </a:ext>
              </a:extLst>
            </p:cNvPr>
            <p:cNvSpPr txBox="1"/>
            <p:nvPr/>
          </p:nvSpPr>
          <p:spPr>
            <a:xfrm>
              <a:off x="7991731" y="1965865"/>
              <a:ext cx="3401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E005A8-1175-6B41-BF58-3A34A8815F7E}"/>
                </a:ext>
              </a:extLst>
            </p:cNvPr>
            <p:cNvSpPr txBox="1"/>
            <p:nvPr/>
          </p:nvSpPr>
          <p:spPr>
            <a:xfrm>
              <a:off x="7607768" y="1604959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d’uscita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D5986DE-1B54-F14D-8956-3E9F9B574569}"/>
              </a:ext>
            </a:extLst>
          </p:cNvPr>
          <p:cNvSpPr/>
          <p:nvPr/>
        </p:nvSpPr>
        <p:spPr>
          <a:xfrm>
            <a:off x="6980597" y="1521407"/>
            <a:ext cx="465183" cy="615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4151E3-E15C-4E43-9E44-FF8C3A3CE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17" y="4931709"/>
            <a:ext cx="2933700" cy="14859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522EC68-DCC0-3840-A811-09890DAB0367}"/>
              </a:ext>
            </a:extLst>
          </p:cNvPr>
          <p:cNvSpPr/>
          <p:nvPr/>
        </p:nvSpPr>
        <p:spPr>
          <a:xfrm>
            <a:off x="902525" y="523583"/>
            <a:ext cx="1662545" cy="87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F6ECA8-2860-3B4F-86CF-3EE8EA2A3924}"/>
              </a:ext>
            </a:extLst>
          </p:cNvPr>
          <p:cNvSpPr/>
          <p:nvPr/>
        </p:nvSpPr>
        <p:spPr>
          <a:xfrm>
            <a:off x="2393979" y="1578900"/>
            <a:ext cx="1662545" cy="132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69FCE1-05DA-C148-9C51-8093972E5989}"/>
              </a:ext>
            </a:extLst>
          </p:cNvPr>
          <p:cNvGrpSpPr/>
          <p:nvPr/>
        </p:nvGrpSpPr>
        <p:grpSpPr>
          <a:xfrm>
            <a:off x="3050038" y="1059743"/>
            <a:ext cx="1642184" cy="1615815"/>
            <a:chOff x="7607768" y="1965865"/>
            <a:chExt cx="1642184" cy="9989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1D2DFA-04FE-104A-B6EE-02D728C94336}"/>
                </a:ext>
              </a:extLst>
            </p:cNvPr>
            <p:cNvSpPr txBox="1"/>
            <p:nvPr/>
          </p:nvSpPr>
          <p:spPr>
            <a:xfrm>
              <a:off x="7607768" y="2659568"/>
              <a:ext cx="101232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  <a:r>
                <a:rPr lang="it-IT" sz="2400" i="1" baseline="-25000"/>
                <a:t>CE</a:t>
              </a:r>
              <a:r>
                <a:rPr lang="it-IT" sz="2400"/>
                <a:t> = 1</a:t>
              </a:r>
              <a:endParaRPr lang="it-IT" sz="2400" i="1" baseline="-25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B6F064-B037-674F-BB95-56B4E115EB53}"/>
                </a:ext>
              </a:extLst>
            </p:cNvPr>
            <p:cNvSpPr txBox="1"/>
            <p:nvPr/>
          </p:nvSpPr>
          <p:spPr>
            <a:xfrm>
              <a:off x="7991731" y="1965865"/>
              <a:ext cx="340158" cy="285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F284AF-1A54-0A44-BCAA-A4E816DD0FF0}"/>
                </a:ext>
              </a:extLst>
            </p:cNvPr>
            <p:cNvSpPr txBox="1"/>
            <p:nvPr/>
          </p:nvSpPr>
          <p:spPr>
            <a:xfrm>
              <a:off x="7879384" y="231851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d’uscita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E42DD76-A0FD-A04E-97EA-D0B65A87E937}"/>
              </a:ext>
            </a:extLst>
          </p:cNvPr>
          <p:cNvCxnSpPr>
            <a:cxnSpLocks/>
          </p:cNvCxnSpPr>
          <p:nvPr/>
        </p:nvCxnSpPr>
        <p:spPr>
          <a:xfrm>
            <a:off x="7344038" y="2264820"/>
            <a:ext cx="0" cy="518378"/>
          </a:xfrm>
          <a:prstGeom prst="line">
            <a:avLst/>
          </a:prstGeom>
          <a:ln w="31750">
            <a:solidFill>
              <a:srgbClr val="0A2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8BFD216-6424-E549-9824-646182305519}"/>
              </a:ext>
            </a:extLst>
          </p:cNvPr>
          <p:cNvSpPr/>
          <p:nvPr/>
        </p:nvSpPr>
        <p:spPr>
          <a:xfrm>
            <a:off x="7572995" y="1557567"/>
            <a:ext cx="991302" cy="450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7A5F29-3197-8D4B-AD31-37784E4C782F}"/>
              </a:ext>
            </a:extLst>
          </p:cNvPr>
          <p:cNvGrpSpPr/>
          <p:nvPr/>
        </p:nvGrpSpPr>
        <p:grpSpPr>
          <a:xfrm>
            <a:off x="209120" y="1067723"/>
            <a:ext cx="1370568" cy="1826404"/>
            <a:chOff x="3321912" y="1015665"/>
            <a:chExt cx="1370568" cy="182640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A14EC3-78F3-014C-819E-4C1E8DE50141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endParaRPr lang="it-IT" sz="2400"/>
            </a:p>
            <a:p>
              <a:r>
                <a:rPr lang="it-IT" sz="2400"/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95EA46-50C7-C349-A2D2-27EF4880D7F4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1E6161D-B8A4-934A-A230-3BC579512652}"/>
              </a:ext>
            </a:extLst>
          </p:cNvPr>
          <p:cNvGrpSpPr/>
          <p:nvPr/>
        </p:nvGrpSpPr>
        <p:grpSpPr>
          <a:xfrm>
            <a:off x="4699203" y="1031028"/>
            <a:ext cx="1370568" cy="1826404"/>
            <a:chOff x="3321912" y="1015665"/>
            <a:chExt cx="1370568" cy="182640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D65A6E8-0BC2-E34B-8FE0-FFF4434573E6}"/>
                </a:ext>
              </a:extLst>
            </p:cNvPr>
            <p:cNvSpPr txBox="1"/>
            <p:nvPr/>
          </p:nvSpPr>
          <p:spPr>
            <a:xfrm>
              <a:off x="3705623" y="1641740"/>
              <a:ext cx="3401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endParaRPr lang="it-IT" sz="2400"/>
            </a:p>
            <a:p>
              <a:r>
                <a:rPr lang="it-IT" sz="2400"/>
                <a:t>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34C748C-D3F7-384D-8D4C-CBC837558781}"/>
                </a:ext>
              </a:extLst>
            </p:cNvPr>
            <p:cNvSpPr txBox="1"/>
            <p:nvPr/>
          </p:nvSpPr>
          <p:spPr>
            <a:xfrm>
              <a:off x="3321912" y="1015665"/>
              <a:ext cx="1370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valore logico</a:t>
              </a:r>
            </a:p>
            <a:p>
              <a:r>
                <a:rPr lang="it-IT"/>
                <a:t>d’ingresso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8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01A8469-4ABE-C349-8604-DDFA66561FA0}" vid="{3DE8DD89-8E96-7D45-8D8A-48E3201CD8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8568</TotalTime>
  <Words>4056</Words>
  <Application>Microsoft Macintosh PowerPoint</Application>
  <PresentationFormat>On-screen Show (4:3)</PresentationFormat>
  <Paragraphs>798</Paragraphs>
  <Slides>91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4" baseType="lpstr">
      <vt:lpstr>ＭＳ Ｐゴシック</vt:lpstr>
      <vt:lpstr>Apple Chancery</vt:lpstr>
      <vt:lpstr>Arial</vt:lpstr>
      <vt:lpstr>Calibri</vt:lpstr>
      <vt:lpstr>Calibri Light</vt:lpstr>
      <vt:lpstr>CMMI10</vt:lpstr>
      <vt:lpstr>CMMI7</vt:lpstr>
      <vt:lpstr>CMR10</vt:lpstr>
      <vt:lpstr>Monaco</vt:lpstr>
      <vt:lpstr>NimbusRomNo9L</vt:lpstr>
      <vt:lpstr>TeX</vt:lpstr>
      <vt:lpstr>Times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Fabris</dc:creator>
  <cp:lastModifiedBy>Francesco Fabris</cp:lastModifiedBy>
  <cp:revision>330</cp:revision>
  <dcterms:created xsi:type="dcterms:W3CDTF">2021-09-27T10:07:12Z</dcterms:created>
  <dcterms:modified xsi:type="dcterms:W3CDTF">2022-10-20T13:17:49Z</dcterms:modified>
</cp:coreProperties>
</file>