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07" r:id="rId2"/>
    <p:sldId id="361" r:id="rId3"/>
    <p:sldId id="363" r:id="rId4"/>
    <p:sldId id="439" r:id="rId5"/>
    <p:sldId id="440" r:id="rId6"/>
    <p:sldId id="441" r:id="rId7"/>
    <p:sldId id="448" r:id="rId8"/>
    <p:sldId id="442" r:id="rId9"/>
    <p:sldId id="444" r:id="rId10"/>
    <p:sldId id="447" r:id="rId11"/>
    <p:sldId id="44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411" autoAdjust="0"/>
  </p:normalViewPr>
  <p:slideViewPr>
    <p:cSldViewPr snapToGrid="0">
      <p:cViewPr varScale="1">
        <p:scale>
          <a:sx n="68" d="100"/>
          <a:sy n="68" d="100"/>
        </p:scale>
        <p:origin x="1108" y="48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1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Il gas ideale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499" y="802004"/>
            <a:ext cx="580240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In un gas, la particelle (atomi o molecole) della sostanza tendono ad occupare totalmente il volume del contenitore. </a:t>
            </a:r>
            <a:r>
              <a:rPr lang="it-IT" sz="1800" b="1" dirty="0" smtClean="0"/>
              <a:t>Idealmente</a:t>
            </a:r>
            <a:r>
              <a:rPr lang="it-IT" sz="1800" dirty="0" smtClean="0"/>
              <a:t>, l’energia cinetica è maggiore dell’energia di interazione tra le particelle e non sono presenti interazioni tra le molecole (interazioni intermolecolari).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Definiamo un </a:t>
            </a:r>
            <a:r>
              <a:rPr lang="it-IT" sz="1800" b="1" dirty="0" smtClean="0"/>
              <a:t>gas ideale </a:t>
            </a:r>
            <a:r>
              <a:rPr lang="it-IT" sz="1800" dirty="0" smtClean="0"/>
              <a:t>come un sostanza che: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it-IT" sz="1800" dirty="0" smtClean="0"/>
              <a:t>Ha molecole di volume trascurabile rispetto al contenitore;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it-IT" sz="1800" dirty="0" smtClean="0"/>
              <a:t>Non presenta interazioni tra le molecole;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it-IT" sz="1800" dirty="0" smtClean="0"/>
              <a:t>Gli urti tra le molecole sono </a:t>
            </a:r>
            <a:r>
              <a:rPr lang="it-IT" sz="1800" b="1" dirty="0" smtClean="0"/>
              <a:t>elastici</a:t>
            </a:r>
            <a:r>
              <a:rPr lang="it-IT" sz="1800" dirty="0" smtClean="0"/>
              <a:t>, cioè comportano un totale trasferimento di energia.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6"/>
          <a:stretch/>
        </p:blipFill>
        <p:spPr bwMode="auto">
          <a:xfrm>
            <a:off x="6373906" y="582706"/>
            <a:ext cx="2691497" cy="41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1499" y="4863011"/>
            <a:ext cx="799651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definire lo stato di un gas, dobbiamo fare riferimento a 3 diverse grandezze: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1800" dirty="0"/>
              <a:t>i</a:t>
            </a:r>
            <a:r>
              <a:rPr lang="it-IT" sz="1800" dirty="0" smtClean="0"/>
              <a:t>l </a:t>
            </a:r>
            <a:r>
              <a:rPr lang="it-IT" sz="1800" b="1" dirty="0" smtClean="0"/>
              <a:t>volume</a:t>
            </a:r>
            <a:r>
              <a:rPr lang="it-IT" sz="1800" dirty="0" smtClean="0"/>
              <a:t> occupato dal gas (volume del recipiente)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1800" dirty="0" smtClean="0"/>
              <a:t>la </a:t>
            </a:r>
            <a:r>
              <a:rPr lang="it-IT" sz="1800" b="1" dirty="0" smtClean="0"/>
              <a:t>pressione</a:t>
            </a:r>
            <a:r>
              <a:rPr lang="it-IT" sz="1800" dirty="0" smtClean="0"/>
              <a:t> del gas all’interno del contenitore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1800" dirty="0"/>
              <a:t>l</a:t>
            </a:r>
            <a:r>
              <a:rPr lang="it-IT" sz="1800" dirty="0" smtClean="0"/>
              <a:t>a </a:t>
            </a:r>
            <a:r>
              <a:rPr lang="it-IT" sz="1800" b="1" dirty="0" smtClean="0"/>
              <a:t>temperatura</a:t>
            </a:r>
            <a:r>
              <a:rPr lang="it-IT" sz="1800" dirty="0" smtClean="0"/>
              <a:t> del gas </a:t>
            </a:r>
            <a:endParaRPr lang="it-IT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297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229502" y="2532528"/>
                <a:ext cx="554249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700" dirty="0" smtClean="0"/>
                  <a:t>All’aumentare </a:t>
                </a:r>
                <a:r>
                  <a:rPr lang="it-IT" sz="1700" dirty="0"/>
                  <a:t>della temperatura, la </a:t>
                </a:r>
                <a:r>
                  <a:rPr lang="it-IT" sz="1700" dirty="0" smtClean="0"/>
                  <a:t>distribuzione </a:t>
                </a:r>
                <a:r>
                  <a:rPr lang="it-IT" sz="1700" dirty="0"/>
                  <a:t>diventa più piatta e il suo massimo si sposta a valori maggiori di velocità (o di energia cinetica). </a:t>
                </a:r>
                <a:endParaRPr lang="it-IT" sz="17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700" dirty="0"/>
                  <a:t>La temperatura è </a:t>
                </a:r>
                <a:r>
                  <a:rPr lang="it-IT" sz="1700" dirty="0" smtClean="0"/>
                  <a:t>correlata </a:t>
                </a:r>
                <a:r>
                  <a:rPr lang="it-IT" sz="1700" dirty="0"/>
                  <a:t>alla </a:t>
                </a:r>
                <a:r>
                  <a:rPr lang="it-IT" sz="1700" dirty="0" smtClean="0"/>
                  <a:t>velocità media </a:t>
                </a:r>
                <a:r>
                  <a:rPr lang="it-IT" sz="1700" dirty="0"/>
                  <a:t>delle </a:t>
                </a:r>
                <a:r>
                  <a:rPr lang="it-IT" sz="1700" dirty="0" smtClean="0"/>
                  <a:t>particelle e alla loro energia </a:t>
                </a:r>
                <a:r>
                  <a:rPr lang="it-IT" sz="1700" dirty="0"/>
                  <a:t>cinetica </a:t>
                </a:r>
                <a:r>
                  <a:rPr lang="it-IT" sz="1700" dirty="0" smtClean="0"/>
                  <a:t>media: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17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𝑅𝑇</m:t>
                    </m:r>
                  </m:oMath>
                </a14:m>
                <a:r>
                  <a:rPr lang="it-IT" sz="17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700" dirty="0" smtClean="0"/>
                  <a:t>In base a questa teoria, possono essere spiegate sia la legge di Boyle (quando </a:t>
                </a:r>
                <a:r>
                  <a:rPr lang="it-IT" sz="1700" dirty="0"/>
                  <a:t>il volume </a:t>
                </a:r>
                <a:r>
                  <a:rPr lang="it-IT" sz="1700" dirty="0" smtClean="0"/>
                  <a:t>è </a:t>
                </a:r>
                <a:r>
                  <a:rPr lang="it-IT" sz="1700" dirty="0"/>
                  <a:t>minore, </a:t>
                </a:r>
                <a:r>
                  <a:rPr lang="it-IT" sz="1700" dirty="0" smtClean="0"/>
                  <a:t>le </a:t>
                </a:r>
                <a:r>
                  <a:rPr lang="it-IT" sz="1700" dirty="0"/>
                  <a:t>particelle di gas </a:t>
                </a:r>
                <a:r>
                  <a:rPr lang="it-IT" sz="1700" dirty="0" smtClean="0"/>
                  <a:t>urtano di più </a:t>
                </a:r>
                <a:r>
                  <a:rPr lang="it-IT" sz="1700" dirty="0"/>
                  <a:t>contro le pareti del </a:t>
                </a:r>
                <a:r>
                  <a:rPr lang="it-IT" sz="1700" dirty="0" smtClean="0"/>
                  <a:t>recipiente) sia la </a:t>
                </a:r>
                <a:r>
                  <a:rPr lang="it-IT" sz="1700" dirty="0"/>
                  <a:t>legge di Charles </a:t>
                </a:r>
                <a:r>
                  <a:rPr lang="it-IT" sz="1700" dirty="0" smtClean="0"/>
                  <a:t>(a </a:t>
                </a:r>
                <a:r>
                  <a:rPr lang="it-IT" sz="1700" dirty="0"/>
                  <a:t>parità di pressione, molecole che si muovono più rapidamente, ovvero che hanno una temperatura maggiore, </a:t>
                </a:r>
                <a:r>
                  <a:rPr lang="it-IT" sz="1700" dirty="0" smtClean="0"/>
                  <a:t>occupano </a:t>
                </a:r>
                <a:r>
                  <a:rPr lang="it-IT" sz="1700" dirty="0"/>
                  <a:t>un volume </a:t>
                </a:r>
                <a:r>
                  <a:rPr lang="it-IT" sz="1700" dirty="0" smtClean="0"/>
                  <a:t>maggiore). 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502" y="2532528"/>
                <a:ext cx="5542495" cy="974768"/>
              </a:xfrm>
              <a:prstGeom prst="rect">
                <a:avLst/>
              </a:prstGeom>
              <a:blipFill>
                <a:blip r:embed="rId2"/>
                <a:stretch>
                  <a:fillRect l="-770" r="-1540" b="-326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71734" y="209241"/>
                <a:ext cx="5515536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700" dirty="0" smtClean="0"/>
                  <a:t>Le molecole </a:t>
                </a:r>
                <a:r>
                  <a:rPr lang="it-IT" sz="1700" dirty="0"/>
                  <a:t>del gas hanno una certa energia cinetica, </a:t>
                </a:r>
                <a:r>
                  <a:rPr lang="it-IT" sz="1700" dirty="0" smtClean="0"/>
                  <a:t>pari a: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it-IT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700" dirty="0" smtClean="0"/>
                  <a:t> ,  con </a:t>
                </a:r>
                <a:r>
                  <a:rPr lang="it-IT" sz="1700" i="1" dirty="0"/>
                  <a:t>m</a:t>
                </a:r>
                <a:r>
                  <a:rPr lang="it-IT" sz="1700" dirty="0"/>
                  <a:t> </a:t>
                </a:r>
                <a:r>
                  <a:rPr lang="it-IT" sz="1700" dirty="0" smtClean="0"/>
                  <a:t>massa </a:t>
                </a:r>
                <a:r>
                  <a:rPr lang="it-IT" sz="1700" dirty="0"/>
                  <a:t>della particella, </a:t>
                </a:r>
                <a:r>
                  <a:rPr lang="it-IT" sz="1700" i="1" dirty="0" smtClean="0"/>
                  <a:t>v</a:t>
                </a:r>
                <a:r>
                  <a:rPr lang="it-IT" sz="1700" dirty="0" smtClean="0"/>
                  <a:t> velocità</a:t>
                </a:r>
                <a:r>
                  <a:rPr lang="it-IT" sz="1700" dirty="0"/>
                  <a:t>. </a:t>
                </a:r>
                <a:endParaRPr lang="it-IT" sz="17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700" dirty="0"/>
                  <a:t>Riportando in un diagramma il numero di particelle con una certa velocità, si ottiene una distribuzione gaussiana, la </a:t>
                </a:r>
                <a:r>
                  <a:rPr lang="it-IT" sz="1700" b="1" dirty="0"/>
                  <a:t>distribuzione di </a:t>
                </a:r>
                <a:r>
                  <a:rPr lang="it-IT" sz="1700" b="1" dirty="0" smtClean="0"/>
                  <a:t>Maxwell-</a:t>
                </a:r>
                <a:r>
                  <a:rPr lang="it-IT" sz="1700" b="1" dirty="0" err="1" smtClean="0"/>
                  <a:t>Bolzmann</a:t>
                </a:r>
                <a:r>
                  <a:rPr lang="it-IT" sz="1700" dirty="0" smtClean="0"/>
                  <a:t>. </a:t>
                </a:r>
                <a:endParaRPr lang="it-IT" sz="17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7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34" y="209241"/>
                <a:ext cx="5515536" cy="974768"/>
              </a:xfrm>
              <a:prstGeom prst="rect">
                <a:avLst/>
              </a:prstGeom>
              <a:blipFill>
                <a:blip r:embed="rId3"/>
                <a:stretch>
                  <a:fillRect l="-663" r="-4088" b="-9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2" b="23625"/>
          <a:stretch/>
        </p:blipFill>
        <p:spPr bwMode="auto">
          <a:xfrm>
            <a:off x="6131859" y="136664"/>
            <a:ext cx="2710471" cy="23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1"/>
          <a:stretch/>
        </p:blipFill>
        <p:spPr bwMode="auto">
          <a:xfrm>
            <a:off x="289652" y="2133600"/>
            <a:ext cx="2867555" cy="442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1" y="872630"/>
                <a:ext cx="807047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1800" dirty="0" smtClean="0"/>
                  <a:t>Nei </a:t>
                </a:r>
                <a:r>
                  <a:rPr lang="it-IT" sz="1800" dirty="0"/>
                  <a:t>gas reali, </a:t>
                </a:r>
                <a:r>
                  <a:rPr lang="it-IT" sz="1800" dirty="0" smtClean="0"/>
                  <a:t>il volume delle molecole è trascurabile solo </a:t>
                </a:r>
                <a:r>
                  <a:rPr lang="it-IT" sz="1800" dirty="0"/>
                  <a:t>a pressione molto </a:t>
                </a:r>
                <a:r>
                  <a:rPr lang="it-IT" sz="1800" dirty="0" smtClean="0"/>
                  <a:t>bassa. A pressione più alta, però, </a:t>
                </a:r>
                <a:r>
                  <a:rPr lang="it-IT" sz="1800" dirty="0"/>
                  <a:t>le particelle del </a:t>
                </a:r>
                <a:r>
                  <a:rPr lang="it-IT" sz="1800" dirty="0" smtClean="0"/>
                  <a:t>gas occupano un volume non trascurabile che deve essere considerato nell’equazione di stato del gas.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1800" dirty="0" smtClean="0"/>
                  <a:t>Se </a:t>
                </a:r>
                <a:r>
                  <a:rPr lang="it-IT" sz="1800" dirty="0"/>
                  <a:t>il gas è </a:t>
                </a:r>
                <a:r>
                  <a:rPr lang="it-IT" sz="1800" dirty="0" smtClean="0"/>
                  <a:t>inerte (ad es. gas nobili), le </a:t>
                </a:r>
                <a:r>
                  <a:rPr lang="it-IT" sz="1800" dirty="0"/>
                  <a:t>molecole </a:t>
                </a:r>
                <a:r>
                  <a:rPr lang="it-IT" sz="1800" dirty="0" smtClean="0"/>
                  <a:t>non </a:t>
                </a:r>
                <a:r>
                  <a:rPr lang="it-IT" sz="1800" dirty="0"/>
                  <a:t>interagiscano tra </a:t>
                </a:r>
                <a:r>
                  <a:rPr lang="it-IT" sz="1800" dirty="0" smtClean="0"/>
                  <a:t>loro e il gas può essere considerato ideale. Se il gas non è inerte o è a pressione alta, però, la </a:t>
                </a:r>
                <a:r>
                  <a:rPr lang="it-IT" sz="1800" dirty="0"/>
                  <a:t>pressione </a:t>
                </a:r>
                <a:r>
                  <a:rPr lang="it-IT" sz="1800" dirty="0" smtClean="0"/>
                  <a:t>è ridotta perchè le </a:t>
                </a:r>
                <a:r>
                  <a:rPr lang="it-IT" sz="1800" dirty="0"/>
                  <a:t>particelle interagiscono tra loro e questo limita gli urti </a:t>
                </a:r>
                <a:r>
                  <a:rPr lang="it-IT" sz="1800" dirty="0" smtClean="0"/>
                  <a:t>contro </a:t>
                </a:r>
                <a:r>
                  <a:rPr lang="it-IT" sz="1800" dirty="0"/>
                  <a:t>le pareti del recipiente </a:t>
                </a:r>
                <a:r>
                  <a:rPr lang="it-IT" sz="1800" dirty="0" smtClean="0"/>
                  <a:t>(cioè </a:t>
                </a:r>
                <a:r>
                  <a:rPr lang="it-IT" sz="1800" dirty="0"/>
                  <a:t>la </a:t>
                </a:r>
                <a:r>
                  <a:rPr lang="it-IT" sz="1800" dirty="0" smtClean="0"/>
                  <a:t>pressione).</a:t>
                </a: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Johannes </a:t>
                </a:r>
                <a:r>
                  <a:rPr lang="it-IT" sz="1800" dirty="0"/>
                  <a:t>van der </a:t>
                </a:r>
                <a:r>
                  <a:rPr lang="it-IT" sz="1800" dirty="0" smtClean="0"/>
                  <a:t>Waals (1837-1923) </a:t>
                </a:r>
                <a:r>
                  <a:rPr lang="it-IT" sz="1800" dirty="0"/>
                  <a:t>ha proposto un’equazione per valutare il comportamento dei gas </a:t>
                </a:r>
                <a:r>
                  <a:rPr lang="it-IT" sz="1800" dirty="0" smtClean="0"/>
                  <a:t>reali: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sz="18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dove </a:t>
                </a:r>
                <a:r>
                  <a:rPr lang="it-IT" sz="1800" i="1" dirty="0"/>
                  <a:t>a</a:t>
                </a:r>
                <a:r>
                  <a:rPr lang="it-IT" sz="1800" dirty="0"/>
                  <a:t> e </a:t>
                </a:r>
                <a:r>
                  <a:rPr lang="it-IT" sz="1800" i="1" dirty="0"/>
                  <a:t>b</a:t>
                </a:r>
                <a:r>
                  <a:rPr lang="it-IT" sz="1800" dirty="0"/>
                  <a:t> sono coefficienti </a:t>
                </a:r>
                <a:r>
                  <a:rPr lang="it-IT" sz="1800" dirty="0" smtClean="0"/>
                  <a:t>empirici, diversi </a:t>
                </a:r>
                <a:r>
                  <a:rPr lang="it-IT" sz="1800" dirty="0"/>
                  <a:t>per </a:t>
                </a:r>
                <a:r>
                  <a:rPr lang="it-IT" sz="1800" dirty="0" smtClean="0"/>
                  <a:t>gas diversi.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La pressione interna (</a:t>
                </a:r>
                <a:r>
                  <a:rPr lang="it-IT" sz="1800" i="1" dirty="0" smtClean="0"/>
                  <a:t>a·n</a:t>
                </a:r>
                <a:r>
                  <a:rPr lang="it-IT" sz="1800" i="1" baseline="30000" dirty="0" smtClean="0"/>
                  <a:t>2</a:t>
                </a:r>
                <a:r>
                  <a:rPr lang="it-IT" sz="1800" i="1" dirty="0" smtClean="0"/>
                  <a:t>/V</a:t>
                </a:r>
                <a:r>
                  <a:rPr lang="it-IT" sz="1800" i="1" baseline="30000" dirty="0" smtClean="0"/>
                  <a:t>2</a:t>
                </a:r>
                <a:r>
                  <a:rPr lang="it-IT" sz="1800" dirty="0" smtClean="0"/>
                  <a:t>) corregge </a:t>
                </a:r>
                <a:r>
                  <a:rPr lang="it-IT" sz="1800" dirty="0"/>
                  <a:t>la misura della pressione, </a:t>
                </a:r>
                <a:r>
                  <a:rPr lang="it-IT" sz="1800" dirty="0" smtClean="0"/>
                  <a:t>tenendo </a:t>
                </a:r>
                <a:r>
                  <a:rPr lang="it-IT" sz="1800" dirty="0"/>
                  <a:t>conto delle interazioni tra le </a:t>
                </a:r>
                <a:r>
                  <a:rPr lang="it-IT" sz="1800" dirty="0" smtClean="0"/>
                  <a:t>particelle. </a:t>
                </a:r>
                <a:r>
                  <a:rPr lang="it-IT" sz="1800" dirty="0"/>
                  <a:t>Il secondo </a:t>
                </a:r>
                <a:r>
                  <a:rPr lang="it-IT" sz="1800" dirty="0" smtClean="0"/>
                  <a:t>contributo </a:t>
                </a:r>
                <a:r>
                  <a:rPr lang="it-IT" sz="1800" smtClean="0"/>
                  <a:t>(</a:t>
                </a:r>
                <a:r>
                  <a:rPr lang="it-IT" sz="1800" i="1" smtClean="0"/>
                  <a:t>b·n</a:t>
                </a:r>
                <a:r>
                  <a:rPr lang="it-IT" sz="1800" smtClean="0"/>
                  <a:t>), </a:t>
                </a:r>
                <a:r>
                  <a:rPr lang="it-IT" sz="1800" dirty="0" smtClean="0"/>
                  <a:t>detto covolume, considera il volume non trascurabile delle particelle di un gas reale. 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1" y="872630"/>
                <a:ext cx="8070477" cy="974768"/>
              </a:xfrm>
              <a:prstGeom prst="rect">
                <a:avLst/>
              </a:prstGeom>
              <a:blipFill>
                <a:blip r:embed="rId2"/>
                <a:stretch>
                  <a:fillRect l="-680" r="-302" b="-47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7227795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Equazione del gas reale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La pressione del gas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75129" y="795345"/>
                <a:ext cx="5799699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Il </a:t>
                </a:r>
                <a:r>
                  <a:rPr lang="it-IT" sz="1800" dirty="0"/>
                  <a:t>moto casuale delle molecole nel gas provoca urti </a:t>
                </a:r>
                <a:r>
                  <a:rPr lang="it-IT" sz="1800" dirty="0" smtClean="0"/>
                  <a:t>contro </a:t>
                </a:r>
                <a:r>
                  <a:rPr lang="it-IT" sz="1800" dirty="0"/>
                  <a:t>le pareti del contenitore. </a:t>
                </a:r>
                <a:r>
                  <a:rPr lang="it-IT" sz="1800" dirty="0" smtClean="0"/>
                  <a:t>La </a:t>
                </a:r>
                <a:r>
                  <a:rPr lang="it-IT" sz="1800" b="1" dirty="0" smtClean="0"/>
                  <a:t>pressione </a:t>
                </a:r>
                <a:r>
                  <a:rPr lang="it-IT" sz="1800" dirty="0" smtClean="0"/>
                  <a:t>(P) di un gas è </a:t>
                </a:r>
                <a:r>
                  <a:rPr lang="it-IT" sz="1800" dirty="0"/>
                  <a:t>definita come la </a:t>
                </a:r>
                <a:r>
                  <a:rPr lang="it-IT" sz="1800" dirty="0" smtClean="0"/>
                  <a:t>forza (F) </a:t>
                </a:r>
                <a:r>
                  <a:rPr lang="it-IT" sz="1800" dirty="0"/>
                  <a:t>esercitata dal gas sulla superficie del recipiente che lo contiene, per unità di </a:t>
                </a:r>
                <a:r>
                  <a:rPr lang="it-IT" sz="1800" dirty="0" smtClean="0"/>
                  <a:t>superficie (S):</a:t>
                </a:r>
                <a:endParaRPr lang="it-IT" sz="1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it-IT" sz="18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it-IT" sz="1800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/>
                  <a:t>L’unità di misura della pressione nel Sistema Internazionale è il </a:t>
                </a:r>
                <a:r>
                  <a:rPr lang="it-IT" sz="1800" u="sng" dirty="0"/>
                  <a:t>Pascal (Pa)</a:t>
                </a:r>
                <a:r>
                  <a:rPr lang="it-IT" sz="1800" dirty="0"/>
                  <a:t>, che è pari a N/m</a:t>
                </a:r>
                <a:r>
                  <a:rPr lang="it-IT" sz="1800" baseline="30000" dirty="0"/>
                  <a:t>2</a:t>
                </a:r>
                <a:r>
                  <a:rPr lang="it-IT" sz="1800" dirty="0"/>
                  <a:t>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b="1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9" y="795345"/>
                <a:ext cx="5799699" cy="974768"/>
              </a:xfrm>
              <a:prstGeom prst="rect">
                <a:avLst/>
              </a:prstGeom>
              <a:blipFill>
                <a:blip r:embed="rId3"/>
                <a:stretch>
                  <a:fillRect l="-946" r="-841" b="-19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5"/>
          <a:stretch/>
        </p:blipFill>
        <p:spPr bwMode="auto">
          <a:xfrm>
            <a:off x="6274828" y="278653"/>
            <a:ext cx="2708275" cy="452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75129" y="3562210"/>
                <a:ext cx="8426823" cy="9828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Altre </a:t>
                </a:r>
                <a:r>
                  <a:rPr lang="it-IT" sz="1800" dirty="0"/>
                  <a:t>unità di </a:t>
                </a:r>
                <a:r>
                  <a:rPr lang="it-IT" sz="1800" dirty="0" smtClean="0"/>
                  <a:t>misura utilizzate dei chimici sono: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u="sng" dirty="0" smtClean="0"/>
                  <a:t>atmosfere </a:t>
                </a:r>
                <a:r>
                  <a:rPr lang="it-IT" sz="1800" u="sng" dirty="0"/>
                  <a:t>(atm)</a:t>
                </a:r>
                <a:r>
                  <a:rPr lang="it-IT" sz="1800" dirty="0"/>
                  <a:t>: 1 atm = 1.013·10</a:t>
                </a:r>
                <a:r>
                  <a:rPr lang="it-IT" sz="1800" baseline="30000" dirty="0"/>
                  <a:t>5</a:t>
                </a:r>
                <a:r>
                  <a:rPr lang="it-IT" sz="1800" dirty="0"/>
                  <a:t> Pa;</a:t>
                </a:r>
                <a:r>
                  <a:rPr lang="it-IT" sz="1800" dirty="0" smtClean="0"/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u="sng" dirty="0" smtClean="0"/>
                  <a:t>bar</a:t>
                </a:r>
                <a:r>
                  <a:rPr lang="it-IT" sz="1800" dirty="0" smtClean="0"/>
                  <a:t>: 1 bar = </a:t>
                </a:r>
                <a:r>
                  <a:rPr lang="it-IT" sz="1800" dirty="0"/>
                  <a:t>10</a:t>
                </a:r>
                <a:r>
                  <a:rPr lang="it-IT" sz="1800" baseline="30000" dirty="0"/>
                  <a:t>5</a:t>
                </a:r>
                <a:r>
                  <a:rPr lang="it-IT" sz="1800" dirty="0"/>
                  <a:t> </a:t>
                </a:r>
                <a:r>
                  <a:rPr lang="it-IT" sz="1800" dirty="0" smtClean="0"/>
                  <a:t>Pa;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u="sng" dirty="0" smtClean="0"/>
                  <a:t>Torricelli (torr)</a:t>
                </a:r>
                <a:r>
                  <a:rPr lang="it-IT" sz="1800" dirty="0" smtClean="0"/>
                  <a:t>: 1 torr = 1/760 atm, 1 atm = 760 torr;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u="sng" dirty="0"/>
                  <a:t>m</a:t>
                </a:r>
                <a:r>
                  <a:rPr lang="it-IT" sz="1800" u="sng" dirty="0" smtClean="0"/>
                  <a:t>illimetri di mercurio (mmHg)</a:t>
                </a:r>
                <a:r>
                  <a:rPr lang="it-IT" sz="1800" dirty="0" smtClean="0"/>
                  <a:t>: 1 mmHg = 1 torr = 1/760 atm, 1 atm = 760 mmHg.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Esempio: Convertire </a:t>
                </a:r>
                <a:r>
                  <a:rPr lang="it-IT" sz="1800" i="1" dirty="0"/>
                  <a:t>365 mmHg in </a:t>
                </a:r>
                <a:r>
                  <a:rPr lang="it-IT" sz="1800" i="1" dirty="0" smtClean="0"/>
                  <a:t>atm</a:t>
                </a:r>
                <a:r>
                  <a:rPr lang="it-IT" sz="1800" i="1" dirty="0"/>
                  <a:t> </a:t>
                </a:r>
                <a:r>
                  <a:rPr lang="it-IT" sz="1800" i="1" dirty="0" smtClean="0"/>
                  <a:t>e Pa.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𝑎𝑡𝑚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365 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𝑚𝑚𝐻𝑔</m:t>
                        </m:r>
                      </m:num>
                      <m:den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760 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𝑚𝑚𝐻𝑔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𝑎𝑡𝑚</m:t>
                        </m:r>
                      </m:den>
                    </m:f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=0.480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𝑎𝑡𝑚</m:t>
                    </m:r>
                  </m:oMath>
                </a14:m>
                <a:r>
                  <a:rPr lang="it-IT" sz="1600" i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𝑃𝑎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=0.480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𝑎𝑡𝑚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1.013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𝑃𝑎</m:t>
                        </m:r>
                      </m:num>
                      <m:den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𝑎𝑡𝑚</m:t>
                        </m:r>
                      </m:den>
                    </m:f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=4.87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</m:t>
                    </m:r>
                  </m:oMath>
                </a14:m>
                <a:endParaRPr lang="it-IT" sz="1600" i="1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9" y="3562210"/>
                <a:ext cx="8426823" cy="982892"/>
              </a:xfrm>
              <a:prstGeom prst="rect">
                <a:avLst/>
              </a:prstGeom>
              <a:blipFill>
                <a:blip r:embed="rId5"/>
                <a:stretch>
                  <a:fillRect l="-651" b="-1913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0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5" y="-32799"/>
            <a:ext cx="5071782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Legge di Boyle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71499" y="4323214"/>
                <a:ext cx="515694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</a:t>
                </a:r>
                <a:r>
                  <a:rPr lang="it-IT" sz="1800" dirty="0"/>
                  <a:t>particolare, facendo una serie di misurazioni e mettendo in un grafico </a:t>
                </a:r>
                <a:r>
                  <a:rPr lang="it-IT" sz="1800" dirty="0" smtClean="0"/>
                  <a:t>P </a:t>
                </a:r>
                <a:r>
                  <a:rPr lang="it-IT" sz="1800" dirty="0"/>
                  <a:t>contro </a:t>
                </a:r>
                <a:r>
                  <a:rPr lang="it-IT" sz="1800" dirty="0" smtClean="0"/>
                  <a:t>1/V</a:t>
                </a:r>
                <a:r>
                  <a:rPr lang="it-IT" sz="1800" dirty="0"/>
                  <a:t>, Boyle osservò che la curva </a:t>
                </a:r>
                <a:r>
                  <a:rPr lang="it-IT" sz="1800" dirty="0" smtClean="0"/>
                  <a:t>ottenuta era </a:t>
                </a:r>
                <a:r>
                  <a:rPr lang="it-IT" sz="1800" dirty="0"/>
                  <a:t>una retta. </a:t>
                </a:r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A temperatura costante, pressione </a:t>
                </a:r>
                <a:r>
                  <a:rPr lang="it-IT" sz="1800" b="1" dirty="0"/>
                  <a:t>e volume di un gas sono </a:t>
                </a:r>
                <a:r>
                  <a:rPr lang="it-IT" sz="1800" b="1" i="1" dirty="0"/>
                  <a:t>inversamente </a:t>
                </a:r>
                <a:r>
                  <a:rPr lang="it-IT" sz="1800" b="1" i="1" dirty="0" smtClean="0"/>
                  <a:t>proporzionali</a:t>
                </a:r>
                <a:r>
                  <a:rPr lang="it-IT" sz="1800" b="1" dirty="0" smtClean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𝑐𝑜𝑠𝑡𝑎𝑛𝑡𝑒</m:t>
                      </m:r>
                    </m:oMath>
                  </m:oMathPara>
                </a14:m>
                <a:endParaRPr lang="it-IT" sz="18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4323214"/>
                <a:ext cx="5156947" cy="974768"/>
              </a:xfrm>
              <a:prstGeom prst="rect">
                <a:avLst/>
              </a:prstGeom>
              <a:blipFill>
                <a:blip r:embed="rId2"/>
                <a:stretch>
                  <a:fillRect l="-1064" b="-1156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4"/>
          <a:stretch/>
        </p:blipFill>
        <p:spPr bwMode="auto">
          <a:xfrm>
            <a:off x="406862" y="454144"/>
            <a:ext cx="3037915" cy="38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9"/>
          <a:stretch/>
        </p:blipFill>
        <p:spPr bwMode="auto">
          <a:xfrm>
            <a:off x="5429428" y="3021107"/>
            <a:ext cx="3138589" cy="371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393319" y="776452"/>
            <a:ext cx="530934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 1600, diversi scienziati si occuparono della descrizione delle proprietà macroscopiche dei gas.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Robert Boyle (1627-1691) </a:t>
            </a:r>
            <a:r>
              <a:rPr lang="it-IT" sz="1800" dirty="0"/>
              <a:t>osservò </a:t>
            </a:r>
            <a:r>
              <a:rPr lang="it-IT" sz="1800" dirty="0" smtClean="0"/>
              <a:t>che i gas sono comprimibili, a differenza di liquidi e solidi. Quando </a:t>
            </a:r>
            <a:r>
              <a:rPr lang="it-IT" sz="1800" dirty="0"/>
              <a:t>il volume del gas </a:t>
            </a:r>
            <a:r>
              <a:rPr lang="it-IT" sz="1800" dirty="0" smtClean="0"/>
              <a:t>viene variato, </a:t>
            </a:r>
            <a:r>
              <a:rPr lang="it-IT" sz="1800" dirty="0"/>
              <a:t>anche </a:t>
            </a:r>
            <a:r>
              <a:rPr lang="it-IT" sz="1800" dirty="0" smtClean="0"/>
              <a:t>la </a:t>
            </a:r>
            <a:r>
              <a:rPr lang="it-IT" sz="1800" dirty="0"/>
              <a:t>pressione varia. 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9013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231214" y="4359332"/>
            <a:ext cx="583140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</a:t>
            </a:r>
            <a:r>
              <a:rPr lang="it-IT" sz="1800" dirty="0"/>
              <a:t>retta di volume contro </a:t>
            </a:r>
            <a:r>
              <a:rPr lang="it-IT" sz="1800" dirty="0" smtClean="0"/>
              <a:t>temperatura interseca </a:t>
            </a:r>
            <a:r>
              <a:rPr lang="it-IT" sz="1800" dirty="0"/>
              <a:t>l’asse della </a:t>
            </a:r>
            <a:r>
              <a:rPr lang="it-IT" sz="1800" dirty="0" smtClean="0"/>
              <a:t>temperatura (corrispondente a V = 0) </a:t>
            </a:r>
            <a:r>
              <a:rPr lang="it-IT" sz="1800" dirty="0"/>
              <a:t>al valore di </a:t>
            </a:r>
            <a:r>
              <a:rPr lang="it-IT" sz="1800" b="1" dirty="0"/>
              <a:t>-</a:t>
            </a:r>
            <a:r>
              <a:rPr lang="it-IT" sz="1800" b="1" dirty="0" smtClean="0"/>
              <a:t>273.15°C</a:t>
            </a:r>
            <a:r>
              <a:rPr lang="it-IT" sz="1800" dirty="0"/>
              <a:t>. </a:t>
            </a:r>
            <a:r>
              <a:rPr lang="it-IT" sz="1800" dirty="0" smtClean="0"/>
              <a:t>(Il gas si trasforma in liquido prima di questa temperatura). Questa </a:t>
            </a:r>
            <a:r>
              <a:rPr lang="it-IT" sz="1800" dirty="0"/>
              <a:t>temperatura </a:t>
            </a:r>
            <a:r>
              <a:rPr lang="it-IT" sz="1800" dirty="0" smtClean="0"/>
              <a:t>è impossibile </a:t>
            </a:r>
            <a:r>
              <a:rPr lang="it-IT" sz="1800" dirty="0"/>
              <a:t>da </a:t>
            </a:r>
            <a:r>
              <a:rPr lang="it-IT" sz="1800" dirty="0" smtClean="0"/>
              <a:t>raggiungere, è </a:t>
            </a:r>
            <a:r>
              <a:rPr lang="it-IT" sz="1800" dirty="0"/>
              <a:t>detta </a:t>
            </a:r>
            <a:r>
              <a:rPr lang="it-IT" sz="1800" b="1" dirty="0"/>
              <a:t>zero assoluto </a:t>
            </a:r>
            <a:r>
              <a:rPr lang="it-IT" sz="1800" dirty="0"/>
              <a:t>delle </a:t>
            </a:r>
            <a:r>
              <a:rPr lang="it-IT" sz="1800" dirty="0" smtClean="0"/>
              <a:t>temperature ed è alla base della scala Kelvin delle temperature.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67795" y="650958"/>
                <a:ext cx="606677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Jacques Charles (1746-1823) e Joseph Louis Gay-Lussac (1778-1850), indipendentemente, osservarono che, a pressione costante, il volume del gas aumenta all’aumentare della temperatura.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A pressione costante, temperatura e volume di un gas sono </a:t>
                </a:r>
                <a:r>
                  <a:rPr lang="it-IT" sz="1800" b="1" i="1" dirty="0" smtClean="0"/>
                  <a:t>direttamente proporzionali</a:t>
                </a:r>
                <a:r>
                  <a:rPr lang="it-IT" sz="1800" b="1" dirty="0" smtClean="0"/>
                  <a:t>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𝑐𝑜𝑠𝑡𝑎𝑛𝑡𝑒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sz="18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5" y="650958"/>
                <a:ext cx="6066777" cy="974768"/>
              </a:xfrm>
              <a:prstGeom prst="rect">
                <a:avLst/>
              </a:prstGeom>
              <a:blipFill>
                <a:blip r:embed="rId2"/>
                <a:stretch>
                  <a:fillRect l="-804" b="-14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" b="35506"/>
          <a:stretch/>
        </p:blipFill>
        <p:spPr bwMode="auto">
          <a:xfrm>
            <a:off x="6134573" y="364090"/>
            <a:ext cx="2928051" cy="351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0" r="28814" b="21749"/>
          <a:stretch/>
        </p:blipFill>
        <p:spPr bwMode="auto">
          <a:xfrm>
            <a:off x="262534" y="3554663"/>
            <a:ext cx="2741202" cy="318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5" y="0"/>
            <a:ext cx="5871882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Legge di Charles o di Gay-Lussac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872630"/>
                <a:ext cx="609628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L’italiano </a:t>
                </a:r>
                <a:r>
                  <a:rPr lang="it-IT" sz="1800" dirty="0"/>
                  <a:t>Amedeo </a:t>
                </a:r>
                <a:r>
                  <a:rPr lang="it-IT" sz="1800" dirty="0" smtClean="0"/>
                  <a:t>Avogadro (1776-1856) </a:t>
                </a:r>
                <a:r>
                  <a:rPr lang="it-IT" sz="1800" dirty="0"/>
                  <a:t>pesò volumi uguali di gas diversi e si accorse che avevano pesi molto diversi. </a:t>
                </a:r>
                <a:r>
                  <a:rPr lang="it-IT" sz="1800" dirty="0" smtClean="0"/>
                  <a:t>Tuttavia, la </a:t>
                </a:r>
                <a:r>
                  <a:rPr lang="it-IT" sz="1800" dirty="0"/>
                  <a:t>quantità di </a:t>
                </a:r>
                <a:r>
                  <a:rPr lang="it-IT" sz="1800" dirty="0" smtClean="0"/>
                  <a:t>gas (numero di moli) </a:t>
                </a:r>
                <a:r>
                  <a:rPr lang="it-IT" sz="1800" dirty="0"/>
                  <a:t>contenuta nel recipiente di un certo </a:t>
                </a:r>
                <a:r>
                  <a:rPr lang="it-IT" sz="1800" dirty="0" smtClean="0"/>
                  <a:t>volume era uguale qualsiasi gas venisse preso in considerazione.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A pressione e temperatura costanti, </a:t>
                </a:r>
                <a:r>
                  <a:rPr lang="it-IT" sz="1800" b="1" dirty="0"/>
                  <a:t>il numero di moli è proporzionale al volume di gas che il recipiente </a:t>
                </a:r>
                <a:r>
                  <a:rPr lang="it-IT" sz="1800" b="1" dirty="0" smtClean="0"/>
                  <a:t>contiene: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𝑐𝑜𝑠𝑡𝑎𝑛𝑡𝑒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872630"/>
                <a:ext cx="6096285" cy="974768"/>
              </a:xfrm>
              <a:prstGeom prst="rect">
                <a:avLst/>
              </a:prstGeom>
              <a:blipFill>
                <a:blip r:embed="rId2"/>
                <a:stretch>
                  <a:fillRect l="-900" r="-1000" b="-18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Legge di Avogadro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23" y="872630"/>
            <a:ext cx="1974192" cy="2434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517710" y="3808762"/>
                <a:ext cx="812930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base a questa legge, il volume di una mole di gas è costante, qualunque sia il gas in questione. Questo viene detto </a:t>
                </a:r>
                <a:r>
                  <a:rPr lang="it-IT" sz="1800" b="1" dirty="0" smtClean="0"/>
                  <a:t>volume </a:t>
                </a:r>
                <a:r>
                  <a:rPr lang="it-IT" sz="1800" b="1" dirty="0"/>
                  <a:t>molare</a:t>
                </a:r>
                <a:r>
                  <a:rPr lang="it-IT" sz="1800" dirty="0"/>
                  <a:t> del gas, </a:t>
                </a:r>
                <a:r>
                  <a:rPr lang="it-IT" sz="1800" i="1" dirty="0"/>
                  <a:t>V</a:t>
                </a:r>
                <a:r>
                  <a:rPr lang="it-IT" sz="1800" i="1" baseline="-25000" dirty="0"/>
                  <a:t>M</a:t>
                </a:r>
                <a:r>
                  <a:rPr lang="it-IT" sz="18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/>
                  <a:t>La densità di un gas può essere calcolata a partire dal volume molare e dalla massa molare del gas: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sub>
                          </m:sSub>
                        </m:den>
                      </m:f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𝑀𝑀</m:t>
                          </m:r>
                        </m:num>
                        <m:den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</a:t>
                </a:r>
                <a:r>
                  <a:rPr lang="it-IT" sz="1800" u="sng" dirty="0" smtClean="0"/>
                  <a:t>condizioni standard </a:t>
                </a:r>
                <a:r>
                  <a:rPr lang="it-IT" sz="1800" dirty="0" smtClean="0"/>
                  <a:t>(0°C e 1 atm), il volume molare di qualsiasi gas è pari a </a:t>
                </a:r>
                <a:r>
                  <a:rPr lang="it-IT" sz="1800" b="1" dirty="0" smtClean="0"/>
                  <a:t>22.41 L</a:t>
                </a:r>
                <a:r>
                  <a:rPr lang="it-IT" sz="1800" dirty="0" smtClean="0"/>
                  <a:t>. 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3808762"/>
                <a:ext cx="8129305" cy="974768"/>
              </a:xfrm>
              <a:prstGeom prst="rect">
                <a:avLst/>
              </a:prstGeom>
              <a:blipFill>
                <a:blip r:embed="rId4"/>
                <a:stretch>
                  <a:fillRect l="-675" r="-1050" b="-17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1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38545" y="872630"/>
                <a:ext cx="900545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Le </a:t>
                </a:r>
                <a:r>
                  <a:rPr lang="it-IT" sz="1800" dirty="0"/>
                  <a:t>quattro grandezze che descrivono completamente un gas (temperatura, pressione, volume e numero di moli) non sono indipendenti, ma esiste una relazione che le lega. </a:t>
                </a:r>
                <a:r>
                  <a:rPr lang="it-IT" sz="1800" dirty="0" smtClean="0"/>
                  <a:t>Ne </a:t>
                </a:r>
                <a:r>
                  <a:rPr lang="it-IT" sz="1800" dirty="0"/>
                  <a:t>segue che, per descrivere lo stato termodinamico di una gas è sufficiente specificare tre sole di esse. </a:t>
                </a:r>
                <a:r>
                  <a:rPr lang="it-IT" sz="1800" dirty="0" smtClean="0"/>
                  <a:t>Combinando le leggi dei gas viste (Boyle, Charles e Avogadro), si ottiene tale relazione che vale per tutti i gas che mostrano un comportamento ideale. Questa è detta </a:t>
                </a:r>
                <a:r>
                  <a:rPr lang="it-IT" sz="1800" b="1" dirty="0" smtClean="0"/>
                  <a:t>equazione di stato dei gas ideali</a:t>
                </a:r>
                <a:r>
                  <a:rPr lang="it-IT" sz="1800" dirty="0" smtClean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sz="1800" dirty="0" smtClean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/>
                  <a:t>d</a:t>
                </a:r>
                <a:r>
                  <a:rPr lang="it-IT" sz="1800" dirty="0" smtClean="0"/>
                  <a:t>ove </a:t>
                </a:r>
                <a:r>
                  <a:rPr lang="it-IT" sz="1800" i="1" dirty="0" smtClean="0"/>
                  <a:t>R</a:t>
                </a:r>
                <a:r>
                  <a:rPr lang="it-IT" sz="1800" dirty="0" smtClean="0"/>
                  <a:t> è la costante universale dei gas e ha il valore di 0.0821 atm·L·mol</a:t>
                </a:r>
                <a:r>
                  <a:rPr lang="it-IT" sz="1800" baseline="30000" dirty="0" smtClean="0"/>
                  <a:t>-1</a:t>
                </a:r>
                <a:r>
                  <a:rPr lang="it-IT" sz="1800" dirty="0" smtClean="0"/>
                  <a:t>·K</a:t>
                </a:r>
                <a:r>
                  <a:rPr lang="it-IT" sz="1800" baseline="30000" dirty="0" smtClean="0"/>
                  <a:t>-1</a:t>
                </a:r>
                <a:r>
                  <a:rPr lang="it-IT" sz="1800" dirty="0" smtClean="0"/>
                  <a:t>. </a:t>
                </a:r>
                <a:r>
                  <a:rPr lang="it-IT" sz="1800" i="1" dirty="0" smtClean="0"/>
                  <a:t>(Attenzione alle unità di misura della costante!!!)</a:t>
                </a:r>
                <a:r>
                  <a:rPr lang="it-IT" sz="800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>
                    <a:ea typeface="Cambria Math" panose="02040503050406030204" pitchFamily="18" charset="0"/>
                  </a:rPr>
                  <a:t>Esempio: Calcolare la pressione esercitata da 0.200 moli di un gas che occupa il volume di 250 cm</a:t>
                </a:r>
                <a:r>
                  <a:rPr lang="it-IT" sz="1800" i="1" baseline="30000" dirty="0">
                    <a:ea typeface="Cambria Math" panose="02040503050406030204" pitchFamily="18" charset="0"/>
                  </a:rPr>
                  <a:t>3</a:t>
                </a:r>
                <a:r>
                  <a:rPr lang="it-IT" sz="1800" i="1" dirty="0">
                    <a:ea typeface="Cambria Math" panose="02040503050406030204" pitchFamily="18" charset="0"/>
                  </a:rPr>
                  <a:t> alla temperatura di 25°C. </a:t>
                </a:r>
                <a:endParaRPr lang="it-IT" sz="1800" b="0" i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" y="872630"/>
                <a:ext cx="9005455" cy="974768"/>
              </a:xfrm>
              <a:prstGeom prst="rect">
                <a:avLst/>
              </a:prstGeom>
              <a:blipFill>
                <a:blip r:embed="rId2"/>
                <a:stretch>
                  <a:fillRect l="-609" r="-542" b="-311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1" y="184785"/>
            <a:ext cx="5871882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Equazione di stato dei gas ideali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0" y="5098471"/>
            <a:ext cx="6505643" cy="17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38545" y="872630"/>
            <a:ext cx="9005455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b="0" i="1" dirty="0" smtClean="0">
              <a:ea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1" y="184785"/>
            <a:ext cx="5871882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Equazione di stato dei gas ideali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8545" y="994036"/>
            <a:ext cx="87745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dirty="0">
                <a:latin typeface="Arial" panose="020B0604020202020204" pitchFamily="34" charset="0"/>
              </a:rPr>
              <a:t>Il gas ideale </a:t>
            </a:r>
            <a:r>
              <a:rPr lang="it-IT" altLang="it-IT" b="1" dirty="0">
                <a:latin typeface="Arial" panose="020B0604020202020204" pitchFamily="34" charset="0"/>
              </a:rPr>
              <a:t>non</a:t>
            </a:r>
            <a:r>
              <a:rPr lang="it-IT" altLang="it-IT" dirty="0">
                <a:latin typeface="Arial" panose="020B0604020202020204" pitchFamily="34" charset="0"/>
              </a:rPr>
              <a:t> esiste, ma è un concetto utilissimo, perché tutti i gas tendono a comportarsi in modo ideale in un intervallo abbastanza ampio di pressione. </a:t>
            </a:r>
          </a:p>
          <a:p>
            <a:pPr algn="just">
              <a:spcBef>
                <a:spcPct val="50000"/>
              </a:spcBef>
            </a:pPr>
            <a:r>
              <a:rPr lang="it-IT" altLang="it-IT" dirty="0">
                <a:latin typeface="Arial" panose="020B0604020202020204" pitchFamily="34" charset="0"/>
              </a:rPr>
              <a:t>Per un gas ideale </a:t>
            </a:r>
            <a:r>
              <a:rPr lang="it-IT" altLang="it-IT" b="1" dirty="0">
                <a:latin typeface="Arial" panose="020B0604020202020204" pitchFamily="34" charset="0"/>
              </a:rPr>
              <a:t>in condizioni di equilibrio</a:t>
            </a:r>
            <a:r>
              <a:rPr lang="it-IT" altLang="it-IT" dirty="0">
                <a:latin typeface="Arial" panose="020B0604020202020204" pitchFamily="34" charset="0"/>
              </a:rPr>
              <a:t>, una qualsiasi delle quattro grandezze caratteristiche può essere ricavata dall'equazione di stato, note le altre tre. </a:t>
            </a:r>
          </a:p>
          <a:p>
            <a:pPr algn="just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</a:rPr>
              <a:t>La legge del gas ideale vale per ogni stato di equilibrio</a:t>
            </a:r>
            <a:r>
              <a:rPr lang="it-IT" altLang="it-IT" dirty="0">
                <a:latin typeface="Arial" panose="020B0604020202020204" pitchFamily="34" charset="0"/>
              </a:rPr>
              <a:t>, per cui se un gas ideale compie una trasformazione fra due stati di equilibrio, i valori delle grandezze caratteristiche nei due stati di equilibrio sono correlati:</a:t>
            </a:r>
            <a:endParaRPr lang="it-IT" dirty="0"/>
          </a:p>
        </p:txBody>
      </p:sp>
      <p:graphicFrame>
        <p:nvGraphicFramePr>
          <p:cNvPr id="6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08326"/>
              </p:ext>
            </p:extLst>
          </p:nvPr>
        </p:nvGraphicFramePr>
        <p:xfrm>
          <a:off x="2971800" y="3784600"/>
          <a:ext cx="2216150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825500" imgH="901700" progId="Equation.3">
                  <p:embed/>
                </p:oleObj>
              </mc:Choice>
              <mc:Fallback>
                <p:oleObj name="Equation" r:id="rId3" imgW="825500" imgH="901700" progId="Equation.3">
                  <p:embed/>
                  <p:pic>
                    <p:nvPicPr>
                      <p:cNvPr id="35846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84600"/>
                        <a:ext cx="2216150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94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236257" y="1793389"/>
                <a:ext cx="572301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Se i gas hanno comportamento ideale, vale </a:t>
                </a:r>
                <a:r>
                  <a:rPr lang="it-IT" sz="1800" dirty="0"/>
                  <a:t>la </a:t>
                </a:r>
                <a:r>
                  <a:rPr lang="it-IT" sz="1800" b="1" dirty="0"/>
                  <a:t>legge di </a:t>
                </a:r>
                <a:r>
                  <a:rPr lang="it-IT" sz="1800" b="1" dirty="0" smtClean="0"/>
                  <a:t>Dalton</a:t>
                </a:r>
                <a:r>
                  <a:rPr lang="it-IT" sz="1800" dirty="0" smtClean="0"/>
                  <a:t>: la </a:t>
                </a:r>
                <a:r>
                  <a:rPr lang="it-IT" sz="1800" dirty="0"/>
                  <a:t>somma delle pressioni parziali </a:t>
                </a:r>
                <a:r>
                  <a:rPr lang="it-IT" sz="1800" dirty="0" smtClean="0"/>
                  <a:t>è </a:t>
                </a:r>
                <a:r>
                  <a:rPr lang="it-IT" sz="1800" dirty="0"/>
                  <a:t>pari alla pressione </a:t>
                </a:r>
                <a:r>
                  <a:rPr lang="it-IT" sz="1800" dirty="0" smtClean="0"/>
                  <a:t>totale,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t-IT" sz="1800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Per ciascun gas la pressione parziale può essere calcolata applicando la legge di stato dei gas: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it-IT" sz="1800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La pressione totale può essere scritta come: </a:t>
                </a:r>
                <a:endParaRPr lang="it-IT" sz="18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+…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it-IT" sz="1800" dirty="0" smtClean="0"/>
                  <a:t>. </a:t>
                </a: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0" dirty="0" smtClean="0"/>
                  <a:t>Da cui: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1800" b="0" dirty="0" smtClean="0"/>
                  <a:t>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1800" b="0" dirty="0" smtClean="0"/>
                  <a:t> = </a:t>
                </a:r>
                <a:r>
                  <a:rPr lang="it-IT" sz="1800" b="1" dirty="0" smtClean="0"/>
                  <a:t>frazione molare</a:t>
                </a:r>
                <a:r>
                  <a:rPr lang="it-IT" sz="1800" b="0" dirty="0" smtClean="0"/>
                  <a:t>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La pressione parziale è: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endParaRPr lang="it-IT" sz="1800" b="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257" y="1793389"/>
                <a:ext cx="5723015" cy="974768"/>
              </a:xfrm>
              <a:prstGeom prst="rect">
                <a:avLst/>
              </a:prstGeom>
              <a:blipFill>
                <a:blip r:embed="rId2"/>
                <a:stretch>
                  <a:fillRect l="-958" b="-363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/>
          <p:cNvSpPr txBox="1">
            <a:spLocks/>
          </p:cNvSpPr>
          <p:nvPr/>
        </p:nvSpPr>
        <p:spPr>
          <a:xfrm>
            <a:off x="517711" y="818621"/>
            <a:ext cx="807047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 sistema formato da una miscela di più gas nello stesso contenitore, si definisce la </a:t>
            </a:r>
            <a:r>
              <a:rPr lang="it-IT" sz="1800" b="1" dirty="0"/>
              <a:t>pressione parziale</a:t>
            </a:r>
            <a:r>
              <a:rPr lang="it-IT" sz="1800" dirty="0"/>
              <a:t> di </a:t>
            </a:r>
            <a:r>
              <a:rPr lang="it-IT" sz="1800" dirty="0" smtClean="0"/>
              <a:t>ciascun </a:t>
            </a:r>
            <a:r>
              <a:rPr lang="it-IT" sz="1800" dirty="0"/>
              <a:t>gas </a:t>
            </a:r>
            <a:r>
              <a:rPr lang="it-IT" sz="1800" dirty="0" smtClean="0"/>
              <a:t>nella </a:t>
            </a:r>
            <a:r>
              <a:rPr lang="it-IT" sz="1800" dirty="0"/>
              <a:t>miscela </a:t>
            </a:r>
            <a:r>
              <a:rPr lang="it-IT" sz="1800" dirty="0" smtClean="0"/>
              <a:t>come </a:t>
            </a:r>
            <a:r>
              <a:rPr lang="it-IT" sz="1800" b="1" dirty="0"/>
              <a:t>la pressione che il gas avrebbe se da solo occupasse tutto il volume del</a:t>
            </a:r>
            <a:r>
              <a:rPr lang="it-IT" sz="1800" dirty="0"/>
              <a:t> </a:t>
            </a:r>
            <a:r>
              <a:rPr lang="it-IT" sz="1800" b="1" dirty="0" smtClean="0"/>
              <a:t>contenitore</a:t>
            </a:r>
            <a:r>
              <a:rPr lang="it-IT" sz="1800" dirty="0" smtClean="0"/>
              <a:t>. </a:t>
            </a:r>
            <a:endParaRPr lang="it-IT" sz="1800" b="0" dirty="0" smtClean="0">
              <a:ea typeface="Cambria Math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1" y="0"/>
            <a:ext cx="5871882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Miscele di gas e legge di Dalton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6"/>
          <a:stretch/>
        </p:blipFill>
        <p:spPr bwMode="auto">
          <a:xfrm>
            <a:off x="517712" y="2094462"/>
            <a:ext cx="2544156" cy="432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98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433721" y="3587114"/>
            <a:ext cx="516533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900" dirty="0" smtClean="0"/>
              <a:t>Le </a:t>
            </a:r>
            <a:r>
              <a:rPr lang="it-IT" sz="1900" dirty="0"/>
              <a:t>molecole urtano contro le pareti del recipiente. Gli urti sono elastici, cioè le particelle rimbalzano senza trasferire energia. A livello macroscopico, gli urti contro le pareti sono responsabili della pressione del gas.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17711" y="872630"/>
            <a:ext cx="562447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900" dirty="0"/>
              <a:t>La teoria cinetico-molecolare dei gas </a:t>
            </a:r>
            <a:r>
              <a:rPr lang="it-IT" sz="1900" dirty="0" smtClean="0"/>
              <a:t>correla </a:t>
            </a:r>
            <a:r>
              <a:rPr lang="it-IT" sz="1900" dirty="0"/>
              <a:t>le leggi dei gas </a:t>
            </a:r>
            <a:r>
              <a:rPr lang="it-IT" sz="1900" dirty="0" smtClean="0"/>
              <a:t>con la </a:t>
            </a:r>
            <a:r>
              <a:rPr lang="it-IT" sz="1900" dirty="0"/>
              <a:t>natura atomica della </a:t>
            </a:r>
            <a:r>
              <a:rPr lang="it-IT" sz="1900" dirty="0" smtClean="0"/>
              <a:t>materia.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900" dirty="0" smtClean="0"/>
              <a:t>Per un gas ideale, le molecole possono essere considerate come puntiformi e in moto rettilineo. Se </a:t>
            </a:r>
            <a:r>
              <a:rPr lang="it-IT" sz="1900" dirty="0"/>
              <a:t>la pressione è </a:t>
            </a:r>
            <a:r>
              <a:rPr lang="it-IT" sz="1900" dirty="0" smtClean="0"/>
              <a:t>bassa</a:t>
            </a:r>
            <a:r>
              <a:rPr lang="it-IT" sz="1900" dirty="0"/>
              <a:t>, </a:t>
            </a:r>
            <a:r>
              <a:rPr lang="it-IT" sz="1900" dirty="0" smtClean="0"/>
              <a:t>l’urto tra due molecole è raro. Tali urti sono elastici.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7227795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Teoria cinetico-molecolare dei gas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9"/>
          <a:stretch/>
        </p:blipFill>
        <p:spPr bwMode="auto">
          <a:xfrm>
            <a:off x="6142183" y="463592"/>
            <a:ext cx="2601818" cy="30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4"/>
          <a:stretch/>
        </p:blipFill>
        <p:spPr bwMode="auto">
          <a:xfrm>
            <a:off x="455007" y="3234124"/>
            <a:ext cx="2874939" cy="332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2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7010</TotalTime>
  <Words>1207</Words>
  <Application>Microsoft Office PowerPoint</Application>
  <PresentationFormat>Presentazione su schermo (4:3)</PresentationFormat>
  <Paragraphs>77</Paragraphs>
  <Slides>11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Equation</vt:lpstr>
      <vt:lpstr>Il gas ideale</vt:lpstr>
      <vt:lpstr>La pressione del gas</vt:lpstr>
      <vt:lpstr>Legge di Boyle</vt:lpstr>
      <vt:lpstr>Legge di Charles o di Gay-Lussac</vt:lpstr>
      <vt:lpstr>Legge di Avogadro</vt:lpstr>
      <vt:lpstr>Equazione di stato dei gas ideali</vt:lpstr>
      <vt:lpstr>Equazione di stato dei gas ideali</vt:lpstr>
      <vt:lpstr>Miscele di gas e legge di Dalton</vt:lpstr>
      <vt:lpstr>Teoria cinetico-molecolare dei gas</vt:lpstr>
      <vt:lpstr>Presentazione standard di PowerPoint</vt:lpstr>
      <vt:lpstr>Equazione del gas reale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560</cp:revision>
  <cp:lastPrinted>2020-10-28T14:23:08Z</cp:lastPrinted>
  <dcterms:created xsi:type="dcterms:W3CDTF">2020-07-11T12:16:55Z</dcterms:created>
  <dcterms:modified xsi:type="dcterms:W3CDTF">2022-10-25T05:54:17Z</dcterms:modified>
</cp:coreProperties>
</file>