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18"/>
      <p:bold r:id="rId19"/>
      <p:italic r:id="rId20"/>
      <p:boldItalic r:id="rId21"/>
    </p:embeddedFont>
    <p:embeddedFont>
      <p:font typeface="EB Garamond Medium" panose="00000600000000000000" pitchFamily="2" charset="0"/>
      <p:regular r:id="rId22"/>
      <p:bold r:id="rId23"/>
      <p:italic r:id="rId24"/>
      <p:boldItalic r:id="rId25"/>
    </p:embeddedFont>
    <p:embeddedFont>
      <p:font typeface="Merriweather" panose="00000500000000000000" pitchFamily="2" charset="0"/>
      <p:regular r:id="rId26"/>
      <p:bold r:id="rId27"/>
      <p:italic r:id="rId28"/>
      <p:boldItalic r:id="rId29"/>
    </p:embeddedFont>
    <p:embeddedFont>
      <p:font typeface="Playfair Display" panose="00000500000000000000" pitchFamily="2" charset="0"/>
      <p:regular r:id="rId30"/>
      <p:bold r:id="rId31"/>
      <p:italic r:id="rId32"/>
      <p:boldItalic r:id="rId33"/>
    </p:embeddedFont>
    <p:embeddedFont>
      <p:font typeface="Playfair Display Medium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ilde De Faveri" userId="5ce444714f642997" providerId="LiveId" clId="{CEDD905F-6DD1-45F4-91E6-DA13588C6DA2}"/>
    <pc:docChg chg="modSld">
      <pc:chgData name="Matilde De Faveri" userId="5ce444714f642997" providerId="LiveId" clId="{CEDD905F-6DD1-45F4-91E6-DA13588C6DA2}" dt="2022-11-07T10:52:59.962" v="0" actId="1076"/>
      <pc:docMkLst>
        <pc:docMk/>
      </pc:docMkLst>
      <pc:sldChg chg="modSp mod">
        <pc:chgData name="Matilde De Faveri" userId="5ce444714f642997" providerId="LiveId" clId="{CEDD905F-6DD1-45F4-91E6-DA13588C6DA2}" dt="2022-11-07T10:52:59.962" v="0" actId="1076"/>
        <pc:sldMkLst>
          <pc:docMk/>
          <pc:sldMk cId="0" sldId="262"/>
        </pc:sldMkLst>
        <pc:cxnChg chg="mod">
          <ac:chgData name="Matilde De Faveri" userId="5ce444714f642997" providerId="LiveId" clId="{CEDD905F-6DD1-45F4-91E6-DA13588C6DA2}" dt="2022-11-07T10:52:59.962" v="0" actId="1076"/>
          <ac:cxnSpMkLst>
            <pc:docMk/>
            <pc:sldMk cId="0" sldId="262"/>
            <ac:cxnSpMk id="11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7ddfe7336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7ddfe7336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a67c08b9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7a67c08b9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7ddfe7336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7ddfe7336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7a5d2cc1b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7a5d2cc1b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7a5d2cc1b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7a5d2cc1b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ddfe7336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7ddfe7336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7ddfe7336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7ddfe7336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7dce381a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7dce381a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7a67c08b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7a67c08b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7ddfe7336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7ddfe7336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7ddfe7336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7ddfe7336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7ddfe733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7ddfe733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7ddfe7336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7ddfe73363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7ddfe7336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7ddfe7336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7a67c08b9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7a67c08b9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" name="Google Shape;55;p13"/>
          <p:cNvSpPr/>
          <p:nvPr/>
        </p:nvSpPr>
        <p:spPr>
          <a:xfrm>
            <a:off x="76200" y="152400"/>
            <a:ext cx="8915400" cy="914400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819400" y="76200"/>
            <a:ext cx="3505200" cy="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8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Das parlamentarische Regierungssystem </a:t>
            </a:r>
            <a:endParaRPr sz="1480"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de" sz="1480" b="1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Deut</a:t>
            </a:r>
            <a:r>
              <a:rPr lang="de" sz="1480" b="1">
                <a:solidFill>
                  <a:srgbClr val="CC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schl</a:t>
            </a:r>
            <a:r>
              <a:rPr lang="de" sz="1480" b="1">
                <a:solidFill>
                  <a:srgbClr val="F1C2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ands</a:t>
            </a:r>
            <a:endParaRPr sz="1480" b="1">
              <a:solidFill>
                <a:srgbClr val="F1C23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200" y="699875"/>
            <a:ext cx="4343200" cy="41769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2" name="Google Shape;142;p22"/>
          <p:cNvSpPr/>
          <p:nvPr/>
        </p:nvSpPr>
        <p:spPr>
          <a:xfrm>
            <a:off x="0" y="128150"/>
            <a:ext cx="7239000" cy="49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76200" y="76200"/>
            <a:ext cx="6781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latin typeface="EB Garamond Medium"/>
                <a:ea typeface="EB Garamond Medium"/>
                <a:cs typeface="EB Garamond Medium"/>
                <a:sym typeface="EB Garamond Medium"/>
              </a:rPr>
              <a:t>Bundestagswahlergebnisse seit 1949 - Zweitstimmen</a:t>
            </a:r>
            <a:endParaRPr sz="250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subTitle" idx="1"/>
          </p:nvPr>
        </p:nvSpPr>
        <p:spPr>
          <a:xfrm>
            <a:off x="5486400" y="1981200"/>
            <a:ext cx="3505200" cy="1447800"/>
          </a:xfrm>
          <a:prstGeom prst="rect">
            <a:avLst/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Bundeskanzler und Bundesminister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Exekutivgewalt auf Bundesebene</a:t>
            </a:r>
            <a:endParaRPr sz="14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0" y="128150"/>
            <a:ext cx="38022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25625" y="145850"/>
            <a:ext cx="355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Bundesregierung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6825"/>
            <a:ext cx="5334000" cy="3000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2" name="Google Shape;152;p23"/>
          <p:cNvSpPr txBox="1"/>
          <p:nvPr/>
        </p:nvSpPr>
        <p:spPr>
          <a:xfrm>
            <a:off x="0" y="4171800"/>
            <a:ext cx="289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666666"/>
                </a:solidFill>
                <a:latin typeface="EB Garamond"/>
                <a:ea typeface="EB Garamond"/>
                <a:cs typeface="EB Garamond"/>
                <a:sym typeface="EB Garamond"/>
              </a:rPr>
              <a:t>Das Bundeskanzleramt in Berlin</a:t>
            </a:r>
            <a:endParaRPr>
              <a:solidFill>
                <a:srgbClr val="66666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196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4655100" y="228600"/>
            <a:ext cx="41841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EB Garamond"/>
                <a:ea typeface="EB Garamond"/>
                <a:cs typeface="EB Garamond"/>
                <a:sym typeface="EB Garamond"/>
              </a:rPr>
              <a:t>Das heutige Bundeskabinett:</a:t>
            </a:r>
            <a:endParaRPr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EB Garamond Medium"/>
                <a:ea typeface="EB Garamond Medium"/>
                <a:cs typeface="EB Garamond Medium"/>
                <a:sym typeface="EB Garamond Medium"/>
              </a:rPr>
              <a:t>Koalition aus </a:t>
            </a:r>
            <a:r>
              <a:rPr lang="de">
                <a:solidFill>
                  <a:srgbClr val="CC000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SPD</a:t>
            </a:r>
            <a:r>
              <a:rPr lang="de">
                <a:latin typeface="EB Garamond Medium"/>
                <a:ea typeface="EB Garamond Medium"/>
                <a:cs typeface="EB Garamond Medium"/>
                <a:sym typeface="EB Garamond Medium"/>
              </a:rPr>
              <a:t>, </a:t>
            </a:r>
            <a:r>
              <a:rPr lang="de">
                <a:solidFill>
                  <a:srgbClr val="00B05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Grünen</a:t>
            </a:r>
            <a:r>
              <a:rPr lang="de">
                <a:latin typeface="EB Garamond Medium"/>
                <a:ea typeface="EB Garamond Medium"/>
                <a:cs typeface="EB Garamond Medium"/>
                <a:sym typeface="EB Garamond Medium"/>
              </a:rPr>
              <a:t> und </a:t>
            </a:r>
            <a:r>
              <a:rPr lang="de">
                <a:solidFill>
                  <a:srgbClr val="F1C232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FDP</a:t>
            </a:r>
            <a:endParaRPr>
              <a:solidFill>
                <a:srgbClr val="F1C232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0" y="1981199"/>
            <a:ext cx="3886198" cy="28194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body" idx="1"/>
          </p:nvPr>
        </p:nvSpPr>
        <p:spPr>
          <a:xfrm>
            <a:off x="1905000" y="1300400"/>
            <a:ext cx="25908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❏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Unterschriftenlisten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❏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Bürgerversammlungen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❏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Demonstrationen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5029200" y="1295400"/>
            <a:ext cx="312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 Medium"/>
              <a:buChar char="❏"/>
            </a:pPr>
            <a:r>
              <a:rPr lang="de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Volksentscheid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 Medium"/>
              <a:buChar char="❏"/>
            </a:pPr>
            <a:r>
              <a:rPr lang="de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Volksbegehren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" y="1295400"/>
            <a:ext cx="1828028" cy="1026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 b="15824"/>
          <a:stretch/>
        </p:blipFill>
        <p:spPr>
          <a:xfrm>
            <a:off x="0" y="2322049"/>
            <a:ext cx="1828797" cy="990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5">
            <a:alphaModFix/>
          </a:blip>
          <a:srcRect r="13472" b="6410"/>
          <a:stretch/>
        </p:blipFill>
        <p:spPr>
          <a:xfrm>
            <a:off x="1" y="3312650"/>
            <a:ext cx="1828799" cy="11119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5"/>
          <p:cNvSpPr/>
          <p:nvPr/>
        </p:nvSpPr>
        <p:spPr>
          <a:xfrm>
            <a:off x="0" y="128150"/>
            <a:ext cx="31242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6900" y="76200"/>
            <a:ext cx="243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latin typeface="EB Garamond"/>
                <a:ea typeface="EB Garamond"/>
                <a:cs typeface="EB Garamond"/>
                <a:sym typeface="EB Garamond"/>
              </a:rPr>
              <a:t>Bürgerinitiativen</a:t>
            </a:r>
            <a:endParaRPr sz="2320"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1" name="Google Shape;171;p25"/>
          <p:cNvSpPr/>
          <p:nvPr/>
        </p:nvSpPr>
        <p:spPr>
          <a:xfrm>
            <a:off x="6745252" y="1371523"/>
            <a:ext cx="188948" cy="685853"/>
          </a:xfrm>
          <a:custGeom>
            <a:avLst/>
            <a:gdLst/>
            <a:ahLst/>
            <a:cxnLst/>
            <a:rect l="l" t="t" r="r" b="b"/>
            <a:pathLst>
              <a:path w="17181" h="53457" extrusionOk="0">
                <a:moveTo>
                  <a:pt x="2734" y="0"/>
                </a:moveTo>
                <a:cubicBezTo>
                  <a:pt x="6760" y="0"/>
                  <a:pt x="13008" y="1155"/>
                  <a:pt x="13671" y="5126"/>
                </a:cubicBezTo>
                <a:cubicBezTo>
                  <a:pt x="14479" y="9967"/>
                  <a:pt x="7241" y="13984"/>
                  <a:pt x="8203" y="18797"/>
                </a:cubicBezTo>
                <a:cubicBezTo>
                  <a:pt x="8843" y="21998"/>
                  <a:pt x="13483" y="23581"/>
                  <a:pt x="16747" y="23581"/>
                </a:cubicBezTo>
                <a:cubicBezTo>
                  <a:pt x="17615" y="23581"/>
                  <a:pt x="15098" y="24161"/>
                  <a:pt x="14354" y="24607"/>
                </a:cubicBezTo>
                <a:cubicBezTo>
                  <a:pt x="7026" y="29002"/>
                  <a:pt x="17698" y="42239"/>
                  <a:pt x="14696" y="50239"/>
                </a:cubicBezTo>
                <a:cubicBezTo>
                  <a:pt x="12974" y="54827"/>
                  <a:pt x="3465" y="54045"/>
                  <a:pt x="0" y="5058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25"/>
          <p:cNvSpPr txBox="1"/>
          <p:nvPr/>
        </p:nvSpPr>
        <p:spPr>
          <a:xfrm>
            <a:off x="7086600" y="1447800"/>
            <a:ext cx="190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EB Garamond"/>
                <a:ea typeface="EB Garamond"/>
                <a:cs typeface="EB Garamond"/>
                <a:sym typeface="EB Garamond"/>
              </a:rPr>
              <a:t>Volksabstimmungen</a:t>
            </a:r>
            <a:endParaRPr b="1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ctrTitle"/>
          </p:nvPr>
        </p:nvSpPr>
        <p:spPr>
          <a:xfrm>
            <a:off x="311708" y="1981200"/>
            <a:ext cx="8520600" cy="8160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900">
                <a:latin typeface="EB Garamond Medium"/>
                <a:ea typeface="EB Garamond Medium"/>
                <a:cs typeface="EB Garamond Medium"/>
                <a:sym typeface="EB Garamond Medium"/>
              </a:rPr>
              <a:t>Danke für die Aufmerksamkeit!</a:t>
            </a:r>
            <a:endParaRPr sz="490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1"/>
          </p:nvPr>
        </p:nvSpPr>
        <p:spPr>
          <a:xfrm>
            <a:off x="394800" y="46938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>
                <a:latin typeface="EB Garamond"/>
                <a:ea typeface="EB Garamond"/>
                <a:cs typeface="EB Garamond"/>
                <a:sym typeface="EB Garamond"/>
              </a:rPr>
              <a:t>Eine Arbeit von De Faveri Matilde und Jereghi Mihaela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EB Garamond Medium"/>
                <a:ea typeface="EB Garamond Medium"/>
                <a:cs typeface="EB Garamond Medium"/>
                <a:sym typeface="EB Garamond Medium"/>
              </a:rPr>
              <a:t>Und jetzt</a:t>
            </a:r>
            <a:r>
              <a:rPr lang="de">
                <a:solidFill>
                  <a:srgbClr val="BF900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</a:t>
            </a:r>
            <a:r>
              <a:rPr lang="de">
                <a:solidFill>
                  <a:srgbClr val="CC000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seid</a:t>
            </a:r>
            <a:r>
              <a:rPr lang="de">
                <a:solidFill>
                  <a:srgbClr val="BF900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</a:t>
            </a:r>
            <a:r>
              <a:rPr lang="de">
                <a:solidFill>
                  <a:srgbClr val="F1C232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ihr dran!</a:t>
            </a:r>
            <a:endParaRPr>
              <a:solidFill>
                <a:srgbClr val="F1C232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524003" y="304800"/>
            <a:ext cx="7467597" cy="44958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59303" y="457200"/>
            <a:ext cx="3269700" cy="6087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060" b="1">
                <a:latin typeface="Merriweather"/>
                <a:ea typeface="Merriweather"/>
                <a:cs typeface="Merriweather"/>
                <a:sym typeface="Merriweather"/>
              </a:rPr>
              <a:t>Inhaltsverzeichnis</a:t>
            </a:r>
            <a:endParaRPr sz="206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159303" y="1143000"/>
            <a:ext cx="3269700" cy="350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de" sz="1879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1- Grundgesetz:</a:t>
            </a:r>
            <a:endParaRPr sz="1879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879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479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80"/>
              <a:buFont typeface="EB Garamond"/>
              <a:buChar char="-"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Geschichte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479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80"/>
              <a:buFont typeface="EB Garamond"/>
              <a:buChar char="-"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Eigenschaften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879" b="1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de" sz="1879" b="1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2- Regierungssystem:</a:t>
            </a:r>
            <a:endParaRPr sz="1879" b="1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879" b="1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479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80"/>
              <a:buFont typeface="EB Garamond"/>
              <a:buChar char="-"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Bundespräsident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479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80"/>
              <a:buFont typeface="EB Garamond"/>
              <a:buChar char="-"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Bundestag und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Bundestagswahl 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479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80"/>
              <a:buFont typeface="EB Garamond"/>
              <a:buChar char="-"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Parteien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479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80"/>
              <a:buFont typeface="EB Garamond"/>
              <a:buChar char="-"/>
            </a:pPr>
            <a:r>
              <a:rPr lang="de" sz="1879">
                <a:latin typeface="EB Garamond"/>
                <a:ea typeface="EB Garamond"/>
                <a:cs typeface="EB Garamond"/>
                <a:sym typeface="EB Garamond"/>
              </a:rPr>
              <a:t>Bundesregierung</a:t>
            </a: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879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de" sz="1879" b="1">
                <a:solidFill>
                  <a:srgbClr val="F1C232"/>
                </a:solidFill>
                <a:latin typeface="EB Garamond"/>
                <a:ea typeface="EB Garamond"/>
                <a:cs typeface="EB Garamond"/>
                <a:sym typeface="EB Garamond"/>
              </a:rPr>
              <a:t>3- Bürgerinitiativen</a:t>
            </a:r>
            <a:endParaRPr sz="1879" b="1">
              <a:solidFill>
                <a:srgbClr val="F1C23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657600" y="1219200"/>
            <a:ext cx="5181600" cy="15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EB Garamond"/>
              <a:buChar char="-"/>
            </a:pPr>
            <a:r>
              <a:rPr lang="de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Nach der Nazizeit war Deutschland zerstört.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302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Char char="-"/>
            </a:pPr>
            <a:r>
              <a:rPr lang="de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Ein neuer deutscher Staat war nur im Westen möglich.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Deutschland brauchte eine Regierung,                                                 die Demokratie und Grundrechte schützte.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" name="Google Shape;69;p15"/>
          <p:cNvSpPr/>
          <p:nvPr/>
        </p:nvSpPr>
        <p:spPr>
          <a:xfrm flipH="1">
            <a:off x="6155100" y="1745250"/>
            <a:ext cx="186600" cy="335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9" y="734274"/>
            <a:ext cx="3571401" cy="20089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400" y="2438400"/>
            <a:ext cx="2819402" cy="24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7000"/>
              </a:srgbClr>
            </a:outerShdw>
          </a:effectLst>
        </p:spPr>
      </p:pic>
      <p:sp>
        <p:nvSpPr>
          <p:cNvPr id="72" name="Google Shape;72;p15"/>
          <p:cNvSpPr/>
          <p:nvPr/>
        </p:nvSpPr>
        <p:spPr>
          <a:xfrm>
            <a:off x="0" y="128150"/>
            <a:ext cx="38022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25625" y="145850"/>
            <a:ext cx="310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Grundgesetz: </a:t>
            </a:r>
            <a:r>
              <a:rPr lang="de" sz="1800">
                <a:latin typeface="Merriweather"/>
                <a:ea typeface="Merriweather"/>
                <a:cs typeface="Merriweather"/>
                <a:sym typeface="Merriweather"/>
              </a:rPr>
              <a:t>Geschichte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657600" y="762000"/>
            <a:ext cx="548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Wie und wozu ist das deutsche Regierungssystem entstanden?</a:t>
            </a:r>
            <a:endParaRPr sz="170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subTitle" idx="1"/>
          </p:nvPr>
        </p:nvSpPr>
        <p:spPr>
          <a:xfrm>
            <a:off x="2743200" y="762000"/>
            <a:ext cx="64770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EB Garamond"/>
              <a:buChar char="➔"/>
            </a:pPr>
            <a:r>
              <a:rPr lang="de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am </a:t>
            </a:r>
            <a:r>
              <a:rPr lang="de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23. Mai 1949 </a:t>
            </a:r>
            <a:r>
              <a:rPr lang="de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verkündet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371600" lvl="1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EB Garamond"/>
              <a:buChar char="◆"/>
            </a:pPr>
            <a:r>
              <a:rPr lang="de" sz="16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1. </a:t>
            </a:r>
            <a:r>
              <a:rPr lang="de" sz="16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Grund- und Freiheitsrechte; </a:t>
            </a:r>
            <a:r>
              <a:rPr lang="de" sz="16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2.</a:t>
            </a:r>
            <a:r>
              <a:rPr lang="de" sz="16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 Prinzipien und Organisation</a:t>
            </a:r>
            <a:endParaRPr sz="1600">
              <a:solidFill>
                <a:schemeClr val="accent5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3716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EB Garamond"/>
              <a:buChar char="◆"/>
            </a:pPr>
            <a:r>
              <a:rPr lang="de" sz="16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Artikel 1-19</a:t>
            </a:r>
            <a:r>
              <a:rPr lang="de" sz="16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 sind Ewigkeitsklauseln</a:t>
            </a:r>
            <a:endParaRPr sz="1600">
              <a:solidFill>
                <a:schemeClr val="accent5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EB Garamond"/>
              <a:buChar char="➔"/>
            </a:pPr>
            <a:r>
              <a:rPr lang="de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Mit der </a:t>
            </a:r>
            <a:r>
              <a:rPr lang="de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Wiedervereinigung</a:t>
            </a:r>
            <a:r>
              <a:rPr lang="de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wurde das Grundgesetz beibehalten. 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0" y="128150"/>
            <a:ext cx="38022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25625" y="145850"/>
            <a:ext cx="355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Grundgesetz</a:t>
            </a:r>
            <a:r>
              <a:rPr lang="de" sz="1800">
                <a:latin typeface="Merriweather"/>
                <a:ea typeface="Merriweather"/>
                <a:cs typeface="Merriweather"/>
                <a:sym typeface="Merriweather"/>
              </a:rPr>
              <a:t>: Eigenschaften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39552"/>
            <a:ext cx="2979808" cy="42134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" name="Google Shape;83;p16"/>
          <p:cNvSpPr/>
          <p:nvPr/>
        </p:nvSpPr>
        <p:spPr>
          <a:xfrm>
            <a:off x="3429000" y="3886200"/>
            <a:ext cx="5638800" cy="990600"/>
          </a:xfrm>
          <a:prstGeom prst="wedgeRectCallout">
            <a:avLst>
              <a:gd name="adj1" fmla="val 32041"/>
              <a:gd name="adj2" fmla="val 50184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4114800" y="4047300"/>
            <a:ext cx="4876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6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Das Bundesverfassungsgericht </a:t>
            </a:r>
            <a:r>
              <a:rPr lang="de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(judikative Gewalt) überwacht die Einhaltung des Grundgesetzes.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l="33998" t="11337" r="34002" b="12216"/>
          <a:stretch/>
        </p:blipFill>
        <p:spPr>
          <a:xfrm>
            <a:off x="3429000" y="3886200"/>
            <a:ext cx="609600" cy="990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4800600" y="1524000"/>
            <a:ext cx="4191000" cy="2438400"/>
          </a:xfrm>
          <a:prstGeom prst="rect">
            <a:avLst/>
          </a:prstGeom>
          <a:solidFill>
            <a:srgbClr val="F1C232"/>
          </a:solidFill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alle 5 Jahre von der Bundesversammlung gewählt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überparteilicher Vermittler 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keine Entscheidungsgewalt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0" y="128150"/>
            <a:ext cx="38022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25625" y="145850"/>
            <a:ext cx="355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Bundespräsident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" y="1219200"/>
            <a:ext cx="4641750" cy="30928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94;p17"/>
          <p:cNvSpPr txBox="1"/>
          <p:nvPr/>
        </p:nvSpPr>
        <p:spPr>
          <a:xfrm>
            <a:off x="0" y="4267200"/>
            <a:ext cx="228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rgbClr val="666666"/>
                </a:solidFill>
                <a:latin typeface="EB Garamond"/>
                <a:ea typeface="EB Garamond"/>
                <a:cs typeface="EB Garamond"/>
                <a:sym typeface="EB Garamond"/>
              </a:rPr>
              <a:t>Frank-Walter Steinmeier</a:t>
            </a:r>
            <a:endParaRPr sz="1100">
              <a:solidFill>
                <a:srgbClr val="66666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128150"/>
            <a:ext cx="37338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/>
          <p:nvPr/>
        </p:nvSpPr>
        <p:spPr>
          <a:xfrm>
            <a:off x="25625" y="145850"/>
            <a:ext cx="248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Bundestag</a:t>
            </a:r>
            <a:r>
              <a:rPr lang="de" sz="18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257800" y="1916700"/>
            <a:ext cx="3733800" cy="1563900"/>
          </a:xfrm>
          <a:prstGeom prst="rect">
            <a:avLst/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Vertretung des Volkes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Gesetzgebung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Der Bundestag muss die Arbeit der Regierung kontrollieren.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 Medium"/>
              <a:buChar char="➔"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Festlegung des Haushaltsplans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2200"/>
            <a:ext cx="5105400" cy="340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" name="Google Shape;103;p18"/>
          <p:cNvSpPr txBox="1"/>
          <p:nvPr/>
        </p:nvSpPr>
        <p:spPr>
          <a:xfrm>
            <a:off x="25625" y="4424300"/>
            <a:ext cx="1405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rgbClr val="434343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Der Reichstag</a:t>
            </a:r>
            <a:endParaRPr sz="1100">
              <a:solidFill>
                <a:srgbClr val="434343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0" y="128150"/>
            <a:ext cx="36576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25625" y="145850"/>
            <a:ext cx="264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Bundestagswahl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4294967295"/>
          </p:nvPr>
        </p:nvSpPr>
        <p:spPr>
          <a:xfrm>
            <a:off x="311700" y="1118850"/>
            <a:ext cx="8520600" cy="3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EB Garamond Medium"/>
              <a:buChar char="➔"/>
            </a:pPr>
            <a:r>
              <a:rPr lang="de" sz="1600" dirty="0">
                <a:solidFill>
                  <a:schemeClr val="accent5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alle vier Jahre Bundestagswahl</a:t>
            </a:r>
            <a:endParaRPr sz="1600" dirty="0">
              <a:solidFill>
                <a:schemeClr val="accent5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EB Garamond Medium"/>
              <a:buChar char="➔"/>
            </a:pPr>
            <a:r>
              <a:rPr lang="de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zwei Stimmen: </a:t>
            </a:r>
            <a:r>
              <a:rPr lang="de" sz="1600" dirty="0">
                <a:solidFill>
                  <a:srgbClr val="ED7D3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personalisiertes</a:t>
            </a:r>
            <a:r>
              <a:rPr lang="de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</a:t>
            </a:r>
            <a:r>
              <a:rPr lang="de" sz="1600" dirty="0">
                <a:solidFill>
                  <a:srgbClr val="00B05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Verhältniswahlsytem</a:t>
            </a:r>
            <a:endParaRPr dirty="0">
              <a:solidFill>
                <a:schemeClr val="accent5"/>
              </a:solidFill>
            </a:endParaRPr>
          </a:p>
        </p:txBody>
      </p:sp>
      <p:cxnSp>
        <p:nvCxnSpPr>
          <p:cNvPr id="111" name="Google Shape;111;p19"/>
          <p:cNvCxnSpPr/>
          <p:nvPr/>
        </p:nvCxnSpPr>
        <p:spPr>
          <a:xfrm flipH="1">
            <a:off x="1545100" y="1798050"/>
            <a:ext cx="1222800" cy="46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19"/>
          <p:cNvCxnSpPr/>
          <p:nvPr/>
        </p:nvCxnSpPr>
        <p:spPr>
          <a:xfrm>
            <a:off x="5029200" y="1841400"/>
            <a:ext cx="1219200" cy="38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3" name="Google Shape;113;p19"/>
          <p:cNvSpPr txBox="1"/>
          <p:nvPr/>
        </p:nvSpPr>
        <p:spPr>
          <a:xfrm>
            <a:off x="914400" y="2265600"/>
            <a:ext cx="2112000" cy="1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rgbClr val="ED7D3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Erststimme</a:t>
            </a:r>
            <a:endParaRPr sz="1600" dirty="0">
              <a:solidFill>
                <a:srgbClr val="ED7D3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ein Direktmandat pro Wahlkreis (250000 Bewohner)</a:t>
            </a:r>
            <a:endParaRPr sz="1600" dirty="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6324600" y="2209800"/>
            <a:ext cx="1900800" cy="194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00B05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Zweitstimme</a:t>
            </a:r>
            <a:endParaRPr dirty="0">
              <a:solidFill>
                <a:srgbClr val="00B050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600" dirty="0">
                <a:solidFill>
                  <a:schemeClr val="dk1"/>
                </a:solidFill>
                <a:latin typeface="EB Garamond Medium"/>
                <a:ea typeface="EB Garamond Medium"/>
                <a:sym typeface="EB Garamond Medium"/>
              </a:rPr>
              <a:t>bestimmt prozentual, wie stark die Partei vertreten ist</a:t>
            </a:r>
            <a:endParaRPr sz="1600" dirty="0">
              <a:solidFill>
                <a:schemeClr val="dk1"/>
              </a:solidFill>
              <a:latin typeface="EB Garamond Medium"/>
              <a:ea typeface="EB Garamond Medium"/>
              <a:sym typeface="EB Garamo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cxnSp>
        <p:nvCxnSpPr>
          <p:cNvPr id="115" name="Google Shape;115;p19"/>
          <p:cNvCxnSpPr/>
          <p:nvPr/>
        </p:nvCxnSpPr>
        <p:spPr>
          <a:xfrm>
            <a:off x="1143000" y="2590800"/>
            <a:ext cx="0" cy="32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19"/>
          <p:cNvCxnSpPr/>
          <p:nvPr/>
        </p:nvCxnSpPr>
        <p:spPr>
          <a:xfrm>
            <a:off x="6897030" y="2477744"/>
            <a:ext cx="0" cy="36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0" y="128150"/>
            <a:ext cx="5486400" cy="497100"/>
          </a:xfrm>
          <a:prstGeom prst="homePlate">
            <a:avLst>
              <a:gd name="adj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25625" y="145850"/>
            <a:ext cx="530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latin typeface="Merriweather"/>
                <a:ea typeface="Merriweather"/>
                <a:cs typeface="Merriweather"/>
                <a:sym typeface="Merriweather"/>
              </a:rPr>
              <a:t>Parteien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4294967295"/>
          </p:nvPr>
        </p:nvSpPr>
        <p:spPr>
          <a:xfrm>
            <a:off x="990600" y="838200"/>
            <a:ext cx="7162800" cy="392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Nach der Wiedervereinigung (3. Oktober 1990) haben sich die Parteien neu geordnet. 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000000"/>
                </a:solidFill>
              </a:rPr>
              <a:t>                   </a:t>
            </a: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CDU/CSU: </a:t>
            </a:r>
            <a:r>
              <a:rPr lang="de" sz="1100">
                <a:solidFill>
                  <a:srgbClr val="434343"/>
                </a:solidFill>
                <a:highlight>
                  <a:srgbClr val="FFFFFF"/>
                </a:highlight>
                <a:latin typeface="EB Garamond Medium"/>
                <a:ea typeface="EB Garamond Medium"/>
                <a:cs typeface="EB Garamond Medium"/>
                <a:sym typeface="EB Garamond Medium"/>
              </a:rPr>
              <a:t>„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Union”→ regierte während der Wiedervereinigung</a:t>
            </a:r>
            <a:endParaRPr sz="1600">
              <a:solidFill>
                <a:srgbClr val="66666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                           </a:t>
            </a: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SPD: 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älteste Partei (Partei der Arbeiter für bessere Löhne)</a:t>
            </a:r>
            <a:endParaRPr sz="1600">
              <a:solidFill>
                <a:srgbClr val="66666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                           </a:t>
            </a: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DIE LINKE: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schwankende Entwicklung</a:t>
            </a:r>
            <a:endParaRPr sz="1600">
              <a:solidFill>
                <a:srgbClr val="66666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                           </a:t>
            </a: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BÜNDNIS 90/Die Grünen: 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entstanden aus Umweltbewegungen</a:t>
            </a:r>
            <a:endParaRPr sz="1600">
              <a:solidFill>
                <a:srgbClr val="66666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                           </a:t>
            </a: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AfD: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geboren als </a:t>
            </a:r>
            <a:r>
              <a:rPr lang="de" sz="1100">
                <a:solidFill>
                  <a:srgbClr val="434343"/>
                </a:solidFill>
                <a:highlight>
                  <a:srgbClr val="FFFFFF"/>
                </a:highlight>
                <a:latin typeface="EB Garamond Medium"/>
                <a:ea typeface="EB Garamond Medium"/>
                <a:cs typeface="EB Garamond Medium"/>
                <a:sym typeface="EB Garamond Medium"/>
              </a:rPr>
              <a:t>„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Anti-Euro-Partei”, rechtspopulistisch</a:t>
            </a:r>
            <a:endParaRPr sz="1600" baseline="30000">
              <a:solidFill>
                <a:srgbClr val="66666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                           </a:t>
            </a:r>
            <a:r>
              <a:rPr lang="de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FDP: </a:t>
            </a:r>
            <a:r>
              <a:rPr lang="de" sz="1600">
                <a:solidFill>
                  <a:srgbClr val="66666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liberal, Mitte-rechts</a:t>
            </a:r>
            <a:endParaRPr sz="1600">
              <a:solidFill>
                <a:srgbClr val="66666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t="20166"/>
          <a:stretch/>
        </p:blipFill>
        <p:spPr>
          <a:xfrm>
            <a:off x="1143000" y="1719000"/>
            <a:ext cx="990600" cy="45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2203938"/>
            <a:ext cx="990602" cy="3532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" y="3432300"/>
            <a:ext cx="838200" cy="64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200" y="2583700"/>
            <a:ext cx="844851" cy="50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9200" y="3078050"/>
            <a:ext cx="844850" cy="469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9200" y="3928800"/>
            <a:ext cx="838200" cy="5069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848575"/>
            <a:ext cx="7328300" cy="41806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21"/>
          <p:cNvSpPr/>
          <p:nvPr/>
        </p:nvSpPr>
        <p:spPr>
          <a:xfrm>
            <a:off x="0" y="128150"/>
            <a:ext cx="5486400" cy="49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-62400" y="76200"/>
            <a:ext cx="532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e">
                <a:latin typeface="EB Garamond Medium"/>
                <a:ea typeface="EB Garamond Medium"/>
                <a:cs typeface="EB Garamond Medium"/>
                <a:sym typeface="EB Garamond Medium"/>
              </a:rPr>
              <a:t>der 20. Bundestag (26. September 2021) </a:t>
            </a:r>
            <a:endParaRPr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Presentazione su schermo (16:9)</PresentationFormat>
  <Paragraphs>87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Merriweather</vt:lpstr>
      <vt:lpstr>Playfair Display Medium</vt:lpstr>
      <vt:lpstr>Playfair Display</vt:lpstr>
      <vt:lpstr>EB Garamond</vt:lpstr>
      <vt:lpstr>EB Garamond Medium</vt:lpstr>
      <vt:lpstr>Simple Light</vt:lpstr>
      <vt:lpstr>Presentazione standard di PowerPoint</vt:lpstr>
      <vt:lpstr>Inhaltsverzeichnis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der 20. Bundestag (26. September 2021) </vt:lpstr>
      <vt:lpstr>Presentazione standard di PowerPoint</vt:lpstr>
      <vt:lpstr>Presentazione standard di PowerPoint</vt:lpstr>
      <vt:lpstr>Das heutige Bundeskabinett: Koalition aus SPD, Grünen und FDP</vt:lpstr>
      <vt:lpstr>Bürgerinitiativen</vt:lpstr>
      <vt:lpstr>Danke für die Aufmerksamkeit!</vt:lpstr>
      <vt:lpstr>Und jetzt seid ihr dran!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Matilde De Faveri</cp:lastModifiedBy>
  <cp:revision>1</cp:revision>
  <dcterms:modified xsi:type="dcterms:W3CDTF">2022-11-07T10:53:10Z</dcterms:modified>
</cp:coreProperties>
</file>