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22"/>
  </p:notesMasterIdLst>
  <p:sldIdLst>
    <p:sldId id="257" r:id="rId2"/>
    <p:sldId id="435" r:id="rId3"/>
    <p:sldId id="436" r:id="rId4"/>
    <p:sldId id="378" r:id="rId5"/>
    <p:sldId id="438" r:id="rId6"/>
    <p:sldId id="437" r:id="rId7"/>
    <p:sldId id="439" r:id="rId8"/>
    <p:sldId id="440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41" r:id="rId17"/>
    <p:sldId id="432" r:id="rId18"/>
    <p:sldId id="433" r:id="rId19"/>
    <p:sldId id="434" r:id="rId20"/>
    <p:sldId id="406" r:id="rId21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8" autoAdjust="0"/>
    <p:restoredTop sz="93689" autoAdjust="0"/>
  </p:normalViewPr>
  <p:slideViewPr>
    <p:cSldViewPr snapToGrid="0" snapToObjects="1">
      <p:cViewPr varScale="1">
        <p:scale>
          <a:sx n="68" d="100"/>
          <a:sy n="68" d="100"/>
        </p:scale>
        <p:origin x="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10/11/2022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dirty="0"/>
              <a:t>Fondamenti teorici dell’interpretazione</a:t>
            </a:r>
          </a:p>
          <a:p>
            <a:pPr algn="ctr"/>
            <a:r>
              <a:rPr lang="it-IT" sz="2600" dirty="0" smtClean="0"/>
              <a:t>Interpretazione nella storia</a:t>
            </a:r>
          </a:p>
          <a:p>
            <a:pPr algn="ctr"/>
            <a:r>
              <a:rPr lang="it-IT" sz="2600" dirty="0" smtClean="0"/>
              <a:t>Questioni di etica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it-IT" sz="2400" dirty="0">
              <a:latin typeface="Calibri" pitchFamily="-1" charset="0"/>
            </a:endParaRPr>
          </a:p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smtClean="0">
                <a:latin typeface="Calibri" pitchFamily="-1" charset="0"/>
              </a:rPr>
              <a:t>10-11-2022</a:t>
            </a:r>
            <a:endParaRPr lang="it-IT" sz="2400" dirty="0">
              <a:latin typeface="Calibri" pitchFamily="-1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96291" y="486669"/>
            <a:ext cx="64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Laurea Magistrale in Traduzione Specialistica e Interpretazione di Conferenza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38200" y="990600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/>
                <a:cs typeface="Calibri"/>
              </a:rPr>
              <a:t>il traduttore prevalentemente non conosce l’autore e tantomeno i lettori, </a:t>
            </a:r>
          </a:p>
          <a:p>
            <a:r>
              <a:rPr lang="it-IT" sz="2800" dirty="0">
                <a:latin typeface="Calibri"/>
                <a:cs typeface="Calibri"/>
              </a:rPr>
              <a:t>non può usufruire di reazione da parte dei lettori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Il discorso da interpretare è inserito in un contesto situazionale </a:t>
            </a:r>
          </a:p>
          <a:p>
            <a:r>
              <a:rPr lang="it-IT" sz="2800" dirty="0">
                <a:latin typeface="Calibri"/>
                <a:cs typeface="Calibri"/>
              </a:rPr>
              <a:t>corredato dai gesti e dalla mimica dell’oratore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immediata reazione del pubblico </a:t>
            </a:r>
          </a:p>
          <a:p>
            <a:r>
              <a:rPr lang="it-IT" sz="2800" dirty="0">
                <a:latin typeface="Calibri"/>
                <a:cs typeface="Calibri"/>
              </a:rPr>
              <a:t>può fornire indicazioni utili </a:t>
            </a:r>
          </a:p>
        </p:txBody>
      </p:sp>
    </p:spTree>
    <p:extLst>
      <p:ext uri="{BB962C8B-B14F-4D97-AF65-F5344CB8AC3E}">
        <p14:creationId xmlns:p14="http://schemas.microsoft.com/office/powerpoint/2010/main" val="36610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627459-7212-D0F0-8F72-DD14C7E66801}"/>
              </a:ext>
            </a:extLst>
          </p:cNvPr>
          <p:cNvSpPr txBox="1"/>
          <p:nvPr/>
        </p:nvSpPr>
        <p:spPr>
          <a:xfrm>
            <a:off x="1343889" y="1205344"/>
            <a:ext cx="659476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+mn-lt"/>
              </a:rPr>
              <a:t>Processo principale di Norimberga 1945-1946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Evento epocale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Necessità di interpretare in 4 lingue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Nuova tecnologia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 è imposto per una serie di circostanze favorevoli</a:t>
            </a:r>
          </a:p>
        </p:txBody>
      </p:sp>
    </p:spTree>
    <p:extLst>
      <p:ext uri="{BB962C8B-B14F-4D97-AF65-F5344CB8AC3E}">
        <p14:creationId xmlns:p14="http://schemas.microsoft.com/office/powerpoint/2010/main" val="206681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1FF2EC4-1329-E133-73A3-E4F2D381AA39}"/>
              </a:ext>
            </a:extLst>
          </p:cNvPr>
          <p:cNvSpPr txBox="1"/>
          <p:nvPr/>
        </p:nvSpPr>
        <p:spPr>
          <a:xfrm>
            <a:off x="762000" y="554173"/>
            <a:ext cx="7564581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+mn-lt"/>
              </a:rPr>
              <a:t>RSI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i="1" dirty="0">
                <a:latin typeface="+mn-lt"/>
              </a:rPr>
              <a:t>Remote </a:t>
            </a:r>
            <a:r>
              <a:rPr lang="it-IT" sz="2800" i="1" dirty="0" err="1">
                <a:latin typeface="+mn-lt"/>
              </a:rPr>
              <a:t>simultaneous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interpreting</a:t>
            </a:r>
            <a:endParaRPr lang="it-IT" sz="2800" i="1" dirty="0">
              <a:latin typeface="+mn-lt"/>
            </a:endParaRPr>
          </a:p>
          <a:p>
            <a:r>
              <a:rPr lang="it-IT" sz="2800" dirty="0">
                <a:latin typeface="+mn-lt"/>
              </a:rPr>
              <a:t>Interpretazione simultanea a distanza, in remoto</a:t>
            </a:r>
          </a:p>
          <a:p>
            <a:endParaRPr lang="it-IT" sz="2800" dirty="0">
              <a:latin typeface="+mn-lt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la fine 1990 e il 2005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numerosi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test per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interpretazione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distanza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risparmiare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spazi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(UN,UE)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Risultati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tecnici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sintonizzazione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audio e video del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labiale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maggiore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affaticamento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stress</a:t>
            </a:r>
          </a:p>
          <a:p>
            <a:pPr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13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5C67F8-4E5E-BC67-C991-41FA529390C2}"/>
              </a:ext>
            </a:extLst>
          </p:cNvPr>
          <p:cNvSpPr txBox="1"/>
          <p:nvPr/>
        </p:nvSpPr>
        <p:spPr>
          <a:xfrm>
            <a:off x="942109" y="1385441"/>
            <a:ext cx="757843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maggiore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concentrazione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schermo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provocava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affaticamento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oculare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collo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schiena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 di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testa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perdita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concentrazione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motivazione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senso di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alienazione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685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DB64B58-BF5F-B575-9BB5-11F8A6F867D3}"/>
              </a:ext>
            </a:extLst>
          </p:cNvPr>
          <p:cNvSpPr txBox="1"/>
          <p:nvPr/>
        </p:nvSpPr>
        <p:spPr>
          <a:xfrm>
            <a:off x="1025236" y="942109"/>
            <a:ext cx="724592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pandemia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Covid-19 ha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segnato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rivoluzione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interpretazione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conferenza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attraverso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l’uso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piattaforme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RSI</a:t>
            </a:r>
          </a:p>
          <a:p>
            <a:pPr>
              <a:spcAft>
                <a:spcPts val="600"/>
              </a:spcAft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utilizzate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ncremento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nell’uso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piattaforme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lock-down </a:t>
            </a:r>
          </a:p>
          <a:p>
            <a:pPr>
              <a:spcAft>
                <a:spcPts val="6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 serve una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nuova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regolamentazione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70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609B70-9802-58B5-49EA-F18941026A37}"/>
              </a:ext>
            </a:extLst>
          </p:cNvPr>
          <p:cNvSpPr txBox="1"/>
          <p:nvPr/>
        </p:nvSpPr>
        <p:spPr>
          <a:xfrm>
            <a:off x="609601" y="1814971"/>
            <a:ext cx="79940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Per la didattica dell’interpretazione, un sondaggio EMCI ha indicato che nell’emergenza la didattica a distanza è stata l’unica possibilità per continuare le lezioni, e rappresenta una modalità da conoscere per il futuro del mercato del </a:t>
            </a:r>
            <a:r>
              <a:rPr lang="it-IT" sz="2800" dirty="0" smtClean="0">
                <a:latin typeface="+mn-lt"/>
              </a:rPr>
              <a:t>lavoro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/>
              <a:t>E</a:t>
            </a:r>
            <a:r>
              <a:rPr lang="it-IT" sz="2800" dirty="0" smtClean="0"/>
              <a:t>lementi </a:t>
            </a:r>
            <a:r>
              <a:rPr lang="it-IT" sz="2800" dirty="0"/>
              <a:t>di criticità: 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2662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5112383-F7A4-6E59-5B40-7D239976A06C}"/>
              </a:ext>
            </a:extLst>
          </p:cNvPr>
          <p:cNvSpPr txBox="1"/>
          <p:nvPr/>
        </p:nvSpPr>
        <p:spPr>
          <a:xfrm>
            <a:off x="2286000" y="1609697"/>
            <a:ext cx="45720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+mn-lt"/>
              </a:rPr>
              <a:t>aspetti </a:t>
            </a:r>
            <a:r>
              <a:rPr lang="it-IT" sz="2800" dirty="0">
                <a:latin typeface="+mn-lt"/>
              </a:rPr>
              <a:t>tecnici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connessioni instabili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rumori di sottofondo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scarsa qualità audio e video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0764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7C49ED-BBF7-6517-79DA-6967D9F69733}"/>
              </a:ext>
            </a:extLst>
          </p:cNvPr>
          <p:cNvSpPr txBox="1"/>
          <p:nvPr/>
        </p:nvSpPr>
        <p:spPr>
          <a:xfrm>
            <a:off x="1440873" y="875338"/>
            <a:ext cx="70658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latin typeface="+mn-lt"/>
              </a:rPr>
              <a:t>più attività da svolgere contemporaneamente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più stress e fatica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isolamento, mancanza di contatto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meno empatia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maggiore difficoltà di contestualizzazione dell’argomento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ToT</a:t>
            </a:r>
            <a:r>
              <a:rPr lang="it-IT" sz="2800" dirty="0">
                <a:latin typeface="+mn-lt"/>
              </a:rPr>
              <a:t> EMCI</a:t>
            </a:r>
          </a:p>
        </p:txBody>
      </p:sp>
    </p:spTree>
    <p:extLst>
      <p:ext uri="{BB962C8B-B14F-4D97-AF65-F5344CB8AC3E}">
        <p14:creationId xmlns:p14="http://schemas.microsoft.com/office/powerpoint/2010/main" val="2623806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94BF1F-0D6E-92EE-13BA-29D28210EDF0}"/>
              </a:ext>
            </a:extLst>
          </p:cNvPr>
          <p:cNvSpPr txBox="1"/>
          <p:nvPr/>
        </p:nvSpPr>
        <p:spPr>
          <a:xfrm>
            <a:off x="1288473" y="1305039"/>
            <a:ext cx="55695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smtClean="0">
                <a:latin typeface="+mn-lt"/>
              </a:rPr>
              <a:t>Modalità </a:t>
            </a:r>
            <a:r>
              <a:rPr lang="it-IT" sz="2800" dirty="0">
                <a:latin typeface="+mn-lt"/>
              </a:rPr>
              <a:t>di 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2504352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76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6473" y="934254"/>
            <a:ext cx="809105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Riccardi, Alessandra 2003</a:t>
            </a:r>
          </a:p>
          <a:p>
            <a:r>
              <a:rPr lang="it-IT" sz="2800" i="1" dirty="0">
                <a:latin typeface="Calibri"/>
                <a:cs typeface="Calibri"/>
              </a:rPr>
              <a:t>Dalla traduzione all’interpretazione. Studi d’interpretazione simultanea</a:t>
            </a:r>
            <a:r>
              <a:rPr lang="it-IT" sz="2800" dirty="0">
                <a:latin typeface="Calibri"/>
                <a:cs typeface="Calibri"/>
              </a:rPr>
              <a:t>, Milano: Led, 99-121;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en-US" sz="2800" dirty="0">
                <a:latin typeface="+mn-lt"/>
              </a:rPr>
              <a:t>Alonso-</a:t>
            </a:r>
            <a:r>
              <a:rPr lang="en-US" sz="2800" dirty="0" err="1">
                <a:latin typeface="+mn-lt"/>
              </a:rPr>
              <a:t>Araguás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Icíar</a:t>
            </a:r>
            <a:r>
              <a:rPr lang="en-US" sz="2800" dirty="0">
                <a:latin typeface="+mn-lt"/>
              </a:rPr>
              <a:t> 2016, “Interpreting practices in the age of discoveries – The early stages of the Spanish Empire in the Americas”, in Kayoko Takeda and Jesús </a:t>
            </a:r>
            <a:r>
              <a:rPr lang="en-US" sz="2800" dirty="0" err="1">
                <a:latin typeface="+mn-lt"/>
              </a:rPr>
              <a:t>Baigorri-Jalón</a:t>
            </a:r>
            <a:r>
              <a:rPr lang="en-US" sz="2800" dirty="0">
                <a:latin typeface="+mn-lt"/>
              </a:rPr>
              <a:t> (eds.) </a:t>
            </a:r>
            <a:r>
              <a:rPr lang="en-US" sz="2800" i="1" dirty="0">
                <a:latin typeface="+mn-lt"/>
              </a:rPr>
              <a:t>New insights in the History of Interpreting,</a:t>
            </a:r>
            <a:r>
              <a:rPr lang="en-US" sz="2800" dirty="0">
                <a:latin typeface="+mn-lt"/>
              </a:rPr>
              <a:t> Amsterdam/Philadelphia, John Benjamins, 27-46</a:t>
            </a:r>
            <a:endParaRPr lang="it-IT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8251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423104-F02A-AA42-ACF8-88F09AEFA389}"/>
              </a:ext>
            </a:extLst>
          </p:cNvPr>
          <p:cNvSpPr txBox="1"/>
          <p:nvPr/>
        </p:nvSpPr>
        <p:spPr>
          <a:xfrm>
            <a:off x="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34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4944" y="1390744"/>
            <a:ext cx="75632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Brambilla, </a:t>
            </a:r>
            <a:r>
              <a:rPr lang="en-US" sz="2800" dirty="0" smtClean="0">
                <a:latin typeface="+mn-lt"/>
              </a:rPr>
              <a:t>E. </a:t>
            </a:r>
            <a:r>
              <a:rPr lang="en-US" sz="2800" dirty="0">
                <a:latin typeface="+mn-lt"/>
              </a:rPr>
              <a:t>2016 “Cowboys, Indians and Interpreters. On the controversial role of interpreters in the conquest of the American West”, </a:t>
            </a:r>
            <a:r>
              <a:rPr lang="en-US" sz="2800" i="1" dirty="0">
                <a:latin typeface="+mn-lt"/>
              </a:rPr>
              <a:t>The Interpreters’ Newsletter 21</a:t>
            </a:r>
            <a:r>
              <a:rPr lang="en-US" sz="2800" dirty="0">
                <a:latin typeface="+mn-lt"/>
              </a:rPr>
              <a:t>, 63-78</a:t>
            </a:r>
          </a:p>
          <a:p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	</a:t>
            </a:r>
          </a:p>
          <a:p>
            <a:r>
              <a:rPr lang="it-IT" sz="2800" dirty="0">
                <a:latin typeface="+mn-lt"/>
              </a:rPr>
              <a:t>Figure d’interpreti nella storia</a:t>
            </a:r>
          </a:p>
          <a:p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423104-F02A-AA42-ACF8-88F09AEFA389}"/>
              </a:ext>
            </a:extLst>
          </p:cNvPr>
          <p:cNvSpPr txBox="1"/>
          <p:nvPr/>
        </p:nvSpPr>
        <p:spPr>
          <a:xfrm>
            <a:off x="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71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6473" y="836600"/>
            <a:ext cx="809105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Tryuk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2016 “Interpreting and translating in Nazi concentration camps during World War II”, </a:t>
            </a:r>
            <a:r>
              <a:rPr lang="en-US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Linguistica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Antverpiensia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15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121–141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800" i="1" dirty="0">
              <a:latin typeface="+mn-lt"/>
            </a:endParaRPr>
          </a:p>
          <a:p>
            <a:r>
              <a:rPr lang="en-US" sz="2800" dirty="0">
                <a:effectLst/>
                <a:latin typeface="+mn-lt"/>
                <a:ea typeface="Calibri" panose="020F0502020204030204" pitchFamily="34" charset="0"/>
              </a:rPr>
              <a:t>Fernández Sánchez</a:t>
            </a:r>
            <a:r>
              <a:rPr lang="it-IT" sz="2800" dirty="0">
                <a:effectLst/>
                <a:latin typeface="+mn-lt"/>
              </a:rPr>
              <a:t> . M. M. 2017, 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i="1" dirty="0">
                <a:effectLst/>
                <a:latin typeface="+mn-lt"/>
                <a:ea typeface="Calibri" panose="020F0502020204030204" pitchFamily="34" charset="0"/>
              </a:rPr>
              <a:t>Faithful </a:t>
            </a:r>
            <a:r>
              <a:rPr lang="en-US" sz="2800" i="1" dirty="0" smtClean="0">
                <a:effectLst/>
                <a:latin typeface="+mn-lt"/>
                <a:ea typeface="Calibri" panose="020F0502020204030204" pitchFamily="34" charset="0"/>
              </a:rPr>
              <a:t>Ech</a:t>
            </a:r>
            <a:r>
              <a:rPr lang="en-US" sz="2800" i="1" dirty="0" smtClean="0">
                <a:latin typeface="+mn-lt"/>
                <a:ea typeface="Calibri" panose="020F0502020204030204" pitchFamily="34" charset="0"/>
              </a:rPr>
              <a:t>o”, </a:t>
            </a:r>
            <a:r>
              <a:rPr lang="de-DE" sz="2800" dirty="0">
                <a:effectLst/>
                <a:latin typeface="+mn-lt"/>
                <a:ea typeface="Calibri" panose="020F0502020204030204" pitchFamily="34" charset="0"/>
              </a:rPr>
              <a:t>Andres, D. / Kaindl, K./ Kurz, I. (</a:t>
            </a:r>
            <a:r>
              <a:rPr lang="de-DE" sz="2800" dirty="0" err="1">
                <a:effectLst/>
                <a:latin typeface="+mn-lt"/>
                <a:ea typeface="Calibri" panose="020F0502020204030204" pitchFamily="34" charset="0"/>
              </a:rPr>
              <a:t>eds</a:t>
            </a:r>
            <a:r>
              <a:rPr lang="de-DE" sz="2800" dirty="0">
                <a:effectLst/>
                <a:latin typeface="+mn-lt"/>
                <a:ea typeface="Calibri" panose="020F0502020204030204" pitchFamily="34" charset="0"/>
              </a:rPr>
              <a:t>)</a:t>
            </a:r>
            <a:r>
              <a:rPr lang="de-DE" sz="2800" i="1" dirty="0">
                <a:effectLst/>
                <a:latin typeface="+mn-lt"/>
                <a:ea typeface="Calibri" panose="020F0502020204030204" pitchFamily="34" charset="0"/>
              </a:rPr>
              <a:t> Dolmetscherinnen und Dolmetscher im Netz der Macht, </a:t>
            </a:r>
            <a:r>
              <a:rPr lang="de-DE" sz="2800" dirty="0">
                <a:effectLst/>
                <a:latin typeface="+mn-lt"/>
                <a:ea typeface="Calibri" panose="020F0502020204030204" pitchFamily="34" charset="0"/>
              </a:rPr>
              <a:t>Berlin, Frank &amp; </a:t>
            </a:r>
            <a:r>
              <a:rPr lang="de-DE" sz="2800" dirty="0" err="1">
                <a:effectLst/>
                <a:latin typeface="+mn-lt"/>
                <a:ea typeface="Calibri" panose="020F0502020204030204" pitchFamily="34" charset="0"/>
              </a:rPr>
              <a:t>Timme</a:t>
            </a:r>
            <a:endParaRPr lang="de-DE" sz="2800" dirty="0">
              <a:effectLst/>
              <a:latin typeface="+mn-lt"/>
              <a:ea typeface="Calibri" panose="020F0502020204030204" pitchFamily="34" charset="0"/>
            </a:endParaRPr>
          </a:p>
          <a:p>
            <a:endParaRPr lang="it-IT" sz="2800" dirty="0">
              <a:effectLst/>
              <a:latin typeface="+mn-lt"/>
            </a:endParaRPr>
          </a:p>
          <a:p>
            <a:r>
              <a:rPr lang="it-IT" sz="2800" dirty="0">
                <a:effectLst/>
                <a:latin typeface="+mn-lt"/>
              </a:rPr>
              <a:t>Riccardi, A.</a:t>
            </a:r>
            <a:r>
              <a:rPr lang="it-IT" sz="2800" i="1" dirty="0">
                <a:effectLst/>
                <a:latin typeface="+mn-lt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2800" dirty="0">
                <a:effectLst/>
                <a:latin typeface="+mn-lt"/>
              </a:rPr>
              <a:t>Interprete e mediatore: evoluzione delle definizioni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</a:t>
            </a:r>
            <a:r>
              <a:rPr lang="it-IT" sz="2800" i="1" dirty="0">
                <a:effectLst/>
                <a:latin typeface="+mn-lt"/>
              </a:rPr>
              <a:t> RITT, n.21 - 2019", EUT, Trieste, 2019, 205-217</a:t>
            </a:r>
          </a:p>
          <a:p>
            <a:endParaRPr lang="it-IT" sz="2800" dirty="0">
              <a:effectLst/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9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0D1140-6FB1-03BE-0145-B77BCF98A76D}"/>
              </a:ext>
            </a:extLst>
          </p:cNvPr>
          <p:cNvSpPr txBox="1"/>
          <p:nvPr/>
        </p:nvSpPr>
        <p:spPr>
          <a:xfrm>
            <a:off x="886691" y="845127"/>
            <a:ext cx="689956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scritti autobiografici / memorie di interpreti</a:t>
            </a: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Paul Schmidt</a:t>
            </a: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Eugen </a:t>
            </a:r>
            <a:r>
              <a:rPr lang="it-IT" sz="2800" dirty="0" err="1">
                <a:effectLst/>
                <a:latin typeface="+mn-lt"/>
                <a:ea typeface="Calibri" panose="020F0502020204030204" pitchFamily="34" charset="0"/>
              </a:rPr>
              <a:t>Dollman</a:t>
            </a:r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Hans Jacob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Robert </a:t>
            </a:r>
            <a:r>
              <a:rPr lang="it-IT" sz="2800" dirty="0" err="1" smtClean="0">
                <a:latin typeface="+mn-lt"/>
              </a:rPr>
              <a:t>Ekvall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endParaRPr lang="it-IT" sz="2800" dirty="0" smtClean="0">
              <a:ea typeface="Calibri" panose="020F0502020204030204" pitchFamily="34" charset="0"/>
            </a:endParaRPr>
          </a:p>
          <a:p>
            <a:r>
              <a:rPr lang="it-IT" sz="2800" dirty="0" smtClean="0">
                <a:ea typeface="Calibri" panose="020F0502020204030204" pitchFamily="34" charset="0"/>
              </a:rPr>
              <a:t>principi </a:t>
            </a:r>
            <a:r>
              <a:rPr lang="it-IT" sz="2800" dirty="0">
                <a:ea typeface="Calibri" panose="020F0502020204030204" pitchFamily="34" charset="0"/>
              </a:rPr>
              <a:t>deontologici </a:t>
            </a:r>
            <a:r>
              <a:rPr lang="it-IT" sz="2800" dirty="0" smtClean="0">
                <a:ea typeface="Calibri" panose="020F0502020204030204" pitchFamily="34" charset="0"/>
              </a:rPr>
              <a:t>?</a:t>
            </a:r>
            <a:endParaRPr lang="it-IT" sz="2800" dirty="0">
              <a:ea typeface="Calibri" panose="020F0502020204030204" pitchFamily="34" charset="0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594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7B5533-3B76-DE26-05B9-9EC4F65C9F75}"/>
              </a:ext>
            </a:extLst>
          </p:cNvPr>
          <p:cNvSpPr txBox="1"/>
          <p:nvPr/>
        </p:nvSpPr>
        <p:spPr>
          <a:xfrm>
            <a:off x="969818" y="387554"/>
            <a:ext cx="770312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effectLst/>
                <a:latin typeface="+mn-lt"/>
                <a:ea typeface="Calibri" panose="020F0502020204030204" pitchFamily="34" charset="0"/>
              </a:rPr>
              <a:t>riservatezza/segretezza </a:t>
            </a:r>
            <a:endParaRPr lang="it-IT" sz="2800" dirty="0">
              <a:effectLst/>
              <a:latin typeface="+mn-lt"/>
              <a:ea typeface="Calibri" panose="020F0502020204030204" pitchFamily="34" charset="0"/>
            </a:endParaRP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</a:rPr>
              <a:t>n</a:t>
            </a:r>
            <a:r>
              <a:rPr lang="it-IT" sz="2800" dirty="0" smtClean="0">
                <a:latin typeface="+mn-lt"/>
                <a:ea typeface="Calibri" panose="020F0502020204030204" pitchFamily="34" charset="0"/>
              </a:rPr>
              <a:t>eutralità/</a:t>
            </a:r>
            <a:r>
              <a:rPr lang="it-IT" sz="2800" dirty="0" smtClean="0">
                <a:latin typeface="+mn-lt"/>
              </a:rPr>
              <a:t>imparzialità</a:t>
            </a:r>
          </a:p>
          <a:p>
            <a:endParaRPr lang="it-IT" sz="2800" dirty="0">
              <a:effectLst/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</a:rPr>
              <a:t>e</a:t>
            </a:r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quivalenza/fedeltà</a:t>
            </a: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competenza </a:t>
            </a: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</a:rPr>
              <a:t>l</a:t>
            </a:r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ealtà</a:t>
            </a:r>
          </a:p>
          <a:p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 </a:t>
            </a:r>
          </a:p>
          <a:p>
            <a:r>
              <a:rPr lang="it-IT" sz="2800" dirty="0">
                <a:latin typeface="+mn-lt"/>
                <a:ea typeface="Calibri" panose="020F0502020204030204" pitchFamily="34" charset="0"/>
              </a:rPr>
              <a:t>a</a:t>
            </a:r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ffidabilità</a:t>
            </a:r>
          </a:p>
          <a:p>
            <a:endParaRPr lang="it-IT" sz="2800" dirty="0">
              <a:effectLst/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effectLst/>
                <a:latin typeface="+mn-lt"/>
                <a:ea typeface="Calibri" panose="020F0502020204030204" pitchFamily="34" charset="0"/>
              </a:rPr>
              <a:t>responsabilità </a:t>
            </a:r>
          </a:p>
        </p:txBody>
      </p:sp>
    </p:spTree>
    <p:extLst>
      <p:ext uri="{BB962C8B-B14F-4D97-AF65-F5344CB8AC3E}">
        <p14:creationId xmlns:p14="http://schemas.microsoft.com/office/powerpoint/2010/main" val="86126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C68766-2BDC-8D1F-35DB-C78E889DE5C8}"/>
              </a:ext>
            </a:extLst>
          </p:cNvPr>
          <p:cNvSpPr txBox="1"/>
          <p:nvPr/>
        </p:nvSpPr>
        <p:spPr>
          <a:xfrm>
            <a:off x="1191491" y="1565564"/>
            <a:ext cx="63730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effectLst/>
                <a:latin typeface="+mn-lt"/>
              </a:rPr>
              <a:t>Conflict</a:t>
            </a:r>
            <a:r>
              <a:rPr lang="it-IT" sz="2800" i="1" dirty="0">
                <a:effectLst/>
                <a:latin typeface="+mn-lt"/>
              </a:rPr>
              <a:t> Zone Field Guide</a:t>
            </a:r>
            <a:endParaRPr lang="it-IT" sz="2800" dirty="0">
              <a:effectLst/>
              <a:latin typeface="+mn-lt"/>
            </a:endParaRPr>
          </a:p>
          <a:p>
            <a:endParaRPr lang="it-IT" sz="2800" i="1" dirty="0">
              <a:effectLst/>
              <a:latin typeface="+mn-lt"/>
            </a:endParaRPr>
          </a:p>
          <a:p>
            <a:r>
              <a:rPr lang="it-IT" sz="2800" i="1" dirty="0">
                <a:effectLst/>
                <a:latin typeface="+mn-lt"/>
              </a:rPr>
              <a:t>For </a:t>
            </a:r>
            <a:r>
              <a:rPr lang="it-IT" sz="2800" i="1" dirty="0" err="1">
                <a:effectLst/>
                <a:latin typeface="+mn-lt"/>
              </a:rPr>
              <a:t>Civilian</a:t>
            </a:r>
            <a:r>
              <a:rPr lang="it-IT" sz="2800" i="1" dirty="0">
                <a:effectLst/>
                <a:latin typeface="+mn-lt"/>
              </a:rPr>
              <a:t> </a:t>
            </a:r>
            <a:r>
              <a:rPr lang="it-IT" sz="2800" i="1" dirty="0" err="1">
                <a:effectLst/>
                <a:latin typeface="+mn-lt"/>
              </a:rPr>
              <a:t>Translators</a:t>
            </a:r>
            <a:r>
              <a:rPr lang="it-IT" sz="2800" i="1" dirty="0">
                <a:effectLst/>
                <a:latin typeface="+mn-lt"/>
              </a:rPr>
              <a:t>/</a:t>
            </a:r>
            <a:r>
              <a:rPr lang="it-IT" sz="2800" i="1" dirty="0" err="1">
                <a:effectLst/>
                <a:latin typeface="+mn-lt"/>
              </a:rPr>
              <a:t>Interpreters</a:t>
            </a:r>
            <a:endParaRPr lang="it-IT" sz="2800" dirty="0">
              <a:effectLst/>
              <a:latin typeface="+mn-lt"/>
            </a:endParaRPr>
          </a:p>
          <a:p>
            <a:endParaRPr lang="it-IT" sz="2800" i="1" dirty="0">
              <a:effectLst/>
              <a:latin typeface="+mn-lt"/>
            </a:endParaRPr>
          </a:p>
          <a:p>
            <a:r>
              <a:rPr lang="it-IT" sz="2800" i="1" dirty="0">
                <a:effectLst/>
                <a:latin typeface="+mn-lt"/>
              </a:rPr>
              <a:t>and Users of </a:t>
            </a:r>
            <a:r>
              <a:rPr lang="it-IT" sz="2800" i="1" dirty="0" err="1">
                <a:effectLst/>
                <a:latin typeface="+mn-lt"/>
              </a:rPr>
              <a:t>Their</a:t>
            </a:r>
            <a:r>
              <a:rPr lang="it-IT" sz="2800" i="1" dirty="0">
                <a:effectLst/>
                <a:latin typeface="+mn-lt"/>
              </a:rPr>
              <a:t> Services</a:t>
            </a:r>
            <a:endParaRPr lang="it-IT" sz="28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908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46E7069-E313-642B-0B7A-0971D7199A50}"/>
              </a:ext>
            </a:extLst>
          </p:cNvPr>
          <p:cNvSpPr txBox="1"/>
          <p:nvPr/>
        </p:nvSpPr>
        <p:spPr>
          <a:xfrm>
            <a:off x="1205345" y="1745673"/>
            <a:ext cx="73664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Confronto traduzione e interpretazione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Elementi </a:t>
            </a:r>
            <a:r>
              <a:rPr lang="it-IT" sz="2800" dirty="0" smtClean="0">
                <a:latin typeface="+mn-lt"/>
              </a:rPr>
              <a:t>comuni?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Elementi </a:t>
            </a:r>
            <a:r>
              <a:rPr lang="it-IT" sz="2800" dirty="0" smtClean="0">
                <a:latin typeface="+mn-lt"/>
              </a:rPr>
              <a:t>diversi?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624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3400" y="936153"/>
            <a:ext cx="8077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Calibri"/>
                <a:cs typeface="Calibri"/>
              </a:rPr>
              <a:t>Traduzione vs interpretazione</a:t>
            </a:r>
          </a:p>
          <a:p>
            <a:r>
              <a:rPr lang="it-IT" sz="2800" dirty="0">
                <a:latin typeface="Calibri"/>
                <a:cs typeface="Calibri"/>
              </a:rPr>
              <a:t>tempi di realizzazione diversi</a:t>
            </a:r>
          </a:p>
          <a:p>
            <a:r>
              <a:rPr lang="it-IT" sz="2800" dirty="0">
                <a:latin typeface="Calibri"/>
                <a:cs typeface="Calibri"/>
              </a:rPr>
              <a:t> </a:t>
            </a:r>
          </a:p>
          <a:p>
            <a:r>
              <a:rPr lang="it-IT" sz="2800" dirty="0">
                <a:latin typeface="Calibri"/>
                <a:cs typeface="Calibri"/>
              </a:rPr>
              <a:t>autore unico /testo unico, tempi variabili </a:t>
            </a:r>
          </a:p>
          <a:p>
            <a:r>
              <a:rPr lang="it-IT" sz="2800" dirty="0">
                <a:latin typeface="Calibri"/>
                <a:cs typeface="Calibri"/>
              </a:rPr>
              <a:t>vs</a:t>
            </a:r>
          </a:p>
          <a:p>
            <a:r>
              <a:rPr lang="it-IT" sz="2800" dirty="0">
                <a:latin typeface="Calibri"/>
                <a:cs typeface="Calibri"/>
              </a:rPr>
              <a:t>uno o più oratori che si succedono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il traduttore può rivolgersi a consulenti o revisori o utilizzare strumenti esterni</a:t>
            </a:r>
            <a:endParaRPr lang="it-IT" sz="2800" dirty="0"/>
          </a:p>
          <a:p>
            <a:r>
              <a:rPr lang="it-IT" sz="2800" dirty="0">
                <a:latin typeface="Calibri"/>
                <a:cs typeface="Calibri"/>
              </a:rPr>
              <a:t>vs</a:t>
            </a:r>
          </a:p>
          <a:p>
            <a:r>
              <a:rPr lang="it-IT" sz="2800" dirty="0">
                <a:latin typeface="Calibri"/>
                <a:cs typeface="Calibri"/>
              </a:rPr>
              <a:t>Interprete può chiedere chiarimenti agli interlocutori presenti, poca possibilità di strumenti addizionali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77327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2841</TotalTime>
  <Words>594</Words>
  <Application>Microsoft Office PowerPoint</Application>
  <PresentationFormat>Presentazione su schermo (4:3)</PresentationFormat>
  <Paragraphs>136</Paragraphs>
  <Slides>20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home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Alessandra Riccardi</dc:creator>
  <cp:keywords/>
  <dc:description/>
  <cp:lastModifiedBy>P C</cp:lastModifiedBy>
  <cp:revision>234</cp:revision>
  <cp:lastPrinted>2018-10-25T11:00:08Z</cp:lastPrinted>
  <dcterms:created xsi:type="dcterms:W3CDTF">2011-09-28T05:46:17Z</dcterms:created>
  <dcterms:modified xsi:type="dcterms:W3CDTF">2022-11-10T15:49:50Z</dcterms:modified>
  <cp:category/>
</cp:coreProperties>
</file>