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notesMasterIdLst>
    <p:notesMasterId r:id="rId22"/>
  </p:notesMasterIdLst>
  <p:sldIdLst>
    <p:sldId id="257" r:id="rId2"/>
    <p:sldId id="435" r:id="rId3"/>
    <p:sldId id="436" r:id="rId4"/>
    <p:sldId id="378" r:id="rId5"/>
    <p:sldId id="438" r:id="rId6"/>
    <p:sldId id="437" r:id="rId7"/>
    <p:sldId id="439" r:id="rId8"/>
    <p:sldId id="440" r:id="rId9"/>
    <p:sldId id="425" r:id="rId10"/>
    <p:sldId id="426" r:id="rId11"/>
    <p:sldId id="427" r:id="rId12"/>
    <p:sldId id="428" r:id="rId13"/>
    <p:sldId id="429" r:id="rId14"/>
    <p:sldId id="430" r:id="rId15"/>
    <p:sldId id="431" r:id="rId16"/>
    <p:sldId id="441" r:id="rId17"/>
    <p:sldId id="432" r:id="rId18"/>
    <p:sldId id="433" r:id="rId19"/>
    <p:sldId id="434" r:id="rId20"/>
    <p:sldId id="406" r:id="rId21"/>
  </p:sldIdLst>
  <p:sldSz cx="9144000" cy="6858000" type="screen4x3"/>
  <p:notesSz cx="6797675" cy="9926638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08" autoAdjust="0"/>
    <p:restoredTop sz="93689" autoAdjust="0"/>
  </p:normalViewPr>
  <p:slideViewPr>
    <p:cSldViewPr snapToGrid="0" snapToObjects="1">
      <p:cViewPr varScale="1">
        <p:scale>
          <a:sx n="68" d="100"/>
          <a:sy n="68" d="100"/>
        </p:scale>
        <p:origin x="7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0525005-3748-354A-8657-78697661F109}" type="datetime1">
              <a:rPr lang="it-IT"/>
              <a:pPr>
                <a:defRPr/>
              </a:pPr>
              <a:t>10/11/2022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03C24B-B9AC-374D-8B87-1D24445A24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1492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ＭＳ Ｐゴシック" pitchFamily="-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87D4FE-9C25-1449-B552-D0043333FC9A}" type="slidenum">
              <a:rPr lang="it-IT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4621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AADA03-3ABB-6740-8646-2AD1A4FA9B00}" type="datetime1">
              <a:rPr lang="it-IT" smtClean="0"/>
              <a:pPr>
                <a:defRPr/>
              </a:pPr>
              <a:t>10/11/2022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199D40-B664-E54D-801D-2844EC90E4B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A57720-420C-C048-A663-6CB86C30E53C}" type="datetime1">
              <a:rPr lang="it-IT" smtClean="0"/>
              <a:pPr>
                <a:defRPr/>
              </a:pPr>
              <a:t>10/11/2022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72BED-0C82-154A-900A-C54CF055887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39831-B9D8-F845-A65C-CBA8F93AC495}" type="datetime1">
              <a:rPr lang="it-IT" smtClean="0"/>
              <a:pPr>
                <a:defRPr/>
              </a:pPr>
              <a:t>10/11/2022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33765-345F-FD4F-90A5-3AEE2410C3B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DE4869-485E-E84C-87B6-815E9CE76EE4}" type="datetime1">
              <a:rPr lang="it-IT" smtClean="0"/>
              <a:pPr>
                <a:defRPr/>
              </a:pPr>
              <a:t>10/11/2022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36AF2-0D7B-B94E-9B3C-F82ACB5740B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8DA5C-47B6-3448-96B6-A206796921AD}" type="datetime1">
              <a:rPr lang="it-IT" smtClean="0"/>
              <a:pPr>
                <a:defRPr/>
              </a:pPr>
              <a:t>10/11/2022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578B3-633B-5D4F-821A-620DE911D1D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39831-B9D8-F845-A65C-CBA8F93AC495}" type="datetime1">
              <a:rPr lang="it-IT" smtClean="0"/>
              <a:pPr>
                <a:defRPr/>
              </a:pPr>
              <a:t>10/11/2022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33765-345F-FD4F-90A5-3AEE2410C3B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18CB82-FA40-AF41-9E1B-FB013D56D48E}" type="datetime1">
              <a:rPr lang="it-IT" smtClean="0"/>
              <a:pPr>
                <a:defRPr/>
              </a:pPr>
              <a:t>10/11/2022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F5C50-722B-1841-99BB-873AC243AC1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2631D5-E0D0-C547-AE5F-5890135990C2}" type="datetime1">
              <a:rPr lang="it-IT" smtClean="0"/>
              <a:pPr>
                <a:defRPr/>
              </a:pPr>
              <a:t>10/11/2022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73F7C7-1128-1D4A-9463-C6EB5E22D2E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39831-B9D8-F845-A65C-CBA8F93AC495}" type="datetime1">
              <a:rPr lang="it-IT" smtClean="0"/>
              <a:pPr>
                <a:defRPr/>
              </a:pPr>
              <a:t>10/11/2022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33765-345F-FD4F-90A5-3AEE2410C3B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4E726-BF29-9B44-AE40-BC884080E7BE}" type="datetime1">
              <a:rPr lang="it-IT" smtClean="0"/>
              <a:pPr>
                <a:defRPr/>
              </a:pPr>
              <a:t>10/11/2022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01472-8E69-8743-BA3C-B4A43143C06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0809FA-6BEF-6F47-BDB7-AFFACAC71A39}" type="datetime1">
              <a:rPr lang="it-IT" smtClean="0"/>
              <a:pPr>
                <a:defRPr/>
              </a:pPr>
              <a:t>10/11/2022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535467-8135-7C47-8529-42B6658FA6D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839831-B9D8-F845-A65C-CBA8F93AC495}" type="datetime1">
              <a:rPr lang="it-IT" smtClean="0"/>
              <a:pPr>
                <a:defRPr/>
              </a:pPr>
              <a:t>10/11/2022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433765-345F-FD4F-90A5-3AEE2410C3B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76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2030693"/>
            <a:ext cx="9144000" cy="28067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it-IT">
              <a:latin typeface="Calibri" pitchFamily="-1" charset="0"/>
            </a:endParaRPr>
          </a:p>
        </p:txBody>
      </p:sp>
      <p:sp>
        <p:nvSpPr>
          <p:cNvPr id="14339" name="CasellaDiTesto 3"/>
          <p:cNvSpPr txBox="1">
            <a:spLocks noChangeArrowheads="1"/>
          </p:cNvSpPr>
          <p:nvPr/>
        </p:nvSpPr>
        <p:spPr bwMode="auto">
          <a:xfrm>
            <a:off x="1" y="2339240"/>
            <a:ext cx="91440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600" dirty="0"/>
              <a:t>Fondamenti teorici dell’interpretazione</a:t>
            </a:r>
          </a:p>
          <a:p>
            <a:pPr algn="ctr"/>
            <a:r>
              <a:rPr lang="it-IT" sz="2600" dirty="0" smtClean="0"/>
              <a:t>Interpretazione nella storia</a:t>
            </a:r>
          </a:p>
          <a:p>
            <a:pPr algn="ctr"/>
            <a:r>
              <a:rPr lang="it-IT" sz="2600" dirty="0" smtClean="0"/>
              <a:t>Questioni di etica</a:t>
            </a:r>
            <a:endParaRPr lang="it-IT" sz="2600" dirty="0"/>
          </a:p>
        </p:txBody>
      </p:sp>
      <p:pic>
        <p:nvPicPr>
          <p:cNvPr id="14341" name="Picture 7" descr="C:\Documents and Settings\vmosetti\My Documents\Personale\cindy\Università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313" y="5667375"/>
            <a:ext cx="4046537" cy="8350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4342" name="Text Box 9"/>
          <p:cNvSpPr txBox="1">
            <a:spLocks noChangeArrowheads="1"/>
          </p:cNvSpPr>
          <p:nvPr/>
        </p:nvSpPr>
        <p:spPr bwMode="auto">
          <a:xfrm>
            <a:off x="2180492" y="3496409"/>
            <a:ext cx="497142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endParaRPr lang="it-IT" sz="2400" dirty="0">
              <a:latin typeface="Calibri" pitchFamily="-1" charset="0"/>
            </a:endParaRPr>
          </a:p>
          <a:p>
            <a:pPr algn="ctr"/>
            <a:r>
              <a:rPr lang="it-IT" sz="2400" dirty="0">
                <a:latin typeface="Calibri" pitchFamily="-1" charset="0"/>
              </a:rPr>
              <a:t>Alessandra Riccardi </a:t>
            </a:r>
          </a:p>
          <a:p>
            <a:pPr algn="ctr"/>
            <a:r>
              <a:rPr lang="it-IT" sz="2400" smtClean="0">
                <a:latin typeface="Calibri" pitchFamily="-1" charset="0"/>
              </a:rPr>
              <a:t>10-11-2022</a:t>
            </a:r>
            <a:endParaRPr lang="it-IT" sz="2400" dirty="0">
              <a:latin typeface="Calibri" pitchFamily="-1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597400" y="5334000"/>
            <a:ext cx="4457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Dipartimento di Scienze Giuridiche, del Linguaggio, dell`Interpretazione e della Traduzione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496291" y="486669"/>
            <a:ext cx="64215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Laurea Magistrale in Traduzione Specialistica e Interpretazione di Conferenza</a:t>
            </a:r>
          </a:p>
          <a:p>
            <a:pPr algn="ctr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Fondamenti teorici della traduzione e dell’interpretazione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838200" y="990600"/>
            <a:ext cx="7620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Calibri"/>
                <a:cs typeface="Calibri"/>
              </a:rPr>
              <a:t>il traduttore prevalentemente non conosce l’autore e tantomeno i lettori, </a:t>
            </a:r>
          </a:p>
          <a:p>
            <a:r>
              <a:rPr lang="it-IT" sz="2800" dirty="0">
                <a:latin typeface="Calibri"/>
                <a:cs typeface="Calibri"/>
              </a:rPr>
              <a:t>non può usufruire di reazione da parte dei lettori </a:t>
            </a:r>
          </a:p>
          <a:p>
            <a:endParaRPr lang="it-IT" sz="2800" dirty="0">
              <a:latin typeface="Calibri"/>
              <a:cs typeface="Calibri"/>
            </a:endParaRPr>
          </a:p>
          <a:p>
            <a:r>
              <a:rPr lang="it-IT" sz="2800" dirty="0">
                <a:latin typeface="Calibri"/>
                <a:cs typeface="Calibri"/>
              </a:rPr>
              <a:t>Il discorso da interpretare è inserito in un contesto situazionale </a:t>
            </a:r>
          </a:p>
          <a:p>
            <a:r>
              <a:rPr lang="it-IT" sz="2800" dirty="0">
                <a:latin typeface="Calibri"/>
                <a:cs typeface="Calibri"/>
              </a:rPr>
              <a:t>corredato dai gesti e dalla mimica dell’oratore </a:t>
            </a:r>
          </a:p>
          <a:p>
            <a:endParaRPr lang="it-IT" sz="2800" dirty="0">
              <a:latin typeface="Calibri"/>
              <a:cs typeface="Calibri"/>
            </a:endParaRPr>
          </a:p>
          <a:p>
            <a:r>
              <a:rPr lang="it-IT" sz="2800" dirty="0">
                <a:latin typeface="Calibri"/>
                <a:cs typeface="Calibri"/>
              </a:rPr>
              <a:t>immediata reazione del pubblico </a:t>
            </a:r>
          </a:p>
          <a:p>
            <a:r>
              <a:rPr lang="it-IT" sz="2800" dirty="0">
                <a:latin typeface="Calibri"/>
                <a:cs typeface="Calibri"/>
              </a:rPr>
              <a:t>può fornire indicazioni utili </a:t>
            </a:r>
          </a:p>
        </p:txBody>
      </p:sp>
    </p:spTree>
    <p:extLst>
      <p:ext uri="{BB962C8B-B14F-4D97-AF65-F5344CB8AC3E}">
        <p14:creationId xmlns:p14="http://schemas.microsoft.com/office/powerpoint/2010/main" val="366102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3B627459-7212-D0F0-8F72-DD14C7E66801}"/>
              </a:ext>
            </a:extLst>
          </p:cNvPr>
          <p:cNvSpPr txBox="1"/>
          <p:nvPr/>
        </p:nvSpPr>
        <p:spPr>
          <a:xfrm>
            <a:off x="1343889" y="1205344"/>
            <a:ext cx="659476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latin typeface="+mn-lt"/>
              </a:rPr>
              <a:t>Processo principale di Norimberga 1945-1946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Evento epocale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Necessità di interpretare in 4 lingue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Nuova tecnologia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Si è imposto per una serie di circostanze favorevoli</a:t>
            </a:r>
          </a:p>
        </p:txBody>
      </p:sp>
    </p:spTree>
    <p:extLst>
      <p:ext uri="{BB962C8B-B14F-4D97-AF65-F5344CB8AC3E}">
        <p14:creationId xmlns:p14="http://schemas.microsoft.com/office/powerpoint/2010/main" val="2066812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91FF2EC4-1329-E133-73A3-E4F2D381AA39}"/>
              </a:ext>
            </a:extLst>
          </p:cNvPr>
          <p:cNvSpPr txBox="1"/>
          <p:nvPr/>
        </p:nvSpPr>
        <p:spPr>
          <a:xfrm>
            <a:off x="762000" y="554173"/>
            <a:ext cx="7564581" cy="6201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latin typeface="+mn-lt"/>
              </a:rPr>
              <a:t>RSI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i="1" dirty="0">
                <a:latin typeface="+mn-lt"/>
              </a:rPr>
              <a:t>Remote </a:t>
            </a:r>
            <a:r>
              <a:rPr lang="it-IT" sz="2800" i="1" dirty="0" err="1">
                <a:latin typeface="+mn-lt"/>
              </a:rPr>
              <a:t>simultaneous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interpreting</a:t>
            </a:r>
            <a:endParaRPr lang="it-IT" sz="2800" i="1" dirty="0">
              <a:latin typeface="+mn-lt"/>
            </a:endParaRPr>
          </a:p>
          <a:p>
            <a:r>
              <a:rPr lang="it-IT" sz="2800" dirty="0">
                <a:latin typeface="+mn-lt"/>
              </a:rPr>
              <a:t>Interpretazione simultanea a distanza, in remoto</a:t>
            </a:r>
          </a:p>
          <a:p>
            <a:endParaRPr lang="it-IT" sz="2800" dirty="0">
              <a:latin typeface="+mn-lt"/>
            </a:endParaRPr>
          </a:p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 la fine 1990 e il 2005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numerosi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test per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interpretazione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distanza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risparmiare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costi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spazi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(UN,UE)</a:t>
            </a:r>
          </a:p>
          <a:p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Risultati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Problemi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tecnici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sintonizzazione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audio e video del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labiale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maggiore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affaticamento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stress</a:t>
            </a:r>
          </a:p>
          <a:p>
            <a:pPr>
              <a:spcAft>
                <a:spcPts val="6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313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075C67F8-4E5E-BC67-C991-41FA529390C2}"/>
              </a:ext>
            </a:extLst>
          </p:cNvPr>
          <p:cNvSpPr txBox="1"/>
          <p:nvPr/>
        </p:nvSpPr>
        <p:spPr>
          <a:xfrm>
            <a:off x="942109" y="1385441"/>
            <a:ext cx="7578436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maggiore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concentrazione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sullo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schermo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provocava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60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affaticamento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oculare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dolori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collo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alla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schiena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 di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testa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perdita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concentrazione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motivazione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senso di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alienazione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7685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DB64B58-BF5F-B575-9BB5-11F8A6F867D3}"/>
              </a:ext>
            </a:extLst>
          </p:cNvPr>
          <p:cNvSpPr txBox="1"/>
          <p:nvPr/>
        </p:nvSpPr>
        <p:spPr>
          <a:xfrm>
            <a:off x="1025236" y="942109"/>
            <a:ext cx="724592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pandemia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Covid-19 ha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segnato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grande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rivoluzione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interpretazione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conferenza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attraverso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l’uso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delle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piattaforme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RSI</a:t>
            </a:r>
          </a:p>
          <a:p>
            <a:pPr>
              <a:spcAft>
                <a:spcPts val="600"/>
              </a:spcAft>
            </a:pP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Fino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momento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poco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utilizzate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60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forte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ncremento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nell’uso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piattaforme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seguito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lock-down </a:t>
            </a:r>
          </a:p>
          <a:p>
            <a:pPr>
              <a:spcAft>
                <a:spcPts val="60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 serve una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nuova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regolamentazione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570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1609B70-9802-58B5-49EA-F18941026A37}"/>
              </a:ext>
            </a:extLst>
          </p:cNvPr>
          <p:cNvSpPr txBox="1"/>
          <p:nvPr/>
        </p:nvSpPr>
        <p:spPr>
          <a:xfrm>
            <a:off x="609601" y="1814971"/>
            <a:ext cx="799407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Per la didattica dell’interpretazione, un sondaggio EMCI ha indicato che nell’emergenza la didattica a distanza è stata l’unica possibilità per continuare le lezioni, e rappresenta una modalità da conoscere per il futuro del mercato del </a:t>
            </a:r>
            <a:r>
              <a:rPr lang="it-IT" sz="2800" dirty="0" smtClean="0">
                <a:latin typeface="+mn-lt"/>
              </a:rPr>
              <a:t>lavoro</a:t>
            </a:r>
          </a:p>
          <a:p>
            <a:endParaRPr lang="it-IT" sz="2800" dirty="0">
              <a:latin typeface="+mn-lt"/>
            </a:endParaRP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/>
              <a:t>E</a:t>
            </a:r>
            <a:r>
              <a:rPr lang="it-IT" sz="2800" dirty="0" smtClean="0"/>
              <a:t>lementi </a:t>
            </a:r>
            <a:r>
              <a:rPr lang="it-IT" sz="2800" dirty="0"/>
              <a:t>di criticità: </a:t>
            </a:r>
          </a:p>
          <a:p>
            <a:endParaRPr lang="it-IT" sz="2800" dirty="0">
              <a:latin typeface="+mn-lt"/>
            </a:endParaRPr>
          </a:p>
          <a:p>
            <a:endParaRPr lang="it-IT" sz="2800" dirty="0">
              <a:latin typeface="+mn-lt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2662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85112383-F7A4-6E59-5B40-7D239976A06C}"/>
              </a:ext>
            </a:extLst>
          </p:cNvPr>
          <p:cNvSpPr txBox="1"/>
          <p:nvPr/>
        </p:nvSpPr>
        <p:spPr>
          <a:xfrm>
            <a:off x="2286000" y="1609697"/>
            <a:ext cx="45720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dirty="0" smtClean="0">
                <a:latin typeface="+mn-lt"/>
              </a:rPr>
              <a:t>aspetti </a:t>
            </a:r>
            <a:r>
              <a:rPr lang="it-IT" sz="2800" dirty="0">
                <a:latin typeface="+mn-lt"/>
              </a:rPr>
              <a:t>tecnici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connessioni instabili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rumori di sottofondo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scarsa qualità audio e video 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807647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FA7C49ED-BBF7-6517-79DA-6967D9F69733}"/>
              </a:ext>
            </a:extLst>
          </p:cNvPr>
          <p:cNvSpPr txBox="1"/>
          <p:nvPr/>
        </p:nvSpPr>
        <p:spPr>
          <a:xfrm>
            <a:off x="1440873" y="875338"/>
            <a:ext cx="706581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dirty="0">
                <a:latin typeface="+mn-lt"/>
              </a:rPr>
              <a:t>più attività da svolgere contemporaneamente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più stress e fatica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isolamento, mancanza di contatto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meno empatia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maggiore difficoltà di contestualizzazione dell’argomento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err="1">
                <a:latin typeface="+mn-lt"/>
              </a:rPr>
              <a:t>ToT</a:t>
            </a:r>
            <a:r>
              <a:rPr lang="it-IT" sz="2800" dirty="0">
                <a:latin typeface="+mn-lt"/>
              </a:rPr>
              <a:t> EMCI</a:t>
            </a:r>
          </a:p>
        </p:txBody>
      </p:sp>
    </p:spTree>
    <p:extLst>
      <p:ext uri="{BB962C8B-B14F-4D97-AF65-F5344CB8AC3E}">
        <p14:creationId xmlns:p14="http://schemas.microsoft.com/office/powerpoint/2010/main" val="2623806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694BF1F-0D6E-92EE-13BA-29D28210EDF0}"/>
              </a:ext>
            </a:extLst>
          </p:cNvPr>
          <p:cNvSpPr txBox="1"/>
          <p:nvPr/>
        </p:nvSpPr>
        <p:spPr>
          <a:xfrm>
            <a:off x="1288473" y="1305039"/>
            <a:ext cx="556952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smtClean="0">
                <a:latin typeface="+mn-lt"/>
              </a:rPr>
              <a:t>Modalità </a:t>
            </a:r>
            <a:r>
              <a:rPr lang="it-IT" sz="2800" dirty="0">
                <a:latin typeface="+mn-lt"/>
              </a:rPr>
              <a:t>di interpretazione</a:t>
            </a:r>
          </a:p>
        </p:txBody>
      </p:sp>
    </p:spTree>
    <p:extLst>
      <p:ext uri="{BB962C8B-B14F-4D97-AF65-F5344CB8AC3E}">
        <p14:creationId xmlns:p14="http://schemas.microsoft.com/office/powerpoint/2010/main" val="2504352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5767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26473" y="934254"/>
            <a:ext cx="809105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400" dirty="0">
              <a:latin typeface="Calibri"/>
              <a:cs typeface="Calibri"/>
            </a:endParaRPr>
          </a:p>
          <a:p>
            <a:r>
              <a:rPr lang="it-IT" sz="2800" dirty="0">
                <a:latin typeface="Calibri"/>
                <a:cs typeface="Calibri"/>
              </a:rPr>
              <a:t>Riccardi, Alessandra 2003</a:t>
            </a:r>
          </a:p>
          <a:p>
            <a:r>
              <a:rPr lang="it-IT" sz="2800" i="1" dirty="0">
                <a:latin typeface="Calibri"/>
                <a:cs typeface="Calibri"/>
              </a:rPr>
              <a:t>Dalla traduzione all’interpretazione. Studi d’interpretazione simultanea</a:t>
            </a:r>
            <a:r>
              <a:rPr lang="it-IT" sz="2800" dirty="0">
                <a:latin typeface="Calibri"/>
                <a:cs typeface="Calibri"/>
              </a:rPr>
              <a:t>, Milano: Led, 99-121;</a:t>
            </a:r>
          </a:p>
          <a:p>
            <a:endParaRPr lang="it-IT" sz="2800" dirty="0">
              <a:latin typeface="Calibri"/>
              <a:cs typeface="Calibri"/>
            </a:endParaRPr>
          </a:p>
          <a:p>
            <a:r>
              <a:rPr lang="en-US" sz="2800" dirty="0">
                <a:latin typeface="+mn-lt"/>
              </a:rPr>
              <a:t>Alonso-</a:t>
            </a:r>
            <a:r>
              <a:rPr lang="en-US" sz="2800" dirty="0" err="1">
                <a:latin typeface="+mn-lt"/>
              </a:rPr>
              <a:t>Araguás</a:t>
            </a:r>
            <a:r>
              <a:rPr lang="en-US" sz="2800" dirty="0">
                <a:latin typeface="+mn-lt"/>
              </a:rPr>
              <a:t>, </a:t>
            </a:r>
            <a:r>
              <a:rPr lang="en-US" sz="2800" dirty="0" err="1">
                <a:latin typeface="+mn-lt"/>
              </a:rPr>
              <a:t>Icíar</a:t>
            </a:r>
            <a:r>
              <a:rPr lang="en-US" sz="2800" dirty="0">
                <a:latin typeface="+mn-lt"/>
              </a:rPr>
              <a:t> 2016, “Interpreting practices in the age of discoveries – The early stages of the Spanish Empire in the Americas”, in Kayoko Takeda and Jesús </a:t>
            </a:r>
            <a:r>
              <a:rPr lang="en-US" sz="2800" dirty="0" err="1">
                <a:latin typeface="+mn-lt"/>
              </a:rPr>
              <a:t>Baigorri-Jalón</a:t>
            </a:r>
            <a:r>
              <a:rPr lang="en-US" sz="2800" dirty="0">
                <a:latin typeface="+mn-lt"/>
              </a:rPr>
              <a:t> (eds.) </a:t>
            </a:r>
            <a:r>
              <a:rPr lang="en-US" sz="2800" i="1" dirty="0">
                <a:latin typeface="+mn-lt"/>
              </a:rPr>
              <a:t>New insights in the History of Interpreting,</a:t>
            </a:r>
            <a:r>
              <a:rPr lang="en-US" sz="2800" dirty="0">
                <a:latin typeface="+mn-lt"/>
              </a:rPr>
              <a:t> Amsterdam/Philadelphia, John Benjamins, 27-46</a:t>
            </a:r>
            <a:endParaRPr lang="it-IT" sz="2800" dirty="0">
              <a:latin typeface="+mn-lt"/>
            </a:endParaRPr>
          </a:p>
          <a:p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82517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E423104-F02A-AA42-ACF8-88F09AEFA389}"/>
              </a:ext>
            </a:extLst>
          </p:cNvPr>
          <p:cNvSpPr txBox="1"/>
          <p:nvPr/>
        </p:nvSpPr>
        <p:spPr>
          <a:xfrm>
            <a:off x="0" y="4572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6347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894944" y="1390744"/>
            <a:ext cx="756325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n-lt"/>
              </a:rPr>
              <a:t>Brambilla, </a:t>
            </a:r>
            <a:r>
              <a:rPr lang="en-US" sz="2800" dirty="0" smtClean="0">
                <a:latin typeface="+mn-lt"/>
              </a:rPr>
              <a:t>E. </a:t>
            </a:r>
            <a:r>
              <a:rPr lang="en-US" sz="2800" dirty="0">
                <a:latin typeface="+mn-lt"/>
              </a:rPr>
              <a:t>2016 “Cowboys, Indians and Interpreters. On the controversial role of interpreters in the conquest of the American West”, </a:t>
            </a:r>
            <a:r>
              <a:rPr lang="en-US" sz="2800" i="1" dirty="0">
                <a:latin typeface="+mn-lt"/>
              </a:rPr>
              <a:t>The Interpreters’ Newsletter 21</a:t>
            </a:r>
            <a:r>
              <a:rPr lang="en-US" sz="2800" dirty="0">
                <a:latin typeface="+mn-lt"/>
              </a:rPr>
              <a:t>, 63-78</a:t>
            </a:r>
          </a:p>
          <a:p>
            <a:endParaRPr lang="en-US" sz="2800" dirty="0">
              <a:latin typeface="+mn-lt"/>
            </a:endParaRPr>
          </a:p>
          <a:p>
            <a:endParaRPr lang="en-US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	</a:t>
            </a:r>
          </a:p>
          <a:p>
            <a:r>
              <a:rPr lang="it-IT" sz="2800" dirty="0">
                <a:latin typeface="+mn-lt"/>
              </a:rPr>
              <a:t>Figure d’interpreti nella storia</a:t>
            </a:r>
          </a:p>
          <a:p>
            <a:endParaRPr lang="en-US" sz="2800" dirty="0">
              <a:latin typeface="+mn-lt"/>
            </a:endParaRPr>
          </a:p>
          <a:p>
            <a:endParaRPr lang="en-US" sz="2800" dirty="0">
              <a:latin typeface="+mn-lt"/>
            </a:endParaRPr>
          </a:p>
          <a:p>
            <a:endParaRPr lang="it-IT" sz="2800" dirty="0">
              <a:latin typeface="+mn-lt"/>
              <a:ea typeface="Calibri" panose="020F050202020403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E423104-F02A-AA42-ACF8-88F09AEFA389}"/>
              </a:ext>
            </a:extLst>
          </p:cNvPr>
          <p:cNvSpPr txBox="1"/>
          <p:nvPr/>
        </p:nvSpPr>
        <p:spPr>
          <a:xfrm>
            <a:off x="0" y="4572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271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26473" y="836600"/>
            <a:ext cx="809105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Tryuk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 2016 “Interpreting and translating in Nazi concentration camps during World War II”, </a:t>
            </a:r>
            <a:r>
              <a:rPr lang="en-US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Linguistica</a:t>
            </a:r>
            <a:r>
              <a:rPr lang="en-US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Antverpiensia</a:t>
            </a:r>
            <a:r>
              <a:rPr lang="en-US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15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121–141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800" i="1" dirty="0">
              <a:latin typeface="+mn-lt"/>
            </a:endParaRPr>
          </a:p>
          <a:p>
            <a:r>
              <a:rPr lang="en-US" sz="2800" dirty="0">
                <a:effectLst/>
                <a:latin typeface="+mn-lt"/>
                <a:ea typeface="Calibri" panose="020F0502020204030204" pitchFamily="34" charset="0"/>
              </a:rPr>
              <a:t>Fernández Sánchez</a:t>
            </a:r>
            <a:r>
              <a:rPr lang="it-IT" sz="2800" dirty="0">
                <a:effectLst/>
                <a:latin typeface="+mn-lt"/>
              </a:rPr>
              <a:t> . M. M. 2017, </a:t>
            </a:r>
            <a:r>
              <a:rPr lang="en-US" sz="2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800" i="1" dirty="0">
                <a:effectLst/>
                <a:latin typeface="+mn-lt"/>
                <a:ea typeface="Calibri" panose="020F0502020204030204" pitchFamily="34" charset="0"/>
              </a:rPr>
              <a:t>Faithful </a:t>
            </a:r>
            <a:r>
              <a:rPr lang="en-US" sz="2800" i="1" dirty="0" smtClean="0">
                <a:effectLst/>
                <a:latin typeface="+mn-lt"/>
                <a:ea typeface="Calibri" panose="020F0502020204030204" pitchFamily="34" charset="0"/>
              </a:rPr>
              <a:t>Ech</a:t>
            </a:r>
            <a:r>
              <a:rPr lang="en-US" sz="2800" i="1" dirty="0" smtClean="0">
                <a:latin typeface="+mn-lt"/>
                <a:ea typeface="Calibri" panose="020F0502020204030204" pitchFamily="34" charset="0"/>
              </a:rPr>
              <a:t>o”, </a:t>
            </a:r>
            <a:r>
              <a:rPr lang="de-DE" sz="2800" dirty="0">
                <a:effectLst/>
                <a:latin typeface="+mn-lt"/>
                <a:ea typeface="Calibri" panose="020F0502020204030204" pitchFamily="34" charset="0"/>
              </a:rPr>
              <a:t>Andres, D. / Kaindl, K./ Kurz, I. (</a:t>
            </a:r>
            <a:r>
              <a:rPr lang="de-DE" sz="2800" dirty="0" err="1">
                <a:effectLst/>
                <a:latin typeface="+mn-lt"/>
                <a:ea typeface="Calibri" panose="020F0502020204030204" pitchFamily="34" charset="0"/>
              </a:rPr>
              <a:t>eds</a:t>
            </a:r>
            <a:r>
              <a:rPr lang="de-DE" sz="2800" dirty="0">
                <a:effectLst/>
                <a:latin typeface="+mn-lt"/>
                <a:ea typeface="Calibri" panose="020F0502020204030204" pitchFamily="34" charset="0"/>
              </a:rPr>
              <a:t>)</a:t>
            </a:r>
            <a:r>
              <a:rPr lang="de-DE" sz="2800" i="1" dirty="0">
                <a:effectLst/>
                <a:latin typeface="+mn-lt"/>
                <a:ea typeface="Calibri" panose="020F0502020204030204" pitchFamily="34" charset="0"/>
              </a:rPr>
              <a:t> Dolmetscherinnen und Dolmetscher im Netz der Macht, </a:t>
            </a:r>
            <a:r>
              <a:rPr lang="de-DE" sz="2800" dirty="0">
                <a:effectLst/>
                <a:latin typeface="+mn-lt"/>
                <a:ea typeface="Calibri" panose="020F0502020204030204" pitchFamily="34" charset="0"/>
              </a:rPr>
              <a:t>Berlin, Frank &amp; </a:t>
            </a:r>
            <a:r>
              <a:rPr lang="de-DE" sz="2800" dirty="0" err="1">
                <a:effectLst/>
                <a:latin typeface="+mn-lt"/>
                <a:ea typeface="Calibri" panose="020F0502020204030204" pitchFamily="34" charset="0"/>
              </a:rPr>
              <a:t>Timme</a:t>
            </a:r>
            <a:endParaRPr lang="de-DE" sz="2800" dirty="0">
              <a:effectLst/>
              <a:latin typeface="+mn-lt"/>
              <a:ea typeface="Calibri" panose="020F0502020204030204" pitchFamily="34" charset="0"/>
            </a:endParaRPr>
          </a:p>
          <a:p>
            <a:endParaRPr lang="it-IT" sz="2800" dirty="0">
              <a:effectLst/>
              <a:latin typeface="+mn-lt"/>
            </a:endParaRPr>
          </a:p>
          <a:p>
            <a:r>
              <a:rPr lang="it-IT" sz="2800" dirty="0">
                <a:effectLst/>
                <a:latin typeface="+mn-lt"/>
              </a:rPr>
              <a:t>Riccardi, A.</a:t>
            </a:r>
            <a:r>
              <a:rPr lang="it-IT" sz="2800" i="1" dirty="0">
                <a:effectLst/>
                <a:latin typeface="+mn-lt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it-IT" sz="2800" dirty="0">
                <a:effectLst/>
                <a:latin typeface="+mn-lt"/>
              </a:rPr>
              <a:t>Interprete e mediatore: evoluzione delle definizioni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”,</a:t>
            </a:r>
            <a:r>
              <a:rPr lang="it-IT" sz="2800" i="1" dirty="0">
                <a:effectLst/>
                <a:latin typeface="+mn-lt"/>
              </a:rPr>
              <a:t> RITT, n.21 - 2019", EUT, Trieste, 2019, 205-217</a:t>
            </a:r>
          </a:p>
          <a:p>
            <a:endParaRPr lang="it-IT" sz="2800" dirty="0">
              <a:effectLst/>
              <a:latin typeface="+mn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992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30D1140-6FB1-03BE-0145-B77BCF98A76D}"/>
              </a:ext>
            </a:extLst>
          </p:cNvPr>
          <p:cNvSpPr txBox="1"/>
          <p:nvPr/>
        </p:nvSpPr>
        <p:spPr>
          <a:xfrm>
            <a:off x="886691" y="845127"/>
            <a:ext cx="6899564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dirty="0">
                <a:effectLst/>
                <a:latin typeface="+mn-lt"/>
                <a:ea typeface="Calibri" panose="020F0502020204030204" pitchFamily="34" charset="0"/>
              </a:rPr>
              <a:t>scritti autobiografici / memorie di interpreti</a:t>
            </a:r>
          </a:p>
          <a:p>
            <a:endParaRPr lang="it-IT" sz="2800" dirty="0">
              <a:latin typeface="+mn-lt"/>
              <a:ea typeface="Calibri" panose="020F0502020204030204" pitchFamily="34" charset="0"/>
            </a:endParaRPr>
          </a:p>
          <a:p>
            <a:r>
              <a:rPr lang="it-IT" sz="2800" dirty="0">
                <a:effectLst/>
                <a:latin typeface="+mn-lt"/>
                <a:ea typeface="Calibri" panose="020F0502020204030204" pitchFamily="34" charset="0"/>
              </a:rPr>
              <a:t>Paul Schmidt</a:t>
            </a:r>
          </a:p>
          <a:p>
            <a:endParaRPr lang="it-IT" sz="2800" dirty="0">
              <a:latin typeface="+mn-lt"/>
              <a:ea typeface="Calibri" panose="020F0502020204030204" pitchFamily="34" charset="0"/>
            </a:endParaRPr>
          </a:p>
          <a:p>
            <a:r>
              <a:rPr lang="it-IT" sz="2800" dirty="0">
                <a:effectLst/>
                <a:latin typeface="+mn-lt"/>
                <a:ea typeface="Calibri" panose="020F0502020204030204" pitchFamily="34" charset="0"/>
              </a:rPr>
              <a:t>Eugen </a:t>
            </a:r>
            <a:r>
              <a:rPr lang="it-IT" sz="2800" dirty="0" err="1">
                <a:effectLst/>
                <a:latin typeface="+mn-lt"/>
                <a:ea typeface="Calibri" panose="020F0502020204030204" pitchFamily="34" charset="0"/>
              </a:rPr>
              <a:t>Dollman</a:t>
            </a:r>
            <a:r>
              <a:rPr lang="it-IT" sz="2800" dirty="0">
                <a:effectLst/>
                <a:latin typeface="+mn-lt"/>
                <a:ea typeface="Calibri" panose="020F0502020204030204" pitchFamily="34" charset="0"/>
              </a:rPr>
              <a:t>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Hans Jacob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Robert </a:t>
            </a:r>
            <a:r>
              <a:rPr lang="it-IT" sz="2800" dirty="0" err="1" smtClean="0">
                <a:latin typeface="+mn-lt"/>
              </a:rPr>
              <a:t>Ekvall</a:t>
            </a:r>
            <a:endParaRPr lang="it-IT" sz="2800" dirty="0" smtClean="0">
              <a:latin typeface="+mn-lt"/>
            </a:endParaRPr>
          </a:p>
          <a:p>
            <a:endParaRPr lang="it-IT" sz="2800" dirty="0">
              <a:latin typeface="+mn-lt"/>
            </a:endParaRPr>
          </a:p>
          <a:p>
            <a:endParaRPr lang="it-IT" sz="2800" dirty="0" smtClean="0">
              <a:ea typeface="Calibri" panose="020F0502020204030204" pitchFamily="34" charset="0"/>
            </a:endParaRPr>
          </a:p>
          <a:p>
            <a:r>
              <a:rPr lang="it-IT" sz="2800" dirty="0" smtClean="0">
                <a:ea typeface="Calibri" panose="020F0502020204030204" pitchFamily="34" charset="0"/>
              </a:rPr>
              <a:t>principi </a:t>
            </a:r>
            <a:r>
              <a:rPr lang="it-IT" sz="2800" dirty="0">
                <a:ea typeface="Calibri" panose="020F0502020204030204" pitchFamily="34" charset="0"/>
              </a:rPr>
              <a:t>deontologici </a:t>
            </a:r>
            <a:r>
              <a:rPr lang="it-IT" sz="2800" dirty="0" smtClean="0">
                <a:ea typeface="Calibri" panose="020F0502020204030204" pitchFamily="34" charset="0"/>
              </a:rPr>
              <a:t>?</a:t>
            </a:r>
            <a:endParaRPr lang="it-IT" sz="2800" dirty="0">
              <a:ea typeface="Calibri" panose="020F0502020204030204" pitchFamily="34" charset="0"/>
            </a:endParaRPr>
          </a:p>
          <a:p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5942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27B5533-3B76-DE26-05B9-9EC4F65C9F75}"/>
              </a:ext>
            </a:extLst>
          </p:cNvPr>
          <p:cNvSpPr txBox="1"/>
          <p:nvPr/>
        </p:nvSpPr>
        <p:spPr>
          <a:xfrm>
            <a:off x="969818" y="387554"/>
            <a:ext cx="770312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effectLst/>
                <a:latin typeface="+mn-lt"/>
                <a:ea typeface="Calibri" panose="020F0502020204030204" pitchFamily="34" charset="0"/>
              </a:rPr>
              <a:t>riservatezza/segretezza </a:t>
            </a:r>
            <a:endParaRPr lang="it-IT" sz="2800" dirty="0">
              <a:effectLst/>
              <a:latin typeface="+mn-lt"/>
              <a:ea typeface="Calibri" panose="020F0502020204030204" pitchFamily="34" charset="0"/>
            </a:endParaRPr>
          </a:p>
          <a:p>
            <a:endParaRPr lang="it-IT" sz="2800" dirty="0">
              <a:latin typeface="+mn-lt"/>
              <a:ea typeface="Calibri" panose="020F0502020204030204" pitchFamily="34" charset="0"/>
            </a:endParaRPr>
          </a:p>
          <a:p>
            <a:r>
              <a:rPr lang="it-IT" sz="2800" dirty="0">
                <a:latin typeface="+mn-lt"/>
                <a:ea typeface="Calibri" panose="020F0502020204030204" pitchFamily="34" charset="0"/>
              </a:rPr>
              <a:t>n</a:t>
            </a:r>
            <a:r>
              <a:rPr lang="it-IT" sz="2800" dirty="0" smtClean="0">
                <a:latin typeface="+mn-lt"/>
                <a:ea typeface="Calibri" panose="020F0502020204030204" pitchFamily="34" charset="0"/>
              </a:rPr>
              <a:t>eutralità/</a:t>
            </a:r>
            <a:r>
              <a:rPr lang="it-IT" sz="2800" dirty="0" smtClean="0">
                <a:latin typeface="+mn-lt"/>
              </a:rPr>
              <a:t>imparzialità</a:t>
            </a:r>
          </a:p>
          <a:p>
            <a:endParaRPr lang="it-IT" sz="2800" dirty="0">
              <a:effectLst/>
              <a:latin typeface="+mn-lt"/>
              <a:ea typeface="Calibri" panose="020F0502020204030204" pitchFamily="34" charset="0"/>
            </a:endParaRPr>
          </a:p>
          <a:p>
            <a:r>
              <a:rPr lang="it-IT" sz="2800" dirty="0">
                <a:latin typeface="+mn-lt"/>
                <a:ea typeface="Calibri" panose="020F0502020204030204" pitchFamily="34" charset="0"/>
              </a:rPr>
              <a:t>e</a:t>
            </a:r>
            <a:r>
              <a:rPr lang="it-IT" sz="2800" dirty="0">
                <a:effectLst/>
                <a:latin typeface="+mn-lt"/>
                <a:ea typeface="Calibri" panose="020F0502020204030204" pitchFamily="34" charset="0"/>
              </a:rPr>
              <a:t>quivalenza/fedeltà</a:t>
            </a:r>
          </a:p>
          <a:p>
            <a:endParaRPr lang="it-IT" sz="2800" dirty="0">
              <a:latin typeface="+mn-lt"/>
              <a:ea typeface="Calibri" panose="020F0502020204030204" pitchFamily="34" charset="0"/>
            </a:endParaRPr>
          </a:p>
          <a:p>
            <a:r>
              <a:rPr lang="it-IT" sz="2800" dirty="0">
                <a:effectLst/>
                <a:latin typeface="+mn-lt"/>
                <a:ea typeface="Calibri" panose="020F0502020204030204" pitchFamily="34" charset="0"/>
              </a:rPr>
              <a:t>competenza </a:t>
            </a:r>
          </a:p>
          <a:p>
            <a:endParaRPr lang="it-IT" sz="2800" dirty="0">
              <a:latin typeface="+mn-lt"/>
              <a:ea typeface="Calibri" panose="020F0502020204030204" pitchFamily="34" charset="0"/>
            </a:endParaRPr>
          </a:p>
          <a:p>
            <a:r>
              <a:rPr lang="it-IT" sz="2800" dirty="0">
                <a:latin typeface="+mn-lt"/>
                <a:ea typeface="Calibri" panose="020F0502020204030204" pitchFamily="34" charset="0"/>
              </a:rPr>
              <a:t>l</a:t>
            </a:r>
            <a:r>
              <a:rPr lang="it-IT" sz="2800" dirty="0">
                <a:effectLst/>
                <a:latin typeface="+mn-lt"/>
                <a:ea typeface="Calibri" panose="020F0502020204030204" pitchFamily="34" charset="0"/>
              </a:rPr>
              <a:t>ealtà</a:t>
            </a:r>
          </a:p>
          <a:p>
            <a:r>
              <a:rPr lang="it-IT" sz="2800" dirty="0">
                <a:effectLst/>
                <a:latin typeface="+mn-lt"/>
                <a:ea typeface="Calibri" panose="020F0502020204030204" pitchFamily="34" charset="0"/>
              </a:rPr>
              <a:t> </a:t>
            </a:r>
          </a:p>
          <a:p>
            <a:r>
              <a:rPr lang="it-IT" sz="2800" dirty="0">
                <a:latin typeface="+mn-lt"/>
                <a:ea typeface="Calibri" panose="020F0502020204030204" pitchFamily="34" charset="0"/>
              </a:rPr>
              <a:t>a</a:t>
            </a:r>
            <a:r>
              <a:rPr lang="it-IT" sz="2800" dirty="0">
                <a:effectLst/>
                <a:latin typeface="+mn-lt"/>
                <a:ea typeface="Calibri" panose="020F0502020204030204" pitchFamily="34" charset="0"/>
              </a:rPr>
              <a:t>ffidabilità</a:t>
            </a:r>
          </a:p>
          <a:p>
            <a:endParaRPr lang="it-IT" sz="2800" dirty="0">
              <a:effectLst/>
              <a:latin typeface="+mn-lt"/>
              <a:ea typeface="Calibri" panose="020F0502020204030204" pitchFamily="34" charset="0"/>
            </a:endParaRPr>
          </a:p>
          <a:p>
            <a:r>
              <a:rPr lang="it-IT" sz="2800" dirty="0">
                <a:effectLst/>
                <a:latin typeface="+mn-lt"/>
                <a:ea typeface="Calibri" panose="020F0502020204030204" pitchFamily="34" charset="0"/>
              </a:rPr>
              <a:t>responsabilità </a:t>
            </a:r>
          </a:p>
        </p:txBody>
      </p:sp>
    </p:spTree>
    <p:extLst>
      <p:ext uri="{BB962C8B-B14F-4D97-AF65-F5344CB8AC3E}">
        <p14:creationId xmlns:p14="http://schemas.microsoft.com/office/powerpoint/2010/main" val="861268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AC68766-2BDC-8D1F-35DB-C78E889DE5C8}"/>
              </a:ext>
            </a:extLst>
          </p:cNvPr>
          <p:cNvSpPr txBox="1"/>
          <p:nvPr/>
        </p:nvSpPr>
        <p:spPr>
          <a:xfrm>
            <a:off x="1191491" y="1565564"/>
            <a:ext cx="637309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1" dirty="0" err="1">
                <a:effectLst/>
                <a:latin typeface="+mn-lt"/>
              </a:rPr>
              <a:t>Conflict</a:t>
            </a:r>
            <a:r>
              <a:rPr lang="it-IT" sz="2800" i="1" dirty="0">
                <a:effectLst/>
                <a:latin typeface="+mn-lt"/>
              </a:rPr>
              <a:t> Zone Field Guide</a:t>
            </a:r>
            <a:endParaRPr lang="it-IT" sz="2800" dirty="0">
              <a:effectLst/>
              <a:latin typeface="+mn-lt"/>
            </a:endParaRPr>
          </a:p>
          <a:p>
            <a:endParaRPr lang="it-IT" sz="2800" i="1" dirty="0">
              <a:effectLst/>
              <a:latin typeface="+mn-lt"/>
            </a:endParaRPr>
          </a:p>
          <a:p>
            <a:r>
              <a:rPr lang="it-IT" sz="2800" i="1" dirty="0">
                <a:effectLst/>
                <a:latin typeface="+mn-lt"/>
              </a:rPr>
              <a:t>For </a:t>
            </a:r>
            <a:r>
              <a:rPr lang="it-IT" sz="2800" i="1" dirty="0" err="1">
                <a:effectLst/>
                <a:latin typeface="+mn-lt"/>
              </a:rPr>
              <a:t>Civilian</a:t>
            </a:r>
            <a:r>
              <a:rPr lang="it-IT" sz="2800" i="1" dirty="0">
                <a:effectLst/>
                <a:latin typeface="+mn-lt"/>
              </a:rPr>
              <a:t> </a:t>
            </a:r>
            <a:r>
              <a:rPr lang="it-IT" sz="2800" i="1" dirty="0" err="1">
                <a:effectLst/>
                <a:latin typeface="+mn-lt"/>
              </a:rPr>
              <a:t>Translators</a:t>
            </a:r>
            <a:r>
              <a:rPr lang="it-IT" sz="2800" i="1" dirty="0">
                <a:effectLst/>
                <a:latin typeface="+mn-lt"/>
              </a:rPr>
              <a:t>/</a:t>
            </a:r>
            <a:r>
              <a:rPr lang="it-IT" sz="2800" i="1" dirty="0" err="1">
                <a:effectLst/>
                <a:latin typeface="+mn-lt"/>
              </a:rPr>
              <a:t>Interpreters</a:t>
            </a:r>
            <a:endParaRPr lang="it-IT" sz="2800" dirty="0">
              <a:effectLst/>
              <a:latin typeface="+mn-lt"/>
            </a:endParaRPr>
          </a:p>
          <a:p>
            <a:endParaRPr lang="it-IT" sz="2800" i="1" dirty="0">
              <a:effectLst/>
              <a:latin typeface="+mn-lt"/>
            </a:endParaRPr>
          </a:p>
          <a:p>
            <a:r>
              <a:rPr lang="it-IT" sz="2800" i="1" dirty="0">
                <a:effectLst/>
                <a:latin typeface="+mn-lt"/>
              </a:rPr>
              <a:t>and Users of </a:t>
            </a:r>
            <a:r>
              <a:rPr lang="it-IT" sz="2800" i="1" dirty="0" err="1">
                <a:effectLst/>
                <a:latin typeface="+mn-lt"/>
              </a:rPr>
              <a:t>Their</a:t>
            </a:r>
            <a:r>
              <a:rPr lang="it-IT" sz="2800" i="1" dirty="0">
                <a:effectLst/>
                <a:latin typeface="+mn-lt"/>
              </a:rPr>
              <a:t> Services</a:t>
            </a:r>
            <a:endParaRPr lang="it-IT" sz="2800" dirty="0"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9084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46E7069-E313-642B-0B7A-0971D7199A50}"/>
              </a:ext>
            </a:extLst>
          </p:cNvPr>
          <p:cNvSpPr txBox="1"/>
          <p:nvPr/>
        </p:nvSpPr>
        <p:spPr>
          <a:xfrm>
            <a:off x="1205345" y="1745673"/>
            <a:ext cx="73664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Confronto traduzione e interpretazione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Elementi </a:t>
            </a:r>
            <a:r>
              <a:rPr lang="it-IT" sz="2800" dirty="0" smtClean="0">
                <a:latin typeface="+mn-lt"/>
              </a:rPr>
              <a:t>comuni?</a:t>
            </a:r>
            <a:endParaRPr lang="it-IT" sz="2800" dirty="0">
              <a:latin typeface="+mn-lt"/>
            </a:endParaRP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Elementi </a:t>
            </a:r>
            <a:r>
              <a:rPr lang="it-IT" sz="2800" dirty="0" smtClean="0">
                <a:latin typeface="+mn-lt"/>
              </a:rPr>
              <a:t>diversi?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76243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33400" y="936153"/>
            <a:ext cx="8077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latin typeface="Calibri"/>
                <a:cs typeface="Calibri"/>
              </a:rPr>
              <a:t>Traduzione vs interpretazione</a:t>
            </a:r>
          </a:p>
          <a:p>
            <a:r>
              <a:rPr lang="it-IT" sz="2800" dirty="0">
                <a:latin typeface="Calibri"/>
                <a:cs typeface="Calibri"/>
              </a:rPr>
              <a:t>tempi di realizzazione diversi</a:t>
            </a:r>
          </a:p>
          <a:p>
            <a:r>
              <a:rPr lang="it-IT" sz="2800" dirty="0">
                <a:latin typeface="Calibri"/>
                <a:cs typeface="Calibri"/>
              </a:rPr>
              <a:t> </a:t>
            </a:r>
          </a:p>
          <a:p>
            <a:r>
              <a:rPr lang="it-IT" sz="2800" dirty="0">
                <a:latin typeface="Calibri"/>
                <a:cs typeface="Calibri"/>
              </a:rPr>
              <a:t>autore unico /testo unico, tempi variabili </a:t>
            </a:r>
          </a:p>
          <a:p>
            <a:r>
              <a:rPr lang="it-IT" sz="2800" dirty="0">
                <a:latin typeface="Calibri"/>
                <a:cs typeface="Calibri"/>
              </a:rPr>
              <a:t>vs</a:t>
            </a:r>
          </a:p>
          <a:p>
            <a:r>
              <a:rPr lang="it-IT" sz="2800" dirty="0">
                <a:latin typeface="Calibri"/>
                <a:cs typeface="Calibri"/>
              </a:rPr>
              <a:t>uno o più oratori che si succedono</a:t>
            </a:r>
          </a:p>
          <a:p>
            <a:endParaRPr lang="it-IT" sz="2800" dirty="0">
              <a:latin typeface="Calibri"/>
              <a:cs typeface="Calibri"/>
            </a:endParaRPr>
          </a:p>
          <a:p>
            <a:r>
              <a:rPr lang="it-IT" sz="2800" dirty="0">
                <a:latin typeface="Calibri"/>
                <a:cs typeface="Calibri"/>
              </a:rPr>
              <a:t>il traduttore può rivolgersi a consulenti o revisori o utilizzare strumenti esterni</a:t>
            </a:r>
            <a:endParaRPr lang="it-IT" sz="2800" dirty="0"/>
          </a:p>
          <a:p>
            <a:r>
              <a:rPr lang="it-IT" sz="2800" dirty="0">
                <a:latin typeface="Calibri"/>
                <a:cs typeface="Calibri"/>
              </a:rPr>
              <a:t>vs</a:t>
            </a:r>
          </a:p>
          <a:p>
            <a:r>
              <a:rPr lang="it-IT" sz="2800" dirty="0">
                <a:latin typeface="Calibri"/>
                <a:cs typeface="Calibri"/>
              </a:rPr>
              <a:t>Interprete può chiedere chiarimenti agli interlocutori presenti, poca possibilità di strumenti addizionali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1773276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2841</TotalTime>
  <Words>594</Words>
  <Application>Microsoft Office PowerPoint</Application>
  <PresentationFormat>Presentazione su schermo (4:3)</PresentationFormat>
  <Paragraphs>136</Paragraphs>
  <Slides>20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6" baseType="lpstr">
      <vt:lpstr>ＭＳ Ｐゴシック</vt:lpstr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Manager/>
  <Company>home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Alessandra Riccardi</dc:creator>
  <cp:keywords/>
  <dc:description/>
  <cp:lastModifiedBy>P C</cp:lastModifiedBy>
  <cp:revision>234</cp:revision>
  <cp:lastPrinted>2018-10-25T11:00:08Z</cp:lastPrinted>
  <dcterms:created xsi:type="dcterms:W3CDTF">2011-09-28T05:46:17Z</dcterms:created>
  <dcterms:modified xsi:type="dcterms:W3CDTF">2022-11-10T15:49:50Z</dcterms:modified>
  <cp:category/>
</cp:coreProperties>
</file>