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  <p:sldMasterId id="2147483687" r:id="rId3"/>
  </p:sldMasterIdLst>
  <p:notesMasterIdLst>
    <p:notesMasterId r:id="rId83"/>
  </p:notesMasterIdLst>
  <p:sldIdLst>
    <p:sldId id="256" r:id="rId4"/>
    <p:sldId id="301" r:id="rId5"/>
    <p:sldId id="300" r:id="rId6"/>
    <p:sldId id="257" r:id="rId7"/>
    <p:sldId id="317" r:id="rId8"/>
    <p:sldId id="258" r:id="rId9"/>
    <p:sldId id="259" r:id="rId10"/>
    <p:sldId id="302" r:id="rId11"/>
    <p:sldId id="303" r:id="rId12"/>
    <p:sldId id="331" r:id="rId13"/>
    <p:sldId id="306" r:id="rId14"/>
    <p:sldId id="304" r:id="rId15"/>
    <p:sldId id="260" r:id="rId16"/>
    <p:sldId id="305" r:id="rId17"/>
    <p:sldId id="262" r:id="rId18"/>
    <p:sldId id="307" r:id="rId19"/>
    <p:sldId id="308" r:id="rId20"/>
    <p:sldId id="309" r:id="rId21"/>
    <p:sldId id="311" r:id="rId22"/>
    <p:sldId id="332" r:id="rId23"/>
    <p:sldId id="310" r:id="rId24"/>
    <p:sldId id="263" r:id="rId25"/>
    <p:sldId id="312" r:id="rId26"/>
    <p:sldId id="333" r:id="rId27"/>
    <p:sldId id="264" r:id="rId28"/>
    <p:sldId id="265" r:id="rId29"/>
    <p:sldId id="313" r:id="rId30"/>
    <p:sldId id="334" r:id="rId31"/>
    <p:sldId id="316" r:id="rId32"/>
    <p:sldId id="314" r:id="rId33"/>
    <p:sldId id="315" r:id="rId34"/>
    <p:sldId id="267" r:id="rId35"/>
    <p:sldId id="335" r:id="rId36"/>
    <p:sldId id="268" r:id="rId37"/>
    <p:sldId id="336" r:id="rId38"/>
    <p:sldId id="269" r:id="rId39"/>
    <p:sldId id="270" r:id="rId40"/>
    <p:sldId id="297" r:id="rId41"/>
    <p:sldId id="271" r:id="rId42"/>
    <p:sldId id="318" r:id="rId43"/>
    <p:sldId id="272" r:id="rId44"/>
    <p:sldId id="273" r:id="rId45"/>
    <p:sldId id="279" r:id="rId46"/>
    <p:sldId id="280" r:id="rId47"/>
    <p:sldId id="337" r:id="rId48"/>
    <p:sldId id="325" r:id="rId49"/>
    <p:sldId id="281" r:id="rId50"/>
    <p:sldId id="274" r:id="rId51"/>
    <p:sldId id="320" r:id="rId52"/>
    <p:sldId id="276" r:id="rId53"/>
    <p:sldId id="338" r:id="rId54"/>
    <p:sldId id="322" r:id="rId55"/>
    <p:sldId id="266" r:id="rId56"/>
    <p:sldId id="277" r:id="rId57"/>
    <p:sldId id="278" r:id="rId58"/>
    <p:sldId id="319" r:id="rId59"/>
    <p:sldId id="323" r:id="rId60"/>
    <p:sldId id="275" r:id="rId61"/>
    <p:sldId id="324" r:id="rId62"/>
    <p:sldId id="283" r:id="rId63"/>
    <p:sldId id="282" r:id="rId64"/>
    <p:sldId id="285" r:id="rId65"/>
    <p:sldId id="340" r:id="rId66"/>
    <p:sldId id="284" r:id="rId67"/>
    <p:sldId id="299" r:id="rId68"/>
    <p:sldId id="326" r:id="rId69"/>
    <p:sldId id="286" r:id="rId70"/>
    <p:sldId id="327" r:id="rId71"/>
    <p:sldId id="289" r:id="rId72"/>
    <p:sldId id="288" r:id="rId73"/>
    <p:sldId id="298" r:id="rId74"/>
    <p:sldId id="290" r:id="rId75"/>
    <p:sldId id="294" r:id="rId76"/>
    <p:sldId id="328" r:id="rId77"/>
    <p:sldId id="293" r:id="rId78"/>
    <p:sldId id="296" r:id="rId79"/>
    <p:sldId id="339" r:id="rId80"/>
    <p:sldId id="330" r:id="rId81"/>
    <p:sldId id="295" r:id="rId8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2" autoAdjust="0"/>
    <p:restoredTop sz="94513"/>
  </p:normalViewPr>
  <p:slideViewPr>
    <p:cSldViewPr>
      <p:cViewPr varScale="1">
        <p:scale>
          <a:sx n="91" d="100"/>
          <a:sy n="91" d="100"/>
        </p:scale>
        <p:origin x="368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49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8CE0683A-20B5-4967-A372-124E07F64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665C2669-8CA3-4BEB-811C-14C92E406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>
            <a:extLst>
              <a:ext uri="{FF2B5EF4-FFF2-40B4-BE49-F238E27FC236}">
                <a16:creationId xmlns:a16="http://schemas.microsoft.com/office/drawing/2014/main" id="{C5A02DAB-7011-4DF8-ACD4-2C85F7F97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id="{8B829292-3A76-4BD6-9879-193E4D1B1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AutoShape 5">
            <a:extLst>
              <a:ext uri="{FF2B5EF4-FFF2-40B4-BE49-F238E27FC236}">
                <a16:creationId xmlns:a16="http://schemas.microsoft.com/office/drawing/2014/main" id="{ABACF992-49DC-4934-9447-C5F1B91B4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1D589A2-69DB-48D3-B30A-744E1D05EBF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4783D42-58E7-45D0-972D-63D067735FC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E80666CB-3ACD-4F87-9CCB-134C7B85BF4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106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55005AC7-CF77-4D9D-B781-BEA518FDABB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1BC93963-4617-4D93-B5C8-DE52DC484C6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5BFAA567-F520-4536-8329-A374EAC6970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DB58C49C-8CA4-4DF0-95E4-EEF1DE22450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639259B-AB2A-4C83-83D2-CBBB57F107F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3D1596-5CCE-45F0-9549-1E691D9D9707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id="{EA0A0AF1-6E39-40B3-ACE9-588DD59B11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B1F6BED5-B21A-4971-A7A0-668B9898F0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61D9FAC-3B31-429A-B6FC-C58E710FD7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EBA2C3-37DD-48B4-9184-B7A7613C1C9F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A05686E7-0DC0-4671-A65E-3E0B57A4EE1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90B3B7F9-4273-4356-91FD-91FF72E93B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AF1BEA7-749D-4812-996D-89032249230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16253B-93AB-4864-8761-B805CC46F95F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59393" name="Rectangle 1">
            <a:extLst>
              <a:ext uri="{FF2B5EF4-FFF2-40B4-BE49-F238E27FC236}">
                <a16:creationId xmlns:a16="http://schemas.microsoft.com/office/drawing/2014/main" id="{971CE5EA-439B-4A6D-AF70-5BC84518740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2D2C9E1-86F2-45E6-B20D-D261493EEE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46726D0F-BC3A-4838-ABEE-DA84979018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84479C-CC5F-47D2-B904-8D84C49A7D94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60417" name="Rectangle 1">
            <a:extLst>
              <a:ext uri="{FF2B5EF4-FFF2-40B4-BE49-F238E27FC236}">
                <a16:creationId xmlns:a16="http://schemas.microsoft.com/office/drawing/2014/main" id="{EA424620-E1C6-42AB-A996-30724337FC0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FD2FAC90-57D1-45B7-ACC4-7E6873FBA64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A8EA8CC9-E6DE-4080-AD4E-46541FA22E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2B1F14-BBB4-4B42-966F-3C6043621B96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61441" name="Rectangle 1">
            <a:extLst>
              <a:ext uri="{FF2B5EF4-FFF2-40B4-BE49-F238E27FC236}">
                <a16:creationId xmlns:a16="http://schemas.microsoft.com/office/drawing/2014/main" id="{E6BD31CB-505C-4CFC-8233-FB5F23E7AA9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2F2D802-3414-4417-9C0D-83A907DFB3E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CB4299C1-8D01-49AA-972B-323F816044D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8DE7D1-D988-41E7-B19D-411B0A622BF3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62465" name="Rectangle 1">
            <a:extLst>
              <a:ext uri="{FF2B5EF4-FFF2-40B4-BE49-F238E27FC236}">
                <a16:creationId xmlns:a16="http://schemas.microsoft.com/office/drawing/2014/main" id="{07252186-EEDB-4076-9F54-9828B2EC6F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787D5E6-DC25-4941-9F19-FFF8150F7F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0F31AEDD-2E99-4195-BB60-B4011232DD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22F011-FFF8-41FC-A91E-413518533E4E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07252CDA-2FA3-45D6-A721-C7F1FC75C32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A2A76B22-2CAB-4838-8AF1-8CF9ABD89F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43155BD-49A4-4DE8-AF0C-EB37153586A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91D26D-EDE1-4EBB-A160-3176E53E051B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69633" name="Rectangle 1">
            <a:extLst>
              <a:ext uri="{FF2B5EF4-FFF2-40B4-BE49-F238E27FC236}">
                <a16:creationId xmlns:a16="http://schemas.microsoft.com/office/drawing/2014/main" id="{27A3D9B9-BCE3-4F5F-A875-BC299DD099B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9B701A0-321E-43E0-B9AE-12DD539B3A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B213BC1-46F4-4651-BD18-F5B2C966D49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BDEDBD-93E6-4900-B146-BC3A5DEBF170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70657" name="Rectangle 1">
            <a:extLst>
              <a:ext uri="{FF2B5EF4-FFF2-40B4-BE49-F238E27FC236}">
                <a16:creationId xmlns:a16="http://schemas.microsoft.com/office/drawing/2014/main" id="{7A7FDFCF-7782-4B0C-A87D-E11FFDFF779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4615EE5-AA4C-4627-AFB3-30FBDD9910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D63AF3C0-94B0-4FAE-B94F-C3E46507D80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7C3EB4-F32D-4B72-AC5E-A958C8240321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71681" name="Rectangle 1">
            <a:extLst>
              <a:ext uri="{FF2B5EF4-FFF2-40B4-BE49-F238E27FC236}">
                <a16:creationId xmlns:a16="http://schemas.microsoft.com/office/drawing/2014/main" id="{F9AD391A-A069-47F1-9A82-4F84CAA5DD5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6C18058B-AA24-4797-BDF4-3FF78F7ED08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6611187-EE27-4626-8E90-0550751D93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D80B9D5-C3A1-40F2-A56B-D6051228275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615A078B-9B50-4331-970F-BFB681B5C86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9BAAE1E-C4D7-45C5-84E8-A246A783A33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4925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A4BA0FB-9419-45FE-BD3D-9EF7C552A2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773A98-5CBC-471E-A9CD-A2B2C3884841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E587D3D0-9346-44D2-8780-BC5EACFFC4B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2F1180C-E641-4D34-8CE0-B4EC53FE8F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263D610-CDC8-4AF0-A51E-8616C75645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12B0463-E67B-47B2-BAA0-4FF3E187C1C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47BCB10C-E109-4324-A78D-64215CBEFE8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0861A11-DB69-4396-A288-87F7400DD4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4784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763314C-6AED-4091-A21A-11645D549E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802DC55-DC14-4BCF-9CED-7AE6CCAC096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5" name="Rectangle 1">
            <a:extLst>
              <a:ext uri="{FF2B5EF4-FFF2-40B4-BE49-F238E27FC236}">
                <a16:creationId xmlns:a16="http://schemas.microsoft.com/office/drawing/2014/main" id="{19ECA3E7-2D2D-4918-A741-66A0A59B2D6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068F8F1-EA53-4C5B-8033-D8FFB063E3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6013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77B30D5-F843-4DED-958D-E586D0F9EA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E82B6D4-F39C-44B1-A412-74710EE08AF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8609" name="Rectangle 1">
            <a:extLst>
              <a:ext uri="{FF2B5EF4-FFF2-40B4-BE49-F238E27FC236}">
                <a16:creationId xmlns:a16="http://schemas.microsoft.com/office/drawing/2014/main" id="{E008F106-8E72-45D3-A4B4-96945EB6CE6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FC600F23-67DE-4B7C-A734-7A5900C339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917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AF245D6F-8057-4940-8245-30C7FF4F29D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7FA688B-6E5D-4D65-8338-B6A339B0543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5537" name="Rectangle 1">
            <a:extLst>
              <a:ext uri="{FF2B5EF4-FFF2-40B4-BE49-F238E27FC236}">
                <a16:creationId xmlns:a16="http://schemas.microsoft.com/office/drawing/2014/main" id="{8692004F-5B01-49E4-BED9-E11CC9FC886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D1877E23-E5D8-449F-92D7-5A0E9A8355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7873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2B6C6C5-C345-4B21-996C-F489AB044F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EC7E6D-7C8D-4CE4-A31F-54114D79A086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788DFBE1-3B3A-404E-A490-3967E443E6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7947C66-D8A5-44EA-B937-B6A1283D94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5885FE8-2F0D-4553-B21B-1C2A43EA51B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AAD0AC-48E4-4079-A9F6-44E8A79E4A0D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id="{B2B326BD-A508-471D-B6CA-0A67D204EC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93DC1573-FCEB-4368-B67D-F68C1368A8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3015106-8CDA-414D-B4EC-07D63A66ED4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681393-3D8C-4A60-A5F8-02296D37BE49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75777" name="Rectangle 1">
            <a:extLst>
              <a:ext uri="{FF2B5EF4-FFF2-40B4-BE49-F238E27FC236}">
                <a16:creationId xmlns:a16="http://schemas.microsoft.com/office/drawing/2014/main" id="{872CA29A-9AD0-4577-A855-757FF22FF67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F7480703-E08D-4CBF-8E53-492FFBB7B7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D9DB6FA-C43E-4809-AA22-09EBAB7848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0DBC73-B173-4BBC-801B-77B45760CDD2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74753" name="Rectangle 1">
            <a:extLst>
              <a:ext uri="{FF2B5EF4-FFF2-40B4-BE49-F238E27FC236}">
                <a16:creationId xmlns:a16="http://schemas.microsoft.com/office/drawing/2014/main" id="{E18D6575-91B4-48F1-8718-7399A0D978B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72E568E-AABE-4662-9FA1-45466234F89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2B6C6C5-C345-4B21-996C-F489AB044F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8EC7E6D-7C8D-4CE4-A31F-54114D79A08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788DFBE1-3B3A-404E-A490-3967E443E6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7947C66-D8A5-44EA-B937-B6A1283D94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4049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4ACC2824-314C-4216-A3D9-4D7A14DC7AC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85B025-9172-4668-AE41-AFF03168E18A}" type="slidenum">
              <a:rPr lang="it-IT" altLang="it-IT"/>
              <a:pPr/>
              <a:t>67</a:t>
            </a:fld>
            <a:endParaRPr lang="it-IT" altLang="it-IT"/>
          </a:p>
        </p:txBody>
      </p:sp>
      <p:sp>
        <p:nvSpPr>
          <p:cNvPr id="76801" name="Rectangle 1">
            <a:extLst>
              <a:ext uri="{FF2B5EF4-FFF2-40B4-BE49-F238E27FC236}">
                <a16:creationId xmlns:a16="http://schemas.microsoft.com/office/drawing/2014/main" id="{523041FD-D7B9-4053-AF42-7CE3E9BA2F4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2725661D-BA85-45DD-BE60-9EBE79B772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A27B8C3-1128-464F-B20E-6253102F13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9B262C-C820-4E2D-992D-FAF403AE9167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id="{96A99BB1-D749-470A-A17F-984BD093B1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9B44B71-B995-454B-B836-C7A641C0279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08EAB8E-53A0-4089-B1D9-9013049D066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898BFF-0D03-42C2-9551-1DE80FB9D6E7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79873" name="Rectangle 1">
            <a:extLst>
              <a:ext uri="{FF2B5EF4-FFF2-40B4-BE49-F238E27FC236}">
                <a16:creationId xmlns:a16="http://schemas.microsoft.com/office/drawing/2014/main" id="{BFAA0CDE-8B86-44F2-926F-C1CCDC17A1E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48347805-EA71-4354-9B1C-C55AC3D8B25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5CDC0B0-7326-4B6A-912C-FB3BFA37DA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2B327E-43D5-4235-85E3-611FD733570C}" type="slidenum">
              <a:rPr lang="it-IT" altLang="it-IT"/>
              <a:pPr/>
              <a:t>70</a:t>
            </a:fld>
            <a:endParaRPr lang="it-IT" altLang="it-IT"/>
          </a:p>
        </p:txBody>
      </p:sp>
      <p:sp>
        <p:nvSpPr>
          <p:cNvPr id="78849" name="Rectangle 1">
            <a:extLst>
              <a:ext uri="{FF2B5EF4-FFF2-40B4-BE49-F238E27FC236}">
                <a16:creationId xmlns:a16="http://schemas.microsoft.com/office/drawing/2014/main" id="{07D39CBD-2FBE-426D-A9C4-F36158E6644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38D629CD-8A4C-4BFF-BF71-E6EF92CF25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D2121E9-26A4-4AF2-A953-EF97D03FDEE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7162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989981C-70BC-42CA-B83D-5D030DD8E40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2F6E3E-59A4-42A2-9089-C634F4B3E126}" type="slidenum">
              <a:rPr lang="it-IT" altLang="it-IT"/>
              <a:pPr/>
              <a:t>72</a:t>
            </a:fld>
            <a:endParaRPr lang="it-IT" altLang="it-IT"/>
          </a:p>
        </p:txBody>
      </p:sp>
      <p:sp>
        <p:nvSpPr>
          <p:cNvPr id="80897" name="Rectangle 1">
            <a:extLst>
              <a:ext uri="{FF2B5EF4-FFF2-40B4-BE49-F238E27FC236}">
                <a16:creationId xmlns:a16="http://schemas.microsoft.com/office/drawing/2014/main" id="{2F155E6E-54A5-4D75-B001-5E1608A2972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A4AE4E10-E7E6-4784-A253-ADAB36A09FD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5453BAA-826D-4648-AE8E-0015E10AA9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86C2EF-955A-4EC3-8FCD-1FBE61AF7D30}" type="slidenum">
              <a:rPr lang="it-IT" altLang="it-IT"/>
              <a:pPr/>
              <a:t>73</a:t>
            </a:fld>
            <a:endParaRPr lang="it-IT" altLang="it-IT"/>
          </a:p>
        </p:txBody>
      </p:sp>
      <p:sp>
        <p:nvSpPr>
          <p:cNvPr id="84993" name="Rectangle 1">
            <a:extLst>
              <a:ext uri="{FF2B5EF4-FFF2-40B4-BE49-F238E27FC236}">
                <a16:creationId xmlns:a16="http://schemas.microsoft.com/office/drawing/2014/main" id="{F72A7617-C9E3-4050-BD39-D1419DE0EE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1D5D4BFA-1F7E-41B7-B2FB-70E3DC65020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D22C025-96EC-4772-A6C1-5C1A6A38DED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96F8A5-836D-4CA8-ABB3-04600D8D45A8}" type="slidenum">
              <a:rPr lang="it-IT" altLang="it-IT"/>
              <a:pPr/>
              <a:t>75</a:t>
            </a:fld>
            <a:endParaRPr lang="it-IT" altLang="it-IT"/>
          </a:p>
        </p:txBody>
      </p:sp>
      <p:sp>
        <p:nvSpPr>
          <p:cNvPr id="83969" name="Rectangle 1">
            <a:extLst>
              <a:ext uri="{FF2B5EF4-FFF2-40B4-BE49-F238E27FC236}">
                <a16:creationId xmlns:a16="http://schemas.microsoft.com/office/drawing/2014/main" id="{BE3DDF1C-93E7-4AF1-9B1B-FEF88D6EBA9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11C9333F-FAC0-4EAB-80BB-802BA02020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632526F7-C594-4CC4-89FD-B1AC1477CD4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F90A88-55C2-4E69-B297-5B90F59366D6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87041" name="Rectangle 1">
            <a:extLst>
              <a:ext uri="{FF2B5EF4-FFF2-40B4-BE49-F238E27FC236}">
                <a16:creationId xmlns:a16="http://schemas.microsoft.com/office/drawing/2014/main" id="{D3C23A4B-F509-41E6-B564-38693B8C099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A32B844B-F277-4317-B981-78E041A555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E1C28F8-C186-4A8C-A02E-A140D2D55F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5AC76A-660C-4E06-BF4B-9192EC7248BC}" type="slidenum">
              <a:rPr lang="it-IT" altLang="it-IT"/>
              <a:pPr/>
              <a:t>79</a:t>
            </a:fld>
            <a:endParaRPr lang="it-IT" altLang="it-IT"/>
          </a:p>
        </p:txBody>
      </p:sp>
      <p:sp>
        <p:nvSpPr>
          <p:cNvPr id="86017" name="Rectangle 1">
            <a:extLst>
              <a:ext uri="{FF2B5EF4-FFF2-40B4-BE49-F238E27FC236}">
                <a16:creationId xmlns:a16="http://schemas.microsoft.com/office/drawing/2014/main" id="{01766285-5C7E-4AC3-B579-2F127C60BE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A67D4403-95CF-4E66-8ADB-9F498D6D67C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CFD89E5-60D0-40D3-8244-A61A514685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F5D5C6-A676-408A-A9CA-C526B362570D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id="{6128E9B0-A586-48DA-86AF-7DD86090C2E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ACD7A546-322A-490E-8AF5-7508E61453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51DF9D9-811E-4531-B5EE-4B6C543759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2B11AC-F605-4DAA-B6FC-01F789752150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5B32362C-5E9B-4CBC-AB05-218E075D68E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7C8634E4-353D-42EC-BAB2-00BA4A10121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947CFCE-CD6B-413C-B20F-33AE2FB757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A9902D-C6CD-4DDE-B888-D2222D6D1A94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52225" name="Rectangle 1">
            <a:extLst>
              <a:ext uri="{FF2B5EF4-FFF2-40B4-BE49-F238E27FC236}">
                <a16:creationId xmlns:a16="http://schemas.microsoft.com/office/drawing/2014/main" id="{538F2E75-CB53-45BA-BA44-4384123B1AC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E39960C-ECA7-4B31-91F8-9BC535F74E1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CA0ADF8-4670-4EEA-B331-02D893B6A66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FCADF8-11A7-4579-A4E2-A60AE51DEB06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00AA06FE-3E73-4A57-A987-8A68F60D06B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2C55F7EB-CA7F-4302-8C46-80C408C1012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459E47F-1D69-4562-ABC8-14B3FAAF94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FAEB62-240B-4FCE-B30F-23AFC4819E63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A88EA950-44EE-4582-8DB5-4989F24E03B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9F496A1-B947-4378-A84D-ECFAF79A613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9938EAB-5E26-4DF4-AC13-3CF10E42F4A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3D6639-9008-4FA3-ABD1-E30A93D57C48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57345" name="Rectangle 1">
            <a:extLst>
              <a:ext uri="{FF2B5EF4-FFF2-40B4-BE49-F238E27FC236}">
                <a16:creationId xmlns:a16="http://schemas.microsoft.com/office/drawing/2014/main" id="{87121761-0836-436B-86AB-1F67652B09F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1B724952-B032-47B0-9789-877C54B980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331F0-80B2-4974-A537-C8E61EBD6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C410B6-EA6E-404F-80E1-FA10C37C4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01486A-1747-4B85-8479-78F1606054D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CD00BB-C507-4763-BF6E-69F977A81F4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4B0DE7-5359-4A24-A133-51811BC8DF8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D5A15E-7723-4BD3-917C-21AB7C73D384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559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8A8E-507D-4C72-8AB9-4E0128C2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A5BE98F-B873-4506-BA02-7E5A28445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2513B5-8D30-4043-828B-3AA71666A1F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AFAF5A7-B4A7-420E-B2B4-4282485AA19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EA16A45-CC46-4431-8A40-D800DBBF9AE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96D380-43C1-45FD-9651-4361813A9B4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47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2D17720-F91B-4DBE-999E-A0F8979CE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6A40FF-7CB2-4432-AFF1-95F7AB18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2B8F01-23B7-4F2F-9B6F-1ECCD56B1B4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8A5DBD-8C94-454F-871E-C73F6C379F0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381E671-DA54-4382-8F2A-0610436312A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A470C6-7733-4FC8-920B-6432D6B3DC8A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138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821D6-643F-471E-842C-1DE6D052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2716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569266ED-25A1-4D3E-9BE5-9654D9599AB9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1663" cy="45180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461617-96DC-4E13-B720-F0B15FDFAB2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97E61D-F44F-455D-89B7-899B0715233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1E49FD2E-9925-4E8C-B65D-CB794009928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000CD4-0481-488F-AF25-2318424A8600}"/>
              </a:ext>
            </a:extLst>
          </p:cNvPr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9008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9783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21E294-ED3E-4AB8-A959-D5E8ED928B0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0350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6AE965E-01B3-4200-B7DF-1028CDE9C39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98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77652C2-E711-4D63-B89B-1E9A749286E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0569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FB24A4B-3C4E-41F6-A3D8-864AFAD4677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0665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883031-562B-4E02-B696-7BCF71C0C0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792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7001AB-E29C-4D2C-B3B4-F82E7A0032F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358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9BF828-0F21-4954-A35A-F30379D4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0A7B63-A1B3-4E88-ACE2-1CDDF0470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4CEF18-EBCB-44F6-8AD7-7BB44721DC9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EA2C0E-C983-4228-8BF7-FA845581387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6E8CB3-29CA-49CF-8ABA-16041157B49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922AC2-F260-4494-B150-0B2CCC0284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9396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7F369DD-2633-4280-ACE8-A84E1F0044F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5686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64956C3-E9B4-430F-B2B3-06D91F1FB5D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2486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3C9CFF-AFB3-43E4-8A51-5995633B3AE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6520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55ADC5-AF1B-4EDE-A693-E5DB3FC329B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023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01F926-95F4-412C-8880-BD0B6ADC8CC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4046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2716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1663" cy="45180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5B9C02EB-DA21-4012-B079-DA84CD1C8FD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2850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71703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16352798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7696940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20685215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8AF52C-6E20-4E6A-91CA-0204827D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6747A9-C902-49E0-96CC-D26F3B89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EDFDE5-58A0-4CB0-84C8-7140F4B4A47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FCD450-A8D5-4499-99C6-D59A7245909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2C3E10E-0659-42E1-BAEC-0E0D05747B95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2AE0A9-DD9A-434F-84A2-24DAC827DCF1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9658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6240827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04759035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3830944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0984796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32980462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59439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76489842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7825689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66977275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0833587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423BA-768C-486D-AB82-FC130106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BB406A-4D05-4415-86CF-3EDEC49BF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104B53-76B7-42FB-AAC3-A2DAC2513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6128399-70C4-4562-B7BD-B469FB064B8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7FF814-C5DF-4E62-B118-97DF6601683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41FFA08-245C-4613-9D7C-E953AAAD1A4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1C34911-B35C-4855-87C3-23847590AE1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1265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658E4-6633-4D6D-B3C8-443FB564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6D075F-ED26-4607-AC39-C0A043FC13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D84882-F95D-4277-84F4-20CB88D5EA2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D87C2F-A7E0-482B-95F5-44DE6C1729A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CF486-EA35-4D6F-89F0-5C25851C13B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699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C905F2-8DBC-4802-AEE7-871858C4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50E354-74B7-4498-AA67-04DDDEFF1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630206-5171-47E3-B3DA-407554048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42DAD7-6F40-4FC7-9DE8-EA13A42B2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C00BDD-2F19-41BA-A197-9870F683C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8D3B848-D232-491F-BC46-8FDB8ED5FAC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4372965-05EC-4EC3-9902-5442EF33AFF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AEDB7EF-D507-4D87-A88D-84795944F4D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B83BFA48-DC13-400C-A2F0-59E0450C97C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351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658E4-6633-4D6D-B3C8-443FB564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6D075F-ED26-4607-AC39-C0A043FC13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D84882-F95D-4277-84F4-20CB88D5EA2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D87C2F-A7E0-482B-95F5-44DE6C1729A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CF486-EA35-4D6F-89F0-5C25851C13B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754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113D826-1622-4378-BECC-F7268D3A34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A41D5D2-6920-46CF-A8A6-AB528134374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C61C665-32CE-453C-AB78-F39B8E4B783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A0DA52-6219-446B-9EAC-EC52F7BD0D9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674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2FF76F-CD62-4805-9D0D-E1E92F75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25FD9A-3E6C-4C62-9611-9A9511266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527838-9CDE-419B-9F14-2E2AEF754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D53C9A-F5D6-42F9-831F-044EB643E2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F32E45-26A6-4FD0-B4FE-C8C6392E1B0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CEA08A-C54B-4CCF-8D35-20D911014A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144FD90-0A2B-4D64-A613-6D411104EED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367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A46B0-9492-47EE-9F01-778F9818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BD498D5-7F0E-460D-85BA-6A926350A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47E28C-12AB-4D32-9C50-D6E4ABA6D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0E99A6-EAD0-46A9-B811-339761CE459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7CB0-A905-4C28-8FAC-46DB9C73909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00A55BA-2824-43C3-AAB4-35D30824283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9A274DA-9A1E-439C-ABA4-92503BC999A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939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55DD87A0-4DFD-4B69-A6D5-0BA74E85D73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44406AE-9868-4CBE-AA88-D168FE6C47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2BD5D163-4B46-4378-B031-BCD3DE00CE1C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16EE2A31-48EF-4C06-A0B0-6820067AB20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2125"/>
            <a:chOff x="0" y="0"/>
            <a:chExt cx="5753" cy="4310"/>
          </a:xfrm>
        </p:grpSpPr>
        <p:grpSp>
          <p:nvGrpSpPr>
            <p:cNvPr id="1028" name="Group 4">
              <a:extLst>
                <a:ext uri="{FF2B5EF4-FFF2-40B4-BE49-F238E27FC236}">
                  <a16:creationId xmlns:a16="http://schemas.microsoft.com/office/drawing/2014/main" id="{78F7893B-8F37-46B0-938A-B73134CAC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2" cy="2080"/>
              <a:chOff x="1728" y="2230"/>
              <a:chExt cx="4022" cy="2080"/>
            </a:xfrm>
          </p:grpSpPr>
          <p:sp>
            <p:nvSpPr>
              <p:cNvPr id="1029" name="Freeform 5">
                <a:extLst>
                  <a:ext uri="{FF2B5EF4-FFF2-40B4-BE49-F238E27FC236}">
                    <a16:creationId xmlns:a16="http://schemas.microsoft.com/office/drawing/2014/main" id="{8521C0EF-2750-466D-9561-6835AC4C4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7" cy="1666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>
                <a:extLst>
                  <a:ext uri="{FF2B5EF4-FFF2-40B4-BE49-F238E27FC236}">
                    <a16:creationId xmlns:a16="http://schemas.microsoft.com/office/drawing/2014/main" id="{4B3B1ED8-FE92-4C7E-8BD7-957770DB1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4" cy="806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>
                <a:extLst>
                  <a:ext uri="{FF2B5EF4-FFF2-40B4-BE49-F238E27FC236}">
                    <a16:creationId xmlns:a16="http://schemas.microsoft.com/office/drawing/2014/main" id="{93DAF59B-B49D-4913-8228-AFCF3B7EE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4" cy="964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>
                <a:extLst>
                  <a:ext uri="{FF2B5EF4-FFF2-40B4-BE49-F238E27FC236}">
                    <a16:creationId xmlns:a16="http://schemas.microsoft.com/office/drawing/2014/main" id="{CF88DFB3-9655-4489-A0A0-4C0C14DC3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2" cy="2080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BB823A52-F4DD-4A7B-B6DE-D58D3FA81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3" cy="534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>
              <a:extLst>
                <a:ext uri="{FF2B5EF4-FFF2-40B4-BE49-F238E27FC236}">
                  <a16:creationId xmlns:a16="http://schemas.microsoft.com/office/drawing/2014/main" id="{C506409A-8C26-4433-8D5D-24BA4CE75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0" cy="1532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>
              <a:extLst>
                <a:ext uri="{FF2B5EF4-FFF2-40B4-BE49-F238E27FC236}">
                  <a16:creationId xmlns:a16="http://schemas.microsoft.com/office/drawing/2014/main" id="{4B473951-8F4E-4B9F-9665-4A663200E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1771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5F84B938-242D-43AC-A53B-45799AE83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402C62FE-5021-43D8-AB49-84F44F933C9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CB70D952-B842-4A2E-8247-5C96E4A8A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86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445F4C6-55C8-4AFA-B467-F966D956CD75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2888" cy="6842125"/>
            <a:chOff x="0" y="0"/>
            <a:chExt cx="5753" cy="4310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2" cy="2080"/>
              <a:chOff x="1728" y="2230"/>
              <a:chExt cx="4022" cy="2080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7" cy="1666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4" cy="806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4" cy="964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2" cy="2080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3" cy="534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0" cy="1532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3" cy="1771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84354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592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1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97D6059-34E0-40F8-8B97-CA648F5339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466851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ASSILE </a:t>
            </a:r>
            <a:b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49BFA7-6B78-4542-B448-465C3442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221657"/>
            <a:ext cx="4392711" cy="332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84421CAA-774F-4ED0-A2D7-555986CD6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797425"/>
            <a:ext cx="27368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CERVICALI</a:t>
            </a:r>
            <a:b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C1 – C7</a:t>
            </a:r>
          </a:p>
        </p:txBody>
      </p:sp>
    </p:spTree>
    <p:extLst>
      <p:ext uri="{BB962C8B-B14F-4D97-AF65-F5344CB8AC3E}">
        <p14:creationId xmlns:p14="http://schemas.microsoft.com/office/powerpoint/2010/main" val="354381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103094" y="6309320"/>
            <a:ext cx="892899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68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2799" y="116632"/>
            <a:ext cx="5729579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36233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34875" y="6261273"/>
            <a:ext cx="830460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59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16632"/>
            <a:ext cx="8712968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775121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2C380E64-FE8C-4D3C-8E78-38958D89AB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08520" y="453765"/>
            <a:ext cx="3895328" cy="2134121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opperplate" panose="02000504000000020004" pitchFamily="2" charset="77"/>
              </a:rPr>
              <a:t>VERTEBRE CERVICALI CARATTERI MORFOLOGICI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C31D15B-8EC2-4A03-98B3-72E16448F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33375"/>
            <a:ext cx="5651500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CFF02D74-21E4-4422-85FB-D461E870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6850"/>
            <a:ext cx="9144000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C588AEE6-2C86-4437-B00F-59E765FF0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600" y="400050"/>
            <a:ext cx="16652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FF3D2A8F-8FFB-4661-8C63-95EFB5A6B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400526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C33A84D-8B9E-4903-8A7A-BEA63CCF5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4797425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18479" y="6304002"/>
            <a:ext cx="830460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77" name="image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295" y="1556792"/>
            <a:ext cx="8786194" cy="3672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218980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658DDF0-3784-4C18-B989-0264EF1B8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935413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C683CB67-B75C-4C47-8BF1-09EA4028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52546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DA98CE3D-206F-4EA9-AABC-097B498BF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0350"/>
            <a:ext cx="3467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" panose="03050602040202020205" pitchFamily="66" charset="77"/>
                <a:cs typeface="Arial" panose="020B0604020202020204" pitchFamily="34" charset="0"/>
              </a:rPr>
              <a:t>C1 - ATLANTE</a:t>
            </a: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EECD795E-5CB0-4954-AE28-6E40F796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52546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Rectangle 6">
            <a:extLst>
              <a:ext uri="{FF2B5EF4-FFF2-40B4-BE49-F238E27FC236}">
                <a16:creationId xmlns:a16="http://schemas.microsoft.com/office/drawing/2014/main" id="{514822D7-B9D4-4E84-A89B-4D511523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979" y="215900"/>
            <a:ext cx="367319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" panose="03050602040202020205" pitchFamily="66" charset="77"/>
                <a:cs typeface="Arial" panose="020B0604020202020204" pitchFamily="34" charset="0"/>
              </a:rPr>
              <a:t>C2 - EPISTROFEO (ASSE)</a:t>
            </a: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id="{5590104A-4609-4466-872F-99629198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102330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Text Box 8">
            <a:extLst>
              <a:ext uri="{FF2B5EF4-FFF2-40B4-BE49-F238E27FC236}">
                <a16:creationId xmlns:a16="http://schemas.microsoft.com/office/drawing/2014/main" id="{16439A97-4376-4358-BF05-6B0BEAC1B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644900"/>
            <a:ext cx="2808287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EDE1CBED-4E19-46F6-8D99-1A1FAF17E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491288"/>
            <a:ext cx="180022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INFERIORE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21F66296-610F-406B-B5D1-338546C24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460750"/>
            <a:ext cx="324167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A8C99D48-2A7F-4B00-9C7F-6AC6E81FE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50" y="4652963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1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332656"/>
            <a:ext cx="8856983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71246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88640"/>
            <a:ext cx="8712968" cy="56166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21028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9" name="image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588" y="692696"/>
            <a:ext cx="8762900" cy="52565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92085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1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125" y="116632"/>
            <a:ext cx="561662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43987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7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0"/>
            <a:ext cx="8928992" cy="66836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447088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TORACICHE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T1 – T12</a:t>
            </a:r>
          </a:p>
        </p:txBody>
      </p:sp>
    </p:spTree>
    <p:extLst>
      <p:ext uri="{BB962C8B-B14F-4D97-AF65-F5344CB8AC3E}">
        <p14:creationId xmlns:p14="http://schemas.microsoft.com/office/powerpoint/2010/main" val="1578480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8" y="260648"/>
            <a:ext cx="8568952" cy="59046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94463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C924D63B-7399-47C6-9944-F76303A5BD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1321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VERTEBRE TORACICHE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0BF3679-F36C-4A4D-A5F4-F5464EE2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2843213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6EECDB82-18C5-4E03-A447-1C0D5090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49275"/>
            <a:ext cx="3263900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6498267-B665-46D9-B1FD-A774E6D36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49275"/>
            <a:ext cx="3263900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E57BFD85-7821-4503-BEF5-5D1B0B276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7588"/>
            <a:ext cx="3635375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C584A4D-7C13-4156-A936-D7C3FCA4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3429000"/>
            <a:ext cx="32543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846FBBA7-584B-41AB-BC21-EE90C1AE7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0"/>
            <a:ext cx="2428875" cy="368300"/>
          </a:xfrm>
          <a:prstGeom prst="rect">
            <a:avLst/>
          </a:prstGeom>
          <a:noFill/>
          <a:ln w="284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 TORACICA (T6)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986E1E20-9A62-4A16-831D-15E8485E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196975"/>
            <a:ext cx="2251075" cy="368300"/>
          </a:xfrm>
          <a:prstGeom prst="rect">
            <a:avLst/>
          </a:prstGeom>
          <a:noFill/>
          <a:ln w="284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 TORACICA (T1)</a:t>
            </a: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C5C5B364-3F16-401A-A278-A6CD88D65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924175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8D106E73-F767-4EA3-B29A-6E5F61A82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49275"/>
            <a:ext cx="1728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5ADB4311-6F99-4990-BAD4-B9B896B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7200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A7EBC7A7-33E1-4953-97FC-30395F47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789363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9EA489E4-6EE7-463E-B910-A20867F16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789363"/>
            <a:ext cx="1728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210BB2F1-DBBA-4AE1-925B-FF7B72DB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175" y="4365625"/>
            <a:ext cx="1935163" cy="642938"/>
          </a:xfrm>
          <a:prstGeom prst="rect">
            <a:avLst/>
          </a:prstGeom>
          <a:noFill/>
          <a:ln w="3816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XI TORACICA 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(T11)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2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3" y="1196752"/>
            <a:ext cx="9122817" cy="39604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751069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LOMBARI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L1 – L5</a:t>
            </a:r>
          </a:p>
        </p:txBody>
      </p:sp>
    </p:spTree>
    <p:extLst>
      <p:ext uri="{BB962C8B-B14F-4D97-AF65-F5344CB8AC3E}">
        <p14:creationId xmlns:p14="http://schemas.microsoft.com/office/powerpoint/2010/main" val="3250966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260648"/>
            <a:ext cx="885698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341079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E8EE6BFF-36DF-462F-985B-267743DC08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260350"/>
            <a:ext cx="6130925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VERTEBRE LOMBARI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06A8638-2836-430B-8386-D4F11027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8964612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84AE2A91-1B2B-4443-B30E-934A7268D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63" y="1317625"/>
            <a:ext cx="2586037" cy="398463"/>
          </a:xfrm>
          <a:prstGeom prst="rect">
            <a:avLst/>
          </a:prstGeom>
          <a:noFill/>
          <a:ln w="572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III LOMBARE (L3)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DDFFCC13-F36D-491C-A4D0-A627839AB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661025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FD79BFBA-5B6C-46FE-AA9D-4CD291D14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516563"/>
            <a:ext cx="1728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2" name="image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9" y="692696"/>
            <a:ext cx="9133111" cy="40770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069378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OSSO  SACRO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(Vertebre Sacrali)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S1 – S5</a:t>
            </a:r>
          </a:p>
        </p:txBody>
      </p:sp>
    </p:spTree>
    <p:extLst>
      <p:ext uri="{BB962C8B-B14F-4D97-AF65-F5344CB8AC3E}">
        <p14:creationId xmlns:p14="http://schemas.microsoft.com/office/powerpoint/2010/main" val="1227789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31" name="image3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1124744"/>
            <a:ext cx="8928992" cy="41199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02040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A7E1F16-D7EF-DC4C-B45C-BB8400D6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397"/>
            <a:ext cx="9144000" cy="577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A50850-7873-E64F-9ADE-1FEE47356DE4}"/>
              </a:ext>
            </a:extLst>
          </p:cNvPr>
          <p:cNvSpPr txBox="1"/>
          <p:nvPr/>
        </p:nvSpPr>
        <p:spPr>
          <a:xfrm>
            <a:off x="1259632" y="560177"/>
            <a:ext cx="7381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SEQUENZA TEMPORALE ORGANOGENETICA</a:t>
            </a:r>
          </a:p>
        </p:txBody>
      </p:sp>
    </p:spTree>
    <p:extLst>
      <p:ext uri="{BB962C8B-B14F-4D97-AF65-F5344CB8AC3E}">
        <p14:creationId xmlns:p14="http://schemas.microsoft.com/office/powerpoint/2010/main" val="3796285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5" name="image2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604" y="332656"/>
            <a:ext cx="8424936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287789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8" name="image3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88640"/>
            <a:ext cx="8784976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07112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938187AA-D5AB-4A87-AACA-D70F3C6A30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43438" y="3213100"/>
            <a:ext cx="4500562" cy="1143000"/>
          </a:xfrm>
          <a:ln w="22225">
            <a:solidFill>
              <a:schemeClr val="tx1"/>
            </a:solidFill>
          </a:ln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VERTEBRE SACRALI: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SACRO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F43A60B-63E2-40CA-B8B0-02351812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4581525"/>
            <a:ext cx="18796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1A4EB295-EFB4-48E0-AC66-BC35055B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6888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A9FB26F8-EBAF-40A7-966B-954DF56A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CEA475B5-B8E7-456B-A40E-C0C296172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6308725"/>
            <a:ext cx="5762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5841AE02-0639-4DC0-B27E-3329A3D05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6308725"/>
            <a:ext cx="5397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3FEBCFDF-6C51-4766-9439-446649C48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6308725"/>
            <a:ext cx="431800" cy="360363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5AF22624-C9E8-48EE-BE50-ED8255AFD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237288"/>
            <a:ext cx="611187" cy="431800"/>
          </a:xfrm>
          <a:prstGeom prst="rect">
            <a:avLst/>
          </a:prstGeom>
          <a:noFill/>
          <a:ln w="3816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03FB2AFC-3418-4827-AB97-9BC73ACD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2349500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5370" name="Text Box 10">
            <a:extLst>
              <a:ext uri="{FF2B5EF4-FFF2-40B4-BE49-F238E27FC236}">
                <a16:creationId xmlns:a16="http://schemas.microsoft.com/office/drawing/2014/main" id="{F5C98A34-E3D6-4E46-ACE9-A20502612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025" y="544512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52752397-BADD-439E-9A04-E83969C4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738" y="1916113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5372" name="Text Box 12">
            <a:extLst>
              <a:ext uri="{FF2B5EF4-FFF2-40B4-BE49-F238E27FC236}">
                <a16:creationId xmlns:a16="http://schemas.microsoft.com/office/drawing/2014/main" id="{CBABC8B0-A763-427C-9086-A57C7B10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1989138"/>
            <a:ext cx="18589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Parasagittale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</a:t>
            </a: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OCCIGE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(Vertebre Coccigee)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Co1 – Co4 (3, 5)</a:t>
            </a:r>
          </a:p>
        </p:txBody>
      </p:sp>
    </p:spTree>
    <p:extLst>
      <p:ext uri="{BB962C8B-B14F-4D97-AF65-F5344CB8AC3E}">
        <p14:creationId xmlns:p14="http://schemas.microsoft.com/office/powerpoint/2010/main" val="2357740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D0215BF8-5E3E-4B43-A676-01CFADAE4D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COCCIGE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6119A92-15C5-41CE-BB8C-E20D6948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1" y="1341438"/>
            <a:ext cx="6063906" cy="489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ACFD3719-F986-4224-B0FA-940A47E71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2"/>
          <a:stretch>
            <a:fillRect/>
          </a:stretch>
        </p:blipFill>
        <p:spPr bwMode="auto">
          <a:xfrm>
            <a:off x="6516688" y="1844675"/>
            <a:ext cx="2627312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 l="364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559135C0-542D-47E7-839C-AA8E72593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281" y="6519862"/>
            <a:ext cx="2016125" cy="333375"/>
          </a:xfrm>
          <a:prstGeom prst="rect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VERTEBRALI</a:t>
            </a:r>
          </a:p>
        </p:txBody>
      </p:sp>
    </p:spTree>
    <p:extLst>
      <p:ext uri="{BB962C8B-B14F-4D97-AF65-F5344CB8AC3E}">
        <p14:creationId xmlns:p14="http://schemas.microsoft.com/office/powerpoint/2010/main" val="960400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95DA2558-63B3-42C5-A300-AF805CA0E2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della </a:t>
            </a:r>
            <a:b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  <a:t>COLONNA VERTEBRALE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A186DE4-78E1-4AA1-8C20-EEC6AF572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rgbClr val="002060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INTRINSECHE: si istaurano tra le vertebre stesse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400" dirty="0">
              <a:solidFill>
                <a:schemeClr val="tx1"/>
              </a:solidFill>
              <a:latin typeface="Copperplate Light" panose="02000604030000020004" pitchFamily="2" charset="77"/>
            </a:endParaRPr>
          </a:p>
          <a:p>
            <a:pPr marL="334963" indent="-334963">
              <a:spcBef>
                <a:spcPts val="700"/>
              </a:spcBef>
              <a:buClr>
                <a:srgbClr val="002060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ESTRINSECHE: si istaurano con: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CRANIO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COSTE (esaminate con il Torace)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ANCA (esaminate con il Bacino)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44CBF70C-4F66-40F1-AD33-833AF16248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4463"/>
            <a:ext cx="8229600" cy="137318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INTRINSECHE [1]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tra i CORPI VERTEBRALI: SINFISI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EEABD0EA-6DEF-44E1-A519-037FA3F9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6" y="1684338"/>
            <a:ext cx="6143510" cy="288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18C01359-0F37-4062-8645-D35F4341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57" y="4549774"/>
            <a:ext cx="3544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DISCO INTERVERTEBRALE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85FA06E0-23E7-43B9-9365-60D8C202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268413"/>
            <a:ext cx="2554288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1228FF7F-5322-4129-9A7F-CD5F58B67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5229225"/>
            <a:ext cx="2390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  <a:cs typeface="Arial" panose="020B0604020202020204" pitchFamily="34" charset="0"/>
              </a:rPr>
              <a:t>ERNIA del DISCO 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42796C4C-D007-4A81-8798-26942DED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66" y="5049839"/>
            <a:ext cx="5838756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LEGAMENTI: </a:t>
            </a:r>
          </a:p>
          <a:p>
            <a:pPr>
              <a:buClr>
                <a:schemeClr val="tx1"/>
              </a:buClr>
              <a:buFont typeface="Arial Black" panose="020B0A04020102020204" pitchFamily="34" charset="0"/>
              <a:buChar char="-"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LONGITUDINALE ANTERIORE </a:t>
            </a:r>
          </a:p>
          <a:p>
            <a:pPr>
              <a:buClr>
                <a:schemeClr val="tx1"/>
              </a:buClr>
              <a:buFont typeface="Arial Black" panose="020B0A04020102020204" pitchFamily="34" charset="0"/>
              <a:buChar char="-"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LONGITUDINALE POSTERIORE</a:t>
            </a:r>
          </a:p>
          <a:p>
            <a:pPr>
              <a:buClrTx/>
              <a:buFontTx/>
              <a:buNone/>
            </a:pPr>
            <a:endParaRPr lang="it-IT" altLang="it-IT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976CF43-9630-422A-AD1D-38D30460C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41"/>
            <a:ext cx="4802546" cy="42672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A09A70A-27C4-45BC-B407-FA271DC44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52889"/>
            <a:ext cx="4932040" cy="48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45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0B67A00E-AA89-4682-917A-9C250C8AEE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8588"/>
            <a:ext cx="8223250" cy="1428750"/>
          </a:xfrm>
          <a:ln/>
        </p:spPr>
        <p:txBody>
          <a:bodyPr/>
          <a:lstStyle/>
          <a:p>
            <a:endParaRPr 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B44CBA4-A76D-4A27-A43F-60EB311C23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 altLang="it-IT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5ECD956E-4A87-40AF-8569-DF777DD8B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7045" r="7867" b="29546"/>
          <a:stretch>
            <a:fillRect/>
          </a:stretch>
        </p:blipFill>
        <p:spPr bwMode="auto">
          <a:xfrm>
            <a:off x="0" y="485775"/>
            <a:ext cx="9144000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086" t="7045" r="7867" b="295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130C8B4-B80A-41C3-84C0-0471372DC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565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Line 3">
            <a:extLst>
              <a:ext uri="{FF2B5EF4-FFF2-40B4-BE49-F238E27FC236}">
                <a16:creationId xmlns:a16="http://schemas.microsoft.com/office/drawing/2014/main" id="{AC4DB6A8-D1DE-4F97-860E-C226B2983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2133600"/>
            <a:ext cx="576262" cy="1588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4DA5655D-29CD-42E5-B59F-0D9210741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1773238"/>
            <a:ext cx="94297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AVANTI</a:t>
            </a:r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C1A93B86-9333-460C-9163-4F518E22FD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7438" y="836613"/>
            <a:ext cx="304800" cy="1587"/>
          </a:xfrm>
          <a:prstGeom prst="line">
            <a:avLst/>
          </a:prstGeom>
          <a:noFill/>
          <a:ln w="57240" cap="sq">
            <a:solidFill>
              <a:srgbClr val="00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6F70D76C-C713-4A40-BB54-76B97D75D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481013"/>
            <a:ext cx="9318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99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DIETRO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84D83FB2-BD55-4991-900F-9A87818ED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38" y="6537325"/>
            <a:ext cx="1427162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00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3810031F-940E-4D92-B5F6-D1D691E3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0" y="6537325"/>
            <a:ext cx="155416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grpSp>
        <p:nvGrpSpPr>
          <p:cNvPr id="5129" name="Group 9">
            <a:extLst>
              <a:ext uri="{FF2B5EF4-FFF2-40B4-BE49-F238E27FC236}">
                <a16:creationId xmlns:a16="http://schemas.microsoft.com/office/drawing/2014/main" id="{BF5A57F1-7524-4340-8F46-13AFCDC69F4D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068961"/>
            <a:ext cx="2807990" cy="3015928"/>
            <a:chOff x="204" y="2115"/>
            <a:chExt cx="1500" cy="1718"/>
          </a:xfrm>
        </p:grpSpPr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451D744E-9FA5-4D1B-BAAE-83645C5AB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15"/>
              <a:ext cx="1500" cy="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1" name="Text Box 11">
              <a:extLst>
                <a:ext uri="{FF2B5EF4-FFF2-40B4-BE49-F238E27FC236}">
                  <a16:creationId xmlns:a16="http://schemas.microsoft.com/office/drawing/2014/main" id="{901DFD1B-97F1-4C02-B105-FC6B880E2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115"/>
              <a:ext cx="1500" cy="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132" name="Line 12">
            <a:extLst>
              <a:ext uri="{FF2B5EF4-FFF2-40B4-BE49-F238E27FC236}">
                <a16:creationId xmlns:a16="http://schemas.microsoft.com/office/drawing/2014/main" id="{FCD6DC7A-C93E-4CD7-B53C-7C7A249853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2997" y="4149080"/>
            <a:ext cx="2087562" cy="592138"/>
          </a:xfrm>
          <a:prstGeom prst="line">
            <a:avLst/>
          </a:prstGeom>
          <a:noFill/>
          <a:ln w="7632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8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188640"/>
            <a:ext cx="8928992" cy="6146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276080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8DB47E4-F0EF-41B6-84CC-CCC7DE6F70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9850"/>
            <a:ext cx="9144000" cy="1554163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INTRINSECHE [2]</a:t>
            </a:r>
            <a:b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tra i PROCESSI ARTICOLARI VERTEBRALI: ARTRODIE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ABB3E0D1-E7DC-458F-892D-891F1EC47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33600"/>
            <a:ext cx="8229600" cy="4525963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Permettono MOVIMENTI di SCIVOLAMENTO RECIPROCO, più ampi nel tratto LOMBARE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716FF4C4-AD0D-4143-89EE-430E78EA36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INTRINSECHE [3]</a:t>
            </a:r>
            <a:b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LEGAMENTI a DISTANZA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D84CF70-B8FB-4970-8DF3-7E207CE0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3206750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44AC64D1-B0E8-4AE0-A8AF-58C2D44E4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052513"/>
            <a:ext cx="3260725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2927A654-94F5-4666-B32D-11B439B9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46" y="5157788"/>
            <a:ext cx="7085058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 GIALLI (tra i peduncoli)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INTERSPINOSI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SOPRASPINOSI  (Legamento Nucale)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INTERTRASVERSARI</a:t>
            </a:r>
          </a:p>
          <a:p>
            <a:pPr algn="ctr">
              <a:buClrTx/>
              <a:buFontTx/>
              <a:buNone/>
            </a:pPr>
            <a:endParaRPr lang="it-IT" altLang="it-IT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660424E7-45DE-49CC-AF31-CBD9D3361B0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57200" y="1844824"/>
            <a:ext cx="8229600" cy="4525963"/>
          </a:xfrm>
          <a:ln/>
        </p:spPr>
        <p:txBody>
          <a:bodyPr anchor="t"/>
          <a:lstStyle/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Tra V Lombare (L5) ed Osso Sacro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Legamenti Specifici: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ILEOLOMBARE tra processo trasverso (costiforme) di L5 e Cresta Iliaca dell’ ILEO</a:t>
            </a: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A1BB5168-F037-48E0-83BC-1CCD78C7E1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672"/>
            <a:ext cx="91440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INTRINSECHE [4]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LOMBO-SACRALE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490C9B06-78CD-49C8-A228-6780BC9A63E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79388" y="1268413"/>
            <a:ext cx="8686800" cy="5257800"/>
          </a:xfrm>
          <a:ln/>
        </p:spPr>
        <p:txBody>
          <a:bodyPr anchor="t"/>
          <a:lstStyle/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SINFISI tra APICE del SACRO e BASE del COCCIGE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Legamenti 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SACROCOCCIGEO ANTERIORE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SACROCOCCIGEI POSTERIORI: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* Superficiale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* Profondo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SACROCOCCIGEI LATERALI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B4929DFA-D023-42F8-9989-BDBF03DDC6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-36513"/>
            <a:ext cx="9144000" cy="1066801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INTRINSECHE [5]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SACRO-COCCIGEA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MOVIMENTI DELLA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</p:spTree>
    <p:extLst>
      <p:ext uri="{BB962C8B-B14F-4D97-AF65-F5344CB8AC3E}">
        <p14:creationId xmlns:p14="http://schemas.microsoft.com/office/powerpoint/2010/main" val="1972415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9" name="image7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692696"/>
            <a:ext cx="8928992" cy="56217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73583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18D15EA9-4577-4DCE-BBCE-A95F303981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37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MOVIMENTI della COLONNA VERTEBRALE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552E3FF1-4B60-4E6E-8AD1-87A761474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836713"/>
            <a:ext cx="8712968" cy="5904656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Se si considerano, in senso stretto, i movimenti tra ogni singola vertebra, essi sono senz’altro LIMITATI e consistono in: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- SCIVOLAMENTO delle FACCETTE di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   ARTICOLARI (ARTRODIE);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Tx/>
              <a:buChar char="-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DEFORMAZIONE dei DISCHI                        INTERVERTEBRALI (SINFISI).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Tuttavia, l’ insieme di questi limitati movimenti »singoli» produce movimenti «macroscopici» di FLESSIONE-ESTENSIONE e ROTAZIONE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87E769BC-2401-4581-8B02-16E447EB1D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0"/>
            <a:ext cx="8229600" cy="1554163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ARTICOLAZIONI ESTRINSECHE [1]</a:t>
            </a:r>
            <a:b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ARTICOLAZIONE CRANIO-VERTEBRALE</a:t>
            </a:r>
            <a:b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(</a:t>
            </a:r>
            <a:r>
              <a:rPr lang="it-IT" altLang="it-IT" sz="3200" b="0" dirty="0" err="1">
                <a:solidFill>
                  <a:schemeClr val="tx1"/>
                </a:solidFill>
                <a:latin typeface="Chalkboard SE Light" panose="03050602040202020205" pitchFamily="66" charset="77"/>
              </a:rPr>
              <a:t>Occipito</a:t>
            </a: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-</a:t>
            </a:r>
            <a:r>
              <a:rPr lang="it-IT" altLang="it-IT" sz="3200" b="0" dirty="0" err="1">
                <a:solidFill>
                  <a:schemeClr val="tx1"/>
                </a:solidFill>
                <a:latin typeface="Chalkboard SE Light" panose="03050602040202020205" pitchFamily="66" charset="77"/>
              </a:rPr>
              <a:t>Atlanto</a:t>
            </a: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-Epistrofica)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803DE4D-EFB3-4BF0-8669-6A9452B0E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416" y="1340768"/>
            <a:ext cx="8919584" cy="4997450"/>
          </a:xfrm>
          <a:ln/>
        </p:spPr>
        <p:txBody>
          <a:bodyPr/>
          <a:lstStyle/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È costituita da:</a:t>
            </a:r>
          </a:p>
          <a:p>
            <a:pPr marL="341313" indent="-334963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- Articolazione OCCIPITO-</a:t>
            </a:r>
          </a:p>
          <a:p>
            <a:pPr marL="341313" indent="-334963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  ATLANTOIDEA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- Articolazioni ATLANTO-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EPISTROFICHE: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* Laterale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* Mediana</a:t>
            </a:r>
          </a:p>
        </p:txBody>
      </p:sp>
    </p:spTree>
    <p:extLst>
      <p:ext uri="{BB962C8B-B14F-4D97-AF65-F5344CB8AC3E}">
        <p14:creationId xmlns:p14="http://schemas.microsoft.com/office/powerpoint/2010/main" val="2607217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7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404664"/>
            <a:ext cx="8784976" cy="56886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08073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52" name="image9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36712"/>
            <a:ext cx="9144000" cy="46462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354401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7E2C98E7-F94A-4B57-ADF2-50D854EBF1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0848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OCCIPITO-ATLANTOIDEA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2E03BC9C-BEE5-4B90-B38A-30DE6E6F9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4716016" cy="500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0BF02EB4-3FE4-43F2-BB06-40CB4F2A8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854176"/>
            <a:ext cx="4397136" cy="600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CONDILOARTROSI tra 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CONDILI OCCIPITALI e le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FACCETTE ARTICOLARI dell’ ATLANTE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MEMBRANA </a:t>
            </a:r>
            <a:r>
              <a:rPr lang="it-IT" altLang="it-IT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ATLANTO-OCCIPITALE (</a:t>
            </a:r>
            <a:r>
              <a:rPr lang="it-IT" altLang="it-IT" dirty="0" err="1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Occipito</a:t>
            </a:r>
            <a:r>
              <a:rPr lang="it-IT" altLang="it-IT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-Atlantoidea)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Anteriore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Posteriore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Movimenti di FLESSO-ESTENSIONE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antero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-posteriore</a:t>
            </a:r>
          </a:p>
        </p:txBody>
      </p:sp>
    </p:spTree>
    <p:extLst>
      <p:ext uri="{BB962C8B-B14F-4D97-AF65-F5344CB8AC3E}">
        <p14:creationId xmlns:p14="http://schemas.microsoft.com/office/powerpoint/2010/main" val="33413196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7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8" y="188640"/>
            <a:ext cx="8640960" cy="52565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488766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7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197" y="548680"/>
            <a:ext cx="8892480" cy="4392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348643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1" name="image7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16" y="764704"/>
            <a:ext cx="8856984" cy="46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390506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1D1964F2-6921-4793-B754-E538E34D66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ATLANTO-EPISTROFICA LATERALE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10F7EC75-F9C9-4D7E-A22E-D8DB5B5F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40768"/>
            <a:ext cx="7776864" cy="50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ARTRODIE (pari) tra FACCETTE ARTICOLARI INFERIORI dell’ ATLANTE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e FACCETTE ARTICOLARI SUPERIORI dell’ EPISTROFEO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pperplate" panose="02000504000000020004" pitchFamily="2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ATLANTO-EPISTROFICI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 * Anteriore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 * Posteriore</a:t>
            </a:r>
          </a:p>
        </p:txBody>
      </p:sp>
    </p:spTree>
    <p:extLst>
      <p:ext uri="{BB962C8B-B14F-4D97-AF65-F5344CB8AC3E}">
        <p14:creationId xmlns:p14="http://schemas.microsoft.com/office/powerpoint/2010/main" val="197720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83B7FB13-5610-4D18-BA7E-416F7CF702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60325"/>
            <a:ext cx="9144000" cy="8858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ATLANTO-EPISTROFICA MEDIANA</a:t>
            </a:r>
          </a:p>
        </p:txBody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5DD8929E-4BB0-4F40-B1EE-D85D29B79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7" y="3092133"/>
            <a:ext cx="5256213" cy="348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TROCOIDE (impari) tra ARCO ANTERIORE dell’ ATLANTE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e DENTE dell’ EPISTROFEO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DELL’ APICE DEL DENTE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 ALARI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 CROCIATO dell’ ATLANTE: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TRASVERSO DELL’ ATLANTE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 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MEMBRANA TECTORIA (porzione </a:t>
            </a: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del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</a:t>
            </a: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amento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 Longitudinale Posteriore) 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E93A2BE2-1179-4DFC-B2BC-398F83584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3901304" cy="240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CCFD2592-9C65-4C38-BC66-E02A57410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2513"/>
            <a:ext cx="3921860" cy="223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C0EAE58D-8C3E-49F4-AD23-B3E1EFC64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765175"/>
            <a:ext cx="50768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853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7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949" y="692696"/>
            <a:ext cx="8784976" cy="46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836190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7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620688"/>
            <a:ext cx="8748401" cy="48245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410158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3E00689C-3829-4076-89F5-0AC70B03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 b="11096"/>
          <a:stretch>
            <a:fillRect/>
          </a:stretch>
        </p:blipFill>
        <p:spPr bwMode="auto">
          <a:xfrm>
            <a:off x="0" y="85725"/>
            <a:ext cx="9144000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 r="4558" b="110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Text Box 2">
            <a:extLst>
              <a:ext uri="{FF2B5EF4-FFF2-40B4-BE49-F238E27FC236}">
                <a16:creationId xmlns:a16="http://schemas.microsoft.com/office/drawing/2014/main" id="{15A58E71-9806-472B-9A41-00E3A46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221163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23555" name="Line 3">
            <a:extLst>
              <a:ext uri="{FF2B5EF4-FFF2-40B4-BE49-F238E27FC236}">
                <a16:creationId xmlns:a16="http://schemas.microsoft.com/office/drawing/2014/main" id="{2889DB24-D0A9-4DA7-B7F3-6FB6300685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1913" y="3781425"/>
            <a:ext cx="431800" cy="303213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B30F86D8-B862-4B3A-84DE-FD5B5688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292600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23557" name="Line 5">
            <a:extLst>
              <a:ext uri="{FF2B5EF4-FFF2-40B4-BE49-F238E27FC236}">
                <a16:creationId xmlns:a16="http://schemas.microsoft.com/office/drawing/2014/main" id="{FC3B87DD-6298-4AC8-BFF7-C9B7B5DFBC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5013" y="4652963"/>
            <a:ext cx="519112" cy="215900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038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7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3157" y="188640"/>
            <a:ext cx="5040560" cy="59046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445804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634A082-ECC9-49E9-B2B5-0249D29BC5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VERTEBRA-TIPO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GENERALI</a:t>
            </a:r>
          </a:p>
        </p:txBody>
      </p:sp>
      <p:grpSp>
        <p:nvGrpSpPr>
          <p:cNvPr id="6146" name="Group 2">
            <a:extLst>
              <a:ext uri="{FF2B5EF4-FFF2-40B4-BE49-F238E27FC236}">
                <a16:creationId xmlns:a16="http://schemas.microsoft.com/office/drawing/2014/main" id="{1D317B6B-6DDC-4956-B2EB-1334E404CDB4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349500"/>
            <a:ext cx="8343900" cy="4454525"/>
            <a:chOff x="204" y="1480"/>
            <a:chExt cx="5256" cy="2806"/>
          </a:xfrm>
        </p:grpSpPr>
        <p:pic>
          <p:nvPicPr>
            <p:cNvPr id="6147" name="Picture 3">
              <a:extLst>
                <a:ext uri="{FF2B5EF4-FFF2-40B4-BE49-F238E27FC236}">
                  <a16:creationId xmlns:a16="http://schemas.microsoft.com/office/drawing/2014/main" id="{8271F142-D93B-4B50-88D6-274638A4C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80"/>
              <a:ext cx="5256" cy="2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8" name="Text Box 4">
              <a:extLst>
                <a:ext uri="{FF2B5EF4-FFF2-40B4-BE49-F238E27FC236}">
                  <a16:creationId xmlns:a16="http://schemas.microsoft.com/office/drawing/2014/main" id="{FEB800D2-24CB-4792-A272-A9ECDB48A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1480"/>
              <a:ext cx="5256" cy="2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149" name="Text Box 5">
            <a:extLst>
              <a:ext uri="{FF2B5EF4-FFF2-40B4-BE49-F238E27FC236}">
                <a16:creationId xmlns:a16="http://schemas.microsoft.com/office/drawing/2014/main" id="{3A58AE60-F83A-46BC-BE71-264FB43A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5513388"/>
            <a:ext cx="723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00051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Arco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5FB571A4-1A43-4332-B569-7F35EE350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4581525"/>
            <a:ext cx="12207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PROCESSO</a:t>
            </a:r>
          </a:p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TRASVERSO</a:t>
            </a:r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B7EE22A1-BBA2-4774-BCB9-81DBE2DC4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4724400"/>
            <a:ext cx="576262" cy="144463"/>
          </a:xfrm>
          <a:prstGeom prst="line">
            <a:avLst/>
          </a:prstGeom>
          <a:noFill/>
          <a:ln w="1260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2B8FC317-F3F4-4AF2-A321-1785769E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/>
          <a:stretch>
            <a:fillRect/>
          </a:stretch>
        </p:blipFill>
        <p:spPr bwMode="auto">
          <a:xfrm>
            <a:off x="2720975" y="0"/>
            <a:ext cx="6423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9B1B0CA5-ECA4-4A1C-BD2E-B362514A2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2700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320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 RACHIDE VERTEBRALE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95FFF7D1-FDC8-4984-A1CC-96BD79DB6F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 RACHIDE VERTEBRALE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0B123A59-79A6-40FB-8439-FD5F072E6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91600" cy="5791200"/>
          </a:xfrm>
          <a:ln/>
        </p:spPr>
        <p:txBody>
          <a:bodyPr/>
          <a:lstStyle/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DELLE DOCCE VERTEBRALI (o SPINODORSALI o ERETTORI) , situati tra i PROCESSI SPINOSI ed i PROCESSI TRASVERSI e sono coperti, SUPERFICIALMENTE, dai MM. SPINOAPPENDICOLARI e SPINOCOSTALI (= MM. DENTATI POSTERIORI). 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Si classificano, a loro volta, in:</a:t>
            </a:r>
            <a:b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- FASCI SUPERFICIALI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   - FASCI INTERMEDI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   - FASCI PROFONDI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SUBOCCIPITALI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VENTRALI DEL RACHIDE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4EE9B036-0E29-41A9-98EA-5F83018D21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24163"/>
            <a:ext cx="842493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VERTEBRALI delle DOCCE VERTEBRALI 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SPLENII</a:t>
            </a:r>
          </a:p>
        </p:txBody>
      </p:sp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9E2A474F-B9DE-46E6-898E-199D4616F9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446560"/>
              </p:ext>
            </p:extLst>
          </p:nvPr>
        </p:nvGraphicFramePr>
        <p:xfrm>
          <a:off x="0" y="1267163"/>
          <a:ext cx="9119631" cy="5474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76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67163"/>
                        <a:ext cx="9119631" cy="5474206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76A839A-BB25-4D4C-9397-F60CE1343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r="49620" b="50593"/>
          <a:stretch/>
        </p:blipFill>
        <p:spPr bwMode="auto">
          <a:xfrm>
            <a:off x="1043608" y="0"/>
            <a:ext cx="7004814" cy="669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0992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342E1091-1874-40A2-AD24-E25189C2444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76250"/>
            <a:ext cx="8534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DELLE DOCCE VERTEBRALI: FASCI SUPERFICIALI [1]</a:t>
            </a:r>
          </a:p>
        </p:txBody>
      </p:sp>
      <p:graphicFrame>
        <p:nvGraphicFramePr>
          <p:cNvPr id="32770" name="Group 2">
            <a:extLst>
              <a:ext uri="{FF2B5EF4-FFF2-40B4-BE49-F238E27FC236}">
                <a16:creationId xmlns:a16="http://schemas.microsoft.com/office/drawing/2014/main" id="{1DA93E9D-230A-4C5E-8FC9-692EEFAEB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35907"/>
              </p:ext>
            </p:extLst>
          </p:nvPr>
        </p:nvGraphicFramePr>
        <p:xfrm>
          <a:off x="251521" y="1988840"/>
          <a:ext cx="8784977" cy="2858874"/>
        </p:xfrm>
        <a:graphic>
          <a:graphicData uri="http://schemas.openxmlformats.org/drawingml/2006/table">
            <a:tbl>
              <a:tblPr/>
              <a:tblGrid>
                <a:gridCol w="1537104">
                  <a:extLst>
                    <a:ext uri="{9D8B030D-6E8A-4147-A177-3AD203B41FA5}">
                      <a16:colId xmlns:a16="http://schemas.microsoft.com/office/drawing/2014/main" val="1209393868"/>
                    </a:ext>
                  </a:extLst>
                </a:gridCol>
                <a:gridCol w="1683495">
                  <a:extLst>
                    <a:ext uri="{9D8B030D-6E8A-4147-A177-3AD203B41FA5}">
                      <a16:colId xmlns:a16="http://schemas.microsoft.com/office/drawing/2014/main" val="2523602466"/>
                    </a:ext>
                  </a:extLst>
                </a:gridCol>
                <a:gridCol w="1977802">
                  <a:extLst>
                    <a:ext uri="{9D8B030D-6E8A-4147-A177-3AD203B41FA5}">
                      <a16:colId xmlns:a16="http://schemas.microsoft.com/office/drawing/2014/main" val="506966609"/>
                    </a:ext>
                  </a:extLst>
                </a:gridCol>
                <a:gridCol w="1683495">
                  <a:extLst>
                    <a:ext uri="{9D8B030D-6E8A-4147-A177-3AD203B41FA5}">
                      <a16:colId xmlns:a16="http://schemas.microsoft.com/office/drawing/2014/main" val="1167066302"/>
                    </a:ext>
                  </a:extLst>
                </a:gridCol>
                <a:gridCol w="1903081">
                  <a:extLst>
                    <a:ext uri="{9D8B030D-6E8A-4147-A177-3AD203B41FA5}">
                      <a16:colId xmlns:a16="http://schemas.microsoft.com/office/drawing/2014/main" val="3651616551"/>
                    </a:ext>
                  </a:extLst>
                </a:gridCol>
              </a:tblGrid>
              <a:tr h="3888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245412"/>
                  </a:ext>
                </a:extLst>
              </a:tr>
              <a:tr h="10105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SPLENIO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C7-T4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 E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 C4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TESTA e SUA ROTAZIONE verso il proprio lato 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095289"/>
                  </a:ext>
                </a:extLst>
              </a:tr>
              <a:tr h="11208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SPLENIO DEL COLLO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T3-T6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C1-C3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 – C4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CERVICALE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06768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2B8FC317-F3F4-4AF2-A321-1785769ED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9" r="45396" b="5617"/>
          <a:stretch/>
        </p:blipFill>
        <p:spPr bwMode="auto">
          <a:xfrm>
            <a:off x="2843808" y="0"/>
            <a:ext cx="4788024" cy="688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9B1B0CA5-ECA4-4A1C-BD2E-B362514A2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2700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MUSCOLI </a:t>
            </a:r>
            <a:endParaRPr lang="it-IT" altLang="it-IT" sz="2600" dirty="0">
              <a:solidFill>
                <a:schemeClr val="tx1"/>
              </a:solidFill>
              <a:latin typeface="Copperplate" panose="02000504000000020004" pitchFamily="2" charset="77"/>
              <a:cs typeface="Arial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DELLE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DOCCE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VERTEBRALI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(Strati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Superficiale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Intermedio)</a:t>
            </a:r>
          </a:p>
        </p:txBody>
      </p:sp>
    </p:spTree>
    <p:extLst>
      <p:ext uri="{BB962C8B-B14F-4D97-AF65-F5344CB8AC3E}">
        <p14:creationId xmlns:p14="http://schemas.microsoft.com/office/powerpoint/2010/main" val="1854958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0" name="image10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332656"/>
            <a:ext cx="8216579" cy="58799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70505B9-38CD-F647-BF4A-573EC00B9B93}"/>
              </a:ext>
            </a:extLst>
          </p:cNvPr>
          <p:cNvSpPr txBox="1">
            <a:spLocks noChangeArrowheads="1"/>
          </p:cNvSpPr>
          <p:nvPr/>
        </p:nvSpPr>
        <p:spPr>
          <a:xfrm>
            <a:off x="491133" y="5229199"/>
            <a:ext cx="3413586" cy="69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 </a:t>
            </a: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MUSCOLO SACROSPINALE</a:t>
            </a:r>
          </a:p>
        </p:txBody>
      </p:sp>
    </p:spTree>
    <p:extLst>
      <p:ext uri="{BB962C8B-B14F-4D97-AF65-F5344CB8AC3E}">
        <p14:creationId xmlns:p14="http://schemas.microsoft.com/office/powerpoint/2010/main" val="2033359826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CFE83A2B-ABBB-4E89-99AA-A750DC4786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609" y="620688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DELLE DOCCE VERTEBRALI: FASCI SUPERFICIALI [2]: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«MUSCOLO SACROSPINALE»</a:t>
            </a: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</a:t>
            </a:r>
            <a:br>
              <a:rPr lang="it-IT" altLang="it-IT" sz="2800" dirty="0">
                <a:latin typeface="Arial" panose="020B0604020202020204" pitchFamily="34" charset="0"/>
              </a:rPr>
            </a:br>
            <a:endParaRPr lang="it-IT" altLang="it-IT" sz="2800" dirty="0">
              <a:latin typeface="Arial" panose="020B0604020202020204" pitchFamily="34" charset="0"/>
            </a:endParaRPr>
          </a:p>
        </p:txBody>
      </p:sp>
      <p:graphicFrame>
        <p:nvGraphicFramePr>
          <p:cNvPr id="34818" name="Group 2">
            <a:extLst>
              <a:ext uri="{FF2B5EF4-FFF2-40B4-BE49-F238E27FC236}">
                <a16:creationId xmlns:a16="http://schemas.microsoft.com/office/drawing/2014/main" id="{084D59F1-81DB-4075-B663-5A4540B7F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205889"/>
              </p:ext>
            </p:extLst>
          </p:nvPr>
        </p:nvGraphicFramePr>
        <p:xfrm>
          <a:off x="429930" y="1412776"/>
          <a:ext cx="8280921" cy="5069624"/>
        </p:xfrm>
        <a:graphic>
          <a:graphicData uri="http://schemas.openxmlformats.org/drawingml/2006/table">
            <a:tbl>
              <a:tblPr/>
              <a:tblGrid>
                <a:gridCol w="1517905">
                  <a:extLst>
                    <a:ext uri="{9D8B030D-6E8A-4147-A177-3AD203B41FA5}">
                      <a16:colId xmlns:a16="http://schemas.microsoft.com/office/drawing/2014/main" val="3749552827"/>
                    </a:ext>
                  </a:extLst>
                </a:gridCol>
                <a:gridCol w="1517905">
                  <a:extLst>
                    <a:ext uri="{9D8B030D-6E8A-4147-A177-3AD203B41FA5}">
                      <a16:colId xmlns:a16="http://schemas.microsoft.com/office/drawing/2014/main" val="942319091"/>
                    </a:ext>
                  </a:extLst>
                </a:gridCol>
                <a:gridCol w="1864322">
                  <a:extLst>
                    <a:ext uri="{9D8B030D-6E8A-4147-A177-3AD203B41FA5}">
                      <a16:colId xmlns:a16="http://schemas.microsoft.com/office/drawing/2014/main" val="4037111343"/>
                    </a:ext>
                  </a:extLst>
                </a:gridCol>
                <a:gridCol w="1586901">
                  <a:extLst>
                    <a:ext uri="{9D8B030D-6E8A-4147-A177-3AD203B41FA5}">
                      <a16:colId xmlns:a16="http://schemas.microsoft.com/office/drawing/2014/main" val="1735812871"/>
                    </a:ext>
                  </a:extLst>
                </a:gridCol>
                <a:gridCol w="1793888">
                  <a:extLst>
                    <a:ext uri="{9D8B030D-6E8A-4147-A177-3AD203B41FA5}">
                      <a16:colId xmlns:a16="http://schemas.microsoft.com/office/drawing/2014/main" val="3235450597"/>
                    </a:ext>
                  </a:extLst>
                </a:gridCol>
              </a:tblGrid>
              <a:tr h="5664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06645"/>
                  </a:ext>
                </a:extLst>
              </a:tr>
              <a:tr h="14173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ILEOCOSTALE (dei LOMBI, del DORSO e del COLLO)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ILEO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COSTE (2 - 9) PROCESSI TRASVERSI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C4-C7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 – L1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 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978528"/>
                  </a:ext>
                </a:extLst>
              </a:tr>
              <a:tr h="128586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LUNGHISSIMO (del DORSO, del COLLO e del CAPO)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SACRO, PROCESSI SPINOSI  TRASVERSI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 – S5 (Aponeurosi Lombo-Sacrale)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COSTE (2 -  11)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C1 - 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493409"/>
                  </a:ext>
                </a:extLst>
              </a:tr>
              <a:tr h="119484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SPINALE (del DORSO, del COLLO e del CAPO)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C3-L2 LEGAMENTO NUCALE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di Vertebre Soprastanti OSSO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C3 - C8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T1 - T12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106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82" name="image10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536" y="764704"/>
            <a:ext cx="8640960" cy="52565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E6F508B-6CB2-384D-A897-2F6209FFCB87}"/>
              </a:ext>
            </a:extLst>
          </p:cNvPr>
          <p:cNvSpPr txBox="1">
            <a:spLocks noChangeArrowheads="1"/>
          </p:cNvSpPr>
          <p:nvPr/>
        </p:nvSpPr>
        <p:spPr>
          <a:xfrm>
            <a:off x="5640275" y="5085184"/>
            <a:ext cx="3413586" cy="69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MUSCOLO TRASVERSO SPINALE</a:t>
            </a:r>
          </a:p>
        </p:txBody>
      </p:sp>
    </p:spTree>
    <p:extLst>
      <p:ext uri="{BB962C8B-B14F-4D97-AF65-F5344CB8AC3E}">
        <p14:creationId xmlns:p14="http://schemas.microsoft.com/office/powerpoint/2010/main" val="296389600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8669979D-E0F5-469B-B660-1D607EFF01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delle DOCCE VERTEBRALI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SEMISPINALE e MULTIFIDO</a:t>
            </a:r>
          </a:p>
        </p:txBody>
      </p:sp>
      <p:graphicFrame>
        <p:nvGraphicFramePr>
          <p:cNvPr id="37890" name="Object 2">
            <a:extLst>
              <a:ext uri="{FF2B5EF4-FFF2-40B4-BE49-F238E27FC236}">
                <a16:creationId xmlns:a16="http://schemas.microsoft.com/office/drawing/2014/main" id="{44AC4A0E-3134-48DD-8BCD-0270AF8EA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617850"/>
              </p:ext>
            </p:extLst>
          </p:nvPr>
        </p:nvGraphicFramePr>
        <p:xfrm>
          <a:off x="1331640" y="1064449"/>
          <a:ext cx="7058025" cy="577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72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064449"/>
                        <a:ext cx="7058025" cy="57721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0FE5B411-93F6-4236-ACA6-D17B48AA2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5505" b="24709"/>
          <a:stretch>
            <a:fillRect/>
          </a:stretch>
        </p:blipFill>
        <p:spPr bwMode="auto">
          <a:xfrm>
            <a:off x="0" y="0"/>
            <a:ext cx="9144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48" r="5505" b="247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E3F790C1-6911-44ED-9D58-55EC8A9980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2656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FASCI INTERMEDI </a:t>
            </a:r>
            <a:b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«MUSCOLO TRASVERSO SPINALE»</a:t>
            </a:r>
            <a:b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24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graphicFrame>
        <p:nvGraphicFramePr>
          <p:cNvPr id="36866" name="Group 2">
            <a:extLst>
              <a:ext uri="{FF2B5EF4-FFF2-40B4-BE49-F238E27FC236}">
                <a16:creationId xmlns:a16="http://schemas.microsoft.com/office/drawing/2014/main" id="{F9B7CC19-2842-4EDE-A761-46CEB9D6B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907002"/>
              </p:ext>
            </p:extLst>
          </p:nvPr>
        </p:nvGraphicFramePr>
        <p:xfrm>
          <a:off x="179513" y="1196752"/>
          <a:ext cx="8784974" cy="5349042"/>
        </p:xfrm>
        <a:graphic>
          <a:graphicData uri="http://schemas.openxmlformats.org/drawingml/2006/table">
            <a:tbl>
              <a:tblPr/>
              <a:tblGrid>
                <a:gridCol w="1610299">
                  <a:extLst>
                    <a:ext uri="{9D8B030D-6E8A-4147-A177-3AD203B41FA5}">
                      <a16:colId xmlns:a16="http://schemas.microsoft.com/office/drawing/2014/main" val="2866761502"/>
                    </a:ext>
                  </a:extLst>
                </a:gridCol>
                <a:gridCol w="1537104">
                  <a:extLst>
                    <a:ext uri="{9D8B030D-6E8A-4147-A177-3AD203B41FA5}">
                      <a16:colId xmlns:a16="http://schemas.microsoft.com/office/drawing/2014/main" val="614344926"/>
                    </a:ext>
                  </a:extLst>
                </a:gridCol>
                <a:gridCol w="1904606">
                  <a:extLst>
                    <a:ext uri="{9D8B030D-6E8A-4147-A177-3AD203B41FA5}">
                      <a16:colId xmlns:a16="http://schemas.microsoft.com/office/drawing/2014/main" val="4179209575"/>
                    </a:ext>
                  </a:extLst>
                </a:gridCol>
                <a:gridCol w="1829885">
                  <a:extLst>
                    <a:ext uri="{9D8B030D-6E8A-4147-A177-3AD203B41FA5}">
                      <a16:colId xmlns:a16="http://schemas.microsoft.com/office/drawing/2014/main" val="3925728796"/>
                    </a:ext>
                  </a:extLst>
                </a:gridCol>
                <a:gridCol w="1903080">
                  <a:extLst>
                    <a:ext uri="{9D8B030D-6E8A-4147-A177-3AD203B41FA5}">
                      <a16:colId xmlns:a16="http://schemas.microsoft.com/office/drawing/2014/main" val="3172231854"/>
                    </a:ext>
                  </a:extLst>
                </a:gridCol>
              </a:tblGrid>
              <a:tr h="3997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021360"/>
                  </a:ext>
                </a:extLst>
              </a:tr>
              <a:tr h="100350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SEMISPINALE (del DORSO, del COLLO e del CAPO)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C4-T12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C2-T6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C1-T2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 CAPO e della COLONNA VERTEBRALE e MINIMA ROTAZIONE di VERTEBRE CONTIGUE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387546"/>
                  </a:ext>
                </a:extLst>
              </a:tr>
              <a:tr h="17703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MULTIFIDO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ARCHI VERTEBRALI PROCESSI  TRASVERSI C4-S4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LOMBARI, TORACICI e CERVICALI (meno 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C3-L5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 COLONNA VERTEBRALE e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MINIMA ROTAZIONE di VERTEBRE CONTIGUE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298111"/>
                  </a:ext>
                </a:extLst>
              </a:tr>
              <a:tr h="165503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ROTATORI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(C2-S4)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(C2-S4)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C3-L5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 COLONNA VERTEBRALE e MINIMA ROTAZIONE DI VERTEBRE CONTIGUE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97094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 rotWithShape="1"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9" t="5096" r="5037" b="61302"/>
          <a:stretch/>
        </p:blipFill>
        <p:spPr bwMode="auto">
          <a:xfrm>
            <a:off x="3131840" y="25399"/>
            <a:ext cx="6012160" cy="683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2852936"/>
            <a:ext cx="313184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MUSCOLI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PROFONDI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latin typeface="Chalkboard SE" panose="03050602040202020205" pitchFamily="66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INTERMEDI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DELLE DOCCE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VERTEBRALI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(Interspinosi,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Inter -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Trasversari</a:t>
            </a:r>
            <a:endParaRPr kumimoji="0" lang="it-IT" altLang="it-IT" sz="2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 SE" panose="03050602040202020205" pitchFamily="66" charset="77"/>
              <a:cs typeface="Arial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Rotatori Spino-</a:t>
            </a:r>
            <a:r>
              <a:rPr kumimoji="0" lang="it-IT" altLang="it-IT" sz="2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Trasversari</a:t>
            </a: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91825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692F0922-A39E-4ED6-B7E2-308E14B767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610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FASCI PROFONDI dei MM. DELLE DOCCE VERTEBRALI</a:t>
            </a:r>
          </a:p>
        </p:txBody>
      </p:sp>
      <p:graphicFrame>
        <p:nvGraphicFramePr>
          <p:cNvPr id="38914" name="Group 2">
            <a:extLst>
              <a:ext uri="{FF2B5EF4-FFF2-40B4-BE49-F238E27FC236}">
                <a16:creationId xmlns:a16="http://schemas.microsoft.com/office/drawing/2014/main" id="{51DFC562-E1FC-4D57-8A1E-272313D34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429034"/>
              </p:ext>
            </p:extLst>
          </p:nvPr>
        </p:nvGraphicFramePr>
        <p:xfrm>
          <a:off x="152400" y="1772816"/>
          <a:ext cx="8686799" cy="3030716"/>
        </p:xfrm>
        <a:graphic>
          <a:graphicData uri="http://schemas.openxmlformats.org/drawingml/2006/table">
            <a:tbl>
              <a:tblPr/>
              <a:tblGrid>
                <a:gridCol w="2341526">
                  <a:extLst>
                    <a:ext uri="{9D8B030D-6E8A-4147-A177-3AD203B41FA5}">
                      <a16:colId xmlns:a16="http://schemas.microsoft.com/office/drawing/2014/main" val="1015911012"/>
                    </a:ext>
                  </a:extLst>
                </a:gridCol>
                <a:gridCol w="1358606">
                  <a:extLst>
                    <a:ext uri="{9D8B030D-6E8A-4147-A177-3AD203B41FA5}">
                      <a16:colId xmlns:a16="http://schemas.microsoft.com/office/drawing/2014/main" val="2995523904"/>
                    </a:ext>
                  </a:extLst>
                </a:gridCol>
                <a:gridCol w="1573284">
                  <a:extLst>
                    <a:ext uri="{9D8B030D-6E8A-4147-A177-3AD203B41FA5}">
                      <a16:colId xmlns:a16="http://schemas.microsoft.com/office/drawing/2014/main" val="267205971"/>
                    </a:ext>
                  </a:extLst>
                </a:gridCol>
                <a:gridCol w="1706691">
                  <a:extLst>
                    <a:ext uri="{9D8B030D-6E8A-4147-A177-3AD203B41FA5}">
                      <a16:colId xmlns:a16="http://schemas.microsoft.com/office/drawing/2014/main" val="791154494"/>
                    </a:ext>
                  </a:extLst>
                </a:gridCol>
                <a:gridCol w="1706692">
                  <a:extLst>
                    <a:ext uri="{9D8B030D-6E8A-4147-A177-3AD203B41FA5}">
                      <a16:colId xmlns:a16="http://schemas.microsoft.com/office/drawing/2014/main" val="1490403052"/>
                    </a:ext>
                  </a:extLst>
                </a:gridCol>
              </a:tblGrid>
              <a:tr h="43234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612386"/>
                  </a:ext>
                </a:extLst>
              </a:tr>
              <a:tr h="10808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INTERSPINOSI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DORSALI C3 – 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COLONNA VERTEBRALE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419287"/>
                  </a:ext>
                </a:extLst>
              </a:tr>
              <a:tr h="148918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INTERTRASVERSARI (spesso MANCANO nel TRATTO TORACICO, mentre sono DOPPI nel tratto CERVICALE e LOMBARE)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ANTERIORI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C1-C7 e RAMI POSTERIORI C1-L5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DELLA COLONNA VERTEBRALE</a:t>
                      </a:r>
                    </a:p>
                  </a:txBody>
                  <a:tcPr marL="90000" marR="90000" marT="16596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6631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4D50BC60-E453-418F-8177-A4A8A49128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65400"/>
            <a:ext cx="3132138" cy="12144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 SUBOCCIPITALI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059917CF-F569-400F-A781-B1A08441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0"/>
            <a:ext cx="5932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9" name="image1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16632"/>
            <a:ext cx="885698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7918144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CBAEB877-1DAB-4969-9F04-254D37FB64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SUBOCCIPITALI</a:t>
            </a:r>
          </a:p>
        </p:txBody>
      </p:sp>
      <p:graphicFrame>
        <p:nvGraphicFramePr>
          <p:cNvPr id="41986" name="Group 2">
            <a:extLst>
              <a:ext uri="{FF2B5EF4-FFF2-40B4-BE49-F238E27FC236}">
                <a16:creationId xmlns:a16="http://schemas.microsoft.com/office/drawing/2014/main" id="{DB73CC5F-5ED0-44FC-8A5E-A0F1ABA10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845340"/>
              </p:ext>
            </p:extLst>
          </p:nvPr>
        </p:nvGraphicFramePr>
        <p:xfrm>
          <a:off x="323528" y="980728"/>
          <a:ext cx="8640960" cy="5495501"/>
        </p:xfrm>
        <a:graphic>
          <a:graphicData uri="http://schemas.openxmlformats.org/drawingml/2006/table">
            <a:tbl>
              <a:tblPr/>
              <a:tblGrid>
                <a:gridCol w="1871882">
                  <a:extLst>
                    <a:ext uri="{9D8B030D-6E8A-4147-A177-3AD203B41FA5}">
                      <a16:colId xmlns:a16="http://schemas.microsoft.com/office/drawing/2014/main" val="771083286"/>
                    </a:ext>
                  </a:extLst>
                </a:gridCol>
                <a:gridCol w="1655897">
                  <a:extLst>
                    <a:ext uri="{9D8B030D-6E8A-4147-A177-3AD203B41FA5}">
                      <a16:colId xmlns:a16="http://schemas.microsoft.com/office/drawing/2014/main" val="64246060"/>
                    </a:ext>
                  </a:extLst>
                </a:gridCol>
                <a:gridCol w="1585402">
                  <a:extLst>
                    <a:ext uri="{9D8B030D-6E8A-4147-A177-3AD203B41FA5}">
                      <a16:colId xmlns:a16="http://schemas.microsoft.com/office/drawing/2014/main" val="3503757647"/>
                    </a:ext>
                  </a:extLst>
                </a:gridCol>
                <a:gridCol w="1751133">
                  <a:extLst>
                    <a:ext uri="{9D8B030D-6E8A-4147-A177-3AD203B41FA5}">
                      <a16:colId xmlns:a16="http://schemas.microsoft.com/office/drawing/2014/main" val="2327547905"/>
                    </a:ext>
                  </a:extLst>
                </a:gridCol>
                <a:gridCol w="1776646">
                  <a:extLst>
                    <a:ext uri="{9D8B030D-6E8A-4147-A177-3AD203B41FA5}">
                      <a16:colId xmlns:a16="http://schemas.microsoft.com/office/drawing/2014/main" val="3220895432"/>
                    </a:ext>
                  </a:extLst>
                </a:gridCol>
              </a:tblGrid>
              <a:tr h="54747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71926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RETTO POSTERIORE del CAPO (della TESTA)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SPINOSO EPISTROFEO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GRANDE OCCIPITALE (RAMI POSTERIORI C1-C2)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e ROTAZIONE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6288918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RETTO POSTERIORE del CAPO (della TESTA)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(TUBERCOLO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POSTERIORE)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SOTTOCCIPITALE (RAMO POSTERIORE 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449518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OBLIQUO SUPERIORE del CAPO (della TESTA)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(PROCESSO TRASVERSO)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SOTTOCCIPITALE (RAMO POSTERIORE (C1)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(azione bilaterale) 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DEL CAPO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(azione monolaterale)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129408"/>
                  </a:ext>
                </a:extLst>
              </a:tr>
              <a:tr h="12339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OBLIQUO INFERIORE del CAPO (della TESTA)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EPISTROFEO (PROCESSO SPINOSO)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(PROCESSO TRASVERSO)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GRANDE OCCIPITALE (RAMI POSTERIORI C1-C2)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DEL CAPO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08199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05DA42ED-DE11-4C22-A33D-3278BDF493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915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VENTRALI del RACHIDE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D48518DD-74CA-486D-9D3D-A29ECC81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20000" cy="56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7AE8553-70FA-B047-8911-EBCC4E679F74}"/>
              </a:ext>
            </a:extLst>
          </p:cNvPr>
          <p:cNvSpPr/>
          <p:nvPr/>
        </p:nvSpPr>
        <p:spPr bwMode="auto">
          <a:xfrm>
            <a:off x="7812360" y="2924944"/>
            <a:ext cx="432048" cy="1224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4BE79141-FED8-6341-A563-444573E54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4" t="38413" b="18610"/>
          <a:stretch/>
        </p:blipFill>
        <p:spPr bwMode="auto">
          <a:xfrm>
            <a:off x="1430157" y="185270"/>
            <a:ext cx="6283686" cy="667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8902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477389E-1545-5B4C-8BFC-8B93AA6F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94" y="-36186"/>
            <a:ext cx="8452577" cy="68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264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B1D41300-82B0-4F00-A599-F27F007E46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7767" y="116632"/>
            <a:ext cx="8763000" cy="36004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VENTRALI DEL RACHIDE</a:t>
            </a:r>
          </a:p>
        </p:txBody>
      </p:sp>
      <p:graphicFrame>
        <p:nvGraphicFramePr>
          <p:cNvPr id="44034" name="Group 2">
            <a:extLst>
              <a:ext uri="{FF2B5EF4-FFF2-40B4-BE49-F238E27FC236}">
                <a16:creationId xmlns:a16="http://schemas.microsoft.com/office/drawing/2014/main" id="{26303A02-072E-4BFB-9394-E9E2B4DD2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937332"/>
              </p:ext>
            </p:extLst>
          </p:nvPr>
        </p:nvGraphicFramePr>
        <p:xfrm>
          <a:off x="899592" y="620688"/>
          <a:ext cx="7776864" cy="5673382"/>
        </p:xfrm>
        <a:graphic>
          <a:graphicData uri="http://schemas.openxmlformats.org/drawingml/2006/table">
            <a:tbl>
              <a:tblPr/>
              <a:tblGrid>
                <a:gridCol w="1462056">
                  <a:extLst>
                    <a:ext uri="{9D8B030D-6E8A-4147-A177-3AD203B41FA5}">
                      <a16:colId xmlns:a16="http://schemas.microsoft.com/office/drawing/2014/main" val="118845003"/>
                    </a:ext>
                  </a:extLst>
                </a:gridCol>
                <a:gridCol w="1388677">
                  <a:extLst>
                    <a:ext uri="{9D8B030D-6E8A-4147-A177-3AD203B41FA5}">
                      <a16:colId xmlns:a16="http://schemas.microsoft.com/office/drawing/2014/main" val="708114679"/>
                    </a:ext>
                  </a:extLst>
                </a:gridCol>
                <a:gridCol w="1669734">
                  <a:extLst>
                    <a:ext uri="{9D8B030D-6E8A-4147-A177-3AD203B41FA5}">
                      <a16:colId xmlns:a16="http://schemas.microsoft.com/office/drawing/2014/main" val="232194054"/>
                    </a:ext>
                  </a:extLst>
                </a:gridCol>
                <a:gridCol w="1571433">
                  <a:extLst>
                    <a:ext uri="{9D8B030D-6E8A-4147-A177-3AD203B41FA5}">
                      <a16:colId xmlns:a16="http://schemas.microsoft.com/office/drawing/2014/main" val="2057492877"/>
                    </a:ext>
                  </a:extLst>
                </a:gridCol>
                <a:gridCol w="1684964">
                  <a:extLst>
                    <a:ext uri="{9D8B030D-6E8A-4147-A177-3AD203B41FA5}">
                      <a16:colId xmlns:a16="http://schemas.microsoft.com/office/drawing/2014/main" val="3224878578"/>
                    </a:ext>
                  </a:extLst>
                </a:gridCol>
              </a:tblGrid>
              <a:tr h="47355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28456"/>
                  </a:ext>
                </a:extLst>
              </a:tr>
              <a:tr h="119357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LUNGO DEL COLLO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C2-T3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C1-C6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VENTRALI C2-C6</a:t>
                      </a:r>
                      <a:endParaRPr kumimoji="0" lang="it-IT" alt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ANTERIORE (azione bilaterale) e FLESSIONE LATERALE DEL COLLO (azione monolaterale) 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5381183"/>
                  </a:ext>
                </a:extLst>
              </a:tr>
              <a:tr h="12383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LUNGO del CAPO (della TESTA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C3-C6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PORZIONE BASILARE 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C1-C4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ANTERIORE (azione bilaterale) e FLESSIONE LATERALE DEL CAPO (azione monolaterale) 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001869"/>
                  </a:ext>
                </a:extLst>
              </a:tr>
              <a:tr h="105079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RETTO ANTERIORE del CAPO (della TESTA)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PORZIONE BASILARE 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C1-C2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(azione bilaterale) ED INCLINAZIONE (azione monolaterale)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862208"/>
                  </a:ext>
                </a:extLst>
              </a:tr>
              <a:tr h="85673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RETTO LATERALE del CAPO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(della TESTA)</a:t>
                      </a:r>
                      <a:endParaRPr kumimoji="0" lang="it-IT" alt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INCLINAZIONE (azione monolaterale)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270535"/>
                  </a:ext>
                </a:extLst>
              </a:tr>
              <a:tr h="85673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SACROCOCCIGEI VENTRALI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(rudimentali)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ANTERIORE SACRO e COCCIGE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ANTERIORE SACRO e COCCIGE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PLESSO COCCIGEO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S4-Co1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SCARSA RILEVANZA FUNZIONALE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9948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88640"/>
            <a:ext cx="8856983" cy="66693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34063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6191547"/>
            <a:ext cx="882047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8640"/>
            <a:ext cx="8820472" cy="600290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99766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16937</TotalTime>
  <Words>2580</Words>
  <Application>Microsoft Macintosh PowerPoint</Application>
  <PresentationFormat>Presentazione su schermo (4:3)</PresentationFormat>
  <Paragraphs>399</Paragraphs>
  <Slides>79</Slides>
  <Notes>37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79</vt:i4>
      </vt:variant>
    </vt:vector>
  </HeadingPairs>
  <TitlesOfParts>
    <vt:vector size="98" baseType="lpstr">
      <vt:lpstr>Microsoft YaHei</vt:lpstr>
      <vt:lpstr>Arial</vt:lpstr>
      <vt:lpstr>Arial Black</vt:lpstr>
      <vt:lpstr>Chalkboard SE</vt:lpstr>
      <vt:lpstr>Chalkboard SE Light</vt:lpstr>
      <vt:lpstr>Copperplate</vt:lpstr>
      <vt:lpstr>Copperplate Gothic Bold</vt:lpstr>
      <vt:lpstr>Copperplate Light</vt:lpstr>
      <vt:lpstr>Garamond</vt:lpstr>
      <vt:lpstr>Gill Sans</vt:lpstr>
      <vt:lpstr>Gurmukhi MN</vt:lpstr>
      <vt:lpstr>Helvetica</vt:lpstr>
      <vt:lpstr>Helvetica Neue</vt:lpstr>
      <vt:lpstr>Lucida Sans Unicode</vt:lpstr>
      <vt:lpstr>Times New Roman</vt:lpstr>
      <vt:lpstr>Wingdings</vt:lpstr>
      <vt:lpstr>Tema di Office</vt:lpstr>
      <vt:lpstr>1_Tema di Office</vt:lpstr>
      <vt:lpstr>Default</vt:lpstr>
      <vt:lpstr>SCHELETRO ASSILE  COLONNA VERTEBRALE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VERTEBRA-TIPO CARATTERISTICHE MORFOLOGICHE GENERALI</vt:lpstr>
      <vt:lpstr>Presentazione standard di PowerPoint</vt:lpstr>
      <vt:lpstr>Presentazione standard di PowerPoint</vt:lpstr>
      <vt:lpstr>Presentazione standard di PowerPoint</vt:lpstr>
      <vt:lpstr>VERTEBRE CERVICALI C1 – C7</vt:lpstr>
      <vt:lpstr>Presentazione standard di PowerPoint</vt:lpstr>
      <vt:lpstr>Presentazione standard di PowerPoint</vt:lpstr>
      <vt:lpstr>VERTEBRE CERVICALI CARATTERI MORFOLOGICI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VERTEBRE TORACICHE T1 – T12</vt:lpstr>
      <vt:lpstr>Presentazione standard di PowerPoint</vt:lpstr>
      <vt:lpstr>VERTEBRE TORACICHE</vt:lpstr>
      <vt:lpstr>Presentazione standard di PowerPoint</vt:lpstr>
      <vt:lpstr>VERTEBRE LOMBARI L1 – L5</vt:lpstr>
      <vt:lpstr>Presentazione standard di PowerPoint</vt:lpstr>
      <vt:lpstr>VERTEBRE LOMBARI</vt:lpstr>
      <vt:lpstr>Presentazione standard di PowerPoint</vt:lpstr>
      <vt:lpstr>OSSO  SACRO (Vertebre Sacrali)  S1 – S5</vt:lpstr>
      <vt:lpstr>Presentazione standard di PowerPoint</vt:lpstr>
      <vt:lpstr>Presentazione standard di PowerPoint</vt:lpstr>
      <vt:lpstr>Presentazione standard di PowerPoint</vt:lpstr>
      <vt:lpstr>VERTEBRE SACRALI:  OSSO SACRO</vt:lpstr>
      <vt:lpstr>COCCIGE (Vertebre Coccigee)  Co1 – Co4 (3, 5)</vt:lpstr>
      <vt:lpstr>COCCIGE</vt:lpstr>
      <vt:lpstr>ARTICOLAZIONI VERTEBRALI</vt:lpstr>
      <vt:lpstr>ARTICOLAZIONI della  COLONNA VERTEBRALE</vt:lpstr>
      <vt:lpstr>ARTICOLAZIONI INTRINSECHE [1] ARTICOLAZIONI tra i CORPI VERTEBRALI: SINFISI</vt:lpstr>
      <vt:lpstr>Presentazione standard di PowerPoint</vt:lpstr>
      <vt:lpstr>Presentazione standard di PowerPoint</vt:lpstr>
      <vt:lpstr>Presentazione standard di PowerPoint</vt:lpstr>
      <vt:lpstr>ARTICOLAZIONI INTRINSECHE [2] ARTICOLAZIONI tra i PROCESSI ARTICOLARI VERTEBRALI: ARTRODIE</vt:lpstr>
      <vt:lpstr>ARTICOLAZIONI INTRINSECHE [3] LEGAMENTI a DISTANZA</vt:lpstr>
      <vt:lpstr>ARTICOLAZIONI INTRINSECHE [4] ARTICOLAZIONE LOMBO-SACRALE</vt:lpstr>
      <vt:lpstr>ARTICOLAZIONI INTRINSECHE [5] ARTICOLAZIONE SACRO-COCCIGEA</vt:lpstr>
      <vt:lpstr>MOVIMENTI DELLA  COLONNA VERTEBRALE</vt:lpstr>
      <vt:lpstr>Presentazione standard di PowerPoint</vt:lpstr>
      <vt:lpstr>MOVIMENTI della COLONNA VERTEBRALE</vt:lpstr>
      <vt:lpstr>ARTICOLAZIONI ESTRINSECHE [1] ARTICOLAZIONE CRANIO-VERTEBRALE (Occipito-Atlanto-Epistrofica)</vt:lpstr>
      <vt:lpstr>Presentazione standard di PowerPoint</vt:lpstr>
      <vt:lpstr>ARTICOLAZIONE CRANIO-VERTEBRALE: ARTICOLAZIONE OCCIPITO-ATLANTOIDEA</vt:lpstr>
      <vt:lpstr>Presentazione standard di PowerPoint</vt:lpstr>
      <vt:lpstr>Presentazione standard di PowerPoint</vt:lpstr>
      <vt:lpstr>Presentazione standard di PowerPoint</vt:lpstr>
      <vt:lpstr>ARTICOLAZIONE CRANIO-VERTEBRALE: ARTICOLAZIONE ATLANTO-EPISTROFICA LATERALE</vt:lpstr>
      <vt:lpstr>ARTICOLAZIONE CRANIO-VERTEBRALE: ARTICOLAZIONE ATLANTO-EPISTROFICA MEDIANA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DEL RACHIDE VERTEBRALE</vt:lpstr>
      <vt:lpstr>MUSCOLI VERTEBRALI delle DOCCE VERTEBRALI  MUSCOLI SPLENII</vt:lpstr>
      <vt:lpstr>Presentazione standard di PowerPoint</vt:lpstr>
      <vt:lpstr>MUSCOLI DELLE DOCCE VERTEBRALI: FASCI SUPERFICIALI [1]</vt:lpstr>
      <vt:lpstr>Presentazione standard di PowerPoint</vt:lpstr>
      <vt:lpstr>Presentazione standard di PowerPoint</vt:lpstr>
      <vt:lpstr>MUSCOLI DELLE DOCCE VERTEBRALI: FASCI SUPERFICIALI [2]: «MUSCOLO SACROSPINALE»  </vt:lpstr>
      <vt:lpstr>Presentazione standard di PowerPoint</vt:lpstr>
      <vt:lpstr>MUSCOLI delle DOCCE VERTEBRALI SEMISPINALE e MULTIFIDO</vt:lpstr>
      <vt:lpstr>FASCI INTERMEDI  «MUSCOLO TRASVERSO SPINALE» </vt:lpstr>
      <vt:lpstr>Presentazione standard di PowerPoint</vt:lpstr>
      <vt:lpstr>FASCI PROFONDI dei MM. DELLE DOCCE VERTEBRALI</vt:lpstr>
      <vt:lpstr>MUSCOLI  SUBOCCIPITALI</vt:lpstr>
      <vt:lpstr>Presentazione standard di PowerPoint</vt:lpstr>
      <vt:lpstr>MUSCOLI  SUBOCCIPITALI</vt:lpstr>
      <vt:lpstr>MUSCOLI VENTRALI del RACHIDE</vt:lpstr>
      <vt:lpstr>Presentazione standard di PowerPoint</vt:lpstr>
      <vt:lpstr>Presentazione standard di PowerPoint</vt:lpstr>
      <vt:lpstr>MUSCOLI VENTRALI DEL RACHIDE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279</cp:revision>
  <cp:lastPrinted>1601-01-01T00:00:00Z</cp:lastPrinted>
  <dcterms:created xsi:type="dcterms:W3CDTF">2000-11-22T09:35:33Z</dcterms:created>
  <dcterms:modified xsi:type="dcterms:W3CDTF">2022-11-11T10:12:19Z</dcterms:modified>
</cp:coreProperties>
</file>