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101"/>
  </p:notesMasterIdLst>
  <p:sldIdLst>
    <p:sldId id="331" r:id="rId3"/>
    <p:sldId id="332" r:id="rId4"/>
    <p:sldId id="333" r:id="rId5"/>
    <p:sldId id="334" r:id="rId6"/>
    <p:sldId id="335" r:id="rId7"/>
    <p:sldId id="258" r:id="rId8"/>
    <p:sldId id="257" r:id="rId9"/>
    <p:sldId id="256" r:id="rId10"/>
    <p:sldId id="439" r:id="rId11"/>
    <p:sldId id="260" r:id="rId12"/>
    <p:sldId id="345" r:id="rId13"/>
    <p:sldId id="336" r:id="rId14"/>
    <p:sldId id="261" r:id="rId15"/>
    <p:sldId id="337" r:id="rId16"/>
    <p:sldId id="338" r:id="rId17"/>
    <p:sldId id="339" r:id="rId18"/>
    <p:sldId id="340" r:id="rId19"/>
    <p:sldId id="264" r:id="rId20"/>
    <p:sldId id="266" r:id="rId21"/>
    <p:sldId id="271" r:id="rId22"/>
    <p:sldId id="268" r:id="rId23"/>
    <p:sldId id="269" r:id="rId24"/>
    <p:sldId id="350" r:id="rId25"/>
    <p:sldId id="273" r:id="rId26"/>
    <p:sldId id="274" r:id="rId27"/>
    <p:sldId id="349" r:id="rId28"/>
    <p:sldId id="443" r:id="rId29"/>
    <p:sldId id="263" r:id="rId30"/>
    <p:sldId id="276" r:id="rId31"/>
    <p:sldId id="277" r:id="rId32"/>
    <p:sldId id="275" r:id="rId33"/>
    <p:sldId id="280" r:id="rId34"/>
    <p:sldId id="281" r:id="rId35"/>
    <p:sldId id="351" r:id="rId36"/>
    <p:sldId id="442" r:id="rId37"/>
    <p:sldId id="352" r:id="rId38"/>
    <p:sldId id="287" r:id="rId39"/>
    <p:sldId id="353" r:id="rId40"/>
    <p:sldId id="354" r:id="rId41"/>
    <p:sldId id="285" r:id="rId42"/>
    <p:sldId id="286" r:id="rId43"/>
    <p:sldId id="355" r:id="rId44"/>
    <p:sldId id="440" r:id="rId45"/>
    <p:sldId id="356" r:id="rId46"/>
    <p:sldId id="272" r:id="rId47"/>
    <p:sldId id="360" r:id="rId48"/>
    <p:sldId id="363" r:id="rId49"/>
    <p:sldId id="362" r:id="rId50"/>
    <p:sldId id="361" r:id="rId51"/>
    <p:sldId id="293" r:id="rId52"/>
    <p:sldId id="294" r:id="rId53"/>
    <p:sldId id="295" r:id="rId54"/>
    <p:sldId id="367" r:id="rId55"/>
    <p:sldId id="296" r:id="rId56"/>
    <p:sldId id="297" r:id="rId57"/>
    <p:sldId id="368" r:id="rId58"/>
    <p:sldId id="299" r:id="rId59"/>
    <p:sldId id="407" r:id="rId60"/>
    <p:sldId id="300" r:id="rId61"/>
    <p:sldId id="301" r:id="rId62"/>
    <p:sldId id="290" r:id="rId63"/>
    <p:sldId id="291" r:id="rId64"/>
    <p:sldId id="292" r:id="rId65"/>
    <p:sldId id="409" r:id="rId66"/>
    <p:sldId id="289" r:id="rId67"/>
    <p:sldId id="410" r:id="rId68"/>
    <p:sldId id="304" r:id="rId69"/>
    <p:sldId id="411" r:id="rId70"/>
    <p:sldId id="412" r:id="rId71"/>
    <p:sldId id="413" r:id="rId72"/>
    <p:sldId id="311" r:id="rId73"/>
    <p:sldId id="312" r:id="rId74"/>
    <p:sldId id="313" r:id="rId75"/>
    <p:sldId id="315" r:id="rId76"/>
    <p:sldId id="415" r:id="rId77"/>
    <p:sldId id="416" r:id="rId78"/>
    <p:sldId id="417" r:id="rId79"/>
    <p:sldId id="418" r:id="rId80"/>
    <p:sldId id="420" r:id="rId81"/>
    <p:sldId id="422" r:id="rId82"/>
    <p:sldId id="421" r:id="rId83"/>
    <p:sldId id="424" r:id="rId84"/>
    <p:sldId id="423" r:id="rId85"/>
    <p:sldId id="321" r:id="rId86"/>
    <p:sldId id="425" r:id="rId87"/>
    <p:sldId id="426" r:id="rId88"/>
    <p:sldId id="427" r:id="rId89"/>
    <p:sldId id="438" r:id="rId90"/>
    <p:sldId id="428" r:id="rId91"/>
    <p:sldId id="431" r:id="rId92"/>
    <p:sldId id="429" r:id="rId93"/>
    <p:sldId id="436" r:id="rId94"/>
    <p:sldId id="433" r:id="rId95"/>
    <p:sldId id="437" r:id="rId96"/>
    <p:sldId id="432" r:id="rId97"/>
    <p:sldId id="282" r:id="rId98"/>
    <p:sldId id="434" r:id="rId99"/>
    <p:sldId id="435" r:id="rId100"/>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51"/>
    <p:restoredTop sz="93767"/>
  </p:normalViewPr>
  <p:slideViewPr>
    <p:cSldViewPr>
      <p:cViewPr varScale="1">
        <p:scale>
          <a:sx n="120" d="100"/>
          <a:sy n="120" d="100"/>
        </p:scale>
        <p:origin x="1920" y="19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28856"/>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Rectangle 9"/>
          <p:cNvSpPr>
            <a:spLocks noGrp="1" noChangeArrowheads="1"/>
          </p:cNvSpPr>
          <p:nvPr>
            <p:ph type="hdr"/>
          </p:nvPr>
        </p:nvSpPr>
        <p:spPr bwMode="auto">
          <a:xfrm>
            <a:off x="0" y="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endParaRPr lang="it-IT" altLang="it-IT"/>
          </a:p>
        </p:txBody>
      </p:sp>
      <p:sp>
        <p:nvSpPr>
          <p:cNvPr id="3082" name="Rectangle 10"/>
          <p:cNvSpPr>
            <a:spLocks noGrp="1" noChangeArrowheads="1"/>
          </p:cNvSpPr>
          <p:nvPr>
            <p:ph type="dt"/>
          </p:nvPr>
        </p:nvSpPr>
        <p:spPr bwMode="auto">
          <a:xfrm>
            <a:off x="3886200" y="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endParaRPr lang="it-IT" altLang="it-IT"/>
          </a:p>
        </p:txBody>
      </p:sp>
      <p:sp>
        <p:nvSpPr>
          <p:cNvPr id="3083" name="Rectangle 11"/>
          <p:cNvSpPr>
            <a:spLocks noGrp="1" noRot="1" noChangeAspect="1" noChangeArrowheads="1"/>
          </p:cNvSpPr>
          <p:nvPr>
            <p:ph type="sldImg"/>
          </p:nvPr>
        </p:nvSpPr>
        <p:spPr bwMode="auto">
          <a:xfrm>
            <a:off x="1143000" y="685800"/>
            <a:ext cx="4559300" cy="34163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4" name="Rectangle 12"/>
          <p:cNvSpPr>
            <a:spLocks noGrp="1" noChangeArrowheads="1"/>
          </p:cNvSpPr>
          <p:nvPr>
            <p:ph type="body"/>
          </p:nvPr>
        </p:nvSpPr>
        <p:spPr bwMode="auto">
          <a:xfrm>
            <a:off x="914400" y="4343400"/>
            <a:ext cx="5016500" cy="410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3085" name="Rectangle 13"/>
          <p:cNvSpPr>
            <a:spLocks noGrp="1" noChangeArrowheads="1"/>
          </p:cNvSpPr>
          <p:nvPr>
            <p:ph type="ftr"/>
          </p:nvPr>
        </p:nvSpPr>
        <p:spPr bwMode="auto">
          <a:xfrm>
            <a:off x="0" y="868680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endParaRPr lang="it-IT" altLang="it-IT"/>
          </a:p>
        </p:txBody>
      </p:sp>
      <p:sp>
        <p:nvSpPr>
          <p:cNvPr id="3086" name="Rectangle 14"/>
          <p:cNvSpPr>
            <a:spLocks noGrp="1" noChangeArrowheads="1"/>
          </p:cNvSpPr>
          <p:nvPr>
            <p:ph type="sldNum"/>
          </p:nvPr>
        </p:nvSpPr>
        <p:spPr bwMode="auto">
          <a:xfrm>
            <a:off x="3886200" y="868680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fld id="{A3A08AC0-410F-4F45-A4B4-A40748FE60FD}"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66F0FCC-4C82-4900-A529-D0D1A7EB024F}" type="slidenum">
              <a:rPr lang="it-IT" altLang="it-IT"/>
              <a:pPr/>
              <a:t>6</a:t>
            </a:fld>
            <a:endParaRPr lang="it-IT" altLang="it-IT"/>
          </a:p>
        </p:txBody>
      </p:sp>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A78F7005-A343-4C1B-891D-5A9933074F70}" type="slidenum">
              <a:rPr lang="it-IT" altLang="it-IT"/>
              <a:pPr/>
              <a:t>22</a:t>
            </a:fld>
            <a:endParaRPr lang="it-IT" altLang="it-IT"/>
          </a:p>
        </p:txBody>
      </p:sp>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553FC03-BB89-481A-ABA3-DB7201F38555}" type="slidenum">
              <a:rPr lang="it-IT" altLang="it-IT"/>
              <a:pPr/>
              <a:t>24</a:t>
            </a:fld>
            <a:endParaRPr lang="it-IT" altLang="it-IT"/>
          </a:p>
        </p:txBody>
      </p:sp>
      <p:sp>
        <p:nvSpPr>
          <p:cNvPr id="983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0085DDB-4718-4AC4-8C30-1C84F126D1E0}" type="slidenum">
              <a:rPr lang="it-IT" altLang="it-IT"/>
              <a:pPr/>
              <a:t>25</a:t>
            </a:fld>
            <a:endParaRPr lang="it-IT" altLang="it-IT"/>
          </a:p>
        </p:txBody>
      </p:sp>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12F07E-FF57-2B4E-AA39-5B9ECF3A8910}"/>
              </a:ext>
            </a:extLst>
          </p:cNvPr>
          <p:cNvSpPr>
            <a:spLocks noGrp="1" noChangeArrowheads="1"/>
          </p:cNvSpPr>
          <p:nvPr>
            <p:ph type="sldNum"/>
          </p:nvPr>
        </p:nvSpPr>
        <p:spPr>
          <a:ln/>
        </p:spPr>
        <p:txBody>
          <a:bodyPr/>
          <a:lstStyle/>
          <a:p>
            <a:fld id="{D1CD8933-B6F2-DB49-B46E-A89865C9CD26}" type="slidenum">
              <a:rPr lang="it-IT" altLang="it-IT"/>
              <a:pPr/>
              <a:t>27</a:t>
            </a:fld>
            <a:endParaRPr lang="it-IT" altLang="it-IT"/>
          </a:p>
        </p:txBody>
      </p:sp>
      <p:sp>
        <p:nvSpPr>
          <p:cNvPr id="47105" name="Text Box 1">
            <a:extLst>
              <a:ext uri="{FF2B5EF4-FFF2-40B4-BE49-F238E27FC236}">
                <a16:creationId xmlns:a16="http://schemas.microsoft.com/office/drawing/2014/main" id="{10FBB040-CE14-C54D-A6A0-16C3C730639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Text Box 2">
            <a:extLst>
              <a:ext uri="{FF2B5EF4-FFF2-40B4-BE49-F238E27FC236}">
                <a16:creationId xmlns:a16="http://schemas.microsoft.com/office/drawing/2014/main" id="{DE37924C-69A6-BB4A-B2DC-D2F69210D76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7964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693CE00C-1C98-4AE6-8606-CB6C11ACC9B2}" type="slidenum">
              <a:rPr lang="it-IT" altLang="it-IT"/>
              <a:pPr/>
              <a:t>29</a:t>
            </a:fld>
            <a:endParaRPr lang="it-IT" altLang="it-IT"/>
          </a:p>
        </p:txBody>
      </p:sp>
      <p:sp>
        <p:nvSpPr>
          <p:cNvPr id="1013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FD30BD5-66C7-47C9-86E4-92C86A95A9AC}" type="slidenum">
              <a:rPr lang="it-IT" altLang="it-IT"/>
              <a:pPr/>
              <a:t>30</a:t>
            </a:fld>
            <a:endParaRPr lang="it-IT" altLang="it-IT"/>
          </a:p>
        </p:txBody>
      </p:sp>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F0CF135C-FDC8-4202-A453-76F426903DC2}" type="slidenum">
              <a:rPr lang="it-IT" altLang="it-IT"/>
              <a:pPr/>
              <a:t>32</a:t>
            </a:fld>
            <a:endParaRPr lang="it-IT" altLang="it-IT"/>
          </a:p>
        </p:txBody>
      </p:sp>
      <p:sp>
        <p:nvSpPr>
          <p:cNvPr id="105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BCE4952A-77CB-43AF-8100-DE0B1DF106A5}" type="slidenum">
              <a:rPr lang="it-IT" altLang="it-IT"/>
              <a:pPr/>
              <a:t>33</a:t>
            </a:fld>
            <a:endParaRPr lang="it-IT" altLang="it-IT"/>
          </a:p>
        </p:txBody>
      </p:sp>
      <p:sp>
        <p:nvSpPr>
          <p:cNvPr id="1064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33562A2-C951-4C31-8E2C-20F86763ECD4}" type="slidenum">
              <a:rPr lang="it-IT" altLang="it-IT"/>
              <a:pPr/>
              <a:t>37</a:t>
            </a:fld>
            <a:endParaRPr lang="it-IT" altLang="it-IT"/>
          </a:p>
        </p:txBody>
      </p:sp>
      <p:sp>
        <p:nvSpPr>
          <p:cNvPr id="112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40</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A69D6FA-21A2-4616-B2F1-3E33AB48350A}" type="slidenum">
              <a:rPr lang="it-IT" altLang="it-IT"/>
              <a:pPr/>
              <a:t>7</a:t>
            </a:fld>
            <a:endParaRPr lang="it-IT" altLang="it-IT"/>
          </a:p>
        </p:txBody>
      </p:sp>
      <p:sp>
        <p:nvSpPr>
          <p:cNvPr id="81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56E31C9-DED4-4C39-8A0D-1FC19DD1C3ED}" type="slidenum">
              <a:rPr lang="it-IT" altLang="it-IT"/>
              <a:pPr/>
              <a:t>41</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47</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0417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A106D57-3058-4781-90A6-D3159F12067D}" type="slidenum">
              <a:rPr lang="it-IT" altLang="it-IT"/>
              <a:pPr/>
              <a:t>50</a:t>
            </a:fld>
            <a:endParaRPr lang="it-IT" altLang="it-IT"/>
          </a:p>
        </p:txBody>
      </p:sp>
      <p:sp>
        <p:nvSpPr>
          <p:cNvPr id="118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A428864-85AE-4BEC-9C00-15381A93C63B}" type="slidenum">
              <a:rPr lang="it-IT" altLang="it-IT"/>
              <a:pPr/>
              <a:t>51</a:t>
            </a:fld>
            <a:endParaRPr lang="it-IT" altLang="it-IT"/>
          </a:p>
        </p:txBody>
      </p:sp>
      <p:sp>
        <p:nvSpPr>
          <p:cNvPr id="119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70FBF432-F3A9-435E-9D5C-996977995D51}" type="slidenum">
              <a:rPr lang="it-IT" altLang="it-IT"/>
              <a:pPr/>
              <a:t>52</a:t>
            </a:fld>
            <a:endParaRPr lang="it-IT" altLang="it-IT"/>
          </a:p>
        </p:txBody>
      </p:sp>
      <p:sp>
        <p:nvSpPr>
          <p:cNvPr id="120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544B51F-FD70-4A1E-92E8-17C26DC747D1}" type="slidenum">
              <a:rPr lang="it-IT" altLang="it-IT"/>
              <a:pPr/>
              <a:t>54</a:t>
            </a:fld>
            <a:endParaRPr lang="it-IT" altLang="it-IT"/>
          </a:p>
        </p:txBody>
      </p:sp>
      <p:sp>
        <p:nvSpPr>
          <p:cNvPr id="121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5D0500B8-29ED-410E-BB81-11544E088F9F}" type="slidenum">
              <a:rPr lang="it-IT" altLang="it-IT"/>
              <a:pPr/>
              <a:t>55</a:t>
            </a:fld>
            <a:endParaRPr lang="it-IT" altLang="it-IT"/>
          </a:p>
        </p:txBody>
      </p:sp>
      <p:sp>
        <p:nvSpPr>
          <p:cNvPr id="122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E62F3B9-7985-462B-9352-64B24B8193C5}" type="slidenum">
              <a:rPr lang="it-IT" altLang="it-IT"/>
              <a:pPr/>
              <a:t>57</a:t>
            </a:fld>
            <a:endParaRPr lang="it-IT" altLang="it-IT"/>
          </a:p>
        </p:txBody>
      </p:sp>
      <p:sp>
        <p:nvSpPr>
          <p:cNvPr id="124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685C6F55-EDA9-4F41-88DE-F07923DFDF69}" type="slidenum">
              <a:rPr lang="it-IT" altLang="it-IT"/>
              <a:pPr/>
              <a:t>59</a:t>
            </a:fld>
            <a:endParaRPr lang="it-IT" altLang="it-IT"/>
          </a:p>
        </p:txBody>
      </p:sp>
      <p:sp>
        <p:nvSpPr>
          <p:cNvPr id="1259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F582CBB-5610-4E18-BD67-2BD55DBEC16B}" type="slidenum">
              <a:rPr lang="it-IT" altLang="it-IT"/>
              <a:pPr/>
              <a:t>60</a:t>
            </a:fld>
            <a:endParaRPr lang="it-IT" altLang="it-IT"/>
          </a:p>
        </p:txBody>
      </p:sp>
      <p:sp>
        <p:nvSpPr>
          <p:cNvPr id="1269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2DE9B405-D42B-454E-B454-61E2043CE265}" type="slidenum">
              <a:rPr lang="it-IT" altLang="it-IT"/>
              <a:pPr/>
              <a:t>8</a:t>
            </a:fld>
            <a:endParaRPr lang="it-IT" altLang="it-IT"/>
          </a:p>
        </p:txBody>
      </p:sp>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A34718F-31D5-452A-85B7-5A755685D6E6}" type="slidenum">
              <a:rPr lang="it-IT" altLang="it-IT"/>
              <a:pPr/>
              <a:t>67</a:t>
            </a:fld>
            <a:endParaRPr lang="it-IT" altLang="it-IT"/>
          </a:p>
        </p:txBody>
      </p:sp>
      <p:sp>
        <p:nvSpPr>
          <p:cNvPr id="1300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C3CDD44-AB9A-4D5C-A8F2-2EF041C3DB8F}" type="slidenum">
              <a:rPr lang="it-IT" altLang="it-IT"/>
              <a:pPr/>
              <a:t>71</a:t>
            </a:fld>
            <a:endParaRPr lang="it-IT" altLang="it-IT"/>
          </a:p>
        </p:txBody>
      </p:sp>
      <p:sp>
        <p:nvSpPr>
          <p:cNvPr id="1372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F779741-A064-4A1C-9D86-011451DFDA4F}" type="slidenum">
              <a:rPr lang="it-IT" altLang="it-IT"/>
              <a:pPr/>
              <a:t>72</a:t>
            </a:fld>
            <a:endParaRPr lang="it-IT" altLang="it-IT"/>
          </a:p>
        </p:txBody>
      </p:sp>
      <p:sp>
        <p:nvSpPr>
          <p:cNvPr id="1382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2291A04-AB70-4936-A62D-22B62E90ACAF}" type="slidenum">
              <a:rPr lang="it-IT" altLang="it-IT"/>
              <a:pPr/>
              <a:t>73</a:t>
            </a:fld>
            <a:endParaRPr lang="it-IT" altLang="it-IT"/>
          </a:p>
        </p:txBody>
      </p:sp>
      <p:sp>
        <p:nvSpPr>
          <p:cNvPr id="1392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BAA6229-9256-462A-B7B7-7A837D47E6CC}" type="slidenum">
              <a:rPr lang="it-IT" altLang="it-IT"/>
              <a:pPr/>
              <a:t>74</a:t>
            </a:fld>
            <a:endParaRPr lang="it-IT" altLang="it-IT"/>
          </a:p>
        </p:txBody>
      </p:sp>
      <p:sp>
        <p:nvSpPr>
          <p:cNvPr id="1413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2559CAE-487C-4AC0-A40D-E3AD51E76354}" type="slidenum">
              <a:rPr lang="it-IT" altLang="it-IT"/>
              <a:pPr/>
              <a:t>84</a:t>
            </a:fld>
            <a:endParaRPr lang="it-IT" altLang="it-IT"/>
          </a:p>
        </p:txBody>
      </p:sp>
      <p:sp>
        <p:nvSpPr>
          <p:cNvPr id="1474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0">
            <a:extLst>
              <a:ext uri="{FF2B5EF4-FFF2-40B4-BE49-F238E27FC236}">
                <a16:creationId xmlns:a16="http://schemas.microsoft.com/office/drawing/2014/main" id="{8DFD77F4-3625-804C-ACA2-C815F9633C9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1138">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9pPr>
          </a:lstStyle>
          <a:p>
            <a:pPr>
              <a:buClrTx/>
              <a:buSzPct val="45000"/>
              <a:buFontTx/>
              <a:buNone/>
            </a:pPr>
            <a:fld id="{8692D8C9-58BC-4B47-B2A6-4B5F189A31BC}" type="slidenum">
              <a:rPr lang="it-IT" altLang="it-IT" sz="1200">
                <a:solidFill>
                  <a:srgbClr val="000000"/>
                </a:solidFill>
              </a:rPr>
              <a:pPr>
                <a:buClrTx/>
                <a:buSzPct val="45000"/>
                <a:buFontTx/>
                <a:buNone/>
              </a:pPr>
              <a:t>85</a:t>
            </a:fld>
            <a:endParaRPr lang="it-IT" altLang="it-IT" sz="1200">
              <a:solidFill>
                <a:srgbClr val="000000"/>
              </a:solidFill>
            </a:endParaRPr>
          </a:p>
        </p:txBody>
      </p:sp>
      <p:sp>
        <p:nvSpPr>
          <p:cNvPr id="46083" name="Rectangle 1">
            <a:extLst>
              <a:ext uri="{FF2B5EF4-FFF2-40B4-BE49-F238E27FC236}">
                <a16:creationId xmlns:a16="http://schemas.microsoft.com/office/drawing/2014/main" id="{4DC6FD43-EE64-3D49-8D24-08F4DBC6C0F7}"/>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a:extLst>
              <a:ext uri="{FF2B5EF4-FFF2-40B4-BE49-F238E27FC236}">
                <a16:creationId xmlns:a16="http://schemas.microsoft.com/office/drawing/2014/main" id="{9B63A0A5-831E-9C46-85AF-39C911CAB0C6}"/>
              </a:ext>
            </a:extLst>
          </p:cNvPr>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90537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4588" y="685800"/>
            <a:ext cx="4556125" cy="34163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A3A08AC0-410F-4F45-A4B4-A40748FE60FD}" type="slidenum">
              <a:rPr lang="it-IT" altLang="it-IT" smtClean="0"/>
              <a:pPr/>
              <a:t>90</a:t>
            </a:fld>
            <a:endParaRPr lang="it-IT" altLang="it-IT"/>
          </a:p>
        </p:txBody>
      </p:sp>
    </p:spTree>
    <p:extLst>
      <p:ext uri="{BB962C8B-B14F-4D97-AF65-F5344CB8AC3E}">
        <p14:creationId xmlns:p14="http://schemas.microsoft.com/office/powerpoint/2010/main" val="1852948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B4AB9516-EEED-4015-81BF-4CEE42D53D9D}" type="slidenum">
              <a:rPr lang="it-IT" altLang="it-IT"/>
              <a:pPr/>
              <a:t>10</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AF43BD37-28C5-4238-B541-B77A81FD079A}" type="slidenum">
              <a:rPr lang="it-IT" altLang="it-IT"/>
              <a:pPr/>
              <a:t>13</a:t>
            </a:fld>
            <a:endParaRPr lang="it-IT" altLang="it-IT"/>
          </a:p>
        </p:txBody>
      </p:sp>
      <p:sp>
        <p:nvSpPr>
          <p:cNvPr id="86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4"/>
          <p:cNvSpPr>
            <a:spLocks noGrp="1" noChangeArrowheads="1"/>
          </p:cNvSpPr>
          <p:nvPr>
            <p:ph type="sldNum"/>
          </p:nvPr>
        </p:nvSpPr>
        <p:spPr>
          <a:ln/>
        </p:spPr>
        <p:txBody>
          <a:bodyPr/>
          <a:lstStyle/>
          <a:p>
            <a:fld id="{97AAA77B-EBEF-4571-9CA6-4AC08DDEAE14}" type="slidenum">
              <a:rPr lang="it-IT" altLang="it-IT"/>
              <a:pPr/>
              <a:t>18</a:t>
            </a:fld>
            <a:endParaRPr lang="it-IT" altLang="it-IT"/>
          </a:p>
        </p:txBody>
      </p:sp>
      <p:sp>
        <p:nvSpPr>
          <p:cNvPr id="8908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r">
              <a:buClrTx/>
              <a:buFontTx/>
              <a:buNone/>
            </a:pPr>
            <a:fld id="{CA15A9E2-6197-4030-8345-0079BC296C02}" type="slidenum">
              <a:rPr lang="it-IT" altLang="it-IT" sz="1200">
                <a:solidFill>
                  <a:srgbClr val="000000"/>
                </a:solidFill>
                <a:cs typeface="Arial Unicode MS" charset="0"/>
              </a:rPr>
              <a:pPr algn="r">
                <a:buClrTx/>
                <a:buFontTx/>
                <a:buNone/>
              </a:pPr>
              <a:t>18</a:t>
            </a:fld>
            <a:endParaRPr lang="it-IT" altLang="it-IT" sz="1200">
              <a:solidFill>
                <a:srgbClr val="000000"/>
              </a:solidFill>
              <a:cs typeface="Arial Unicode MS" charset="0"/>
            </a:endParaRPr>
          </a:p>
        </p:txBody>
      </p:sp>
      <p:sp>
        <p:nvSpPr>
          <p:cNvPr id="89090" name="Text Box 2"/>
          <p:cNvSpPr txBox="1">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endParaRPr lang="it-IT" altLang="it-IT" sz="1200">
              <a:solidFill>
                <a:srgbClr val="000000"/>
              </a:solidFill>
              <a:cs typeface="Arial Unicode MS" charset="0"/>
            </a:endParaRPr>
          </a:p>
        </p:txBody>
      </p:sp>
      <p:sp>
        <p:nvSpPr>
          <p:cNvPr id="89091" name="Text Box 3"/>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endParaRPr lang="it-IT" altLang="it-IT" sz="1200">
              <a:solidFill>
                <a:srgbClr val="000000"/>
              </a:solidFill>
              <a:cs typeface="Arial Unicode MS" charset="0"/>
            </a:endParaRPr>
          </a:p>
        </p:txBody>
      </p:sp>
      <p:sp>
        <p:nvSpPr>
          <p:cNvPr id="89092" name="Text Box 4"/>
          <p:cNvSpPr txBox="1">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r">
              <a:buClrTx/>
              <a:buFontTx/>
              <a:buNone/>
            </a:pPr>
            <a:endParaRPr lang="it-IT" altLang="it-IT" sz="1200">
              <a:solidFill>
                <a:srgbClr val="000000"/>
              </a:solidFill>
              <a:cs typeface="Arial Unicode MS" charset="0"/>
            </a:endParaRPr>
          </a:p>
        </p:txBody>
      </p:sp>
      <p:sp>
        <p:nvSpPr>
          <p:cNvPr id="89093" name="Rectangle 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4" name="Rectangle 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7C8F9A7-6331-46A5-9B6A-A73731AAA77A}" type="slidenum">
              <a:rPr lang="it-IT" altLang="it-IT"/>
              <a:pPr/>
              <a:t>19</a:t>
            </a:fld>
            <a:endParaRPr lang="it-IT" altLang="it-IT"/>
          </a:p>
        </p:txBody>
      </p:sp>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0440902E-A68C-451A-8260-F2F73F1190C2}" type="slidenum">
              <a:rPr lang="it-IT" altLang="it-IT"/>
              <a:pPr/>
              <a:t>20</a:t>
            </a:fld>
            <a:endParaRPr lang="it-IT" altLang="it-IT"/>
          </a:p>
        </p:txBody>
      </p:sp>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C8A5A4C2-941C-4649-85F6-BB95D2675FD7}" type="slidenum">
              <a:rPr lang="it-IT" altLang="it-IT"/>
              <a:pPr/>
              <a:t>21</a:t>
            </a:fld>
            <a:endParaRPr lang="it-IT" altLang="it-IT"/>
          </a:p>
        </p:txBody>
      </p:sp>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CCFAEF82-9206-4001-A067-1974C1D26235}"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3643667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D29F5D79-90BD-4953-9AC9-90D439D18DF1}"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421418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19875" y="128588"/>
            <a:ext cx="2054225" cy="598487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28588"/>
            <a:ext cx="6010275" cy="598487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B0799552-3DF9-42EF-ADA4-CFC8686510BD}"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080315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0" y="128588"/>
            <a:ext cx="8216900" cy="1422400"/>
          </a:xfrm>
        </p:spPr>
        <p:txBody>
          <a:bodyPr/>
          <a:lstStyle/>
          <a:p>
            <a:r>
              <a:rPr lang="it-IT"/>
              <a:t>Fare clic per modificare lo stile del titolo</a:t>
            </a:r>
          </a:p>
        </p:txBody>
      </p:sp>
      <p:sp>
        <p:nvSpPr>
          <p:cNvPr id="3" name="Segnaposto testo 2"/>
          <p:cNvSpPr>
            <a:spLocks noGrp="1"/>
          </p:cNvSpPr>
          <p:nvPr>
            <p:ph type="body" sz="half" idx="1"/>
          </p:nvPr>
        </p:nvSpPr>
        <p:spPr>
          <a:xfrm>
            <a:off x="457200" y="1600200"/>
            <a:ext cx="4032250" cy="45132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1850" y="1600200"/>
            <a:ext cx="4032250" cy="4513263"/>
          </a:xfrm>
        </p:spPr>
        <p:txBody>
          <a:bodyPr/>
          <a:lstStyle/>
          <a:p>
            <a:endParaRPr lang="it-IT"/>
          </a:p>
        </p:txBody>
      </p:sp>
      <p:sp>
        <p:nvSpPr>
          <p:cNvPr id="5" name="Segnaposto data 4"/>
          <p:cNvSpPr>
            <a:spLocks noGrp="1"/>
          </p:cNvSpPr>
          <p:nvPr>
            <p:ph type="dt" idx="10"/>
          </p:nvPr>
        </p:nvSpPr>
        <p:spPr>
          <a:xfrm>
            <a:off x="457200" y="6249988"/>
            <a:ext cx="2120900" cy="463550"/>
          </a:xfrm>
        </p:spPr>
        <p:txBody>
          <a:bodyPr/>
          <a:lstStyle>
            <a:lvl1pPr>
              <a:defRPr/>
            </a:lvl1pPr>
          </a:lstStyle>
          <a:p>
            <a:endParaRPr lang="en-US" altLang="it-IT"/>
          </a:p>
        </p:txBody>
      </p:sp>
      <p:sp>
        <p:nvSpPr>
          <p:cNvPr id="6" name="Segnaposto numero diapositiva 5"/>
          <p:cNvSpPr>
            <a:spLocks noGrp="1"/>
          </p:cNvSpPr>
          <p:nvPr>
            <p:ph type="sldNum" idx="11"/>
          </p:nvPr>
        </p:nvSpPr>
        <p:spPr>
          <a:xfrm>
            <a:off x="6553200" y="6248400"/>
            <a:ext cx="2120900" cy="463550"/>
          </a:xfrm>
        </p:spPr>
        <p:txBody>
          <a:bodyPr/>
          <a:lstStyle>
            <a:lvl1pPr>
              <a:defRPr/>
            </a:lvl1pPr>
          </a:lstStyle>
          <a:p>
            <a:fld id="{F5118ECE-B5C9-4E72-9DBE-B5CEBF03A1F2}" type="slidenum">
              <a:rPr lang="it-IT" altLang="it-IT"/>
              <a:pPr/>
              <a:t>‹N›</a:t>
            </a:fld>
            <a:endParaRPr lang="it-IT" altLang="it-IT"/>
          </a:p>
        </p:txBody>
      </p:sp>
      <p:sp>
        <p:nvSpPr>
          <p:cNvPr id="7" name="Segnaposto piè di pagina 6"/>
          <p:cNvSpPr>
            <a:spLocks noGrp="1"/>
          </p:cNvSpPr>
          <p:nvPr>
            <p:ph type="ftr" idx="12"/>
          </p:nvPr>
        </p:nvSpPr>
        <p:spPr>
          <a:xfrm>
            <a:off x="3124200" y="6248400"/>
            <a:ext cx="2882900" cy="463550"/>
          </a:xfrm>
        </p:spPr>
        <p:txBody>
          <a:bodyPr/>
          <a:lstStyle>
            <a:lvl1pPr>
              <a:defRPr/>
            </a:lvl1pPr>
          </a:lstStyle>
          <a:p>
            <a:endParaRPr lang="it-IT" altLang="it-IT"/>
          </a:p>
        </p:txBody>
      </p:sp>
    </p:spTree>
    <p:extLst>
      <p:ext uri="{BB962C8B-B14F-4D97-AF65-F5344CB8AC3E}">
        <p14:creationId xmlns:p14="http://schemas.microsoft.com/office/powerpoint/2010/main" val="3272484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6C5AA375-A7E4-4397-9E01-7C1940193388}" type="slidenum">
              <a:rPr lang="it-IT" altLang="it-IT"/>
              <a:pPr/>
              <a:t>‹N›</a:t>
            </a:fld>
            <a:endParaRPr lang="it-IT" altLang="it-IT"/>
          </a:p>
        </p:txBody>
      </p:sp>
    </p:spTree>
    <p:extLst>
      <p:ext uri="{BB962C8B-B14F-4D97-AF65-F5344CB8AC3E}">
        <p14:creationId xmlns:p14="http://schemas.microsoft.com/office/powerpoint/2010/main" val="3089257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D4E97157-18D9-4829-9E6E-1262AD8091B1}" type="slidenum">
              <a:rPr lang="it-IT" altLang="it-IT"/>
              <a:pPr/>
              <a:t>‹N›</a:t>
            </a:fld>
            <a:endParaRPr lang="it-IT" altLang="it-IT"/>
          </a:p>
        </p:txBody>
      </p:sp>
    </p:spTree>
    <p:extLst>
      <p:ext uri="{BB962C8B-B14F-4D97-AF65-F5344CB8AC3E}">
        <p14:creationId xmlns:p14="http://schemas.microsoft.com/office/powerpoint/2010/main" val="2815458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A7C0A16-9959-4DD9-A56F-87AB8D51D399}" type="slidenum">
              <a:rPr lang="it-IT" altLang="it-IT"/>
              <a:pPr/>
              <a:t>‹N›</a:t>
            </a:fld>
            <a:endParaRPr lang="it-IT" altLang="it-IT"/>
          </a:p>
        </p:txBody>
      </p:sp>
    </p:spTree>
    <p:extLst>
      <p:ext uri="{BB962C8B-B14F-4D97-AF65-F5344CB8AC3E}">
        <p14:creationId xmlns:p14="http://schemas.microsoft.com/office/powerpoint/2010/main" val="1750878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4963"/>
            <a:ext cx="4032250" cy="451326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1850" y="1604963"/>
            <a:ext cx="4032250" cy="451326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A0CF644-839E-4CE4-B9DB-736E74D3B531}" type="slidenum">
              <a:rPr lang="it-IT" altLang="it-IT"/>
              <a:pPr/>
              <a:t>‹N›</a:t>
            </a:fld>
            <a:endParaRPr lang="it-IT" altLang="it-IT"/>
          </a:p>
        </p:txBody>
      </p:sp>
    </p:spTree>
    <p:extLst>
      <p:ext uri="{BB962C8B-B14F-4D97-AF65-F5344CB8AC3E}">
        <p14:creationId xmlns:p14="http://schemas.microsoft.com/office/powerpoint/2010/main" val="3243839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en-US"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BC1E8716-62A8-4A94-92FE-55FF7B14A736}" type="slidenum">
              <a:rPr lang="it-IT" altLang="it-IT"/>
              <a:pPr/>
              <a:t>‹N›</a:t>
            </a:fld>
            <a:endParaRPr lang="it-IT" altLang="it-IT"/>
          </a:p>
        </p:txBody>
      </p:sp>
    </p:spTree>
    <p:extLst>
      <p:ext uri="{BB962C8B-B14F-4D97-AF65-F5344CB8AC3E}">
        <p14:creationId xmlns:p14="http://schemas.microsoft.com/office/powerpoint/2010/main" val="3587120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en-US"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79A595D9-5B2F-434D-9419-907AAB0BC503}" type="slidenum">
              <a:rPr lang="it-IT" altLang="it-IT"/>
              <a:pPr/>
              <a:t>‹N›</a:t>
            </a:fld>
            <a:endParaRPr lang="it-IT" altLang="it-IT"/>
          </a:p>
        </p:txBody>
      </p:sp>
    </p:spTree>
    <p:extLst>
      <p:ext uri="{BB962C8B-B14F-4D97-AF65-F5344CB8AC3E}">
        <p14:creationId xmlns:p14="http://schemas.microsoft.com/office/powerpoint/2010/main" val="1547801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en-US"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1F44FA3-8024-49C5-A680-F60CABB9B617}" type="slidenum">
              <a:rPr lang="it-IT" altLang="it-IT"/>
              <a:pPr/>
              <a:t>‹N›</a:t>
            </a:fld>
            <a:endParaRPr lang="it-IT" altLang="it-IT"/>
          </a:p>
        </p:txBody>
      </p:sp>
    </p:spTree>
    <p:extLst>
      <p:ext uri="{BB962C8B-B14F-4D97-AF65-F5344CB8AC3E}">
        <p14:creationId xmlns:p14="http://schemas.microsoft.com/office/powerpoint/2010/main" val="1361402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398A70E8-037A-4AA1-9E69-BAD3BCFEB762}"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3768121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BDF07DF-B267-4CD1-8A8C-DCA414C244CA}" type="slidenum">
              <a:rPr lang="it-IT" altLang="it-IT"/>
              <a:pPr/>
              <a:t>‹N›</a:t>
            </a:fld>
            <a:endParaRPr lang="it-IT" altLang="it-IT"/>
          </a:p>
        </p:txBody>
      </p:sp>
    </p:spTree>
    <p:extLst>
      <p:ext uri="{BB962C8B-B14F-4D97-AF65-F5344CB8AC3E}">
        <p14:creationId xmlns:p14="http://schemas.microsoft.com/office/powerpoint/2010/main" val="1552572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CF1E78BB-0F8E-4A59-A00A-70DC1D18CB2E}" type="slidenum">
              <a:rPr lang="it-IT" altLang="it-IT"/>
              <a:pPr/>
              <a:t>‹N›</a:t>
            </a:fld>
            <a:endParaRPr lang="it-IT" altLang="it-IT"/>
          </a:p>
        </p:txBody>
      </p:sp>
    </p:spTree>
    <p:extLst>
      <p:ext uri="{BB962C8B-B14F-4D97-AF65-F5344CB8AC3E}">
        <p14:creationId xmlns:p14="http://schemas.microsoft.com/office/powerpoint/2010/main" val="2349677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1A96FC0-148B-4E83-962E-BEAF574B334C}" type="slidenum">
              <a:rPr lang="it-IT" altLang="it-IT"/>
              <a:pPr/>
              <a:t>‹N›</a:t>
            </a:fld>
            <a:endParaRPr lang="it-IT" altLang="it-IT"/>
          </a:p>
        </p:txBody>
      </p:sp>
    </p:spTree>
    <p:extLst>
      <p:ext uri="{BB962C8B-B14F-4D97-AF65-F5344CB8AC3E}">
        <p14:creationId xmlns:p14="http://schemas.microsoft.com/office/powerpoint/2010/main" val="1062600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19875" y="1604963"/>
            <a:ext cx="2054225" cy="4513262"/>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604963"/>
            <a:ext cx="6010275" cy="4513262"/>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4C8932D-7C81-4917-A6C6-0723FF723622}" type="slidenum">
              <a:rPr lang="it-IT" altLang="it-IT"/>
              <a:pPr/>
              <a:t>‹N›</a:t>
            </a:fld>
            <a:endParaRPr lang="it-IT" altLang="it-IT"/>
          </a:p>
        </p:txBody>
      </p:sp>
    </p:spTree>
    <p:extLst>
      <p:ext uri="{BB962C8B-B14F-4D97-AF65-F5344CB8AC3E}">
        <p14:creationId xmlns:p14="http://schemas.microsoft.com/office/powerpoint/2010/main" val="3231329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1736725"/>
            <a:ext cx="7759700" cy="1908175"/>
          </a:xfrm>
        </p:spPr>
        <p:txBody>
          <a:bodyPr/>
          <a:lstStyle/>
          <a:p>
            <a:r>
              <a:rPr lang="it-IT"/>
              <a:t>Fare clic per modificare lo stile del titolo</a:t>
            </a:r>
          </a:p>
        </p:txBody>
      </p:sp>
      <p:sp>
        <p:nvSpPr>
          <p:cNvPr id="3" name="Segnaposto data 2"/>
          <p:cNvSpPr>
            <a:spLocks noGrp="1"/>
          </p:cNvSpPr>
          <p:nvPr>
            <p:ph type="dt" idx="10"/>
          </p:nvPr>
        </p:nvSpPr>
        <p:spPr>
          <a:xfrm>
            <a:off x="457200" y="6248400"/>
            <a:ext cx="2120900" cy="463550"/>
          </a:xfrm>
        </p:spPr>
        <p:txBody>
          <a:bodyPr/>
          <a:lstStyle>
            <a:lvl1pPr>
              <a:defRPr/>
            </a:lvl1pPr>
          </a:lstStyle>
          <a:p>
            <a:endParaRPr lang="en-US" altLang="it-IT"/>
          </a:p>
        </p:txBody>
      </p:sp>
      <p:sp>
        <p:nvSpPr>
          <p:cNvPr id="4" name="Segnaposto piè di pagina 3"/>
          <p:cNvSpPr>
            <a:spLocks noGrp="1"/>
          </p:cNvSpPr>
          <p:nvPr>
            <p:ph type="ftr" idx="11"/>
          </p:nvPr>
        </p:nvSpPr>
        <p:spPr>
          <a:xfrm>
            <a:off x="3124200" y="6249988"/>
            <a:ext cx="2882900" cy="463550"/>
          </a:xfrm>
        </p:spPr>
        <p:txBody>
          <a:bodyPr/>
          <a:lstStyle>
            <a:lvl1pPr>
              <a:defRPr/>
            </a:lvl1pPr>
          </a:lstStyle>
          <a:p>
            <a:endParaRPr lang="it-IT" altLang="it-IT"/>
          </a:p>
        </p:txBody>
      </p:sp>
      <p:sp>
        <p:nvSpPr>
          <p:cNvPr id="5" name="Segnaposto numero diapositiva 4"/>
          <p:cNvSpPr>
            <a:spLocks noGrp="1"/>
          </p:cNvSpPr>
          <p:nvPr>
            <p:ph type="sldNum" idx="12"/>
          </p:nvPr>
        </p:nvSpPr>
        <p:spPr>
          <a:xfrm>
            <a:off x="6553200" y="6253163"/>
            <a:ext cx="2120900" cy="463550"/>
          </a:xfrm>
        </p:spPr>
        <p:txBody>
          <a:bodyPr/>
          <a:lstStyle>
            <a:lvl1pPr>
              <a:defRPr/>
            </a:lvl1pPr>
          </a:lstStyle>
          <a:p>
            <a:fld id="{5135D6F4-E938-44C7-A67E-A6CF49217706}" type="slidenum">
              <a:rPr lang="it-IT" altLang="it-IT"/>
              <a:pPr/>
              <a:t>‹N›</a:t>
            </a:fld>
            <a:endParaRPr lang="it-IT" altLang="it-IT"/>
          </a:p>
        </p:txBody>
      </p:sp>
    </p:spTree>
    <p:extLst>
      <p:ext uri="{BB962C8B-B14F-4D97-AF65-F5344CB8AC3E}">
        <p14:creationId xmlns:p14="http://schemas.microsoft.com/office/powerpoint/2010/main" val="88120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B2DAFA1C-44AB-4A5A-AD16-444D86B824D4}"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3512206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2250" cy="45132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1850" y="1600200"/>
            <a:ext cx="4032250" cy="45132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numero diapositiva 5"/>
          <p:cNvSpPr>
            <a:spLocks noGrp="1"/>
          </p:cNvSpPr>
          <p:nvPr>
            <p:ph type="sldNum" idx="11"/>
          </p:nvPr>
        </p:nvSpPr>
        <p:spPr/>
        <p:txBody>
          <a:bodyPr/>
          <a:lstStyle>
            <a:lvl1pPr>
              <a:defRPr/>
            </a:lvl1pPr>
          </a:lstStyle>
          <a:p>
            <a:fld id="{6DBF15B9-BFE0-4791-A5C4-95F6A6A99CBE}" type="slidenum">
              <a:rPr lang="it-IT" altLang="it-IT"/>
              <a:pPr/>
              <a:t>‹N›</a:t>
            </a:fld>
            <a:endParaRPr lang="it-IT" altLang="it-IT"/>
          </a:p>
        </p:txBody>
      </p:sp>
      <p:sp>
        <p:nvSpPr>
          <p:cNvPr id="7" name="Segnaposto piè di pagina 6"/>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35675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en-US" altLang="it-IT"/>
          </a:p>
        </p:txBody>
      </p:sp>
      <p:sp>
        <p:nvSpPr>
          <p:cNvPr id="8" name="Segnaposto numero diapositiva 7"/>
          <p:cNvSpPr>
            <a:spLocks noGrp="1"/>
          </p:cNvSpPr>
          <p:nvPr>
            <p:ph type="sldNum" idx="11"/>
          </p:nvPr>
        </p:nvSpPr>
        <p:spPr/>
        <p:txBody>
          <a:bodyPr/>
          <a:lstStyle>
            <a:lvl1pPr>
              <a:defRPr/>
            </a:lvl1pPr>
          </a:lstStyle>
          <a:p>
            <a:fld id="{D5674252-FA16-4418-B031-D75367B56109}" type="slidenum">
              <a:rPr lang="it-IT" altLang="it-IT"/>
              <a:pPr/>
              <a:t>‹N›</a:t>
            </a:fld>
            <a:endParaRPr lang="it-IT" altLang="it-IT"/>
          </a:p>
        </p:txBody>
      </p:sp>
      <p:sp>
        <p:nvSpPr>
          <p:cNvPr id="9" name="Segnaposto piè di pagina 8"/>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798412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en-US" altLang="it-IT"/>
          </a:p>
        </p:txBody>
      </p:sp>
      <p:sp>
        <p:nvSpPr>
          <p:cNvPr id="4" name="Segnaposto numero diapositiva 3"/>
          <p:cNvSpPr>
            <a:spLocks noGrp="1"/>
          </p:cNvSpPr>
          <p:nvPr>
            <p:ph type="sldNum" idx="11"/>
          </p:nvPr>
        </p:nvSpPr>
        <p:spPr/>
        <p:txBody>
          <a:bodyPr/>
          <a:lstStyle>
            <a:lvl1pPr>
              <a:defRPr/>
            </a:lvl1pPr>
          </a:lstStyle>
          <a:p>
            <a:fld id="{3F6618AD-2CAA-4215-A9E2-390685F3883A}" type="slidenum">
              <a:rPr lang="it-IT" altLang="it-IT"/>
              <a:pPr/>
              <a:t>‹N›</a:t>
            </a:fld>
            <a:endParaRPr lang="it-IT" altLang="it-IT"/>
          </a:p>
        </p:txBody>
      </p:sp>
      <p:sp>
        <p:nvSpPr>
          <p:cNvPr id="5" name="Segnaposto piè di pagina 4"/>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463277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en-US" altLang="it-IT"/>
          </a:p>
        </p:txBody>
      </p:sp>
      <p:sp>
        <p:nvSpPr>
          <p:cNvPr id="3" name="Segnaposto numero diapositiva 2"/>
          <p:cNvSpPr>
            <a:spLocks noGrp="1"/>
          </p:cNvSpPr>
          <p:nvPr>
            <p:ph type="sldNum" idx="11"/>
          </p:nvPr>
        </p:nvSpPr>
        <p:spPr/>
        <p:txBody>
          <a:bodyPr/>
          <a:lstStyle>
            <a:lvl1pPr>
              <a:defRPr/>
            </a:lvl1pPr>
          </a:lstStyle>
          <a:p>
            <a:fld id="{518FEA62-6292-4EFB-83E8-B60E0DBDBFC1}" type="slidenum">
              <a:rPr lang="it-IT" altLang="it-IT"/>
              <a:pPr/>
              <a:t>‹N›</a:t>
            </a:fld>
            <a:endParaRPr lang="it-IT" altLang="it-IT"/>
          </a:p>
        </p:txBody>
      </p:sp>
      <p:sp>
        <p:nvSpPr>
          <p:cNvPr id="4" name="Segnaposto piè di pagina 3"/>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8844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numero diapositiva 5"/>
          <p:cNvSpPr>
            <a:spLocks noGrp="1"/>
          </p:cNvSpPr>
          <p:nvPr>
            <p:ph type="sldNum" idx="11"/>
          </p:nvPr>
        </p:nvSpPr>
        <p:spPr/>
        <p:txBody>
          <a:bodyPr/>
          <a:lstStyle>
            <a:lvl1pPr>
              <a:defRPr/>
            </a:lvl1pPr>
          </a:lstStyle>
          <a:p>
            <a:fld id="{856D861F-E8A0-4DBC-8DE4-7EDD869070D0}" type="slidenum">
              <a:rPr lang="it-IT" altLang="it-IT"/>
              <a:pPr/>
              <a:t>‹N›</a:t>
            </a:fld>
            <a:endParaRPr lang="it-IT" altLang="it-IT"/>
          </a:p>
        </p:txBody>
      </p:sp>
      <p:sp>
        <p:nvSpPr>
          <p:cNvPr id="7" name="Segnaposto piè di pagina 6"/>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775594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numero diapositiva 5"/>
          <p:cNvSpPr>
            <a:spLocks noGrp="1"/>
          </p:cNvSpPr>
          <p:nvPr>
            <p:ph type="sldNum" idx="11"/>
          </p:nvPr>
        </p:nvSpPr>
        <p:spPr/>
        <p:txBody>
          <a:bodyPr/>
          <a:lstStyle>
            <a:lvl1pPr>
              <a:defRPr/>
            </a:lvl1pPr>
          </a:lstStyle>
          <a:p>
            <a:fld id="{1E3E1302-58A9-4440-810E-FF6C335DA301}" type="slidenum">
              <a:rPr lang="it-IT" altLang="it-IT"/>
              <a:pPr/>
              <a:t>‹N›</a:t>
            </a:fld>
            <a:endParaRPr lang="it-IT" altLang="it-IT"/>
          </a:p>
        </p:txBody>
      </p:sp>
      <p:sp>
        <p:nvSpPr>
          <p:cNvPr id="7" name="Segnaposto piè di pagina 6"/>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20563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dt"/>
          </p:nvPr>
        </p:nvSpPr>
        <p:spPr bwMode="auto">
          <a:xfrm>
            <a:off x="457200" y="6249988"/>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en-US" altLang="it-IT"/>
          </a:p>
        </p:txBody>
      </p:sp>
      <p:sp>
        <p:nvSpPr>
          <p:cNvPr id="1026" name="Rectangle 2"/>
          <p:cNvSpPr>
            <a:spLocks noGrp="1" noChangeArrowheads="1"/>
          </p:cNvSpPr>
          <p:nvPr>
            <p:ph type="sldNum"/>
          </p:nvPr>
        </p:nvSpPr>
        <p:spPr bwMode="auto">
          <a:xfrm>
            <a:off x="6553200" y="6248400"/>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70C747C9-C6D4-40BD-85F2-44A9C1A88494}" type="slidenum">
              <a:rPr lang="it-IT" altLang="it-IT"/>
              <a:pPr/>
              <a:t>‹N›</a:t>
            </a:fld>
            <a:endParaRPr lang="it-IT" altLang="it-IT"/>
          </a:p>
        </p:txBody>
      </p:sp>
      <p:grpSp>
        <p:nvGrpSpPr>
          <p:cNvPr id="1027" name="Group 3"/>
          <p:cNvGrpSpPr>
            <a:grpSpLocks/>
          </p:cNvGrpSpPr>
          <p:nvPr/>
        </p:nvGrpSpPr>
        <p:grpSpPr bwMode="auto">
          <a:xfrm>
            <a:off x="0" y="0"/>
            <a:ext cx="9129713" cy="6838950"/>
            <a:chOff x="0" y="0"/>
            <a:chExt cx="5751" cy="4308"/>
          </a:xfrm>
        </p:grpSpPr>
        <p:grpSp>
          <p:nvGrpSpPr>
            <p:cNvPr id="1028" name="Group 4"/>
            <p:cNvGrpSpPr>
              <a:grpSpLocks/>
            </p:cNvGrpSpPr>
            <p:nvPr/>
          </p:nvGrpSpPr>
          <p:grpSpPr bwMode="auto">
            <a:xfrm>
              <a:off x="1728" y="2230"/>
              <a:ext cx="4020" cy="2078"/>
              <a:chOff x="1728" y="2230"/>
              <a:chExt cx="4020" cy="2078"/>
            </a:xfrm>
          </p:grpSpPr>
          <p:sp>
            <p:nvSpPr>
              <p:cNvPr id="1029" name="Freeform 5"/>
              <p:cNvSpPr>
                <a:spLocks noChangeArrowheads="1"/>
              </p:cNvSpPr>
              <p:nvPr/>
            </p:nvSpPr>
            <p:spPr bwMode="auto">
              <a:xfrm>
                <a:off x="1728" y="2644"/>
                <a:ext cx="2875" cy="1664"/>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4170" y="2671"/>
                <a:ext cx="1252" cy="804"/>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a:off x="2900" y="3346"/>
                <a:ext cx="2842" cy="962"/>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2748" y="2230"/>
                <a:ext cx="3000" cy="2078"/>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a:off x="4501" y="2317"/>
                <a:ext cx="1241" cy="532"/>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4" name="Freeform 10"/>
            <p:cNvSpPr>
              <a:spLocks noChangeArrowheads="1"/>
            </p:cNvSpPr>
            <p:nvPr/>
          </p:nvSpPr>
          <p:spPr bwMode="auto">
            <a:xfrm>
              <a:off x="3322" y="1341"/>
              <a:ext cx="1818" cy="1530"/>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a:off x="0" y="0"/>
              <a:ext cx="5751" cy="1769"/>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6" name="Rectangle 12"/>
          <p:cNvSpPr>
            <a:spLocks noGrp="1" noChangeArrowheads="1"/>
          </p:cNvSpPr>
          <p:nvPr>
            <p:ph type="title"/>
          </p:nvPr>
        </p:nvSpPr>
        <p:spPr bwMode="auto">
          <a:xfrm>
            <a:off x="457200" y="128588"/>
            <a:ext cx="8216900" cy="142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37" name="Rectangle 13"/>
          <p:cNvSpPr>
            <a:spLocks noGrp="1" noChangeArrowheads="1"/>
          </p:cNvSpPr>
          <p:nvPr>
            <p:ph type="ftr"/>
          </p:nvPr>
        </p:nvSpPr>
        <p:spPr bwMode="auto">
          <a:xfrm>
            <a:off x="3124200" y="6248400"/>
            <a:ext cx="2882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38" name="Rectangle 14"/>
          <p:cNvSpPr>
            <a:spLocks noGrp="1" noChangeArrowheads="1"/>
          </p:cNvSpPr>
          <p:nvPr>
            <p:ph type="body" idx="1"/>
          </p:nvPr>
        </p:nvSpPr>
        <p:spPr bwMode="auto">
          <a:xfrm>
            <a:off x="457200" y="1600200"/>
            <a:ext cx="8216900" cy="451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0" y="0"/>
            <a:ext cx="9129713" cy="6838950"/>
            <a:chOff x="0" y="0"/>
            <a:chExt cx="5751" cy="4308"/>
          </a:xfrm>
        </p:grpSpPr>
        <p:grpSp>
          <p:nvGrpSpPr>
            <p:cNvPr id="2050" name="Group 2"/>
            <p:cNvGrpSpPr>
              <a:grpSpLocks/>
            </p:cNvGrpSpPr>
            <p:nvPr/>
          </p:nvGrpSpPr>
          <p:grpSpPr bwMode="auto">
            <a:xfrm>
              <a:off x="1728" y="2230"/>
              <a:ext cx="4020" cy="2078"/>
              <a:chOff x="1728" y="2230"/>
              <a:chExt cx="4020" cy="2078"/>
            </a:xfrm>
          </p:grpSpPr>
          <p:sp>
            <p:nvSpPr>
              <p:cNvPr id="2051" name="Freeform 3"/>
              <p:cNvSpPr>
                <a:spLocks noChangeArrowheads="1"/>
              </p:cNvSpPr>
              <p:nvPr/>
            </p:nvSpPr>
            <p:spPr bwMode="auto">
              <a:xfrm>
                <a:off x="1728" y="2644"/>
                <a:ext cx="2875" cy="1664"/>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Freeform 4"/>
              <p:cNvSpPr>
                <a:spLocks noChangeArrowheads="1"/>
              </p:cNvSpPr>
              <p:nvPr/>
            </p:nvSpPr>
            <p:spPr bwMode="auto">
              <a:xfrm>
                <a:off x="4170" y="2671"/>
                <a:ext cx="1252" cy="804"/>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Freeform 5"/>
              <p:cNvSpPr>
                <a:spLocks noChangeArrowheads="1"/>
              </p:cNvSpPr>
              <p:nvPr/>
            </p:nvSpPr>
            <p:spPr bwMode="auto">
              <a:xfrm>
                <a:off x="2900" y="3346"/>
                <a:ext cx="2842" cy="962"/>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Freeform 6"/>
              <p:cNvSpPr>
                <a:spLocks noChangeArrowheads="1"/>
              </p:cNvSpPr>
              <p:nvPr/>
            </p:nvSpPr>
            <p:spPr bwMode="auto">
              <a:xfrm>
                <a:off x="2748" y="2230"/>
                <a:ext cx="3000" cy="2078"/>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5" name="Freeform 7"/>
              <p:cNvSpPr>
                <a:spLocks noChangeArrowheads="1"/>
              </p:cNvSpPr>
              <p:nvPr/>
            </p:nvSpPr>
            <p:spPr bwMode="auto">
              <a:xfrm>
                <a:off x="4501" y="2317"/>
                <a:ext cx="1241" cy="532"/>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056" name="Freeform 8"/>
            <p:cNvSpPr>
              <a:spLocks noChangeArrowheads="1"/>
            </p:cNvSpPr>
            <p:nvPr/>
          </p:nvSpPr>
          <p:spPr bwMode="auto">
            <a:xfrm>
              <a:off x="3322" y="1341"/>
              <a:ext cx="1818" cy="1530"/>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7" name="Freeform 9"/>
            <p:cNvSpPr>
              <a:spLocks noChangeArrowheads="1"/>
            </p:cNvSpPr>
            <p:nvPr/>
          </p:nvSpPr>
          <p:spPr bwMode="auto">
            <a:xfrm>
              <a:off x="0" y="0"/>
              <a:ext cx="5751" cy="1769"/>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058" name="Rectangle 10"/>
          <p:cNvSpPr>
            <a:spLocks noGrp="1" noChangeArrowheads="1"/>
          </p:cNvSpPr>
          <p:nvPr>
            <p:ph type="title"/>
          </p:nvPr>
        </p:nvSpPr>
        <p:spPr bwMode="auto">
          <a:xfrm>
            <a:off x="685800" y="1736725"/>
            <a:ext cx="7759700" cy="190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2059" name="Rectangle 11"/>
          <p:cNvSpPr>
            <a:spLocks noGrp="1" noChangeArrowheads="1"/>
          </p:cNvSpPr>
          <p:nvPr>
            <p:ph type="dt"/>
          </p:nvPr>
        </p:nvSpPr>
        <p:spPr bwMode="auto">
          <a:xfrm>
            <a:off x="457200" y="6248400"/>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Lst>
              <a:defRPr sz="1200">
                <a:solidFill>
                  <a:srgbClr val="FFFFFF"/>
                </a:solidFill>
                <a:latin typeface="Arial" panose="020B0604020202020204" pitchFamily="34" charset="0"/>
                <a:cs typeface="Arial Unicode MS" charset="0"/>
              </a:defRPr>
            </a:lvl1pPr>
          </a:lstStyle>
          <a:p>
            <a:endParaRPr lang="en-US" altLang="it-IT"/>
          </a:p>
        </p:txBody>
      </p:sp>
      <p:sp>
        <p:nvSpPr>
          <p:cNvPr id="2060" name="Rectangle 12"/>
          <p:cNvSpPr>
            <a:spLocks noGrp="1" noChangeArrowheads="1"/>
          </p:cNvSpPr>
          <p:nvPr>
            <p:ph type="ftr"/>
          </p:nvPr>
        </p:nvSpPr>
        <p:spPr bwMode="auto">
          <a:xfrm>
            <a:off x="3124200" y="6249988"/>
            <a:ext cx="2882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ctr">
              <a:buClrTx/>
              <a:buFontTx/>
              <a:buNone/>
              <a:tabLst>
                <a:tab pos="723900" algn="l"/>
                <a:tab pos="1447800" algn="l"/>
                <a:tab pos="2171700" algn="l"/>
              </a:tabLst>
              <a:defRPr sz="1200">
                <a:solidFill>
                  <a:srgbClr val="FFFFFF"/>
                </a:solidFill>
                <a:latin typeface="Arial" panose="020B0604020202020204" pitchFamily="34" charset="0"/>
                <a:cs typeface="Arial Unicode MS" charset="0"/>
              </a:defRPr>
            </a:lvl1pPr>
          </a:lstStyle>
          <a:p>
            <a:endParaRPr lang="it-IT" altLang="it-IT"/>
          </a:p>
        </p:txBody>
      </p:sp>
      <p:sp>
        <p:nvSpPr>
          <p:cNvPr id="2061" name="Rectangle 13"/>
          <p:cNvSpPr>
            <a:spLocks noGrp="1" noChangeArrowheads="1"/>
          </p:cNvSpPr>
          <p:nvPr>
            <p:ph type="sldNum"/>
          </p:nvPr>
        </p:nvSpPr>
        <p:spPr bwMode="auto">
          <a:xfrm>
            <a:off x="6553200" y="6253163"/>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Lst>
              <a:defRPr sz="1200">
                <a:solidFill>
                  <a:srgbClr val="FFFFFF"/>
                </a:solidFill>
                <a:latin typeface="Arial" panose="020B0604020202020204" pitchFamily="34" charset="0"/>
                <a:cs typeface="Arial Unicode MS" charset="0"/>
              </a:defRPr>
            </a:lvl1pPr>
          </a:lstStyle>
          <a:p>
            <a:fld id="{A1AB042D-A6B5-4A85-951A-624AAA2FFA8B}" type="slidenum">
              <a:rPr lang="it-IT" altLang="it-IT"/>
              <a:pPr/>
              <a:t>‹N›</a:t>
            </a:fld>
            <a:endParaRPr lang="it-IT" altLang="it-IT"/>
          </a:p>
        </p:txBody>
      </p:sp>
      <p:sp>
        <p:nvSpPr>
          <p:cNvPr id="2062" name="Rectangle 14"/>
          <p:cNvSpPr>
            <a:spLocks noGrp="1" noChangeArrowheads="1"/>
          </p:cNvSpPr>
          <p:nvPr>
            <p:ph type="body" idx="1"/>
          </p:nvPr>
        </p:nvSpPr>
        <p:spPr bwMode="auto">
          <a:xfrm>
            <a:off x="457200" y="1604963"/>
            <a:ext cx="8216900" cy="451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1.xml"/><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6.png"/><Relationship Id="rId4" Type="http://schemas.openxmlformats.org/officeDocument/2006/relationships/oleObject" Target="../embeddings/oleObject3.bin"/></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56.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FF2FA4-3D8F-F84B-938D-50E973863549}"/>
              </a:ext>
            </a:extLst>
          </p:cNvPr>
          <p:cNvSpPr>
            <a:spLocks noGrp="1"/>
          </p:cNvSpPr>
          <p:nvPr>
            <p:ph type="ctrTitle"/>
          </p:nvPr>
        </p:nvSpPr>
        <p:spPr/>
        <p:txBody>
          <a:bodyPr/>
          <a:lstStyle/>
          <a:p>
            <a:r>
              <a:rPr lang="it-IT" dirty="0">
                <a:solidFill>
                  <a:schemeClr val="tx1"/>
                </a:solidFill>
              </a:rPr>
              <a:t>SISTEMA LOCOMOTORE</a:t>
            </a:r>
          </a:p>
        </p:txBody>
      </p:sp>
      <p:sp>
        <p:nvSpPr>
          <p:cNvPr id="3" name="Sottotitolo 2">
            <a:extLst>
              <a:ext uri="{FF2B5EF4-FFF2-40B4-BE49-F238E27FC236}">
                <a16:creationId xmlns:a16="http://schemas.microsoft.com/office/drawing/2014/main" id="{B228F79B-7046-5C43-9B60-15BD3D2FCB06}"/>
              </a:ext>
            </a:extLst>
          </p:cNvPr>
          <p:cNvSpPr>
            <a:spLocks noGrp="1"/>
          </p:cNvSpPr>
          <p:nvPr>
            <p:ph type="subTitle" idx="1"/>
          </p:nvPr>
        </p:nvSpPr>
        <p:spPr/>
        <p:txBody>
          <a:bodyPr/>
          <a:lstStyle/>
          <a:p>
            <a:endParaRPr lang="it-IT" dirty="0"/>
          </a:p>
        </p:txBody>
      </p:sp>
    </p:spTree>
    <p:extLst>
      <p:ext uri="{BB962C8B-B14F-4D97-AF65-F5344CB8AC3E}">
        <p14:creationId xmlns:p14="http://schemas.microsoft.com/office/powerpoint/2010/main" val="2074447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l="2353" t="4114" r="3508" b="77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11"/>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906463" y="0"/>
            <a:ext cx="7331075" cy="6858000"/>
          </a:xfrm>
          <a:prstGeom prst="rect">
            <a:avLst/>
          </a:prstGeom>
          <a:noFill/>
          <a:ln>
            <a:noFill/>
          </a:ln>
        </p:spPr>
      </p:pic>
      <p:sp>
        <p:nvSpPr>
          <p:cNvPr id="3" name="Rettangolo 2">
            <a:extLst>
              <a:ext uri="{FF2B5EF4-FFF2-40B4-BE49-F238E27FC236}">
                <a16:creationId xmlns:a16="http://schemas.microsoft.com/office/drawing/2014/main" id="{59EDAFDD-B766-324D-8E8D-E1DC74AC2AAE}"/>
              </a:ext>
            </a:extLst>
          </p:cNvPr>
          <p:cNvSpPr/>
          <p:nvPr/>
        </p:nvSpPr>
        <p:spPr bwMode="auto">
          <a:xfrm>
            <a:off x="827584" y="332656"/>
            <a:ext cx="2448272" cy="151216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35159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55133" y="1606897"/>
            <a:ext cx="8422580" cy="5069160"/>
          </a:xfrm>
        </p:spPr>
        <p:txBody>
          <a:bodyPr/>
          <a:lstStyle/>
          <a:p>
            <a:r>
              <a:rPr lang="it-IT" sz="2400" dirty="0">
                <a:solidFill>
                  <a:schemeClr val="tx1"/>
                </a:solidFill>
                <a:latin typeface="Copperplate Gothic Bold" panose="020E0705020206020404" pitchFamily="34" charset="77"/>
              </a:rPr>
              <a:t>OSSA LUNGHE: caratterizzate dalla presenza di due estremità dette EPIFISI (prossimale e distale negli arti), che sono tra loro unite da una DIAFISI, contenente una CAVITA’ MIDOLLARE. Se è intuitivo classificare come «lunghe» ossa di «una certa dimensione apprezzabile» (</a:t>
            </a:r>
            <a:r>
              <a:rPr lang="it-IT" sz="2400" dirty="0" err="1">
                <a:solidFill>
                  <a:schemeClr val="tx1"/>
                </a:solidFill>
                <a:latin typeface="Copperplate Gothic Bold" panose="020E0705020206020404" pitchFamily="34" charset="77"/>
              </a:rPr>
              <a:t>òmero</a:t>
            </a:r>
            <a:r>
              <a:rPr lang="it-IT" sz="2400" dirty="0">
                <a:solidFill>
                  <a:schemeClr val="tx1"/>
                </a:solidFill>
                <a:latin typeface="Copperplate Gothic Bold" panose="020E0705020206020404" pitchFamily="34" charset="77"/>
              </a:rPr>
              <a:t>, femore, ulna, radio, tibia , fibula), meno intuitivo classificare come ossa lunghe le FALANGI delle dita, per il fatto che anch’esse presentano 2 Epifisi ed una Diafisi con relativa Cavità Midollare</a:t>
            </a:r>
          </a:p>
        </p:txBody>
      </p:sp>
    </p:spTree>
    <p:extLst>
      <p:ext uri="{BB962C8B-B14F-4D97-AF65-F5344CB8AC3E}">
        <p14:creationId xmlns:p14="http://schemas.microsoft.com/office/powerpoint/2010/main" val="2004424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5157" t="2780" r="5328" b="7785"/>
          <a:stretch>
            <a:fillRect/>
          </a:stretch>
        </p:blipFill>
        <p:spPr bwMode="auto">
          <a:xfrm>
            <a:off x="0" y="0"/>
            <a:ext cx="9144000" cy="6840538"/>
          </a:xfrm>
          <a:prstGeom prst="rect">
            <a:avLst/>
          </a:prstGeom>
          <a:noFill/>
          <a:ln>
            <a:noFill/>
          </a:ln>
          <a:effectLst/>
          <a:extLst>
            <a:ext uri="{909E8E84-426E-40DD-AFC4-6F175D3DCCD1}">
              <a14:hiddenFill xmlns:a14="http://schemas.microsoft.com/office/drawing/2010/main">
                <a:blipFill dpi="0" rotWithShape="0">
                  <a:blip/>
                  <a:srcRect l="5157" t="2780" r="5328"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a:xfrm>
            <a:off x="455133" y="-10959"/>
            <a:ext cx="8216900" cy="1422400"/>
          </a:xfrm>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827583" y="1340768"/>
            <a:ext cx="7632849" cy="5069160"/>
          </a:xfrm>
        </p:spPr>
        <p:txBody>
          <a:bodyPr/>
          <a:lstStyle/>
          <a:p>
            <a:r>
              <a:rPr lang="it-IT" sz="2800" dirty="0">
                <a:solidFill>
                  <a:schemeClr val="tx1"/>
                </a:solidFill>
                <a:latin typeface="Franklin Gothic Medium" panose="020B0603020102020204" pitchFamily="34" charset="0"/>
              </a:rPr>
              <a:t>OSSA BREVI: di forma genericamente POLIEDRICA, tipiche del CARPO (Polso) e del TARSO (Caviglia)</a:t>
            </a:r>
          </a:p>
          <a:p>
            <a:endParaRPr lang="it-IT" sz="2800" dirty="0">
              <a:solidFill>
                <a:schemeClr val="tx1"/>
              </a:solidFill>
              <a:latin typeface="Franklin Gothic Medium" panose="020B0603020102020204" pitchFamily="34" charset="0"/>
            </a:endParaRPr>
          </a:p>
          <a:p>
            <a:r>
              <a:rPr lang="it-IT" sz="2800" b="1" dirty="0">
                <a:solidFill>
                  <a:schemeClr val="tx1"/>
                </a:solidFill>
                <a:latin typeface="Chalkboard" panose="03050602040202020205" pitchFamily="66" charset="77"/>
              </a:rPr>
              <a:t>OSSA PI</a:t>
            </a:r>
            <a:r>
              <a:rPr lang="it-IT" sz="2400" b="1" dirty="0">
                <a:solidFill>
                  <a:schemeClr val="tx1"/>
                </a:solidFill>
                <a:latin typeface="Chalkboard" panose="03050602040202020205" pitchFamily="66" charset="77"/>
              </a:rPr>
              <a:t>ATTE: caratterizzate da DUE FORMAZIONI di OSSO COMPATTO (TAVOLATI) che racchiudono un DIPLOE di OSSO SPUGNOSO. Oltre a diverse componenti della VOLTA del NEUROCRANIO, si possono ricordare, come ossa esclusivamente piatte, le COSTE e la CLAVICOLA, come pure lo STERNO.</a:t>
            </a:r>
          </a:p>
        </p:txBody>
      </p:sp>
    </p:spTree>
    <p:extLst>
      <p:ext uri="{BB962C8B-B14F-4D97-AF65-F5344CB8AC3E}">
        <p14:creationId xmlns:p14="http://schemas.microsoft.com/office/powerpoint/2010/main" val="2563495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65124" y="1484784"/>
            <a:ext cx="8422580" cy="5069160"/>
          </a:xfrm>
        </p:spPr>
        <p:txBody>
          <a:bodyPr/>
          <a:lstStyle/>
          <a:p>
            <a:r>
              <a:rPr lang="it-IT" sz="2800" dirty="0">
                <a:solidFill>
                  <a:schemeClr val="tx1"/>
                </a:solidFill>
                <a:latin typeface="Franklin Gothic Medium" panose="020B0603020102020204" pitchFamily="34" charset="0"/>
              </a:rPr>
              <a:t>OSSA IRREGOLARI: di forma NON riconducibile alle precedenti. Vengono descritte come formate da una struttura </a:t>
            </a:r>
            <a:r>
              <a:rPr lang="it-IT" sz="2800" dirty="0" err="1">
                <a:solidFill>
                  <a:schemeClr val="tx1"/>
                </a:solidFill>
                <a:latin typeface="Franklin Gothic Medium" panose="020B0603020102020204" pitchFamily="34" charset="0"/>
              </a:rPr>
              <a:t>volumetricamente</a:t>
            </a:r>
            <a:r>
              <a:rPr lang="it-IT" sz="2800" dirty="0">
                <a:solidFill>
                  <a:schemeClr val="tx1"/>
                </a:solidFill>
                <a:latin typeface="Franklin Gothic Medium" panose="020B0603020102020204" pitchFamily="34" charset="0"/>
              </a:rPr>
              <a:t> prevalente (CORPO) dal quale si dipartono PROLUNGAMENTI nelle varie direzioni spaziali. Tipico esempio ne è la VERTEBRA, ma pure vi appartengono gran parte delle OSSA del CRANIO (sebbene molte di esse presentino una cospicua componente di osso piatto).</a:t>
            </a:r>
          </a:p>
          <a:p>
            <a:endParaRPr lang="it-IT" sz="2800" dirty="0">
              <a:solidFill>
                <a:schemeClr val="tx1"/>
              </a:solidFill>
              <a:latin typeface="Franklin Gothic Medium" panose="020B0603020102020204" pitchFamily="34" charset="0"/>
            </a:endParaRPr>
          </a:p>
        </p:txBody>
      </p:sp>
    </p:spTree>
    <p:extLst>
      <p:ext uri="{BB962C8B-B14F-4D97-AF65-F5344CB8AC3E}">
        <p14:creationId xmlns:p14="http://schemas.microsoft.com/office/powerpoint/2010/main" val="2864584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65124" y="1484784"/>
            <a:ext cx="8422580" cy="5069160"/>
          </a:xfrm>
        </p:spPr>
        <p:txBody>
          <a:bodyPr/>
          <a:lstStyle/>
          <a:p>
            <a:r>
              <a:rPr lang="it-IT" sz="2800" dirty="0">
                <a:solidFill>
                  <a:schemeClr val="tx1"/>
                </a:solidFill>
                <a:latin typeface="Chalkduster" panose="03050602040202020205" pitchFamily="66" charset="77"/>
              </a:rPr>
              <a:t>OSSA SESAMOIDI: così definite le ossa (di solito ascrivibili alle ossa brevi) che sono inserite nell’ ambito di strutture fibrose (tendini e/o aponeurosi e/o legamenti). Tipico esempio la PATELLA o ROTULA nel ginocchio.</a:t>
            </a:r>
          </a:p>
        </p:txBody>
      </p:sp>
    </p:spTree>
    <p:extLst>
      <p:ext uri="{BB962C8B-B14F-4D97-AF65-F5344CB8AC3E}">
        <p14:creationId xmlns:p14="http://schemas.microsoft.com/office/powerpoint/2010/main" val="2554820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65124" y="1484784"/>
            <a:ext cx="8422580" cy="5069160"/>
          </a:xfrm>
        </p:spPr>
        <p:txBody>
          <a:bodyPr/>
          <a:lstStyle/>
          <a:p>
            <a:r>
              <a:rPr lang="it-IT" sz="2800" dirty="0">
                <a:solidFill>
                  <a:schemeClr val="tx1"/>
                </a:solidFill>
                <a:latin typeface="Copperplate Gothic Bold" panose="020E0705020206020404" pitchFamily="34" charset="77"/>
              </a:rPr>
              <a:t>OSSA PNEUMATICHE: si ritrovano nel cranio e sono caratterizzate dalla presenza di CAVITA’ AEREE nel loro interno. Citiamo il FRONTALE, MASCELLARE, ETMOIDE, SFENOIDE (coinvolti nei SENI PARANASALI), nonché il TEMPORALE (CAVITA’ o CASSA TIMPANICA e CELLETTE MASTOIDEE).</a:t>
            </a:r>
          </a:p>
          <a:p>
            <a:r>
              <a:rPr lang="it-IT" sz="2800" dirty="0">
                <a:solidFill>
                  <a:schemeClr val="tx1"/>
                </a:solidFill>
                <a:latin typeface="Copperplate Gothic Bold" panose="020E0705020206020404" pitchFamily="34" charset="77"/>
              </a:rPr>
              <a:t>L’aria vi giunge o dalle Cavità Nasali o dalla Faringe (Rinofaringe)</a:t>
            </a:r>
          </a:p>
        </p:txBody>
      </p:sp>
    </p:spTree>
    <p:extLst>
      <p:ext uri="{BB962C8B-B14F-4D97-AF65-F5344CB8AC3E}">
        <p14:creationId xmlns:p14="http://schemas.microsoft.com/office/powerpoint/2010/main" val="3357957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9"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RAPPORTI FRA SEGMENTI SCHELETRICI: ARTICOLAZIONI [1]</a:t>
            </a:r>
          </a:p>
        </p:txBody>
      </p:sp>
      <p:sp>
        <p:nvSpPr>
          <p:cNvPr id="12290" name="Rectangle 2"/>
          <p:cNvSpPr>
            <a:spLocks noGrp="1" noChangeArrowheads="1"/>
          </p:cNvSpPr>
          <p:nvPr>
            <p:ph type="body" idx="4294967295"/>
          </p:nvPr>
        </p:nvSpPr>
        <p:spPr>
          <a:xfrm>
            <a:off x="0" y="1105786"/>
            <a:ext cx="9144000" cy="5661025"/>
          </a:xfrm>
          <a:ln/>
        </p:spPr>
        <p:txBody>
          <a:bodyPr/>
          <a:lstStyle/>
          <a:p>
            <a:pPr marL="330200" indent="-330200">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opperplate Gothic Bold" panose="020E0705020206020404" pitchFamily="34" charset="77"/>
              </a:rPr>
              <a:t>Articolazioni per CONTINUITA’: capi articolari molto vicini, impropriamente «fisse». Si definiscono anche SINARTROSI</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opperplate Gothic Bold" panose="020E0705020206020404" pitchFamily="34" charset="77"/>
              </a:rPr>
              <a:t>     </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Arial Black" panose="020B0A04020102020204" pitchFamily="34" charset="0"/>
              </a:rPr>
              <a:t> </a:t>
            </a:r>
          </a:p>
          <a:p>
            <a:pPr marL="330200" indent="-330200">
              <a:buClr>
                <a:srgbClr val="FFFF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halkduster" panose="03050602040202020205" pitchFamily="66" charset="77"/>
              </a:rPr>
              <a:t>Articolazioni per CONTIGUITA’ (o SINOVIALI, impropriamente «mobili»): esiste uno spazio macroscopicamente visibile fra i capi articolari</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halkduster" panose="03050602040202020205" pitchFamily="66" charset="77"/>
              </a:rPr>
              <a:t>   - DIARTROSI</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halkduster" panose="03050602040202020205" pitchFamily="66" charset="77"/>
              </a:rPr>
              <a:t>   - AMFIARTROSI (impropriamente «semimobili»)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072563" cy="6840538"/>
          </a:xfrm>
          <a:prstGeom prst="rect">
            <a:avLst/>
          </a:prstGeom>
          <a:noFill/>
          <a:ln>
            <a:noFill/>
          </a:ln>
          <a:effectLst/>
          <a:extLst>
            <a:ext uri="{909E8E84-426E-40DD-AFC4-6F175D3DCCD1}">
              <a14:hiddenFill xmlns:a14="http://schemas.microsoft.com/office/drawing/2010/main">
                <a:blipFill dpi="0" rotWithShape="0">
                  <a:blip/>
                  <a:srcRect l="4059" t="2818" r="2449" b="1296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59E34A-24C2-124D-BB71-50CF2FA9040A}"/>
              </a:ext>
            </a:extLst>
          </p:cNvPr>
          <p:cNvSpPr>
            <a:spLocks noGrp="1"/>
          </p:cNvSpPr>
          <p:nvPr>
            <p:ph type="title"/>
          </p:nvPr>
        </p:nvSpPr>
        <p:spPr/>
        <p:txBody>
          <a:bodyPr/>
          <a:lstStyle/>
          <a:p>
            <a:r>
              <a:rPr lang="it-IT" b="0" dirty="0">
                <a:solidFill>
                  <a:schemeClr val="tx1"/>
                </a:solidFill>
                <a:latin typeface="Comic Sans MS" panose="030F0902030302020204" pitchFamily="66" charset="0"/>
              </a:rPr>
              <a:t>SISTEMA LOCOMOTORE</a:t>
            </a:r>
          </a:p>
        </p:txBody>
      </p:sp>
      <p:sp>
        <p:nvSpPr>
          <p:cNvPr id="3" name="Segnaposto contenuto 2">
            <a:extLst>
              <a:ext uri="{FF2B5EF4-FFF2-40B4-BE49-F238E27FC236}">
                <a16:creationId xmlns:a16="http://schemas.microsoft.com/office/drawing/2014/main" id="{89937A81-CD63-EC4A-B597-7DD16488E7D2}"/>
              </a:ext>
            </a:extLst>
          </p:cNvPr>
          <p:cNvSpPr>
            <a:spLocks noGrp="1"/>
          </p:cNvSpPr>
          <p:nvPr>
            <p:ph idx="1"/>
          </p:nvPr>
        </p:nvSpPr>
        <p:spPr>
          <a:xfrm>
            <a:off x="395536" y="1600200"/>
            <a:ext cx="8496944" cy="4925144"/>
          </a:xfrm>
        </p:spPr>
        <p:txBody>
          <a:bodyPr/>
          <a:lstStyle/>
          <a:p>
            <a:r>
              <a:rPr lang="it-IT" dirty="0">
                <a:solidFill>
                  <a:schemeClr val="tx1"/>
                </a:solidFill>
                <a:latin typeface="Gurmukhi MN" panose="02020600050405020304" pitchFamily="18" charset="0"/>
                <a:cs typeface="Gurmukhi MN" panose="02020600050405020304" pitchFamily="18" charset="0"/>
              </a:rPr>
              <a:t>Il SISTEMA LOCOMOTORE consta della integrazione MORFO-FUNZIONALE dei SISTEMI :</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SCHELETRICO (o OSTEO-ARTICOLARE)</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MUSCOLARE SCHELETRICO.</a:t>
            </a:r>
          </a:p>
          <a:p>
            <a:pPr marL="0" indent="0"/>
            <a:r>
              <a:rPr lang="it-IT" dirty="0">
                <a:solidFill>
                  <a:schemeClr val="tx1"/>
                </a:solidFill>
                <a:latin typeface="Gurmukhi MN" panose="02020600050405020304" pitchFamily="18" charset="0"/>
                <a:cs typeface="Gurmukhi MN" panose="02020600050405020304" pitchFamily="18" charset="0"/>
              </a:rPr>
              <a:t>Esso garantisce la POSTURA, la LOCOMOZIONE e la PROTEZIONE di rilevanti organi contenuti in cavità corporee</a:t>
            </a:r>
          </a:p>
        </p:txBody>
      </p:sp>
    </p:spTree>
    <p:extLst>
      <p:ext uri="{BB962C8B-B14F-4D97-AF65-F5344CB8AC3E}">
        <p14:creationId xmlns:p14="http://schemas.microsoft.com/office/powerpoint/2010/main" val="1347746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r="2522" b="10454"/>
          <a:stretch>
            <a:fillRect/>
          </a:stretch>
        </p:blipFill>
        <p:spPr bwMode="auto">
          <a:xfrm>
            <a:off x="0" y="-144463"/>
            <a:ext cx="9059863" cy="6918326"/>
          </a:xfrm>
          <a:prstGeom prst="rect">
            <a:avLst/>
          </a:prstGeom>
          <a:noFill/>
          <a:ln>
            <a:noFill/>
          </a:ln>
          <a:effectLst/>
          <a:extLst>
            <a:ext uri="{909E8E84-426E-40DD-AFC4-6F175D3DCCD1}">
              <a14:hiddenFill xmlns:a14="http://schemas.microsoft.com/office/drawing/2010/main">
                <a:blipFill dpi="0" rotWithShape="0">
                  <a:blip/>
                  <a:srcRect r="2522"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368" t="2782" r="3560" b="7785"/>
          <a:stretch>
            <a:fillRect/>
          </a:stretch>
        </p:blipFill>
        <p:spPr bwMode="auto">
          <a:xfrm>
            <a:off x="0" y="0"/>
            <a:ext cx="9072563" cy="6767513"/>
          </a:xfrm>
          <a:prstGeom prst="rect">
            <a:avLst/>
          </a:prstGeom>
          <a:noFill/>
          <a:ln>
            <a:noFill/>
          </a:ln>
          <a:effectLst/>
          <a:extLst>
            <a:ext uri="{909E8E84-426E-40DD-AFC4-6F175D3DCCD1}">
              <a14:hiddenFill xmlns:a14="http://schemas.microsoft.com/office/drawing/2010/main">
                <a:blipFill dpi="0" rotWithShape="0">
                  <a:blip/>
                  <a:srcRect l="3368" t="2782" r="3560"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11760" y="132485"/>
            <a:ext cx="4651375" cy="6696075"/>
          </a:xfrm>
          <a:prstGeom prst="rect">
            <a:avLst/>
          </a:prstGeom>
          <a:noFill/>
          <a:ln>
            <a:noFill/>
          </a:ln>
          <a:effectLst/>
          <a:extLst>
            <a:ext uri="{909E8E84-426E-40DD-AFC4-6F175D3DCCD1}">
              <a14:hiddenFill xmlns:a14="http://schemas.microsoft.com/office/drawing/2010/main">
                <a:blipFill dpi="0" rotWithShape="0">
                  <a:blip/>
                  <a:srcRect l="4016" t="2782" b="645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page235_0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692275" y="0"/>
            <a:ext cx="5759450" cy="6858000"/>
          </a:xfrm>
          <a:prstGeom prst="rect">
            <a:avLst/>
          </a:prstGeom>
          <a:noFill/>
          <a:ln>
            <a:noFill/>
          </a:ln>
        </p:spPr>
      </p:pic>
    </p:spTree>
    <p:extLst>
      <p:ext uri="{BB962C8B-B14F-4D97-AF65-F5344CB8AC3E}">
        <p14:creationId xmlns:p14="http://schemas.microsoft.com/office/powerpoint/2010/main" val="93392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1"/>
          <p:cNvSpPr>
            <a:spLocks noGrp="1" noChangeArrowheads="1"/>
          </p:cNvSpPr>
          <p:nvPr>
            <p:ph type="title" idx="4294967295"/>
          </p:nvPr>
        </p:nvSpPr>
        <p:spPr>
          <a:xfrm>
            <a:off x="457200" y="128588"/>
            <a:ext cx="8229600" cy="14351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0" dirty="0">
                <a:solidFill>
                  <a:schemeClr val="tx1"/>
                </a:solidFill>
                <a:latin typeface="Gurmukhi MN" panose="02020600050405020304" pitchFamily="18" charset="0"/>
                <a:cs typeface="Gurmukhi MN" panose="02020600050405020304" pitchFamily="18" charset="0"/>
              </a:rPr>
              <a:t>SISTEMA MUSCOLARE SCHELETRICO</a:t>
            </a:r>
          </a:p>
        </p:txBody>
      </p:sp>
      <p:graphicFrame>
        <p:nvGraphicFramePr>
          <p:cNvPr id="21506" name="Object 2"/>
          <p:cNvGraphicFramePr>
            <a:graphicFrameLocks noChangeAspect="1"/>
          </p:cNvGraphicFramePr>
          <p:nvPr/>
        </p:nvGraphicFramePr>
        <p:xfrm>
          <a:off x="228600" y="1676400"/>
          <a:ext cx="2789238" cy="4953000"/>
        </p:xfrm>
        <a:graphic>
          <a:graphicData uri="http://schemas.openxmlformats.org/presentationml/2006/ole">
            <mc:AlternateContent xmlns:mc="http://schemas.openxmlformats.org/markup-compatibility/2006">
              <mc:Choice xmlns:v="urn:schemas-microsoft-com:vml" Requires="v">
                <p:oleObj spid="_x0000_s21884" r:id="rId4" imgW="4151033" imgH="7369455" progId="">
                  <p:embed/>
                </p:oleObj>
              </mc:Choice>
              <mc:Fallback>
                <p:oleObj r:id="rId4" imgW="4151033" imgH="7369455"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676400"/>
                        <a:ext cx="2789238" cy="49530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1507"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44813" y="1676400"/>
            <a:ext cx="2459037" cy="495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1508" name="Object 4"/>
          <p:cNvGraphicFramePr>
            <a:graphicFrameLocks noChangeAspect="1"/>
          </p:cNvGraphicFramePr>
          <p:nvPr/>
        </p:nvGraphicFramePr>
        <p:xfrm>
          <a:off x="5410200" y="1676400"/>
          <a:ext cx="1600200" cy="5029200"/>
        </p:xfrm>
        <a:graphic>
          <a:graphicData uri="http://schemas.openxmlformats.org/presentationml/2006/ole">
            <mc:AlternateContent xmlns:mc="http://schemas.openxmlformats.org/markup-compatibility/2006">
              <mc:Choice xmlns:v="urn:schemas-microsoft-com:vml" Requires="v">
                <p:oleObj spid="_x0000_s21885" r:id="rId7" imgW="2383339" imgH="7479174" progId="">
                  <p:embed/>
                </p:oleObj>
              </mc:Choice>
              <mc:Fallback>
                <p:oleObj r:id="rId7" imgW="2383339" imgH="7479174" progId="">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1676400"/>
                        <a:ext cx="1600200" cy="50292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p:cNvSpPr>
            <a:spLocks noGrp="1" noChangeArrowheads="1"/>
          </p:cNvSpPr>
          <p:nvPr>
            <p:ph type="title" idx="4294967295"/>
          </p:nvPr>
        </p:nvSpPr>
        <p:spPr>
          <a:xfrm>
            <a:off x="457200" y="0"/>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MIOLOGIA</a:t>
            </a:r>
          </a:p>
        </p:txBody>
      </p:sp>
      <p:sp>
        <p:nvSpPr>
          <p:cNvPr id="22530" name="Rectangle 2"/>
          <p:cNvSpPr>
            <a:spLocks noGrp="1" noChangeArrowheads="1"/>
          </p:cNvSpPr>
          <p:nvPr>
            <p:ph type="body" idx="4294967295"/>
          </p:nvPr>
        </p:nvSpPr>
        <p:spPr>
          <a:xfrm>
            <a:off x="107504" y="980728"/>
            <a:ext cx="8928992" cy="4343400"/>
          </a:xfrm>
          <a:ln/>
        </p:spPr>
        <p:txBody>
          <a:bodyPr/>
          <a:lstStyle/>
          <a:p>
            <a:pPr indent="-330200" algn="ctr">
              <a:lnSpc>
                <a:spcPct val="150000"/>
              </a:lnSpc>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rgbClr val="FFFF00"/>
                </a:solidFill>
                <a:latin typeface="Britannic Bold" panose="020B0903060703020204" pitchFamily="34" charset="0"/>
              </a:rPr>
              <a:t>  </a:t>
            </a:r>
            <a:r>
              <a:rPr lang="it-IT" altLang="it-IT" dirty="0">
                <a:solidFill>
                  <a:schemeClr val="tx1"/>
                </a:solidFill>
                <a:latin typeface="Corsiva Hebrew" pitchFamily="2" charset="-79"/>
                <a:cs typeface="Corsiva Hebrew" pitchFamily="2" charset="-79"/>
              </a:rPr>
              <a:t>Branca dell’ Anatomia Umana che si occupa dello studio, PREVALENTEMENTE con </a:t>
            </a:r>
            <a:r>
              <a:rPr lang="it-IT" altLang="it-IT" b="1" u="sng" dirty="0">
                <a:solidFill>
                  <a:schemeClr val="tx1"/>
                </a:solidFill>
                <a:latin typeface="Corsiva Hebrew" pitchFamily="2" charset="-79"/>
                <a:cs typeface="Corsiva Hebrew" pitchFamily="2" charset="-79"/>
              </a:rPr>
              <a:t>METODO TOPOGRAFICO-FUNZIONALE</a:t>
            </a:r>
            <a:r>
              <a:rPr lang="it-IT" altLang="it-IT" dirty="0">
                <a:solidFill>
                  <a:schemeClr val="tx1"/>
                </a:solidFill>
                <a:latin typeface="Corsiva Hebrew" pitchFamily="2" charset="-79"/>
                <a:cs typeface="Corsiva Hebrew" pitchFamily="2" charset="-79"/>
              </a:rPr>
              <a:t> dei muscoli striati scheletrici, costituenti, nel loro insieme il </a:t>
            </a:r>
            <a:r>
              <a:rPr lang="it-IT" altLang="it-IT" b="1" u="sng" dirty="0">
                <a:solidFill>
                  <a:schemeClr val="tx1"/>
                </a:solidFill>
                <a:latin typeface="Corsiva Hebrew" pitchFamily="2" charset="-79"/>
                <a:cs typeface="Corsiva Hebrew" pitchFamily="2" charset="-79"/>
              </a:rPr>
              <a:t>SISTEMA MUSCOLARE SCHELETRICO</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4C72D49D-158F-0641-8240-08C689E0AD32}"/>
              </a:ext>
            </a:extLst>
          </p:cNvPr>
          <p:cNvSpPr>
            <a:spLocks noGrp="1"/>
          </p:cNvSpPr>
          <p:nvPr>
            <p:ph type="title"/>
          </p:nvPr>
        </p:nvSpPr>
        <p:spPr>
          <a:xfrm>
            <a:off x="457200" y="128588"/>
            <a:ext cx="8216900" cy="780132"/>
          </a:xfrm>
        </p:spPr>
        <p:txBody>
          <a:bodyPr/>
          <a:lstStyle/>
          <a:p>
            <a:r>
              <a:rPr lang="it-IT" sz="3200" dirty="0">
                <a:solidFill>
                  <a:schemeClr val="tx1"/>
                </a:solidFill>
                <a:latin typeface="Gurmukhi MN" panose="02020600050405020304" pitchFamily="18" charset="0"/>
                <a:cs typeface="Gurmukhi MN" panose="02020600050405020304" pitchFamily="18" charset="0"/>
              </a:rPr>
              <a:t>MUSCOLI STRIATI SCHELETRICI</a:t>
            </a:r>
          </a:p>
        </p:txBody>
      </p:sp>
      <p:sp>
        <p:nvSpPr>
          <p:cNvPr id="7" name="Segnaposto contenuto 6">
            <a:extLst>
              <a:ext uri="{FF2B5EF4-FFF2-40B4-BE49-F238E27FC236}">
                <a16:creationId xmlns:a16="http://schemas.microsoft.com/office/drawing/2014/main" id="{F1840F28-8062-7542-9C8D-E1B9583C09D4}"/>
              </a:ext>
            </a:extLst>
          </p:cNvPr>
          <p:cNvSpPr>
            <a:spLocks noGrp="1"/>
          </p:cNvSpPr>
          <p:nvPr>
            <p:ph idx="1"/>
          </p:nvPr>
        </p:nvSpPr>
        <p:spPr>
          <a:xfrm>
            <a:off x="101154" y="908720"/>
            <a:ext cx="8928992" cy="5688632"/>
          </a:xfrm>
        </p:spPr>
        <p:txBody>
          <a:bodyPr/>
          <a:lstStyle/>
          <a:p>
            <a:r>
              <a:rPr lang="it-IT" sz="2400" dirty="0">
                <a:solidFill>
                  <a:schemeClr val="tx1"/>
                </a:solidFill>
                <a:latin typeface="Comic Sans MS" panose="030F0902030302020204" pitchFamily="66" charset="0"/>
              </a:rPr>
              <a:t>Sono ORGANI PIENI, il cui parenchima è costituito dal TESSUTO MUSCOLARE STRIATO SCHELETRICO, in cui le cosiddette FIBRE MUSCOLARI STRIATE SCHELETRICHE sono cellule PLURINUCLEATE, formano FASCICOLI. </a:t>
            </a:r>
          </a:p>
          <a:p>
            <a:endParaRPr lang="it-IT" sz="2400" dirty="0">
              <a:solidFill>
                <a:schemeClr val="tx1"/>
              </a:solidFill>
              <a:latin typeface="Comic Sans MS" panose="030F0902030302020204" pitchFamily="66" charset="0"/>
            </a:endParaRPr>
          </a:p>
          <a:p>
            <a:r>
              <a:rPr lang="it-IT" sz="2400" dirty="0">
                <a:solidFill>
                  <a:schemeClr val="tx1"/>
                </a:solidFill>
                <a:latin typeface="Copperplate" panose="02000504000000020004" pitchFamily="2" charset="77"/>
              </a:rPr>
              <a:t>Ciascun FASCICOLO è avvolto dal PERIMISIO (tessuto connettivo fibroso) e l’ insieme dei fascicoli sono complessivamente avvolti dall’ EPIMISIO (tessuto connettivo fibroso).</a:t>
            </a:r>
          </a:p>
          <a:p>
            <a:r>
              <a:rPr lang="it-IT" sz="2400" dirty="0">
                <a:solidFill>
                  <a:schemeClr val="tx1"/>
                </a:solidFill>
                <a:latin typeface="Copperplate" panose="02000504000000020004" pitchFamily="2" charset="77"/>
              </a:rPr>
              <a:t> </a:t>
            </a:r>
          </a:p>
          <a:p>
            <a:r>
              <a:rPr lang="it-IT" sz="2400" dirty="0">
                <a:solidFill>
                  <a:schemeClr val="tx1"/>
                </a:solidFill>
                <a:latin typeface="Comic Sans MS" panose="030F0902030302020204" pitchFamily="66" charset="0"/>
              </a:rPr>
              <a:t>Ciascuna fibra muscolare è, a sua volta, intimamente rivestita dall’ ENDOMISIO (derivante dalle cosiddette Cellule </a:t>
            </a:r>
            <a:r>
              <a:rPr lang="it-IT" sz="2400" dirty="0" err="1">
                <a:solidFill>
                  <a:schemeClr val="tx1"/>
                </a:solidFill>
                <a:latin typeface="Comic Sans MS" panose="030F0902030302020204" pitchFamily="66" charset="0"/>
              </a:rPr>
              <a:t>Miosatelliti</a:t>
            </a:r>
            <a:r>
              <a:rPr lang="it-IT" sz="2400" dirty="0">
                <a:solidFill>
                  <a:schemeClr val="tx1"/>
                </a:solidFill>
                <a:latin typeface="Comic Sans MS" panose="030F0902030302020204" pitchFamily="66" charset="0"/>
              </a:rPr>
              <a:t>)</a:t>
            </a:r>
          </a:p>
        </p:txBody>
      </p:sp>
    </p:spTree>
    <p:extLst>
      <p:ext uri="{BB962C8B-B14F-4D97-AF65-F5344CB8AC3E}">
        <p14:creationId xmlns:p14="http://schemas.microsoft.com/office/powerpoint/2010/main" val="442328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0113F8C3-7F2B-0B43-AE5E-7622EF5B30F3}"/>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7146" t="65474" r="55769" b="16560"/>
          <a:stretch>
            <a:fillRect/>
          </a:stretch>
        </p:blipFill>
        <p:spPr bwMode="auto">
          <a:xfrm>
            <a:off x="3419475" y="3803650"/>
            <a:ext cx="5724525" cy="3054350"/>
          </a:xfrm>
          <a:prstGeom prst="rect">
            <a:avLst/>
          </a:prstGeom>
          <a:noFill/>
          <a:ln>
            <a:noFill/>
          </a:ln>
          <a:effectLst/>
          <a:extLst>
            <a:ext uri="{909E8E84-426E-40DD-AFC4-6F175D3DCCD1}">
              <a14:hiddenFill xmlns:a14="http://schemas.microsoft.com/office/drawing/2010/main">
                <a:blipFill dpi="0" rotWithShape="0">
                  <a:blip>
                    <a:lum bright="-12000" contrast="12000"/>
                  </a:blip>
                  <a:srcRect l="7146" t="65474" r="55769" b="1656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6" name="Picture 2">
            <a:extLst>
              <a:ext uri="{FF2B5EF4-FFF2-40B4-BE49-F238E27FC236}">
                <a16:creationId xmlns:a16="http://schemas.microsoft.com/office/drawing/2014/main" id="{C864B2D5-63E8-5345-B32F-03E7F2C7B6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3384550" cy="3744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Text Box 3">
            <a:extLst>
              <a:ext uri="{FF2B5EF4-FFF2-40B4-BE49-F238E27FC236}">
                <a16:creationId xmlns:a16="http://schemas.microsoft.com/office/drawing/2014/main" id="{6AEDEE34-FD48-4947-9EF4-37B667A577B5}"/>
              </a:ext>
            </a:extLst>
          </p:cNvPr>
          <p:cNvSpPr txBox="1">
            <a:spLocks noChangeArrowheads="1"/>
          </p:cNvSpPr>
          <p:nvPr/>
        </p:nvSpPr>
        <p:spPr bwMode="auto">
          <a:xfrm>
            <a:off x="3492500" y="476250"/>
            <a:ext cx="5651500" cy="301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it-IT" altLang="it-IT" sz="2400" b="1"/>
              <a:t>La striatura visibile al microscopio ottico (bande chiare e bande scure) deriva dalla disposizione ordinata dei miofilamenti nell’ ambito delle miofibrille che presentano un regolare allineamento cosiddetto “in registro”</a:t>
            </a:r>
          </a:p>
          <a:p>
            <a:pPr>
              <a:buClrTx/>
              <a:buFontTx/>
              <a:buNone/>
            </a:pPr>
            <a:endParaRPr lang="it-IT" altLang="it-IT" sz="2400" b="1"/>
          </a:p>
        </p:txBody>
      </p:sp>
    </p:spTree>
    <p:extLst>
      <p:ext uri="{BB962C8B-B14F-4D97-AF65-F5344CB8AC3E}">
        <p14:creationId xmlns:p14="http://schemas.microsoft.com/office/powerpoint/2010/main" val="1939920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0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251520" y="0"/>
            <a:ext cx="8784976" cy="6858000"/>
          </a:xfrm>
          <a:prstGeom prst="rect">
            <a:avLst/>
          </a:prstGeom>
          <a:noFill/>
          <a:ln>
            <a:noFill/>
          </a:ln>
        </p:spPr>
      </p:pic>
    </p:spTree>
    <p:extLst>
      <p:ext uri="{BB962C8B-B14F-4D97-AF65-F5344CB8AC3E}">
        <p14:creationId xmlns:p14="http://schemas.microsoft.com/office/powerpoint/2010/main" val="3534170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0" y="0"/>
            <a:ext cx="91440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GENERALITA’ SISTEMATICHE SUI MUSCOLI SCHELETRICI (1)</a:t>
            </a:r>
          </a:p>
        </p:txBody>
      </p:sp>
      <p:sp>
        <p:nvSpPr>
          <p:cNvPr id="24578" name="Rectangle 2"/>
          <p:cNvSpPr>
            <a:spLocks noGrp="1" noChangeArrowheads="1"/>
          </p:cNvSpPr>
          <p:nvPr>
            <p:ph type="body" idx="4294967295"/>
          </p:nvPr>
        </p:nvSpPr>
        <p:spPr>
          <a:xfrm>
            <a:off x="107504" y="1190626"/>
            <a:ext cx="8856984" cy="5614988"/>
          </a:xfrm>
          <a:ln/>
        </p:spPr>
        <p:txBody>
          <a:bodyPr/>
          <a:lstStyle/>
          <a:p>
            <a:pPr marL="330200" indent="-330200">
              <a:lnSpc>
                <a:spcPct val="90000"/>
              </a:lnSpc>
              <a:spcBef>
                <a:spcPts val="700"/>
              </a:spcBef>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mic Sans MS" panose="030F0902030302020204" pitchFamily="66" charset="0"/>
              </a:rPr>
              <a:t>CLASSIFICAZIONE IN BASE ALLA LORO </a:t>
            </a:r>
            <a:r>
              <a:rPr lang="it-IT" altLang="it-IT" sz="2800" u="sng" dirty="0">
                <a:solidFill>
                  <a:schemeClr val="tx1"/>
                </a:solidFill>
                <a:latin typeface="Comic Sans MS" panose="030F0902030302020204" pitchFamily="66" charset="0"/>
              </a:rPr>
              <a:t>COLLOCAZIONE REGIONALE</a:t>
            </a:r>
            <a:r>
              <a:rPr lang="it-IT" altLang="it-IT" sz="2800" dirty="0">
                <a:solidFill>
                  <a:schemeClr val="tx1"/>
                </a:solidFill>
                <a:latin typeface="Comic Sans MS" panose="030F0902030302020204" pitchFamily="66" charset="0"/>
              </a:rPr>
              <a:t> (es: muscoli dell’ arto superiore, mm. del collo, mm. del torace, etc.)</a:t>
            </a:r>
          </a:p>
          <a:p>
            <a:pPr marL="341313" indent="-330200">
              <a:lnSpc>
                <a:spcPct val="90000"/>
              </a:lnSpc>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endParaRPr lang="it-IT" altLang="it-IT" sz="2800" b="1" dirty="0">
              <a:solidFill>
                <a:schemeClr val="tx1"/>
              </a:solidFill>
              <a:latin typeface="Comic Sans MS" panose="030F0902030302020204" pitchFamily="66" charset="0"/>
            </a:endParaRPr>
          </a:p>
          <a:p>
            <a:pPr marL="330200" indent="-330200">
              <a:lnSpc>
                <a:spcPct val="90000"/>
              </a:lnSpc>
              <a:spcBef>
                <a:spcPts val="700"/>
              </a:spcBef>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panose="02000504000000020004" pitchFamily="2" charset="77"/>
              </a:rPr>
              <a:t>CLASSIFICAZIONE IN BASE ALLA LORO </a:t>
            </a:r>
            <a:r>
              <a:rPr lang="it-IT" altLang="it-IT" sz="2800" u="sng" dirty="0">
                <a:solidFill>
                  <a:schemeClr val="tx1"/>
                </a:solidFill>
                <a:latin typeface="Copperplate" panose="02000504000000020004" pitchFamily="2" charset="77"/>
              </a:rPr>
              <a:t>FUNZIONE</a:t>
            </a:r>
            <a:r>
              <a:rPr lang="it-IT" altLang="it-IT" sz="2800" dirty="0">
                <a:solidFill>
                  <a:schemeClr val="tx1"/>
                </a:solidFill>
                <a:latin typeface="Copperplate" panose="02000504000000020004" pitchFamily="2" charset="77"/>
              </a:rPr>
              <a:t> (es: mm. Flessori, estensori, etc.) e, conseguentemente in AGONISTI ed ANTAGONISTI</a:t>
            </a:r>
          </a:p>
          <a:p>
            <a:pPr marL="341313" indent="-330200">
              <a:lnSpc>
                <a:spcPct val="90000"/>
              </a:lnSpc>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endParaRPr lang="it-IT" altLang="it-IT" sz="2800" b="1" dirty="0">
              <a:solidFill>
                <a:schemeClr val="tx1"/>
              </a:solidFill>
              <a:latin typeface="Comic Sans MS" panose="030F0902030302020204" pitchFamily="66" charset="0"/>
            </a:endParaRPr>
          </a:p>
          <a:p>
            <a:pPr marL="330200" indent="-330200">
              <a:lnSpc>
                <a:spcPct val="90000"/>
              </a:lnSpc>
              <a:spcBef>
                <a:spcPts val="700"/>
              </a:spcBef>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Tahoma" panose="020B0604030504040204" pitchFamily="34" charset="0"/>
                <a:ea typeface="Tahoma" panose="020B0604030504040204" pitchFamily="34" charset="0"/>
                <a:cs typeface="Tahoma" panose="020B0604030504040204" pitchFamily="34" charset="0"/>
              </a:rPr>
              <a:t>CLASSIFICAZIONE in BASE alla loro MORFOLOGIA MACROSCOPICA</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D2F02D-7C6E-4947-B222-E12AE86617F7}"/>
              </a:ext>
            </a:extLst>
          </p:cNvPr>
          <p:cNvSpPr>
            <a:spLocks noGrp="1"/>
          </p:cNvSpPr>
          <p:nvPr>
            <p:ph type="title"/>
          </p:nvPr>
        </p:nvSpPr>
        <p:spPr>
          <a:xfrm>
            <a:off x="107504" y="128588"/>
            <a:ext cx="8928992" cy="1422400"/>
          </a:xfrm>
        </p:spPr>
        <p:txBody>
          <a:bodyPr/>
          <a:lstStyle/>
          <a:p>
            <a:r>
              <a:rPr lang="it-IT" sz="2800" dirty="0">
                <a:solidFill>
                  <a:schemeClr val="tx1"/>
                </a:solidFill>
                <a:latin typeface="Gurmukhi MN" panose="02020600050405020304" pitchFamily="18" charset="0"/>
                <a:cs typeface="Gurmukhi MN" panose="02020600050405020304" pitchFamily="18" charset="0"/>
              </a:rPr>
              <a:t>CENNI DI ISTOLOGIA DEL TESSUTO OSSEO</a:t>
            </a:r>
          </a:p>
        </p:txBody>
      </p:sp>
      <p:sp>
        <p:nvSpPr>
          <p:cNvPr id="3" name="Segnaposto contenuto 2">
            <a:extLst>
              <a:ext uri="{FF2B5EF4-FFF2-40B4-BE49-F238E27FC236}">
                <a16:creationId xmlns:a16="http://schemas.microsoft.com/office/drawing/2014/main" id="{2826809A-A1A4-D240-8E5F-415C1097ECFC}"/>
              </a:ext>
            </a:extLst>
          </p:cNvPr>
          <p:cNvSpPr>
            <a:spLocks noGrp="1"/>
          </p:cNvSpPr>
          <p:nvPr>
            <p:ph idx="1"/>
          </p:nvPr>
        </p:nvSpPr>
        <p:spPr>
          <a:xfrm>
            <a:off x="82774" y="1196752"/>
            <a:ext cx="9036496" cy="4902348"/>
          </a:xfrm>
        </p:spPr>
        <p:txBody>
          <a:bodyPr/>
          <a:lstStyle/>
          <a:p>
            <a:r>
              <a:rPr lang="it-IT" sz="2800" dirty="0">
                <a:solidFill>
                  <a:schemeClr val="tx1"/>
                </a:solidFill>
              </a:rPr>
              <a:t>Il SISTEMA SCHELETRICO è costituito dal TESSUTO OSSEO, un particolare tipo di tessuto connettivo MINERALIZZATO. </a:t>
            </a:r>
          </a:p>
          <a:p>
            <a:endParaRPr lang="it-IT" sz="2800" dirty="0">
              <a:solidFill>
                <a:schemeClr val="tx1"/>
              </a:solidFill>
            </a:endParaRPr>
          </a:p>
          <a:p>
            <a:r>
              <a:rPr lang="it-IT" sz="2600" dirty="0">
                <a:solidFill>
                  <a:schemeClr val="tx1"/>
                </a:solidFill>
                <a:latin typeface="Comic Sans MS" panose="030F0902030302020204" pitchFamily="66" charset="0"/>
              </a:rPr>
              <a:t>La MINERALIZZAZIONE è data dalla DEPOSIZIONE di cristalli di IDROSSIAPATITE (sale complesso di Calcio e Fosfato) nell’ ambito della matrice extracellulare, con una componente FIBRILLARE (Collagene Tipo I) ed una componente AMORFA con GLUCIDI COMPLESSI(</a:t>
            </a:r>
            <a:r>
              <a:rPr lang="it-IT" sz="2600" dirty="0" err="1">
                <a:solidFill>
                  <a:schemeClr val="tx1"/>
                </a:solidFill>
                <a:latin typeface="Comic Sans MS" panose="030F0902030302020204" pitchFamily="66" charset="0"/>
              </a:rPr>
              <a:t>Glicosaminoglicani</a:t>
            </a:r>
            <a:r>
              <a:rPr lang="it-IT" sz="2600" dirty="0">
                <a:solidFill>
                  <a:schemeClr val="tx1"/>
                </a:solidFill>
                <a:latin typeface="Comic Sans MS" panose="030F0902030302020204" pitchFamily="66" charset="0"/>
              </a:rPr>
              <a:t> e Proteoglicani) ed altre proteine specifiche non fibrose.</a:t>
            </a:r>
          </a:p>
        </p:txBody>
      </p:sp>
    </p:spTree>
    <p:extLst>
      <p:ext uri="{BB962C8B-B14F-4D97-AF65-F5344CB8AC3E}">
        <p14:creationId xmlns:p14="http://schemas.microsoft.com/office/powerpoint/2010/main" val="1964659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228600" y="16099"/>
            <a:ext cx="8915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GENERALITA’ SISTEMATICHE SUI MUSCOLI SCHELETRICI (2)</a:t>
            </a:r>
          </a:p>
        </p:txBody>
      </p:sp>
      <p:sp>
        <p:nvSpPr>
          <p:cNvPr id="25602" name="Rectangle 2"/>
          <p:cNvSpPr>
            <a:spLocks noGrp="1" noChangeArrowheads="1"/>
          </p:cNvSpPr>
          <p:nvPr>
            <p:ph type="body" idx="4294967295"/>
          </p:nvPr>
        </p:nvSpPr>
        <p:spPr>
          <a:xfrm>
            <a:off x="107504" y="572753"/>
            <a:ext cx="8928992" cy="5832648"/>
          </a:xfrm>
          <a:ln/>
        </p:spPr>
        <p:txBody>
          <a:bodyPr/>
          <a:lstStyle/>
          <a:p>
            <a:pPr indent="-330200">
              <a:lnSpc>
                <a:spcPct val="90000"/>
              </a:lnSpc>
              <a:spcBef>
                <a:spcPts val="7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800" b="1" dirty="0">
              <a:solidFill>
                <a:srgbClr val="FFFF00"/>
              </a:solidFill>
            </a:endParaRPr>
          </a:p>
          <a:p>
            <a:pPr marL="331788" indent="-319088">
              <a:lnSpc>
                <a:spcPct val="90000"/>
              </a:lnSpc>
              <a:spcBef>
                <a:spcPts val="600"/>
              </a:spcBef>
              <a:buClr>
                <a:srgbClr val="FFCC00"/>
              </a:buClr>
              <a:buSzPct val="70000"/>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panose="02000504000000020004" pitchFamily="2" charset="77"/>
              </a:rPr>
              <a:t>CLASSIFICAZIONE in BASE alla loro MORFOLOGIA MACROSCOPICA, ossia:</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b="1" dirty="0">
              <a:solidFill>
                <a:schemeClr val="tx1"/>
              </a:solidFill>
            </a:endParaRP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rPr>
              <a:t>   </a:t>
            </a:r>
            <a:r>
              <a:rPr lang="it-IT" altLang="it-IT" sz="2600" b="1" dirty="0">
                <a:solidFill>
                  <a:schemeClr val="tx1"/>
                </a:solidFill>
              </a:rPr>
              <a:t>- </a:t>
            </a:r>
            <a:r>
              <a:rPr lang="it-IT" altLang="it-IT" sz="2600" b="1" dirty="0">
                <a:solidFill>
                  <a:schemeClr val="tx1"/>
                </a:solidFill>
                <a:latin typeface="Comic Sans MS" panose="030F0902030302020204" pitchFamily="66" charset="0"/>
              </a:rPr>
              <a:t>PUNTI DI ATTACCO (es. sterno-</a:t>
            </a:r>
            <a:r>
              <a:rPr lang="it-IT" altLang="it-IT" sz="2600" b="1" dirty="0" err="1">
                <a:solidFill>
                  <a:schemeClr val="tx1"/>
                </a:solidFill>
                <a:latin typeface="Comic Sans MS" panose="030F0902030302020204" pitchFamily="66" charset="0"/>
              </a:rPr>
              <a:t>cleido</a:t>
            </a:r>
            <a:r>
              <a:rPr lang="it-IT" altLang="it-IT" sz="2600" b="1" dirty="0">
                <a:solidFill>
                  <a:schemeClr val="tx1"/>
                </a:solidFill>
                <a:latin typeface="Comic Sans MS" panose="030F0902030302020204" pitchFamily="66" charset="0"/>
              </a:rPr>
              <a:t>-mastoideo)</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b="1" dirty="0">
                <a:solidFill>
                  <a:schemeClr val="tx1"/>
                </a:solidFill>
              </a:rPr>
              <a:t>    - </a:t>
            </a:r>
            <a:r>
              <a:rPr lang="it-IT" altLang="it-IT" sz="2600" dirty="0">
                <a:solidFill>
                  <a:schemeClr val="tx1"/>
                </a:solidFill>
                <a:latin typeface="Tahoma" panose="020B0604030504040204" pitchFamily="34" charset="0"/>
                <a:ea typeface="Tahoma" panose="020B0604030504040204" pitchFamily="34" charset="0"/>
                <a:cs typeface="Tahoma" panose="020B0604030504040204" pitchFamily="34" charset="0"/>
              </a:rPr>
              <a:t>NUMERO DI CAPI o VENTRI CARNOSI (bicipite, digastrico..)</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tx1"/>
                </a:solidFill>
              </a:rPr>
              <a:t>   - </a:t>
            </a:r>
            <a:r>
              <a:rPr lang="it-IT" altLang="it-IT" sz="2600" dirty="0">
                <a:solidFill>
                  <a:schemeClr val="tx1"/>
                </a:solidFill>
                <a:latin typeface="Comic Sans MS" panose="030F0902030302020204" pitchFamily="66" charset="0"/>
              </a:rPr>
              <a:t>INTIMA MORFOLOGIA in base ad empirici parametri geometrici (larghi, rotondi, romboidali, circolari, etc.)</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tx1"/>
                </a:solidFill>
              </a:rPr>
              <a:t>   - </a:t>
            </a:r>
            <a:r>
              <a:rPr lang="it-IT" altLang="it-IT" sz="2600" dirty="0">
                <a:solidFill>
                  <a:schemeClr val="tx1"/>
                </a:solidFill>
                <a:latin typeface="Corsiva Hebrew" pitchFamily="2" charset="-79"/>
                <a:cs typeface="Corsiva Hebrew" pitchFamily="2" charset="-79"/>
              </a:rPr>
              <a:t>DISPOSIZIONE delle FIBRE in rapporto alle strutture connettivali</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b="1" dirty="0">
                <a:solidFill>
                  <a:schemeClr val="tx1"/>
                </a:solidFill>
              </a:rPr>
              <a:t>   - </a:t>
            </a:r>
            <a:r>
              <a:rPr lang="it-IT" altLang="it-IT" sz="2600" dirty="0">
                <a:solidFill>
                  <a:schemeClr val="tx1"/>
                </a:solidFill>
                <a:latin typeface="Chalkduster" panose="03050602040202020205" pitchFamily="66" charset="77"/>
              </a:rPr>
              <a:t>NOMI DI ASSOLUTA FANTASIA (gastrocnemio, soleo ...)</a:t>
            </a:r>
          </a:p>
          <a:p>
            <a:pPr indent="-330200">
              <a:lnSpc>
                <a:spcPct val="90000"/>
              </a:lnSpc>
              <a:spcBef>
                <a:spcPts val="7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latin typeface="Chalkduster" panose="03050602040202020205" pitchFamily="66" charset="77"/>
              </a:rPr>
              <a:t>   </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1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958850" y="0"/>
            <a:ext cx="7226300" cy="6858000"/>
          </a:xfrm>
          <a:prstGeom prst="rect">
            <a:avLst/>
          </a:prstGeom>
          <a:noFill/>
          <a:ln>
            <a:noFill/>
          </a:ln>
        </p:spPr>
      </p:pic>
    </p:spTree>
    <p:extLst>
      <p:ext uri="{BB962C8B-B14F-4D97-AF65-F5344CB8AC3E}">
        <p14:creationId xmlns:p14="http://schemas.microsoft.com/office/powerpoint/2010/main" val="3257342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228675" y="29152"/>
            <a:ext cx="8686800" cy="73555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Comic Sans MS" panose="030F0902030302020204" pitchFamily="66" charset="0"/>
              </a:rPr>
              <a:t>ORIGINI ed INSERZIONI MUSCOLARI</a:t>
            </a:r>
          </a:p>
        </p:txBody>
      </p:sp>
      <p:sp>
        <p:nvSpPr>
          <p:cNvPr id="28674" name="Rectangle 2"/>
          <p:cNvSpPr>
            <a:spLocks noGrp="1" noChangeArrowheads="1"/>
          </p:cNvSpPr>
          <p:nvPr>
            <p:ph type="body" idx="4294967295"/>
          </p:nvPr>
        </p:nvSpPr>
        <p:spPr>
          <a:xfrm>
            <a:off x="143583" y="759024"/>
            <a:ext cx="8856984" cy="5544616"/>
          </a:xfrm>
          <a:ln/>
        </p:spPr>
        <p:txBody>
          <a:bodyPr/>
          <a:lstStyle/>
          <a:p>
            <a:pPr marL="330200" indent="-330200">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Gurmukhi MN" panose="02020600050405020304" pitchFamily="18" charset="0"/>
                <a:cs typeface="Gurmukhi MN" panose="02020600050405020304" pitchFamily="18" charset="0"/>
              </a:rPr>
              <a:t>ORIGINE: punto di attacco ad un segmento scheletrico (od altra struttura connettivale) sul quale il muscolo fa il cosiddetto “PUNTO FISSO” durante la sua azione.</a:t>
            </a:r>
          </a:p>
          <a:p>
            <a:pPr marL="0" indent="0">
              <a:buClr>
                <a:srgbClr val="FFCC00"/>
              </a:buClr>
              <a:buSzPct val="70000"/>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endParaRPr lang="it-IT" altLang="it-IT" sz="2800" dirty="0">
              <a:solidFill>
                <a:schemeClr val="tx1"/>
              </a:solidFill>
              <a:latin typeface="Gurmukhi MN" panose="02020600050405020304" pitchFamily="18" charset="0"/>
              <a:cs typeface="Gurmukhi MN" panose="02020600050405020304" pitchFamily="18" charset="0"/>
            </a:endParaRPr>
          </a:p>
          <a:p>
            <a:pPr marL="330200" indent="-330200">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halkboard" panose="03050602040202020205" pitchFamily="66" charset="77"/>
              </a:rPr>
              <a:t>INSERZIONE: punto di attacco ad un segmento scheletrico (od altra struttura connettivale), che, per effetto dell’ azione del muscolo, viene a MODIFICARE la SUA POSIZIONE NELLO SPAZIO. </a:t>
            </a:r>
          </a:p>
          <a:p>
            <a:pPr marL="0" indent="0">
              <a:buClr>
                <a:srgbClr val="FFCC00"/>
              </a:buClr>
              <a:buSzPct val="70000"/>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dirty="0">
                <a:solidFill>
                  <a:schemeClr val="tx1"/>
                </a:solidFill>
                <a:latin typeface="Copperplate" panose="02000504000000020004" pitchFamily="2" charset="77"/>
              </a:rPr>
              <a:t>Tuttavia, in molte situazioni, il significato morfo-funzionale di origine ed inserzione si </a:t>
            </a:r>
            <a:r>
              <a:rPr lang="it-IT" altLang="it-IT" sz="2600" dirty="0" err="1">
                <a:solidFill>
                  <a:schemeClr val="tx1"/>
                </a:solidFill>
                <a:latin typeface="Copperplate" panose="02000504000000020004" pitchFamily="2" charset="77"/>
              </a:rPr>
              <a:t>puo’</a:t>
            </a:r>
            <a:r>
              <a:rPr lang="it-IT" altLang="it-IT" sz="2600" dirty="0">
                <a:solidFill>
                  <a:schemeClr val="tx1"/>
                </a:solidFill>
                <a:latin typeface="Copperplate" panose="02000504000000020004" pitchFamily="2" charset="77"/>
              </a:rPr>
              <a:t> invertire, per la possibilità di cambiare il «Punto Fisso» del muscolo considerato</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228600" y="128588"/>
            <a:ext cx="89154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DISPOSITIVI CONNETTIVALI ANNESSI AI MUSCOLI STRIATI SCHELETRICI</a:t>
            </a:r>
          </a:p>
        </p:txBody>
      </p:sp>
      <p:sp>
        <p:nvSpPr>
          <p:cNvPr id="29698" name="Rectangle 2"/>
          <p:cNvSpPr>
            <a:spLocks noGrp="1" noChangeArrowheads="1"/>
          </p:cNvSpPr>
          <p:nvPr>
            <p:ph type="body" idx="4294967295"/>
          </p:nvPr>
        </p:nvSpPr>
        <p:spPr>
          <a:xfrm>
            <a:off x="228600" y="1295400"/>
            <a:ext cx="8686800" cy="4876800"/>
          </a:xfrm>
          <a:ln/>
        </p:spPr>
        <p:txBody>
          <a:bodyPr/>
          <a:lstStyle/>
          <a:p>
            <a:pPr marL="330200" indent="-330200">
              <a:lnSpc>
                <a:spcPct val="90000"/>
              </a:lnSpc>
              <a:spcBef>
                <a:spcPts val="700"/>
              </a:spcBef>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rPr>
              <a:t>Sono strutture di TESSUTO CONNETTIVO FIBRILLARE DENSO e si definiscono:</a:t>
            </a:r>
          </a:p>
          <a:p>
            <a:pPr marL="330200" indent="-330200">
              <a:lnSpc>
                <a:spcPct val="90000"/>
              </a:lnSpc>
              <a:spcBef>
                <a:spcPts val="700"/>
              </a:spcBef>
              <a:buClr>
                <a:srgbClr val="FFCC00"/>
              </a:buClr>
              <a:buSzPct val="70000"/>
              <a:buFont typeface="Garamond" panose="02020404030301010803" pitchFamily="18" charset="0"/>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panose="02000504000000020004" pitchFamily="2" charset="77"/>
              </a:rPr>
              <a:t>TENDINI: </a:t>
            </a:r>
            <a:r>
              <a:rPr lang="it-IT" altLang="it-IT" sz="2800" dirty="0" err="1">
                <a:solidFill>
                  <a:schemeClr val="tx1"/>
                </a:solidFill>
                <a:latin typeface="Copperplate" panose="02000504000000020004" pitchFamily="2" charset="77"/>
              </a:rPr>
              <a:t>stutture</a:t>
            </a:r>
            <a:r>
              <a:rPr lang="it-IT" altLang="it-IT" sz="2800" dirty="0">
                <a:solidFill>
                  <a:schemeClr val="tx1"/>
                </a:solidFill>
                <a:latin typeface="Copperplate" panose="02000504000000020004" pitchFamily="2" charset="77"/>
              </a:rPr>
              <a:t> connettivali CILINDRICHE che connettono capi muscolari allo scheletro</a:t>
            </a:r>
          </a:p>
          <a:p>
            <a:pPr marL="330200" indent="-330200">
              <a:lnSpc>
                <a:spcPct val="90000"/>
              </a:lnSpc>
              <a:spcBef>
                <a:spcPts val="700"/>
              </a:spcBef>
              <a:buClr>
                <a:srgbClr val="FFCC00"/>
              </a:buClr>
              <a:buSzPct val="70000"/>
              <a:buFont typeface="Garamond" panose="02020404030301010803" pitchFamily="18" charset="0"/>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halkboard" panose="03050602040202020205" pitchFamily="66" charset="77"/>
              </a:rPr>
              <a:t>APONEUROSI: strutture connettivali AMPIE ed ESTESE («SLARGATE»), che connettono muscoli o allo scheletro o ad altre strutture non ossee (es.: tessuto connettivo lasso sottocutaneo per i </a:t>
            </a:r>
            <a:r>
              <a:rPr lang="it-IT" altLang="it-IT" sz="2800" dirty="0" err="1">
                <a:solidFill>
                  <a:schemeClr val="tx1"/>
                </a:solidFill>
                <a:latin typeface="Chalkboard" panose="03050602040202020205" pitchFamily="66" charset="77"/>
              </a:rPr>
              <a:t>mm.mimici</a:t>
            </a:r>
            <a:r>
              <a:rPr lang="it-IT" altLang="it-IT" sz="2800" dirty="0">
                <a:solidFill>
                  <a:schemeClr val="tx1"/>
                </a:solidFill>
                <a:latin typeface="Chalkboard" panose="03050602040202020205" pitchFamily="66" charset="77"/>
              </a:rPr>
              <a:t>)</a:t>
            </a:r>
          </a:p>
          <a:p>
            <a:pPr marL="330200" indent="-330200">
              <a:lnSpc>
                <a:spcPct val="90000"/>
              </a:lnSpc>
              <a:spcBef>
                <a:spcPts val="700"/>
              </a:spcBef>
              <a:buClr>
                <a:srgbClr val="FFCC00"/>
              </a:buClr>
              <a:buSzPct val="70000"/>
              <a:buFont typeface="Garamond" panose="02020404030301010803" pitchFamily="18" charset="0"/>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Tahoma" panose="020B0604030504040204" pitchFamily="34" charset="0"/>
                <a:ea typeface="Tahoma" panose="020B0604030504040204" pitchFamily="34" charset="0"/>
                <a:cs typeface="Tahoma" panose="020B0604030504040204" pitchFamily="34" charset="0"/>
              </a:rPr>
              <a:t>FASCE FIBROSE: strutture traslucide che rivestono i muscoli, suddividendone vari gruppi in LOGGE topografiche nelle regioni di competenza</a:t>
            </a:r>
            <a:r>
              <a:rPr lang="it-IT" altLang="it-IT" sz="2800" dirty="0">
                <a:solidFill>
                  <a:schemeClr val="tx1"/>
                </a:solidFill>
              </a:rPr>
              <a:t>.</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E0C60302-9849-3946-9EF1-438620520CB8}"/>
              </a:ext>
            </a:extLst>
          </p:cNvPr>
          <p:cNvSpPr>
            <a:spLocks noGrp="1"/>
          </p:cNvSpPr>
          <p:nvPr>
            <p:ph type="title"/>
          </p:nvPr>
        </p:nvSpPr>
        <p:spPr>
          <a:xfrm>
            <a:off x="107504" y="1988840"/>
            <a:ext cx="8928992" cy="1728192"/>
          </a:xfrm>
        </p:spPr>
        <p:txBody>
          <a:bodyPr/>
          <a:lstStyle/>
          <a:p>
            <a:r>
              <a:rPr lang="it-IT" sz="3200" dirty="0">
                <a:solidFill>
                  <a:schemeClr val="tx1"/>
                </a:solidFill>
                <a:latin typeface="Gurmukhi MN" panose="02020600050405020304" pitchFamily="18" charset="0"/>
                <a:cs typeface="Gurmukhi MN" panose="02020600050405020304" pitchFamily="18" charset="0"/>
              </a:rPr>
              <a:t>ELEMENTI DI SISTEMATICA </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del </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SISTEMA LOCOMOTORE</a:t>
            </a:r>
          </a:p>
        </p:txBody>
      </p:sp>
    </p:spTree>
    <p:extLst>
      <p:ext uri="{BB962C8B-B14F-4D97-AF65-F5344CB8AC3E}">
        <p14:creationId xmlns:p14="http://schemas.microsoft.com/office/powerpoint/2010/main" val="1615597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473B17-7FB2-5A43-BAE0-3D15DD36EC9C}"/>
              </a:ext>
            </a:extLst>
          </p:cNvPr>
          <p:cNvSpPr>
            <a:spLocks noGrp="1"/>
          </p:cNvSpPr>
          <p:nvPr>
            <p:ph type="title"/>
          </p:nvPr>
        </p:nvSpPr>
        <p:spPr>
          <a:xfrm>
            <a:off x="323528" y="2132856"/>
            <a:ext cx="8216900" cy="1422400"/>
          </a:xfrm>
        </p:spPr>
        <p:txBody>
          <a:bodyPr/>
          <a:lstStyle/>
          <a:p>
            <a:r>
              <a:rPr lang="it-IT" dirty="0">
                <a:solidFill>
                  <a:schemeClr val="tx1"/>
                </a:solidFill>
                <a:latin typeface="Gurmukhi MN" panose="02020600050405020304" pitchFamily="18" charset="0"/>
                <a:cs typeface="Gurmukhi MN" panose="02020600050405020304" pitchFamily="18" charset="0"/>
              </a:rPr>
              <a:t>SCHELETRO </a:t>
            </a:r>
            <a:r>
              <a:rPr lang="it-IT">
                <a:solidFill>
                  <a:schemeClr val="tx1"/>
                </a:solidFill>
                <a:latin typeface="Gurmukhi MN" panose="02020600050405020304" pitchFamily="18" charset="0"/>
                <a:cs typeface="Gurmukhi MN" panose="02020600050405020304" pitchFamily="18" charset="0"/>
              </a:rPr>
              <a:t>ASSILE </a:t>
            </a:r>
            <a:br>
              <a:rPr lang="it-IT">
                <a:solidFill>
                  <a:schemeClr val="tx1"/>
                </a:solidFill>
                <a:latin typeface="Gurmukhi MN" panose="02020600050405020304" pitchFamily="18" charset="0"/>
                <a:cs typeface="Gurmukhi MN" panose="02020600050405020304" pitchFamily="18" charset="0"/>
              </a:rPr>
            </a:br>
            <a:r>
              <a:rPr lang="it-IT">
                <a:solidFill>
                  <a:schemeClr val="tx1"/>
                </a:solidFill>
                <a:latin typeface="Gurmukhi MN" panose="02020600050405020304" pitchFamily="18" charset="0"/>
                <a:cs typeface="Gurmukhi MN" panose="02020600050405020304" pitchFamily="18" charset="0"/>
              </a:rPr>
              <a:t>e </a:t>
            </a:r>
            <a:br>
              <a:rPr lang="it-IT">
                <a:solidFill>
                  <a:schemeClr val="tx1"/>
                </a:solidFill>
                <a:latin typeface="Gurmukhi MN" panose="02020600050405020304" pitchFamily="18" charset="0"/>
                <a:cs typeface="Gurmukhi MN" panose="02020600050405020304" pitchFamily="18" charset="0"/>
              </a:rPr>
            </a:br>
            <a:r>
              <a:rPr lang="it-IT">
                <a:solidFill>
                  <a:schemeClr val="tx1"/>
                </a:solidFill>
                <a:latin typeface="Gurmukhi MN" panose="02020600050405020304" pitchFamily="18" charset="0"/>
                <a:cs typeface="Gurmukhi MN" panose="02020600050405020304" pitchFamily="18" charset="0"/>
              </a:rPr>
              <a:t>SCHELETRO </a:t>
            </a:r>
            <a:r>
              <a:rPr lang="it-IT" dirty="0">
                <a:solidFill>
                  <a:schemeClr val="tx1"/>
                </a:solidFill>
                <a:latin typeface="Gurmukhi MN" panose="02020600050405020304" pitchFamily="18" charset="0"/>
                <a:cs typeface="Gurmukhi MN" panose="02020600050405020304" pitchFamily="18" charset="0"/>
              </a:rPr>
              <a:t>APPENDICOLARE</a:t>
            </a:r>
          </a:p>
        </p:txBody>
      </p:sp>
    </p:spTree>
    <p:extLst>
      <p:ext uri="{BB962C8B-B14F-4D97-AF65-F5344CB8AC3E}">
        <p14:creationId xmlns:p14="http://schemas.microsoft.com/office/powerpoint/2010/main" val="1749167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392472F5-7C1D-434C-AE9B-C676CC3F562C}"/>
              </a:ext>
            </a:extLst>
          </p:cNvPr>
          <p:cNvSpPr>
            <a:spLocks noGrp="1"/>
          </p:cNvSpPr>
          <p:nvPr>
            <p:ph type="title"/>
          </p:nvPr>
        </p:nvSpPr>
        <p:spPr/>
        <p:txBody>
          <a:bodyPr/>
          <a:lstStyle/>
          <a:p>
            <a:r>
              <a:rPr lang="it-IT" sz="3200" dirty="0">
                <a:solidFill>
                  <a:schemeClr val="tx1"/>
                </a:solidFill>
              </a:rPr>
              <a:t>SCHELETRO ASSILE</a:t>
            </a:r>
          </a:p>
        </p:txBody>
      </p:sp>
      <p:sp>
        <p:nvSpPr>
          <p:cNvPr id="4" name="Segnaposto contenuto 3">
            <a:extLst>
              <a:ext uri="{FF2B5EF4-FFF2-40B4-BE49-F238E27FC236}">
                <a16:creationId xmlns:a16="http://schemas.microsoft.com/office/drawing/2014/main" id="{88B65EFC-440C-4D4E-8FB6-30856298E012}"/>
              </a:ext>
            </a:extLst>
          </p:cNvPr>
          <p:cNvSpPr>
            <a:spLocks noGrp="1"/>
          </p:cNvSpPr>
          <p:nvPr>
            <p:ph idx="1"/>
          </p:nvPr>
        </p:nvSpPr>
        <p:spPr/>
        <p:txBody>
          <a:bodyPr/>
          <a:lstStyle/>
          <a:p>
            <a:r>
              <a:rPr lang="it-IT" dirty="0">
                <a:solidFill>
                  <a:schemeClr val="tx1"/>
                </a:solidFill>
                <a:latin typeface="Gurmukhi MN" panose="02020600050405020304" pitchFamily="18" charset="0"/>
                <a:cs typeface="Gurmukhi MN" panose="02020600050405020304" pitchFamily="18" charset="0"/>
              </a:rPr>
              <a:t>Consta delle strutture </a:t>
            </a:r>
            <a:r>
              <a:rPr lang="it-IT" dirty="0" err="1">
                <a:solidFill>
                  <a:schemeClr val="tx1"/>
                </a:solidFill>
                <a:latin typeface="Gurmukhi MN" panose="02020600050405020304" pitchFamily="18" charset="0"/>
                <a:cs typeface="Gurmukhi MN" panose="02020600050405020304" pitchFamily="18" charset="0"/>
              </a:rPr>
              <a:t>osteo</a:t>
            </a:r>
            <a:r>
              <a:rPr lang="it-IT" dirty="0">
                <a:solidFill>
                  <a:schemeClr val="tx1"/>
                </a:solidFill>
                <a:latin typeface="Gurmukhi MN" panose="02020600050405020304" pitchFamily="18" charset="0"/>
                <a:cs typeface="Gurmukhi MN" panose="02020600050405020304" pitchFamily="18" charset="0"/>
              </a:rPr>
              <a:t>-articolari di:</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CRANIO</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COLLO</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TORACE</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ADDOME e PELVI</a:t>
            </a:r>
          </a:p>
        </p:txBody>
      </p:sp>
    </p:spTree>
    <p:extLst>
      <p:ext uri="{BB962C8B-B14F-4D97-AF65-F5344CB8AC3E}">
        <p14:creationId xmlns:p14="http://schemas.microsoft.com/office/powerpoint/2010/main" val="3755612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468313" y="0"/>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CRANIO: SEZIONE SAGITTALE</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NEUROCRANIO e SPLANCNOCRANIO</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550" y="960438"/>
            <a:ext cx="7272338" cy="5767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Line 3"/>
          <p:cNvSpPr>
            <a:spLocks noChangeShapeType="1"/>
          </p:cNvSpPr>
          <p:nvPr/>
        </p:nvSpPr>
        <p:spPr bwMode="auto">
          <a:xfrm>
            <a:off x="2339975" y="4221163"/>
            <a:ext cx="1800225" cy="215900"/>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5844" name="Text Box 4"/>
          <p:cNvSpPr txBox="1">
            <a:spLocks noChangeArrowheads="1"/>
          </p:cNvSpPr>
          <p:nvPr/>
        </p:nvSpPr>
        <p:spPr bwMode="auto">
          <a:xfrm>
            <a:off x="2768600" y="2781300"/>
            <a:ext cx="37639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r>
              <a:rPr lang="it-IT" altLang="it-IT">
                <a:latin typeface="Arial Black" panose="020B0A04020102020204" pitchFamily="34" charset="0"/>
                <a:cs typeface="Arial" panose="020B0604020202020204" pitchFamily="34" charset="0"/>
              </a:rPr>
              <a:t>N E U R O C R A N I O</a:t>
            </a:r>
          </a:p>
        </p:txBody>
      </p:sp>
      <p:sp>
        <p:nvSpPr>
          <p:cNvPr id="35845" name="Text Box 5"/>
          <p:cNvSpPr txBox="1">
            <a:spLocks noChangeArrowheads="1"/>
          </p:cNvSpPr>
          <p:nvPr/>
        </p:nvSpPr>
        <p:spPr bwMode="auto">
          <a:xfrm>
            <a:off x="2320925" y="4608513"/>
            <a:ext cx="159067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800">
                <a:solidFill>
                  <a:srgbClr val="006600"/>
                </a:solidFill>
                <a:latin typeface="Arial Black" panose="020B0A04020102020204" pitchFamily="34" charset="0"/>
                <a:cs typeface="Arial" panose="020B0604020202020204" pitchFamily="34" charset="0"/>
              </a:rPr>
              <a:t>SPLANCNO</a:t>
            </a:r>
          </a:p>
          <a:p>
            <a:pPr algn="ctr">
              <a:buClrTx/>
              <a:buFontTx/>
              <a:buNone/>
            </a:pPr>
            <a:r>
              <a:rPr lang="it-IT" altLang="it-IT" sz="1800">
                <a:solidFill>
                  <a:srgbClr val="006600"/>
                </a:solidFill>
                <a:latin typeface="Arial Black" panose="020B0A04020102020204" pitchFamily="34" charset="0"/>
                <a:cs typeface="Arial" panose="020B0604020202020204" pitchFamily="34" charset="0"/>
              </a:rPr>
              <a:t>CRANIO</a:t>
            </a:r>
          </a:p>
        </p:txBody>
      </p:sp>
      <p:sp>
        <p:nvSpPr>
          <p:cNvPr id="35846" name="Line 6"/>
          <p:cNvSpPr>
            <a:spLocks noChangeShapeType="1"/>
          </p:cNvSpPr>
          <p:nvPr/>
        </p:nvSpPr>
        <p:spPr bwMode="auto">
          <a:xfrm flipH="1">
            <a:off x="3838575" y="4437063"/>
            <a:ext cx="314325" cy="1439862"/>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7CD8CE-4E8A-284A-9D48-3170424101ED}"/>
              </a:ext>
            </a:extLst>
          </p:cNvPr>
          <p:cNvSpPr>
            <a:spLocks noGrp="1"/>
          </p:cNvSpPr>
          <p:nvPr>
            <p:ph type="title"/>
          </p:nvPr>
        </p:nvSpPr>
        <p:spPr>
          <a:xfrm>
            <a:off x="457200" y="128588"/>
            <a:ext cx="8216900" cy="636116"/>
          </a:xfrm>
        </p:spPr>
        <p:txBody>
          <a:bodyPr/>
          <a:lstStyle/>
          <a:p>
            <a:r>
              <a:rPr lang="it-IT" sz="3200" dirty="0">
                <a:solidFill>
                  <a:schemeClr val="tx1"/>
                </a:solidFill>
                <a:latin typeface="Gurmukhi MN" panose="02020600050405020304" pitchFamily="18" charset="0"/>
                <a:cs typeface="Gurmukhi MN" panose="02020600050405020304" pitchFamily="18" charset="0"/>
              </a:rPr>
              <a:t>SCHELETRO  DEL  CRANIO</a:t>
            </a:r>
          </a:p>
        </p:txBody>
      </p:sp>
      <p:sp>
        <p:nvSpPr>
          <p:cNvPr id="3" name="Segnaposto contenuto 2">
            <a:extLst>
              <a:ext uri="{FF2B5EF4-FFF2-40B4-BE49-F238E27FC236}">
                <a16:creationId xmlns:a16="http://schemas.microsoft.com/office/drawing/2014/main" id="{CEE4D7BC-9CAC-4E48-B29A-6520DB86974A}"/>
              </a:ext>
            </a:extLst>
          </p:cNvPr>
          <p:cNvSpPr>
            <a:spLocks noGrp="1"/>
          </p:cNvSpPr>
          <p:nvPr>
            <p:ph idx="1"/>
          </p:nvPr>
        </p:nvSpPr>
        <p:spPr>
          <a:xfrm>
            <a:off x="137158" y="764704"/>
            <a:ext cx="8856984" cy="5256584"/>
          </a:xfrm>
        </p:spPr>
        <p:txBody>
          <a:bodyPr/>
          <a:lstStyle/>
          <a:p>
            <a:r>
              <a:rPr lang="it-IT" dirty="0">
                <a:solidFill>
                  <a:schemeClr val="tx1"/>
                </a:solidFill>
              </a:rPr>
              <a:t>Consta delle seguenti suddivisioni morfologiche:</a:t>
            </a:r>
          </a:p>
          <a:p>
            <a:pPr marL="457200" indent="-457200">
              <a:buFontTx/>
              <a:buChar char="-"/>
            </a:pPr>
            <a:r>
              <a:rPr lang="it-IT" sz="2800" dirty="0">
                <a:solidFill>
                  <a:schemeClr val="tx1"/>
                </a:solidFill>
                <a:latin typeface="Chalkboard" panose="03050602040202020205" pitchFamily="66" charset="77"/>
              </a:rPr>
              <a:t>NEUROCRANIO, costituente una cavità contenente l’ ENCEFALO del Sistema Nervoso Centrale con strutture ad esso correlate (nervi encefalici o cranici del Sistema Nervoso Periferico e vasi sanguiferi)</a:t>
            </a:r>
          </a:p>
          <a:p>
            <a:pPr marL="457200" indent="-457200">
              <a:buFontTx/>
              <a:buChar char="-"/>
            </a:pPr>
            <a:endParaRPr lang="it-IT" sz="2800" dirty="0">
              <a:solidFill>
                <a:schemeClr val="tx1"/>
              </a:solidFill>
              <a:latin typeface="Chalkboard" panose="03050602040202020205" pitchFamily="66" charset="77"/>
            </a:endParaRPr>
          </a:p>
          <a:p>
            <a:pPr marL="457200" indent="-457200">
              <a:buFontTx/>
              <a:buChar char="-"/>
            </a:pPr>
            <a:r>
              <a:rPr lang="it-IT" sz="2800" dirty="0">
                <a:solidFill>
                  <a:schemeClr val="tx1"/>
                </a:solidFill>
                <a:latin typeface="Corsiva Hebrew" pitchFamily="2" charset="-79"/>
                <a:cs typeface="Corsiva Hebrew" pitchFamily="2" charset="-79"/>
              </a:rPr>
              <a:t>SPLANCNOCRANIO, dove sono localizzate le Cavità Orale, Nasali ed Orbitarie, nonché  le Fosse Laterali ( Temporale, </a:t>
            </a:r>
            <a:r>
              <a:rPr lang="it-IT" sz="2800" dirty="0" err="1">
                <a:solidFill>
                  <a:schemeClr val="tx1"/>
                </a:solidFill>
                <a:latin typeface="Corsiva Hebrew" pitchFamily="2" charset="-79"/>
                <a:cs typeface="Corsiva Hebrew" pitchFamily="2" charset="-79"/>
              </a:rPr>
              <a:t>Infratemporale</a:t>
            </a:r>
            <a:r>
              <a:rPr lang="it-IT" sz="2800" dirty="0">
                <a:solidFill>
                  <a:schemeClr val="tx1"/>
                </a:solidFill>
                <a:latin typeface="Corsiva Hebrew" pitchFamily="2" charset="-79"/>
                <a:cs typeface="Corsiva Hebrew" pitchFamily="2" charset="-79"/>
              </a:rPr>
              <a:t> e Pterigopalatina ), dove si localizzano rilevanti strutture muscolari, vascolari e nervose.</a:t>
            </a:r>
          </a:p>
        </p:txBody>
      </p:sp>
    </p:spTree>
    <p:extLst>
      <p:ext uri="{BB962C8B-B14F-4D97-AF65-F5344CB8AC3E}">
        <p14:creationId xmlns:p14="http://schemas.microsoft.com/office/powerpoint/2010/main" val="42736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107504" y="1052736"/>
            <a:ext cx="9036496" cy="5805264"/>
          </a:xfrm>
        </p:spPr>
        <p:txBody>
          <a:bodyPr/>
          <a:lstStyle/>
          <a:p>
            <a:r>
              <a:rPr lang="it-IT" dirty="0">
                <a:solidFill>
                  <a:schemeClr val="tx1"/>
                </a:solidFill>
                <a:latin typeface="Corsiva Hebrew" pitchFamily="2" charset="-79"/>
                <a:cs typeface="Corsiva Hebrew" pitchFamily="2" charset="-79"/>
              </a:rPr>
              <a:t>La CAVITA’ del Neurocranio è delimitata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-latero-supero-posteriormente dalla VOLTA, costituita da COMPONENTI di OSSO PIATTO (denominate SQUAME o </a:t>
            </a:r>
            <a:r>
              <a:rPr lang="it-IT" dirty="0" err="1">
                <a:solidFill>
                  <a:schemeClr val="tx1"/>
                </a:solidFill>
                <a:latin typeface="Corsiva Hebrew" pitchFamily="2" charset="-79"/>
                <a:cs typeface="Corsiva Hebrew" pitchFamily="2" charset="-79"/>
              </a:rPr>
              <a:t>Squamme</a:t>
            </a:r>
            <a:r>
              <a:rPr lang="it-IT" dirty="0">
                <a:solidFill>
                  <a:schemeClr val="tx1"/>
                </a:solidFill>
                <a:latin typeface="Corsiva Hebrew" pitchFamily="2" charset="-79"/>
                <a:cs typeface="Corsiva Hebrew" pitchFamily="2" charset="-79"/>
              </a:rPr>
              <a:t>) di Ossa Irregolari (ed anche Pneumatiche) delle seguenti ossa, descritte in senso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-posteriore:</a:t>
            </a:r>
          </a:p>
          <a:p>
            <a:r>
              <a:rPr lang="it-IT" dirty="0">
                <a:solidFill>
                  <a:schemeClr val="tx1"/>
                </a:solidFill>
                <a:latin typeface="Corsiva Hebrew" pitchFamily="2" charset="-79"/>
                <a:cs typeface="Corsiva Hebrew" pitchFamily="2" charset="-79"/>
              </a:rPr>
              <a:t>   FRONTALE, PARIETALE, TEMPORALE, SFENOIDE (Grande Ala), OCCIPITALE</a:t>
            </a:r>
          </a:p>
        </p:txBody>
      </p:sp>
    </p:spTree>
    <p:extLst>
      <p:ext uri="{BB962C8B-B14F-4D97-AF65-F5344CB8AC3E}">
        <p14:creationId xmlns:p14="http://schemas.microsoft.com/office/powerpoint/2010/main" val="1398289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D2F02D-7C6E-4947-B222-E12AE86617F7}"/>
              </a:ext>
            </a:extLst>
          </p:cNvPr>
          <p:cNvSpPr>
            <a:spLocks noGrp="1"/>
          </p:cNvSpPr>
          <p:nvPr>
            <p:ph type="title"/>
          </p:nvPr>
        </p:nvSpPr>
        <p:spPr>
          <a:xfrm>
            <a:off x="107504" y="128588"/>
            <a:ext cx="8928992" cy="1422400"/>
          </a:xfrm>
        </p:spPr>
        <p:txBody>
          <a:bodyPr/>
          <a:lstStyle/>
          <a:p>
            <a:r>
              <a:rPr lang="it-IT" sz="2800" dirty="0">
                <a:solidFill>
                  <a:schemeClr val="tx1"/>
                </a:solidFill>
                <a:latin typeface="Gurmukhi MN" panose="02020600050405020304" pitchFamily="18" charset="0"/>
                <a:cs typeface="Gurmukhi MN" panose="02020600050405020304" pitchFamily="18" charset="0"/>
              </a:rPr>
              <a:t>CENNI DI ISTOLOGIA DEL TESSUTO OSSEO</a:t>
            </a:r>
          </a:p>
        </p:txBody>
      </p:sp>
      <p:sp>
        <p:nvSpPr>
          <p:cNvPr id="3" name="Segnaposto contenuto 2">
            <a:extLst>
              <a:ext uri="{FF2B5EF4-FFF2-40B4-BE49-F238E27FC236}">
                <a16:creationId xmlns:a16="http://schemas.microsoft.com/office/drawing/2014/main" id="{2826809A-A1A4-D240-8E5F-415C1097ECFC}"/>
              </a:ext>
            </a:extLst>
          </p:cNvPr>
          <p:cNvSpPr>
            <a:spLocks noGrp="1"/>
          </p:cNvSpPr>
          <p:nvPr>
            <p:ph idx="1"/>
          </p:nvPr>
        </p:nvSpPr>
        <p:spPr>
          <a:xfrm>
            <a:off x="683568" y="1196752"/>
            <a:ext cx="7920880" cy="4902348"/>
          </a:xfrm>
        </p:spPr>
        <p:txBody>
          <a:bodyPr/>
          <a:lstStyle/>
          <a:p>
            <a:r>
              <a:rPr lang="it-IT" sz="2600" dirty="0">
                <a:solidFill>
                  <a:schemeClr val="tx1"/>
                </a:solidFill>
                <a:latin typeface="Comic Sans MS" panose="030F0902030302020204" pitchFamily="66" charset="0"/>
              </a:rPr>
              <a:t>Le CELLULE del TESSUTO OSSEO sono:</a:t>
            </a:r>
          </a:p>
          <a:p>
            <a:pPr marL="457200" indent="-457200">
              <a:buFontTx/>
              <a:buChar char="-"/>
            </a:pPr>
            <a:r>
              <a:rPr lang="it-IT" sz="2600" dirty="0">
                <a:solidFill>
                  <a:schemeClr val="tx1"/>
                </a:solidFill>
                <a:latin typeface="Chalkboard" panose="03050602040202020205" pitchFamily="66" charset="77"/>
              </a:rPr>
              <a:t>OSTEOBLASTI, deputati a produrre la MATRICE EXTRACELLULARE ORGANICA, detta OSTEOIDE</a:t>
            </a:r>
          </a:p>
          <a:p>
            <a:pPr marL="0" indent="0"/>
            <a:endParaRPr lang="it-IT" sz="2600" dirty="0">
              <a:solidFill>
                <a:schemeClr val="tx1"/>
              </a:solidFill>
              <a:latin typeface="Chalkboard" panose="03050602040202020205" pitchFamily="66" charset="77"/>
            </a:endParaRPr>
          </a:p>
          <a:p>
            <a:pPr marL="457200" indent="-457200">
              <a:buFontTx/>
              <a:buChar char="-"/>
            </a:pPr>
            <a:r>
              <a:rPr lang="it-IT" sz="2600" dirty="0">
                <a:solidFill>
                  <a:schemeClr val="tx1"/>
                </a:solidFill>
                <a:latin typeface="Copperplate Gothic Bold" panose="020E0705020206020404" pitchFamily="34" charset="77"/>
              </a:rPr>
              <a:t>OSTEOCITI, cellule che non sintetizzano la matrice osteoide</a:t>
            </a:r>
          </a:p>
          <a:p>
            <a:pPr marL="0" indent="0"/>
            <a:endParaRPr lang="it-IT" sz="2600" dirty="0">
              <a:solidFill>
                <a:schemeClr val="tx1"/>
              </a:solidFill>
              <a:latin typeface="Copperplate Gothic Bold" panose="020E0705020206020404" pitchFamily="34" charset="77"/>
            </a:endParaRPr>
          </a:p>
          <a:p>
            <a:pPr marL="457200" indent="-457200">
              <a:buFontTx/>
              <a:buChar char="-"/>
            </a:pPr>
            <a:r>
              <a:rPr lang="it-IT" sz="2600" dirty="0">
                <a:solidFill>
                  <a:schemeClr val="tx1"/>
                </a:solidFill>
                <a:latin typeface="Gurmukhi MN" panose="02020600050405020304" pitchFamily="18" charset="0"/>
                <a:cs typeface="Gurmukhi MN" panose="02020600050405020304" pitchFamily="18" charset="0"/>
              </a:rPr>
              <a:t>OSTEOCLASTI, cellule PLURINUCLEATE di derivazione MONOCITO-MACROFAGICA, coinvolte nei processi di demolizione e riassorbimento della matrice ossea</a:t>
            </a:r>
          </a:p>
        </p:txBody>
      </p:sp>
    </p:spTree>
    <p:extLst>
      <p:ext uri="{BB962C8B-B14F-4D97-AF65-F5344CB8AC3E}">
        <p14:creationId xmlns:p14="http://schemas.microsoft.com/office/powerpoint/2010/main" val="2024076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SCHELETRICO DEL CRANIO:</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idx="4294967295"/>
          </p:nvPr>
        </p:nvSpPr>
        <p:spPr>
          <a:xfrm>
            <a:off x="323850" y="260350"/>
            <a:ext cx="882015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SCHELETRO DEL CRANIO: </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LATERALE</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5150" y="1484313"/>
            <a:ext cx="6530975"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VOLTA  del 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107504" y="620688"/>
            <a:ext cx="9036496" cy="5805264"/>
          </a:xfrm>
        </p:spPr>
        <p:txBody>
          <a:bodyPr/>
          <a:lstStyle/>
          <a:p>
            <a:r>
              <a:rPr lang="it-IT" sz="2400" dirty="0">
                <a:solidFill>
                  <a:schemeClr val="tx1"/>
                </a:solidFill>
                <a:latin typeface="Chalkboard" panose="03050602040202020205" pitchFamily="66" charset="77"/>
                <a:cs typeface="Corsiva Hebrew" pitchFamily="2" charset="-79"/>
              </a:rPr>
              <a:t>Il FRONTALE (impari, irregolare e pneumatico con il Seno Frontale), delimita ANTERIORMENTE la VOLTA, contribuendo anche a formare la VOLTA della Cavità Orbitaria e delle Cavità Nasali. Si articola tramite suture con le ossa MASCELLARE, ZIGOMATICO e NASALI, posteriormente con i PARIETALI (ossa pari piatte) e con la Grande Ala dello SFENOIDE. Il Parietale si articola con la Grande Ala dello Sfenoide, con il TEMPORALE (pari, pneumatico) tramite la SQUAMMA e PROCESSO MASTOIDEO e con la </a:t>
            </a:r>
            <a:r>
              <a:rPr lang="it-IT" sz="2400" dirty="0" err="1">
                <a:solidFill>
                  <a:schemeClr val="tx1"/>
                </a:solidFill>
                <a:latin typeface="Chalkboard" panose="03050602040202020205" pitchFamily="66" charset="77"/>
                <a:cs typeface="Corsiva Hebrew" pitchFamily="2" charset="-79"/>
              </a:rPr>
              <a:t>Squamma</a:t>
            </a:r>
            <a:r>
              <a:rPr lang="it-IT" sz="2400" dirty="0">
                <a:solidFill>
                  <a:schemeClr val="tx1"/>
                </a:solidFill>
                <a:latin typeface="Chalkboard" panose="03050602040202020205" pitchFamily="66" charset="77"/>
                <a:cs typeface="Corsiva Hebrew" pitchFamily="2" charset="-79"/>
              </a:rPr>
              <a:t> dell’ OCCIPITALE.</a:t>
            </a:r>
          </a:p>
          <a:p>
            <a:r>
              <a:rPr lang="it-IT" sz="2400" dirty="0">
                <a:solidFill>
                  <a:schemeClr val="tx1"/>
                </a:solidFill>
                <a:latin typeface="Tahoma" panose="020B0604030504040204" pitchFamily="34" charset="0"/>
                <a:ea typeface="Tahoma" panose="020B0604030504040204" pitchFamily="34" charset="0"/>
                <a:cs typeface="Tahoma" panose="020B0604030504040204" pitchFamily="34" charset="0"/>
              </a:rPr>
              <a:t>Le articolazioni per continuità tramite SUTURE (tra le quali la CORONALE, SAGITTALE e LAMBDOIDEA tra Parietali e </a:t>
            </a:r>
            <a:r>
              <a:rPr lang="it-IT" sz="2400" dirty="0" err="1">
                <a:solidFill>
                  <a:schemeClr val="tx1"/>
                </a:solidFill>
                <a:latin typeface="Tahoma" panose="020B0604030504040204" pitchFamily="34" charset="0"/>
                <a:ea typeface="Tahoma" panose="020B0604030504040204" pitchFamily="34" charset="0"/>
                <a:cs typeface="Tahoma" panose="020B0604030504040204" pitchFamily="34" charset="0"/>
              </a:rPr>
              <a:t>Squamma</a:t>
            </a:r>
            <a:r>
              <a:rPr lang="it-IT" sz="2400" dirty="0">
                <a:solidFill>
                  <a:schemeClr val="tx1"/>
                </a:solidFill>
                <a:latin typeface="Tahoma" panose="020B0604030504040204" pitchFamily="34" charset="0"/>
                <a:ea typeface="Tahoma" panose="020B0604030504040204" pitchFamily="34" charset="0"/>
                <a:cs typeface="Tahoma" panose="020B0604030504040204" pitchFamily="34" charset="0"/>
              </a:rPr>
              <a:t> dell’Occipitale) si sviluppano dalle cosiddette FONTANELLE di tessuto connettivo fibroso, che via scompaiono verso il secondo anno di vita post-natale.</a:t>
            </a:r>
          </a:p>
          <a:p>
            <a:r>
              <a:rPr lang="it-IT" sz="2800" dirty="0">
                <a:solidFill>
                  <a:schemeClr val="tx1"/>
                </a:solidFill>
                <a:latin typeface="Chalkboard" panose="03050602040202020205" pitchFamily="66" charset="77"/>
                <a:cs typeface="Corsiva Hebrew" pitchFamily="2" charset="-79"/>
              </a:rPr>
              <a:t> </a:t>
            </a:r>
          </a:p>
        </p:txBody>
      </p:sp>
    </p:spTree>
    <p:extLst>
      <p:ext uri="{BB962C8B-B14F-4D97-AF65-F5344CB8AC3E}">
        <p14:creationId xmlns:p14="http://schemas.microsoft.com/office/powerpoint/2010/main" val="2988869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238250" y="0"/>
            <a:ext cx="6667500" cy="6858000"/>
          </a:xfrm>
          <a:prstGeom prst="rect">
            <a:avLst/>
          </a:prstGeom>
          <a:noFill/>
          <a:ln>
            <a:noFill/>
          </a:ln>
        </p:spPr>
      </p:pic>
    </p:spTree>
    <p:extLst>
      <p:ext uri="{BB962C8B-B14F-4D97-AF65-F5344CB8AC3E}">
        <p14:creationId xmlns:p14="http://schemas.microsoft.com/office/powerpoint/2010/main" val="1127442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0959"/>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539552" y="767962"/>
            <a:ext cx="8134548" cy="5661248"/>
          </a:xfrm>
        </p:spPr>
        <p:txBody>
          <a:bodyPr/>
          <a:lstStyle/>
          <a:p>
            <a:r>
              <a:rPr lang="it-IT" sz="2800" dirty="0">
                <a:solidFill>
                  <a:schemeClr val="tx1"/>
                </a:solidFill>
                <a:latin typeface="Chalkboard" panose="03050602040202020205" pitchFamily="66" charset="77"/>
              </a:rPr>
              <a:t>E’ una struttura che si dispone indicativamente su un Piano Orizzontale, ma molto irregolare e frastagliata</a:t>
            </a:r>
          </a:p>
          <a:p>
            <a:endParaRPr lang="it-IT" sz="2800" dirty="0">
              <a:solidFill>
                <a:schemeClr val="tx1"/>
              </a:solidFill>
              <a:latin typeface="Chalkboard" panose="03050602040202020205" pitchFamily="66" charset="77"/>
            </a:endParaRPr>
          </a:p>
          <a:p>
            <a:r>
              <a:rPr lang="it-IT" sz="2800" dirty="0">
                <a:solidFill>
                  <a:schemeClr val="tx1"/>
                </a:solidFill>
                <a:latin typeface="Chalkboard" panose="03050602040202020205" pitchFamily="66" charset="77"/>
              </a:rPr>
              <a:t>Forma il PAVIMENTO della CAVITA’ del NEUROCRANIO, che può essere suddivisa in </a:t>
            </a:r>
            <a:r>
              <a:rPr lang="it-IT" sz="2800" dirty="0">
                <a:solidFill>
                  <a:schemeClr val="tx1"/>
                </a:solidFill>
                <a:latin typeface="Comic Sans MS" panose="030F0902030302020204" pitchFamily="66" charset="0"/>
              </a:rPr>
              <a:t>TRE FOSSE :</a:t>
            </a:r>
          </a:p>
          <a:p>
            <a:endParaRPr lang="it-IT" sz="2800" dirty="0">
              <a:solidFill>
                <a:schemeClr val="tx1"/>
              </a:solidFill>
              <a:latin typeface="Comic Sans MS" panose="030F0902030302020204" pitchFamily="66" charset="0"/>
            </a:endParaRPr>
          </a:p>
          <a:p>
            <a:pPr marL="457200" indent="-457200">
              <a:buFontTx/>
              <a:buChar char="-"/>
            </a:pPr>
            <a:r>
              <a:rPr lang="it-IT" sz="2800" dirty="0">
                <a:solidFill>
                  <a:schemeClr val="tx1"/>
                </a:solidFill>
                <a:latin typeface="Comic Sans MS" panose="030F0902030302020204" pitchFamily="66" charset="0"/>
              </a:rPr>
              <a:t>FOSSA NEUROCRANICA ANTERIORE</a:t>
            </a:r>
          </a:p>
          <a:p>
            <a:pPr marL="457200" indent="-457200">
              <a:buFontTx/>
              <a:buChar char="-"/>
            </a:pPr>
            <a:r>
              <a:rPr lang="it-IT" sz="2800" dirty="0">
                <a:solidFill>
                  <a:schemeClr val="tx1"/>
                </a:solidFill>
                <a:latin typeface="Comic Sans MS" panose="030F0902030302020204" pitchFamily="66" charset="0"/>
              </a:rPr>
              <a:t>FOSSA NEUROCRANICA MEDIA</a:t>
            </a:r>
          </a:p>
          <a:p>
            <a:pPr marL="457200" indent="-457200">
              <a:buFontTx/>
              <a:buChar char="-"/>
            </a:pPr>
            <a:r>
              <a:rPr lang="it-IT" sz="2800" dirty="0">
                <a:solidFill>
                  <a:schemeClr val="tx1"/>
                </a:solidFill>
                <a:latin typeface="Comic Sans MS" panose="030F0902030302020204" pitchFamily="66" charset="0"/>
              </a:rPr>
              <a:t>FOSSA NEUROCRANICA POSTERIORE</a:t>
            </a:r>
          </a:p>
        </p:txBody>
      </p:sp>
    </p:spTree>
    <p:extLst>
      <p:ext uri="{BB962C8B-B14F-4D97-AF65-F5344CB8AC3E}">
        <p14:creationId xmlns:p14="http://schemas.microsoft.com/office/powerpoint/2010/main" val="2777119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04"/>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t="-2"/>
          <a:stretch/>
        </p:blipFill>
        <p:spPr>
          <a:xfrm>
            <a:off x="539552" y="-7695"/>
            <a:ext cx="8604449" cy="6833808"/>
          </a:xfrm>
          <a:prstGeom prst="rect">
            <a:avLst/>
          </a:prstGeom>
          <a:noFill/>
          <a:ln>
            <a:noFill/>
          </a:ln>
        </p:spPr>
      </p:pic>
      <p:pic>
        <p:nvPicPr>
          <p:cNvPr id="4" name="Picture 1" descr="0604">
            <a:extLst>
              <a:ext uri="{FF2B5EF4-FFF2-40B4-BE49-F238E27FC236}">
                <a16:creationId xmlns:a16="http://schemas.microsoft.com/office/drawing/2014/main" id="{9B8618BF-9314-5F42-B99D-DFEC0BBA1D90}"/>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7487816" y="620688"/>
            <a:ext cx="1656184" cy="288032"/>
          </a:xfrm>
          <a:prstGeom prst="rect">
            <a:avLst/>
          </a:prstGeom>
          <a:noFill/>
          <a:ln>
            <a:noFill/>
          </a:ln>
        </p:spPr>
      </p:pic>
    </p:spTree>
    <p:extLst>
      <p:ext uri="{BB962C8B-B14F-4D97-AF65-F5344CB8AC3E}">
        <p14:creationId xmlns:p14="http://schemas.microsoft.com/office/powerpoint/2010/main" val="3315841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192D4B-58C2-C94B-B6EE-47EA628CC689}"/>
              </a:ext>
            </a:extLst>
          </p:cNvPr>
          <p:cNvSpPr>
            <a:spLocks noGrp="1"/>
          </p:cNvSpPr>
          <p:nvPr>
            <p:ph type="title"/>
          </p:nvPr>
        </p:nvSpPr>
        <p:spPr/>
        <p:txBody>
          <a:bodyPr/>
          <a:lstStyle/>
          <a:p>
            <a:r>
              <a:rPr lang="it-IT" dirty="0">
                <a:solidFill>
                  <a:schemeClr val="tx1"/>
                </a:solidFill>
                <a:latin typeface="Gurmukhi MN" panose="02020600050405020304" pitchFamily="18" charset="0"/>
                <a:cs typeface="Gurmukhi MN" panose="02020600050405020304" pitchFamily="18" charset="0"/>
              </a:rPr>
              <a:t>SPLANCNOCRANIO</a:t>
            </a:r>
          </a:p>
        </p:txBody>
      </p:sp>
    </p:spTree>
    <p:extLst>
      <p:ext uri="{BB962C8B-B14F-4D97-AF65-F5344CB8AC3E}">
        <p14:creationId xmlns:p14="http://schemas.microsoft.com/office/powerpoint/2010/main" val="186271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A04020102020204" pitchFamily="34" charset="0"/>
              </a:rPr>
              <a:t>SCHELETRICO DEL CRANIO:</a:t>
            </a:r>
            <a:br>
              <a:rPr lang="it-IT" altLang="it-IT" sz="2800" dirty="0">
                <a:solidFill>
                  <a:schemeClr val="tx1"/>
                </a:solidFill>
                <a:latin typeface="Arial Black" panose="020B0A04020102020204" pitchFamily="34" charset="0"/>
              </a:rPr>
            </a:br>
            <a:r>
              <a:rPr lang="it-IT" altLang="it-IT" sz="2800" dirty="0">
                <a:solidFill>
                  <a:schemeClr val="tx1"/>
                </a:solidFill>
                <a:latin typeface="Arial Black" panose="020B0A04020102020204" pitchFamily="34" charset="0"/>
              </a:rPr>
              <a:t>VISIONE FRONTALE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216705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647566-5B9F-A94A-8D97-6C291406068B}"/>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Il cosiddetto «MASSICCIO FACIALE»</a:t>
            </a:r>
          </a:p>
        </p:txBody>
      </p:sp>
      <p:sp>
        <p:nvSpPr>
          <p:cNvPr id="3" name="Segnaposto contenuto 2">
            <a:extLst>
              <a:ext uri="{FF2B5EF4-FFF2-40B4-BE49-F238E27FC236}">
                <a16:creationId xmlns:a16="http://schemas.microsoft.com/office/drawing/2014/main" id="{B9CF13F9-C69E-1F4E-9CE4-B870F127DECC}"/>
              </a:ext>
            </a:extLst>
          </p:cNvPr>
          <p:cNvSpPr>
            <a:spLocks noGrp="1"/>
          </p:cNvSpPr>
          <p:nvPr>
            <p:ph idx="1"/>
          </p:nvPr>
        </p:nvSpPr>
        <p:spPr>
          <a:xfrm>
            <a:off x="107504" y="1412776"/>
            <a:ext cx="8856984" cy="5328592"/>
          </a:xfrm>
        </p:spPr>
        <p:txBody>
          <a:bodyPr/>
          <a:lstStyle/>
          <a:p>
            <a:r>
              <a:rPr lang="it-IT" dirty="0">
                <a:solidFill>
                  <a:schemeClr val="tx1"/>
                </a:solidFill>
                <a:latin typeface="Copperplate" panose="02000504000000020004" pitchFamily="2" charset="77"/>
              </a:rPr>
              <a:t>È</a:t>
            </a:r>
            <a:r>
              <a:rPr lang="it-IT" dirty="0">
                <a:latin typeface="Copperplate" panose="02000504000000020004" pitchFamily="2" charset="77"/>
              </a:rPr>
              <a:t> </a:t>
            </a:r>
            <a:r>
              <a:rPr lang="it-IT" dirty="0">
                <a:solidFill>
                  <a:schemeClr val="tx1"/>
                </a:solidFill>
                <a:latin typeface="Copperplate" panose="02000504000000020004" pitchFamily="2" charset="77"/>
              </a:rPr>
              <a:t>apprezzabile in proiezione frontale anteriore.</a:t>
            </a:r>
          </a:p>
          <a:p>
            <a:r>
              <a:rPr lang="it-IT" dirty="0">
                <a:solidFill>
                  <a:schemeClr val="tx1"/>
                </a:solidFill>
                <a:latin typeface="Copperplate" panose="02000504000000020004" pitchFamily="2" charset="77"/>
              </a:rPr>
              <a:t>È costituito dall’ OSSO MASCELLARE, dallo ZIGOMATICO, dalle OSSA NASALI e dalla MANDIBOLA (o Mascellare Inferiore)</a:t>
            </a:r>
          </a:p>
          <a:p>
            <a:r>
              <a:rPr lang="it-IT" dirty="0">
                <a:solidFill>
                  <a:schemeClr val="tx1"/>
                </a:solidFill>
                <a:latin typeface="Copperplate" panose="02000504000000020004" pitchFamily="2" charset="77"/>
              </a:rPr>
              <a:t>Presenta gli orifici delle Cavità Orbitarie, delle </a:t>
            </a:r>
            <a:r>
              <a:rPr lang="it-IT" dirty="0" err="1">
                <a:solidFill>
                  <a:schemeClr val="tx1"/>
                </a:solidFill>
                <a:latin typeface="Copperplate" panose="02000504000000020004" pitchFamily="2" charset="77"/>
              </a:rPr>
              <a:t>Cavita’</a:t>
            </a:r>
            <a:r>
              <a:rPr lang="it-IT" dirty="0">
                <a:solidFill>
                  <a:schemeClr val="tx1"/>
                </a:solidFill>
                <a:latin typeface="Copperplate" panose="02000504000000020004" pitchFamily="2" charset="77"/>
              </a:rPr>
              <a:t> Nasali (Apertura Piriforme) e della </a:t>
            </a:r>
            <a:r>
              <a:rPr lang="it-IT" dirty="0" err="1">
                <a:solidFill>
                  <a:schemeClr val="tx1"/>
                </a:solidFill>
                <a:latin typeface="Copperplate" panose="02000504000000020004" pitchFamily="2" charset="77"/>
              </a:rPr>
              <a:t>Cavita’</a:t>
            </a:r>
            <a:r>
              <a:rPr lang="it-IT" dirty="0">
                <a:solidFill>
                  <a:schemeClr val="tx1"/>
                </a:solidFill>
                <a:latin typeface="Copperplate" panose="02000504000000020004" pitchFamily="2" charset="77"/>
              </a:rPr>
              <a:t> Orale.</a:t>
            </a:r>
            <a:endParaRPr lang="it-IT" dirty="0">
              <a:latin typeface="Copperplate" panose="02000504000000020004" pitchFamily="2" charset="77"/>
            </a:endParaRPr>
          </a:p>
        </p:txBody>
      </p:sp>
    </p:spTree>
    <p:extLst>
      <p:ext uri="{BB962C8B-B14F-4D97-AF65-F5344CB8AC3E}">
        <p14:creationId xmlns:p14="http://schemas.microsoft.com/office/powerpoint/2010/main" val="25959536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95C17-A580-7749-B721-F1F41ECC165F}"/>
              </a:ext>
            </a:extLst>
          </p:cNvPr>
          <p:cNvSpPr>
            <a:spLocks noGrp="1"/>
          </p:cNvSpPr>
          <p:nvPr>
            <p:ph type="title"/>
          </p:nvPr>
        </p:nvSpPr>
        <p:spPr>
          <a:xfrm>
            <a:off x="539552" y="1988840"/>
            <a:ext cx="8216900" cy="1422400"/>
          </a:xfrm>
        </p:spPr>
        <p:txBody>
          <a:bodyPr/>
          <a:lstStyle/>
          <a:p>
            <a:r>
              <a:rPr lang="it-IT" sz="3600" dirty="0">
                <a:solidFill>
                  <a:schemeClr val="tx1"/>
                </a:solidFill>
                <a:latin typeface="Gurmukhi MN" panose="02020600050405020304" pitchFamily="18" charset="0"/>
                <a:cs typeface="Gurmukhi MN" panose="02020600050405020304" pitchFamily="18" charset="0"/>
              </a:rPr>
              <a:t>CAVITA’ DELLO SPLANCNOCRANIO</a:t>
            </a:r>
          </a:p>
        </p:txBody>
      </p:sp>
    </p:spTree>
    <p:extLst>
      <p:ext uri="{BB962C8B-B14F-4D97-AF65-F5344CB8AC3E}">
        <p14:creationId xmlns:p14="http://schemas.microsoft.com/office/powerpoint/2010/main" val="480613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ACC3867-E595-014F-B9EC-67F6C393B2F5}"/>
              </a:ext>
            </a:extLst>
          </p:cNvPr>
          <p:cNvSpPr>
            <a:spLocks noGrp="1"/>
          </p:cNvSpPr>
          <p:nvPr>
            <p:ph idx="1"/>
          </p:nvPr>
        </p:nvSpPr>
        <p:spPr>
          <a:xfrm>
            <a:off x="467544" y="620688"/>
            <a:ext cx="8424936" cy="5832648"/>
          </a:xfrm>
        </p:spPr>
        <p:txBody>
          <a:bodyPr/>
          <a:lstStyle/>
          <a:p>
            <a:r>
              <a:rPr lang="it-IT" sz="2800" dirty="0">
                <a:solidFill>
                  <a:schemeClr val="tx1"/>
                </a:solidFill>
                <a:latin typeface="Gurmukhi MN" panose="02020600050405020304" pitchFamily="18" charset="0"/>
                <a:cs typeface="Gurmukhi MN" panose="02020600050405020304" pitchFamily="18" charset="0"/>
              </a:rPr>
              <a:t>Nell’ Uomo si riscontra la presenza del cosiddetto OSSO LAMELLARE, in cui le cosiddette LAMELLE si organizzano a formare:</a:t>
            </a:r>
          </a:p>
          <a:p>
            <a:pPr marL="457200" indent="-457200">
              <a:buFontTx/>
              <a:buChar char="-"/>
            </a:pPr>
            <a:r>
              <a:rPr lang="it-IT" sz="2800" dirty="0">
                <a:solidFill>
                  <a:schemeClr val="tx1"/>
                </a:solidFill>
                <a:latin typeface="Gurmukhi MN" panose="02020600050405020304" pitchFamily="18" charset="0"/>
                <a:cs typeface="Gurmukhi MN" panose="02020600050405020304" pitchFamily="18" charset="0"/>
              </a:rPr>
              <a:t>OSSO COMPATTO, disponendosi concentricamente attorno a un canale centrale di </a:t>
            </a:r>
            <a:r>
              <a:rPr lang="it-IT" sz="2800" dirty="0" err="1">
                <a:solidFill>
                  <a:schemeClr val="tx1"/>
                </a:solidFill>
                <a:latin typeface="Gurmukhi MN" panose="02020600050405020304" pitchFamily="18" charset="0"/>
                <a:cs typeface="Gurmukhi MN" panose="02020600050405020304" pitchFamily="18" charset="0"/>
              </a:rPr>
              <a:t>Havers</a:t>
            </a:r>
            <a:r>
              <a:rPr lang="it-IT" sz="2800" dirty="0">
                <a:solidFill>
                  <a:schemeClr val="tx1"/>
                </a:solidFill>
                <a:latin typeface="Gurmukhi MN" panose="02020600050405020304" pitchFamily="18" charset="0"/>
                <a:cs typeface="Gurmukhi MN" panose="02020600050405020304" pitchFamily="18" charset="0"/>
              </a:rPr>
              <a:t>, formando gli OSTEONI;</a:t>
            </a:r>
          </a:p>
          <a:p>
            <a:pPr marL="457200" indent="-457200">
              <a:buFontTx/>
              <a:buChar char="-"/>
            </a:pPr>
            <a:r>
              <a:rPr lang="it-IT" sz="2800" dirty="0">
                <a:solidFill>
                  <a:schemeClr val="tx1"/>
                </a:solidFill>
                <a:latin typeface="Gurmukhi MN" panose="02020600050405020304" pitchFamily="18" charset="0"/>
                <a:cs typeface="Gurmukhi MN" panose="02020600050405020304" pitchFamily="18" charset="0"/>
              </a:rPr>
              <a:t>OSSO SPUGNOSO, in cui le lamelle formano una trama intrecciata delimitando degli spazi occupati da Midollo Osseo.</a:t>
            </a:r>
          </a:p>
          <a:p>
            <a:pPr marL="0" indent="0"/>
            <a:r>
              <a:rPr lang="it-IT" sz="2800" dirty="0">
                <a:solidFill>
                  <a:schemeClr val="tx1"/>
                </a:solidFill>
                <a:latin typeface="Gurmukhi MN" panose="02020600050405020304" pitchFamily="18" charset="0"/>
                <a:cs typeface="Gurmukhi MN" panose="02020600050405020304" pitchFamily="18" charset="0"/>
              </a:rPr>
              <a:t>In sintesi, l’ OSSO COMPATTO si dispone alla superficie esterna dei segmenti scheletrici, mentre l’ OSSO SPUGNOSO si pone nella profondità.</a:t>
            </a:r>
          </a:p>
        </p:txBody>
      </p:sp>
    </p:spTree>
    <p:extLst>
      <p:ext uri="{BB962C8B-B14F-4D97-AF65-F5344CB8AC3E}">
        <p14:creationId xmlns:p14="http://schemas.microsoft.com/office/powerpoint/2010/main" val="37736553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20788"/>
            <a:ext cx="9144000" cy="5637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6" name="Rectangle 2"/>
          <p:cNvSpPr>
            <a:spLocks noGrp="1" noChangeArrowheads="1"/>
          </p:cNvSpPr>
          <p:nvPr>
            <p:ph type="title" idx="4294967295"/>
          </p:nvPr>
        </p:nvSpPr>
        <p:spPr>
          <a:xfrm>
            <a:off x="606425" y="350838"/>
            <a:ext cx="7489825"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CAVITA’ ORBITARIA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3009" name="Object 1"/>
          <p:cNvGraphicFramePr>
            <a:graphicFrameLocks noChangeAspect="1"/>
          </p:cNvGraphicFramePr>
          <p:nvPr>
            <p:extLst>
              <p:ext uri="{D42A27DB-BD31-4B8C-83A1-F6EECF244321}">
                <p14:modId xmlns:p14="http://schemas.microsoft.com/office/powerpoint/2010/main" val="190373157"/>
              </p:ext>
            </p:extLst>
          </p:nvPr>
        </p:nvGraphicFramePr>
        <p:xfrm>
          <a:off x="18093" y="1052736"/>
          <a:ext cx="9125907" cy="5803835"/>
        </p:xfrm>
        <a:graphic>
          <a:graphicData uri="http://schemas.openxmlformats.org/presentationml/2006/ole">
            <mc:AlternateContent xmlns:mc="http://schemas.openxmlformats.org/markup-compatibility/2006">
              <mc:Choice xmlns:v="urn:schemas-microsoft-com:vml" Requires="v">
                <p:oleObj spid="_x0000_s43199" r:id="rId4" imgW="5717575" imgH="3394617" progId="">
                  <p:embed/>
                </p:oleObj>
              </mc:Choice>
              <mc:Fallback>
                <p:oleObj r:id="rId4" imgW="5717575" imgH="3394617"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3" y="1052736"/>
                        <a:ext cx="9125907" cy="5803835"/>
                      </a:xfrm>
                      <a:prstGeom prst="rect">
                        <a:avLst/>
                      </a:prstGeom>
                      <a:noFill/>
                      <a:effectLst/>
                      <a:extLst/>
                    </p:spPr>
                  </p:pic>
                </p:oleObj>
              </mc:Fallback>
            </mc:AlternateContent>
          </a:graphicData>
        </a:graphic>
      </p:graphicFrame>
      <p:sp>
        <p:nvSpPr>
          <p:cNvPr id="43010" name="Text Box 2"/>
          <p:cNvSpPr txBox="1">
            <a:spLocks noChangeArrowheads="1"/>
          </p:cNvSpPr>
          <p:nvPr/>
        </p:nvSpPr>
        <p:spPr bwMode="auto">
          <a:xfrm>
            <a:off x="1331640" y="332656"/>
            <a:ext cx="7057038"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r>
              <a:rPr lang="it-IT" altLang="it-IT" sz="3200" dirty="0">
                <a:solidFill>
                  <a:schemeClr val="tx1"/>
                </a:solidFill>
                <a:latin typeface="Gurmukhi MN" panose="02020600050405020304" pitchFamily="18" charset="0"/>
                <a:cs typeface="Gurmukhi MN" panose="02020600050405020304" pitchFamily="18" charset="0"/>
              </a:rPr>
              <a:t>CAVITA’ NASALI - PARETE LATERALE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Rectangle 1"/>
          <p:cNvSpPr>
            <a:spLocks noGrp="1" noChangeArrowheads="1"/>
          </p:cNvSpPr>
          <p:nvPr>
            <p:ph type="title" idx="4294967295"/>
          </p:nvPr>
        </p:nvSpPr>
        <p:spPr>
          <a:xfrm>
            <a:off x="415925" y="26732"/>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CAVITA’ NASALI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PARETE MEDIALE</a:t>
            </a:r>
          </a:p>
        </p:txBody>
      </p:sp>
      <p:pic>
        <p:nvPicPr>
          <p:cNvPr id="44034" name="Picture 2"/>
          <p:cNvPicPr>
            <a:picLocks noChangeAspect="1" noChangeArrowheads="1"/>
          </p:cNvPicPr>
          <p:nvPr/>
        </p:nvPicPr>
        <p:blipFill>
          <a:blip r:embed="rId3">
            <a:lum bright="-18000" contrast="18000"/>
            <a:extLst>
              <a:ext uri="{28A0092B-C50C-407E-A947-70E740481C1C}">
                <a14:useLocalDpi xmlns:a14="http://schemas.microsoft.com/office/drawing/2010/main"/>
              </a:ext>
            </a:extLst>
          </a:blip>
          <a:srcRect/>
          <a:stretch>
            <a:fillRect/>
          </a:stretch>
        </p:blipFill>
        <p:spPr bwMode="auto">
          <a:xfrm>
            <a:off x="0" y="1052736"/>
            <a:ext cx="9144000" cy="5958212"/>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45BE58-BF5C-CE49-84EF-B36DA981174C}"/>
              </a:ext>
            </a:extLst>
          </p:cNvPr>
          <p:cNvSpPr>
            <a:spLocks noGrp="1"/>
          </p:cNvSpPr>
          <p:nvPr>
            <p:ph type="title"/>
          </p:nvPr>
        </p:nvSpPr>
        <p:spPr>
          <a:xfrm>
            <a:off x="0" y="7372"/>
            <a:ext cx="8964488" cy="1422400"/>
          </a:xfrm>
        </p:spPr>
        <p:txBody>
          <a:bodyPr/>
          <a:lstStyle/>
          <a:p>
            <a:r>
              <a:rPr lang="it-IT" sz="3200" b="0" dirty="0">
                <a:solidFill>
                  <a:schemeClr val="tx1"/>
                </a:solidFill>
                <a:latin typeface="Gurmukhi MN" panose="02020600050405020304" pitchFamily="18" charset="0"/>
                <a:cs typeface="Gurmukhi MN" panose="02020600050405020304" pitchFamily="18" charset="0"/>
              </a:rPr>
              <a:t>SENI PARANASALI</a:t>
            </a:r>
            <a:br>
              <a:rPr lang="it-IT" sz="3200" b="0" dirty="0">
                <a:solidFill>
                  <a:schemeClr val="tx1"/>
                </a:solidFill>
                <a:latin typeface="Gurmukhi MN" panose="02020600050405020304" pitchFamily="18" charset="0"/>
                <a:cs typeface="Gurmukhi MN" panose="02020600050405020304" pitchFamily="18" charset="0"/>
              </a:rPr>
            </a:br>
            <a:r>
              <a:rPr lang="it-IT" sz="3200" b="0" dirty="0">
                <a:solidFill>
                  <a:schemeClr val="tx1"/>
                </a:solidFill>
                <a:latin typeface="Gurmukhi MN" panose="02020600050405020304" pitchFamily="18" charset="0"/>
                <a:cs typeface="Gurmukhi MN" panose="02020600050405020304" pitchFamily="18" charset="0"/>
              </a:rPr>
              <a:t>o</a:t>
            </a:r>
            <a:br>
              <a:rPr lang="it-IT" sz="3200" b="0" dirty="0">
                <a:solidFill>
                  <a:schemeClr val="tx1"/>
                </a:solidFill>
                <a:latin typeface="Gurmukhi MN" panose="02020600050405020304" pitchFamily="18" charset="0"/>
                <a:cs typeface="Gurmukhi MN" panose="02020600050405020304" pitchFamily="18" charset="0"/>
              </a:rPr>
            </a:br>
            <a:r>
              <a:rPr lang="it-IT" sz="3200" b="0" dirty="0">
                <a:solidFill>
                  <a:schemeClr val="tx1"/>
                </a:solidFill>
                <a:latin typeface="Gurmukhi MN" panose="02020600050405020304" pitchFamily="18" charset="0"/>
                <a:cs typeface="Gurmukhi MN" panose="02020600050405020304" pitchFamily="18" charset="0"/>
              </a:rPr>
              <a:t>CAVITA’ NASALI ACCESSORIE</a:t>
            </a:r>
          </a:p>
        </p:txBody>
      </p:sp>
      <p:sp>
        <p:nvSpPr>
          <p:cNvPr id="3" name="Segnaposto contenuto 2">
            <a:extLst>
              <a:ext uri="{FF2B5EF4-FFF2-40B4-BE49-F238E27FC236}">
                <a16:creationId xmlns:a16="http://schemas.microsoft.com/office/drawing/2014/main" id="{3E508AC9-7A26-104C-B159-224140C245FE}"/>
              </a:ext>
            </a:extLst>
          </p:cNvPr>
          <p:cNvSpPr>
            <a:spLocks noGrp="1"/>
          </p:cNvSpPr>
          <p:nvPr>
            <p:ph idx="1"/>
          </p:nvPr>
        </p:nvSpPr>
        <p:spPr>
          <a:xfrm>
            <a:off x="107504" y="1700808"/>
            <a:ext cx="9036496" cy="5301208"/>
          </a:xfrm>
        </p:spPr>
        <p:txBody>
          <a:bodyPr/>
          <a:lstStyle/>
          <a:p>
            <a:r>
              <a:rPr lang="it-IT" sz="2800" dirty="0">
                <a:solidFill>
                  <a:schemeClr val="tx1"/>
                </a:solidFill>
                <a:latin typeface="Chalkduster" panose="03050602040202020205" pitchFamily="66" charset="77"/>
              </a:rPr>
              <a:t>Sono cavità scavate nell’ambito di Ossa Pneumatiche del Cranio:</a:t>
            </a:r>
          </a:p>
          <a:p>
            <a:pPr marL="457200" indent="-457200">
              <a:buFontTx/>
              <a:buChar char="-"/>
            </a:pPr>
            <a:r>
              <a:rPr lang="it-IT" sz="2800" dirty="0">
                <a:solidFill>
                  <a:schemeClr val="tx1"/>
                </a:solidFill>
                <a:latin typeface="Chalkduster" panose="03050602040202020205" pitchFamily="66" charset="77"/>
              </a:rPr>
              <a:t>SENO FRONTALE</a:t>
            </a:r>
          </a:p>
          <a:p>
            <a:pPr marL="457200" indent="-457200">
              <a:buFontTx/>
              <a:buChar char="-"/>
            </a:pPr>
            <a:r>
              <a:rPr lang="it-IT" sz="2800" dirty="0">
                <a:solidFill>
                  <a:schemeClr val="tx1"/>
                </a:solidFill>
                <a:latin typeface="Chalkduster" panose="03050602040202020205" pitchFamily="66" charset="77"/>
              </a:rPr>
              <a:t>CELLETTE ETMOIDALI</a:t>
            </a:r>
          </a:p>
          <a:p>
            <a:pPr marL="457200" indent="-457200">
              <a:buFontTx/>
              <a:buChar char="-"/>
            </a:pPr>
            <a:r>
              <a:rPr lang="it-IT" sz="2800" dirty="0">
                <a:solidFill>
                  <a:schemeClr val="tx1"/>
                </a:solidFill>
                <a:latin typeface="Chalkduster" panose="03050602040202020205" pitchFamily="66" charset="77"/>
              </a:rPr>
              <a:t>SENO SFENOIDALE</a:t>
            </a:r>
          </a:p>
          <a:p>
            <a:pPr marL="457200" indent="-457200">
              <a:buFontTx/>
              <a:buChar char="-"/>
            </a:pPr>
            <a:r>
              <a:rPr lang="it-IT" sz="2800" dirty="0">
                <a:solidFill>
                  <a:schemeClr val="tx1"/>
                </a:solidFill>
                <a:latin typeface="Chalkduster" panose="03050602040202020205" pitchFamily="66" charset="77"/>
              </a:rPr>
              <a:t>SENO MASCELLARE</a:t>
            </a:r>
          </a:p>
          <a:p>
            <a:pPr marL="0" indent="0"/>
            <a:r>
              <a:rPr lang="it-IT" sz="2800" dirty="0">
                <a:solidFill>
                  <a:schemeClr val="tx1"/>
                </a:solidFill>
                <a:latin typeface="Chalkduster" panose="03050602040202020205" pitchFamily="66" charset="77"/>
              </a:rPr>
              <a:t>Comunicano con le Cavità Nasali tramite i MEATI NASALI Superiore, Medio ed Inferiore</a:t>
            </a:r>
          </a:p>
        </p:txBody>
      </p:sp>
    </p:spTree>
    <p:extLst>
      <p:ext uri="{BB962C8B-B14F-4D97-AF65-F5344CB8AC3E}">
        <p14:creationId xmlns:p14="http://schemas.microsoft.com/office/powerpoint/2010/main" val="17229453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Rectangle 1"/>
          <p:cNvSpPr>
            <a:spLocks noGrp="1" noChangeArrowheads="1"/>
          </p:cNvSpPr>
          <p:nvPr>
            <p:ph type="title" idx="4294967295"/>
          </p:nvPr>
        </p:nvSpPr>
        <p:spPr>
          <a:xfrm>
            <a:off x="457200" y="274638"/>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Chalkboard" panose="03050602040202020205" pitchFamily="66" charset="77"/>
              </a:rPr>
              <a:t>SENI PARANASALI</a:t>
            </a:r>
            <a:br>
              <a:rPr lang="it-IT" altLang="it-IT" sz="3200" b="0" dirty="0">
                <a:solidFill>
                  <a:schemeClr val="tx1"/>
                </a:solidFill>
                <a:latin typeface="Chalkboard" panose="03050602040202020205" pitchFamily="66" charset="77"/>
              </a:rPr>
            </a:br>
            <a:r>
              <a:rPr lang="it-IT" altLang="it-IT" sz="3200" b="0" dirty="0">
                <a:solidFill>
                  <a:schemeClr val="tx1"/>
                </a:solidFill>
                <a:latin typeface="Chalkboard" panose="03050602040202020205" pitchFamily="66" charset="77"/>
              </a:rPr>
              <a:t>(CAVITA’ NASALI ACCESSORIE)</a:t>
            </a:r>
          </a:p>
        </p:txBody>
      </p:sp>
      <p:pic>
        <p:nvPicPr>
          <p:cNvPr id="45058" name="Picture 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250825" y="1412875"/>
            <a:ext cx="4165600" cy="544512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59" name="Picture 3"/>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4911725" y="1412875"/>
            <a:ext cx="4232275" cy="544512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6156325" y="723900"/>
            <a:ext cx="2987675" cy="18002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FOSSE</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LATERALI</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del</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CRANIO</a:t>
            </a:r>
          </a:p>
        </p:txBody>
      </p:sp>
      <p:pic>
        <p:nvPicPr>
          <p:cNvPr id="4608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940425" cy="3970338"/>
          </a:xfrm>
          <a:prstGeom prst="rect">
            <a:avLst/>
          </a:prstGeom>
          <a:noFill/>
          <a:ln>
            <a:noFill/>
          </a:ln>
          <a:effectLst/>
          <a:extLst>
            <a:ext uri="{909E8E84-426E-40DD-AFC4-6F175D3DCCD1}">
              <a14:hiddenFill xmlns:a14="http://schemas.microsoft.com/office/drawing/2010/main">
                <a:blipFill dpi="0" rotWithShape="0">
                  <a:blip/>
                  <a:srcRect t="45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08400" y="4005263"/>
            <a:ext cx="5435600" cy="2636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4" name="Text Box 4"/>
          <p:cNvSpPr txBox="1">
            <a:spLocks noChangeArrowheads="1"/>
          </p:cNvSpPr>
          <p:nvPr/>
        </p:nvSpPr>
        <p:spPr bwMode="auto">
          <a:xfrm>
            <a:off x="325438" y="4508500"/>
            <a:ext cx="3349625"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dirty="0">
                <a:latin typeface="Arial Black" panose="020B0A04020102020204" pitchFamily="34" charset="0"/>
                <a:cs typeface="Arial" panose="020B0604020202020204" pitchFamily="34" charset="0"/>
              </a:rPr>
              <a:t>FOSSA </a:t>
            </a:r>
          </a:p>
          <a:p>
            <a:pPr algn="ctr">
              <a:buClrTx/>
              <a:buFontTx/>
              <a:buNone/>
            </a:pPr>
            <a:r>
              <a:rPr lang="it-IT" altLang="it-IT" dirty="0">
                <a:latin typeface="Arial Black" panose="020B0A04020102020204" pitchFamily="34" charset="0"/>
                <a:cs typeface="Arial" panose="020B0604020202020204" pitchFamily="34" charset="0"/>
              </a:rPr>
              <a:t>PTERIGO-MAXILLO</a:t>
            </a:r>
          </a:p>
          <a:p>
            <a:pPr algn="ctr">
              <a:buClrTx/>
              <a:buFontTx/>
              <a:buNone/>
            </a:pPr>
            <a:r>
              <a:rPr lang="it-IT" altLang="it-IT" dirty="0">
                <a:latin typeface="Arial Black" panose="020B0A04020102020204" pitchFamily="34" charset="0"/>
                <a:cs typeface="Arial" panose="020B0604020202020204" pitchFamily="34" charset="0"/>
              </a:rPr>
              <a:t>-PALATINA</a:t>
            </a:r>
          </a:p>
          <a:p>
            <a:pPr algn="ctr">
              <a:buClrTx/>
              <a:buFontTx/>
              <a:buNone/>
            </a:pPr>
            <a:r>
              <a:rPr lang="it-IT" altLang="it-IT" dirty="0">
                <a:latin typeface="Arial Black" panose="020B0A04020102020204" pitchFamily="34" charset="0"/>
                <a:cs typeface="Arial" panose="020B0604020202020204" pitchFamily="34" charset="0"/>
              </a:rPr>
              <a:t>(</a:t>
            </a:r>
            <a:r>
              <a:rPr lang="it-IT" altLang="it-IT" dirty="0" err="1">
                <a:latin typeface="Arial Black" panose="020B0A04020102020204" pitchFamily="34" charset="0"/>
                <a:cs typeface="Arial" panose="020B0604020202020204" pitchFamily="34" charset="0"/>
              </a:rPr>
              <a:t>Pterigo</a:t>
            </a:r>
            <a:r>
              <a:rPr lang="it-IT" altLang="it-IT" dirty="0">
                <a:latin typeface="Arial Black" panose="020B0A04020102020204" pitchFamily="34" charset="0"/>
                <a:cs typeface="Arial" panose="020B0604020202020204" pitchFamily="34" charset="0"/>
              </a:rPr>
              <a:t>-Palatina, </a:t>
            </a:r>
          </a:p>
          <a:p>
            <a:pPr algn="ctr">
              <a:buClrTx/>
              <a:buFontTx/>
              <a:buNone/>
            </a:pPr>
            <a:r>
              <a:rPr lang="it-IT" altLang="it-IT" dirty="0" err="1">
                <a:latin typeface="Arial Black" panose="020B0A04020102020204" pitchFamily="34" charset="0"/>
                <a:cs typeface="Arial" panose="020B0604020202020204" pitchFamily="34" charset="0"/>
              </a:rPr>
              <a:t>Sfeno</a:t>
            </a:r>
            <a:r>
              <a:rPr lang="it-IT" altLang="it-IT" dirty="0">
                <a:latin typeface="Arial Black" panose="020B0A04020102020204" pitchFamily="34" charset="0"/>
                <a:cs typeface="Arial" panose="020B0604020202020204" pitchFamily="34" charset="0"/>
              </a:rPr>
              <a:t>-Palatina)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D0D3FA-3A29-A043-A9E9-4827062F7F1B}"/>
              </a:ext>
            </a:extLst>
          </p:cNvPr>
          <p:cNvSpPr>
            <a:spLocks noGrp="1"/>
          </p:cNvSpPr>
          <p:nvPr>
            <p:ph type="title"/>
          </p:nvPr>
        </p:nvSpPr>
        <p:spPr>
          <a:xfrm>
            <a:off x="101154" y="0"/>
            <a:ext cx="8928992" cy="764704"/>
          </a:xfrm>
        </p:spPr>
        <p:txBody>
          <a:bodyPr/>
          <a:lstStyle/>
          <a:p>
            <a:r>
              <a:rPr lang="it-IT" sz="3200" b="0" dirty="0">
                <a:solidFill>
                  <a:schemeClr val="tx1"/>
                </a:solidFill>
                <a:latin typeface="Gurmukhi MN" panose="02020600050405020304" pitchFamily="18" charset="0"/>
                <a:cs typeface="Gurmukhi MN" panose="02020600050405020304" pitchFamily="18" charset="0"/>
              </a:rPr>
              <a:t>FOSSE LATERALI dello SPLANCNOCRANIO</a:t>
            </a:r>
          </a:p>
        </p:txBody>
      </p:sp>
      <p:sp>
        <p:nvSpPr>
          <p:cNvPr id="3" name="Segnaposto contenuto 2">
            <a:extLst>
              <a:ext uri="{FF2B5EF4-FFF2-40B4-BE49-F238E27FC236}">
                <a16:creationId xmlns:a16="http://schemas.microsoft.com/office/drawing/2014/main" id="{719C7000-F6F7-4640-9EC4-A4D7CFAF8B25}"/>
              </a:ext>
            </a:extLst>
          </p:cNvPr>
          <p:cNvSpPr>
            <a:spLocks noGrp="1"/>
          </p:cNvSpPr>
          <p:nvPr>
            <p:ph idx="1"/>
          </p:nvPr>
        </p:nvSpPr>
        <p:spPr>
          <a:xfrm>
            <a:off x="539552" y="620688"/>
            <a:ext cx="8280920" cy="5589240"/>
          </a:xfrm>
        </p:spPr>
        <p:txBody>
          <a:bodyPr/>
          <a:lstStyle/>
          <a:p>
            <a:r>
              <a:rPr lang="it-IT" dirty="0">
                <a:solidFill>
                  <a:schemeClr val="tx1"/>
                </a:solidFill>
                <a:latin typeface="Copperplate" panose="02000504000000020004" pitchFamily="2" charset="77"/>
              </a:rPr>
              <a:t>FOSSA TEMPORALE: localizzata superiormente alla Arcata Zigomatica, formata da porzioni delle Ossa ZIGOMATICO e TEMPORALE. Contiene il Muscolo Temporale.</a:t>
            </a:r>
          </a:p>
          <a:p>
            <a:endParaRPr lang="it-IT" dirty="0">
              <a:solidFill>
                <a:schemeClr val="tx1"/>
              </a:solidFill>
              <a:latin typeface="Copperplate" panose="02000504000000020004" pitchFamily="2" charset="77"/>
            </a:endParaRPr>
          </a:p>
          <a:p>
            <a:r>
              <a:rPr lang="it-IT" dirty="0">
                <a:solidFill>
                  <a:schemeClr val="tx1"/>
                </a:solidFill>
                <a:latin typeface="Chalkboard" panose="03050602040202020205" pitchFamily="66" charset="77"/>
              </a:rPr>
              <a:t>FOSSA INFRATEMPORALE: situata inferiormente alla Arcata Zigomatica. Medialmente ad essa si localizza la Fossa </a:t>
            </a:r>
            <a:r>
              <a:rPr lang="it-IT" dirty="0" err="1">
                <a:solidFill>
                  <a:schemeClr val="tx1"/>
                </a:solidFill>
                <a:latin typeface="Chalkboard" panose="03050602040202020205" pitchFamily="66" charset="77"/>
              </a:rPr>
              <a:t>Pterigo</a:t>
            </a:r>
            <a:r>
              <a:rPr lang="it-IT" dirty="0">
                <a:solidFill>
                  <a:schemeClr val="tx1"/>
                </a:solidFill>
                <a:latin typeface="Chalkboard" panose="03050602040202020205" pitchFamily="66" charset="77"/>
              </a:rPr>
              <a:t>-</a:t>
            </a:r>
            <a:r>
              <a:rPr lang="it-IT" dirty="0" err="1">
                <a:solidFill>
                  <a:schemeClr val="tx1"/>
                </a:solidFill>
                <a:latin typeface="Chalkboard" panose="03050602040202020205" pitchFamily="66" charset="77"/>
              </a:rPr>
              <a:t>Maxillo</a:t>
            </a:r>
            <a:r>
              <a:rPr lang="it-IT" dirty="0">
                <a:solidFill>
                  <a:schemeClr val="tx1"/>
                </a:solidFill>
                <a:latin typeface="Chalkboard" panose="03050602040202020205" pitchFamily="66" charset="77"/>
              </a:rPr>
              <a:t>-Palatina</a:t>
            </a:r>
          </a:p>
        </p:txBody>
      </p:sp>
    </p:spTree>
    <p:extLst>
      <p:ext uri="{BB962C8B-B14F-4D97-AF65-F5344CB8AC3E}">
        <p14:creationId xmlns:p14="http://schemas.microsoft.com/office/powerpoint/2010/main" val="12387288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9" name="Rectangle 1"/>
          <p:cNvSpPr>
            <a:spLocks noGrp="1" noChangeArrowheads="1"/>
          </p:cNvSpPr>
          <p:nvPr>
            <p:ph type="title" idx="4294967295"/>
          </p:nvPr>
        </p:nvSpPr>
        <p:spPr>
          <a:xfrm>
            <a:off x="457200" y="274638"/>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SCHELETRO ASSILE: </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COLONNA VERTEBRALE</a:t>
            </a:r>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41438"/>
            <a:ext cx="5003800" cy="3787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4243388"/>
            <a:ext cx="4140200" cy="2614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2" name="Rectangle 4"/>
          <p:cNvSpPr>
            <a:spLocks noChangeArrowheads="1"/>
          </p:cNvSpPr>
          <p:nvPr/>
        </p:nvSpPr>
        <p:spPr bwMode="auto">
          <a:xfrm>
            <a:off x="2195513" y="4797425"/>
            <a:ext cx="273685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8133" name="Rectangle 5"/>
          <p:cNvSpPr>
            <a:spLocks noChangeArrowheads="1"/>
          </p:cNvSpPr>
          <p:nvPr/>
        </p:nvSpPr>
        <p:spPr bwMode="auto">
          <a:xfrm>
            <a:off x="2124075" y="4652963"/>
            <a:ext cx="2663825" cy="50482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8134" name="Text Box 6"/>
          <p:cNvSpPr txBox="1">
            <a:spLocks noChangeArrowheads="1"/>
          </p:cNvSpPr>
          <p:nvPr/>
        </p:nvSpPr>
        <p:spPr bwMode="auto">
          <a:xfrm>
            <a:off x="5370513" y="3284538"/>
            <a:ext cx="3582987" cy="823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600">
                <a:latin typeface="Arial Black" panose="020B0A04020102020204" pitchFamily="34" charset="0"/>
                <a:cs typeface="Arial" panose="020B0604020202020204" pitchFamily="34" charset="0"/>
              </a:rPr>
              <a:t>DIFFERENZE MORFOLOGICHE </a:t>
            </a:r>
          </a:p>
          <a:p>
            <a:pPr algn="ctr">
              <a:buClrTx/>
              <a:buFontTx/>
              <a:buNone/>
            </a:pPr>
            <a:r>
              <a:rPr lang="it-IT" altLang="it-IT" sz="1600">
                <a:latin typeface="Arial Black" panose="020B0A04020102020204" pitchFamily="34" charset="0"/>
                <a:cs typeface="Arial" panose="020B0604020202020204" pitchFamily="34" charset="0"/>
              </a:rPr>
              <a:t>negli</a:t>
            </a:r>
          </a:p>
          <a:p>
            <a:pPr algn="ctr">
              <a:buClrTx/>
              <a:buFontTx/>
              <a:buNone/>
            </a:pPr>
            <a:r>
              <a:rPr lang="it-IT" altLang="it-IT" sz="1600">
                <a:latin typeface="Arial Black" panose="020B0A04020102020204" pitchFamily="34" charset="0"/>
                <a:cs typeface="Arial" panose="020B0604020202020204" pitchFamily="34" charset="0"/>
              </a:rPr>
              <a:t> STADI ORGANOGENETICI</a:t>
            </a:r>
          </a:p>
        </p:txBody>
      </p:sp>
      <p:sp>
        <p:nvSpPr>
          <p:cNvPr id="48135" name="Text Box 7"/>
          <p:cNvSpPr txBox="1">
            <a:spLocks noChangeArrowheads="1"/>
          </p:cNvSpPr>
          <p:nvPr/>
        </p:nvSpPr>
        <p:spPr bwMode="auto">
          <a:xfrm>
            <a:off x="231775" y="5129213"/>
            <a:ext cx="366077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2000">
                <a:latin typeface="Arial Black" panose="020B0A04020102020204" pitchFamily="34" charset="0"/>
                <a:cs typeface="Arial" panose="020B0604020202020204" pitchFamily="34" charset="0"/>
              </a:rPr>
              <a:t>COLONNA VERTEBRALE </a:t>
            </a:r>
          </a:p>
          <a:p>
            <a:pPr algn="ctr">
              <a:buClrTx/>
              <a:buFontTx/>
              <a:buNone/>
            </a:pPr>
            <a:r>
              <a:rPr lang="it-IT" altLang="it-IT" sz="2000">
                <a:latin typeface="Arial Black" panose="020B0A04020102020204" pitchFamily="34" charset="0"/>
                <a:cs typeface="Arial" panose="020B0604020202020204" pitchFamily="34" charset="0"/>
              </a:rPr>
              <a:t>“IN SITU”</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92E7B7-36E4-9648-8FD8-A58538214DDA}"/>
              </a:ext>
            </a:extLst>
          </p:cNvPr>
          <p:cNvSpPr>
            <a:spLocks noGrp="1"/>
          </p:cNvSpPr>
          <p:nvPr>
            <p:ph type="title"/>
          </p:nvPr>
        </p:nvSpPr>
        <p:spPr>
          <a:xfrm>
            <a:off x="517302" y="-20583"/>
            <a:ext cx="8216900" cy="929303"/>
          </a:xfrm>
        </p:spPr>
        <p:txBody>
          <a:bodyPr/>
          <a:lstStyle/>
          <a:p>
            <a:r>
              <a:rPr lang="it-IT" sz="3200" b="0" dirty="0">
                <a:solidFill>
                  <a:schemeClr val="tx1"/>
                </a:solidFill>
                <a:latin typeface="Gurmukhi MN" panose="02020600050405020304" pitchFamily="18" charset="0"/>
                <a:cs typeface="Gurmukhi MN" panose="02020600050405020304" pitchFamily="18" charset="0"/>
              </a:rPr>
              <a:t>COLONNA  VERTEBRALE</a:t>
            </a:r>
          </a:p>
        </p:txBody>
      </p:sp>
      <p:sp>
        <p:nvSpPr>
          <p:cNvPr id="3" name="Segnaposto contenuto 2">
            <a:extLst>
              <a:ext uri="{FF2B5EF4-FFF2-40B4-BE49-F238E27FC236}">
                <a16:creationId xmlns:a16="http://schemas.microsoft.com/office/drawing/2014/main" id="{0B67AF43-623E-9149-A7BD-9F9B94244D65}"/>
              </a:ext>
            </a:extLst>
          </p:cNvPr>
          <p:cNvSpPr>
            <a:spLocks noGrp="1"/>
          </p:cNvSpPr>
          <p:nvPr>
            <p:ph idx="1"/>
          </p:nvPr>
        </p:nvSpPr>
        <p:spPr>
          <a:xfrm>
            <a:off x="107504" y="764704"/>
            <a:ext cx="9036496" cy="5976664"/>
          </a:xfrm>
        </p:spPr>
        <p:txBody>
          <a:bodyPr/>
          <a:lstStyle/>
          <a:p>
            <a:r>
              <a:rPr lang="it-IT" sz="2400" dirty="0">
                <a:solidFill>
                  <a:schemeClr val="tx1"/>
                </a:solidFill>
                <a:latin typeface="Copperplate" panose="02000504000000020004" pitchFamily="2" charset="77"/>
              </a:rPr>
              <a:t>Formazione scheletrica dello Scheletro Assile, costituita dal sovrapporsi di 33 o 34 ossa irregolari (VERTEBRE).</a:t>
            </a:r>
          </a:p>
          <a:p>
            <a:r>
              <a:rPr lang="it-IT" sz="2400" dirty="0">
                <a:solidFill>
                  <a:schemeClr val="tx1"/>
                </a:solidFill>
                <a:latin typeface="Copperplate" panose="02000504000000020004" pitchFamily="2" charset="77"/>
              </a:rPr>
              <a:t>È situata sul piano sagittale nella parte posteriore del tronco e presenta delle curvature fisiologiche (LORDOSI CERVICALE e LOMBARE, CIFOSI TORACICA e SACRO-COCCIGEA), atte a meglio distribuire le forze </a:t>
            </a:r>
            <a:r>
              <a:rPr lang="it-IT" sz="2400" dirty="0" err="1">
                <a:solidFill>
                  <a:schemeClr val="tx1"/>
                </a:solidFill>
                <a:latin typeface="Copperplate" panose="02000504000000020004" pitchFamily="2" charset="77"/>
              </a:rPr>
              <a:t>gravitarie</a:t>
            </a:r>
            <a:r>
              <a:rPr lang="it-IT" sz="2400" dirty="0">
                <a:solidFill>
                  <a:schemeClr val="tx1"/>
                </a:solidFill>
                <a:latin typeface="Copperplate" panose="02000504000000020004" pitchFamily="2" charset="77"/>
              </a:rPr>
              <a:t> nella stazione eretta e non solo. </a:t>
            </a:r>
          </a:p>
          <a:p>
            <a:r>
              <a:rPr lang="it-IT" sz="2400" dirty="0">
                <a:solidFill>
                  <a:schemeClr val="tx1"/>
                </a:solidFill>
                <a:latin typeface="Copperplate" panose="02000504000000020004" pitchFamily="2" charset="77"/>
              </a:rPr>
              <a:t>Le VERTEBRE mantengono la loro </a:t>
            </a:r>
            <a:r>
              <a:rPr lang="it-IT" sz="2400" dirty="0" err="1">
                <a:solidFill>
                  <a:schemeClr val="tx1"/>
                </a:solidFill>
                <a:latin typeface="Copperplate" panose="02000504000000020004" pitchFamily="2" charset="77"/>
              </a:rPr>
              <a:t>individualita’</a:t>
            </a:r>
            <a:r>
              <a:rPr lang="it-IT" sz="2400" dirty="0">
                <a:solidFill>
                  <a:schemeClr val="tx1"/>
                </a:solidFill>
                <a:latin typeface="Copperplate" panose="02000504000000020004" pitchFamily="2" charset="77"/>
              </a:rPr>
              <a:t> nei tratti cervicale ( C ), toracico ( T ) e LOMBARE ( L ), mentre nei tratti SACRALE ( </a:t>
            </a:r>
            <a:r>
              <a:rPr lang="it-IT" sz="2400" dirty="0" err="1">
                <a:solidFill>
                  <a:schemeClr val="tx1"/>
                </a:solidFill>
                <a:latin typeface="Copperplate" panose="02000504000000020004" pitchFamily="2" charset="77"/>
              </a:rPr>
              <a:t>S</a:t>
            </a:r>
            <a:r>
              <a:rPr lang="it-IT" sz="2400" dirty="0">
                <a:solidFill>
                  <a:schemeClr val="tx1"/>
                </a:solidFill>
                <a:latin typeface="Copperplate" panose="02000504000000020004" pitchFamily="2" charset="77"/>
              </a:rPr>
              <a:t> ) e COCCIGEO ( Co) si fondono a formare rispettivamente il SACRO ed il COCCIGE.</a:t>
            </a:r>
          </a:p>
          <a:p>
            <a:r>
              <a:rPr lang="it-IT" sz="2400" dirty="0">
                <a:solidFill>
                  <a:schemeClr val="tx1"/>
                </a:solidFill>
                <a:latin typeface="Copperplate" panose="02000504000000020004" pitchFamily="2" charset="77"/>
              </a:rPr>
              <a:t>E’ coinvolta nella struttura scheletrica del collo, della gabbia toracica e del bacino (o pelvi).</a:t>
            </a:r>
          </a:p>
        </p:txBody>
      </p:sp>
    </p:spTree>
    <p:extLst>
      <p:ext uri="{BB962C8B-B14F-4D97-AF65-F5344CB8AC3E}">
        <p14:creationId xmlns:p14="http://schemas.microsoft.com/office/powerpoint/2010/main" val="3533497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idx="4294967295"/>
          </p:nvPr>
        </p:nvSpPr>
        <p:spPr>
          <a:xfrm>
            <a:off x="0" y="1106488"/>
            <a:ext cx="3348038" cy="20431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SCHELETRO ASSILE: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COLONNA VERTEBRALE</a:t>
            </a:r>
          </a:p>
        </p:txBody>
      </p:sp>
      <p:pic>
        <p:nvPicPr>
          <p:cNvPr id="49154" name="Picture 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3486150" y="0"/>
            <a:ext cx="5657850" cy="685800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5" name="Line 3"/>
          <p:cNvSpPr>
            <a:spLocks noChangeShapeType="1"/>
          </p:cNvSpPr>
          <p:nvPr/>
        </p:nvSpPr>
        <p:spPr bwMode="auto">
          <a:xfrm>
            <a:off x="4500563" y="2133600"/>
            <a:ext cx="576262" cy="1588"/>
          </a:xfrm>
          <a:prstGeom prst="line">
            <a:avLst/>
          </a:prstGeom>
          <a:noFill/>
          <a:ln w="5724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9156" name="Text Box 4"/>
          <p:cNvSpPr txBox="1">
            <a:spLocks noChangeArrowheads="1"/>
          </p:cNvSpPr>
          <p:nvPr/>
        </p:nvSpPr>
        <p:spPr bwMode="auto">
          <a:xfrm>
            <a:off x="4284663" y="1773238"/>
            <a:ext cx="94297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400">
                <a:solidFill>
                  <a:srgbClr val="FF3300"/>
                </a:solidFill>
                <a:latin typeface="Arial Black" panose="020B0A04020102020204" pitchFamily="34" charset="0"/>
                <a:cs typeface="Arial" panose="020B0604020202020204" pitchFamily="34" charset="0"/>
              </a:rPr>
              <a:t>AVANTI</a:t>
            </a:r>
          </a:p>
        </p:txBody>
      </p:sp>
      <p:sp>
        <p:nvSpPr>
          <p:cNvPr id="49157" name="Line 5"/>
          <p:cNvSpPr>
            <a:spLocks noChangeShapeType="1"/>
          </p:cNvSpPr>
          <p:nvPr/>
        </p:nvSpPr>
        <p:spPr bwMode="auto">
          <a:xfrm flipH="1">
            <a:off x="3622675" y="836613"/>
            <a:ext cx="314325" cy="1587"/>
          </a:xfrm>
          <a:prstGeom prst="line">
            <a:avLst/>
          </a:prstGeom>
          <a:noFill/>
          <a:ln w="57240" cap="sq">
            <a:solidFill>
              <a:srgbClr val="0066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9158" name="Text Box 6"/>
          <p:cNvSpPr txBox="1">
            <a:spLocks noChangeArrowheads="1"/>
          </p:cNvSpPr>
          <p:nvPr/>
        </p:nvSpPr>
        <p:spPr bwMode="auto">
          <a:xfrm>
            <a:off x="3246438" y="481013"/>
            <a:ext cx="931862"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400">
                <a:solidFill>
                  <a:srgbClr val="FF9900"/>
                </a:solidFill>
                <a:latin typeface="Arial Black" panose="020B0A04020102020204" pitchFamily="34" charset="0"/>
                <a:cs typeface="Arial" panose="020B0604020202020204" pitchFamily="34" charset="0"/>
              </a:rPr>
              <a:t>DIETRO</a:t>
            </a:r>
          </a:p>
        </p:txBody>
      </p:sp>
      <p:sp>
        <p:nvSpPr>
          <p:cNvPr id="49159" name="Text Box 7"/>
          <p:cNvSpPr txBox="1">
            <a:spLocks noChangeArrowheads="1"/>
          </p:cNvSpPr>
          <p:nvPr/>
        </p:nvSpPr>
        <p:spPr bwMode="auto">
          <a:xfrm>
            <a:off x="5583238" y="6537325"/>
            <a:ext cx="1427162"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500">
                <a:solidFill>
                  <a:srgbClr val="003399"/>
                </a:solidFill>
                <a:latin typeface="Arial Black" panose="020B0A04020102020204" pitchFamily="34" charset="0"/>
                <a:cs typeface="Arial" panose="020B0604020202020204" pitchFamily="34" charset="0"/>
              </a:rPr>
              <a:t>ANTERIORE</a:t>
            </a:r>
          </a:p>
        </p:txBody>
      </p:sp>
      <p:sp>
        <p:nvSpPr>
          <p:cNvPr id="49160" name="Text Box 8"/>
          <p:cNvSpPr txBox="1">
            <a:spLocks noChangeArrowheads="1"/>
          </p:cNvSpPr>
          <p:nvPr/>
        </p:nvSpPr>
        <p:spPr bwMode="auto">
          <a:xfrm>
            <a:off x="7651750" y="6537325"/>
            <a:ext cx="1554163"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500">
                <a:solidFill>
                  <a:srgbClr val="FF3300"/>
                </a:solidFill>
                <a:latin typeface="Arial Black" panose="020B0A04020102020204" pitchFamily="34" charset="0"/>
                <a:cs typeface="Arial" panose="020B0604020202020204" pitchFamily="34" charset="0"/>
              </a:rPr>
              <a:t>POSTERIORE</a:t>
            </a:r>
          </a:p>
        </p:txBody>
      </p:sp>
      <p:grpSp>
        <p:nvGrpSpPr>
          <p:cNvPr id="49161" name="Group 9"/>
          <p:cNvGrpSpPr>
            <a:grpSpLocks/>
          </p:cNvGrpSpPr>
          <p:nvPr/>
        </p:nvGrpSpPr>
        <p:grpSpPr bwMode="auto">
          <a:xfrm>
            <a:off x="323850" y="3357563"/>
            <a:ext cx="2378075" cy="2724150"/>
            <a:chOff x="204" y="2115"/>
            <a:chExt cx="1498" cy="1716"/>
          </a:xfrm>
        </p:grpSpPr>
        <p:pic>
          <p:nvPicPr>
            <p:cNvPr id="49162"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4" y="2115"/>
              <a:ext cx="1498" cy="17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63" name="Text Box 11"/>
            <p:cNvSpPr txBox="1">
              <a:spLocks noChangeArrowheads="1"/>
            </p:cNvSpPr>
            <p:nvPr/>
          </p:nvSpPr>
          <p:spPr bwMode="auto">
            <a:xfrm>
              <a:off x="204" y="2115"/>
              <a:ext cx="1498" cy="1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49164" name="Line 12"/>
          <p:cNvSpPr>
            <a:spLocks noChangeShapeType="1"/>
          </p:cNvSpPr>
          <p:nvPr/>
        </p:nvSpPr>
        <p:spPr bwMode="auto">
          <a:xfrm flipV="1">
            <a:off x="1547813" y="4208463"/>
            <a:ext cx="2087562" cy="601662"/>
          </a:xfrm>
          <a:prstGeom prst="line">
            <a:avLst/>
          </a:prstGeom>
          <a:noFill/>
          <a:ln w="76320" cap="sq">
            <a:solidFill>
              <a:srgbClr val="FFCC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2316" t="1443" r="4570"/>
          <a:stretch>
            <a:fillRect/>
          </a:stretch>
        </p:blipFill>
        <p:spPr bwMode="auto">
          <a:xfrm>
            <a:off x="0" y="0"/>
            <a:ext cx="9072563" cy="6827838"/>
          </a:xfrm>
          <a:prstGeom prst="rect">
            <a:avLst/>
          </a:prstGeom>
          <a:noFill/>
          <a:ln>
            <a:noFill/>
          </a:ln>
          <a:effectLst/>
          <a:extLst>
            <a:ext uri="{909E8E84-426E-40DD-AFC4-6F175D3DCCD1}">
              <a14:hiddenFill xmlns:a14="http://schemas.microsoft.com/office/drawing/2010/main">
                <a:blipFill dpi="0" rotWithShape="0">
                  <a:blip/>
                  <a:srcRect l="2316" t="1443" r="457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idx="4294967295"/>
          </p:nvPr>
        </p:nvSpPr>
        <p:spPr>
          <a:xfrm>
            <a:off x="0" y="158750"/>
            <a:ext cx="9144000" cy="13731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VERTEBRA-TIPO: </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CARATTERISTICHE MORFOLOGICHE GENERALI</a:t>
            </a:r>
          </a:p>
        </p:txBody>
      </p:sp>
      <p:grpSp>
        <p:nvGrpSpPr>
          <p:cNvPr id="50178" name="Group 2"/>
          <p:cNvGrpSpPr>
            <a:grpSpLocks/>
          </p:cNvGrpSpPr>
          <p:nvPr/>
        </p:nvGrpSpPr>
        <p:grpSpPr bwMode="auto">
          <a:xfrm>
            <a:off x="323850" y="2349500"/>
            <a:ext cx="8340725" cy="4451350"/>
            <a:chOff x="204" y="1480"/>
            <a:chExt cx="5254" cy="2804"/>
          </a:xfrm>
        </p:grpSpPr>
        <p:pic>
          <p:nvPicPr>
            <p:cNvPr id="50179" name="Picture 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204" y="1480"/>
              <a:ext cx="5254" cy="2804"/>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0" name="Text Box 4"/>
            <p:cNvSpPr txBox="1">
              <a:spLocks noChangeArrowheads="1"/>
            </p:cNvSpPr>
            <p:nvPr/>
          </p:nvSpPr>
          <p:spPr bwMode="auto">
            <a:xfrm>
              <a:off x="204" y="1480"/>
              <a:ext cx="5254" cy="28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50181" name="Text Box 5"/>
          <p:cNvSpPr txBox="1">
            <a:spLocks noChangeArrowheads="1"/>
          </p:cNvSpPr>
          <p:nvPr/>
        </p:nvSpPr>
        <p:spPr bwMode="auto">
          <a:xfrm>
            <a:off x="2924175" y="5513388"/>
            <a:ext cx="72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200">
                <a:solidFill>
                  <a:srgbClr val="000514"/>
                </a:solidFill>
                <a:latin typeface="Arial Black" panose="020B0A04020102020204" pitchFamily="34" charset="0"/>
                <a:cs typeface="Arial" panose="020B0604020202020204" pitchFamily="34" charset="0"/>
              </a:rPr>
              <a:t>o Arco</a:t>
            </a:r>
          </a:p>
        </p:txBody>
      </p:sp>
      <p:sp>
        <p:nvSpPr>
          <p:cNvPr id="50182" name="Text Box 6"/>
          <p:cNvSpPr txBox="1">
            <a:spLocks noChangeArrowheads="1"/>
          </p:cNvSpPr>
          <p:nvPr/>
        </p:nvSpPr>
        <p:spPr bwMode="auto">
          <a:xfrm>
            <a:off x="1588" y="4581525"/>
            <a:ext cx="1220787"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200">
                <a:solidFill>
                  <a:srgbClr val="FF3300"/>
                </a:solidFill>
                <a:latin typeface="Arial Black" panose="020B0A04020102020204" pitchFamily="34" charset="0"/>
                <a:cs typeface="Arial" panose="020B0604020202020204" pitchFamily="34" charset="0"/>
              </a:rPr>
              <a:t>PROCESSO</a:t>
            </a:r>
          </a:p>
          <a:p>
            <a:pPr algn="ctr">
              <a:buClrTx/>
              <a:buFontTx/>
              <a:buNone/>
            </a:pPr>
            <a:r>
              <a:rPr lang="it-IT" altLang="it-IT" sz="1200">
                <a:solidFill>
                  <a:srgbClr val="FF3300"/>
                </a:solidFill>
                <a:latin typeface="Arial Black" panose="020B0A04020102020204" pitchFamily="34" charset="0"/>
                <a:cs typeface="Arial" panose="020B0604020202020204" pitchFamily="34" charset="0"/>
              </a:rPr>
              <a:t>TRASVERSO</a:t>
            </a:r>
          </a:p>
        </p:txBody>
      </p:sp>
      <p:sp>
        <p:nvSpPr>
          <p:cNvPr id="50183" name="Line 7"/>
          <p:cNvSpPr>
            <a:spLocks noChangeShapeType="1"/>
          </p:cNvSpPr>
          <p:nvPr/>
        </p:nvSpPr>
        <p:spPr bwMode="auto">
          <a:xfrm>
            <a:off x="1116013" y="4724400"/>
            <a:ext cx="576262" cy="144463"/>
          </a:xfrm>
          <a:prstGeom prst="line">
            <a:avLst/>
          </a:prstGeom>
          <a:noFill/>
          <a:ln w="12600" cap="sq">
            <a:solidFill>
              <a:srgbClr val="FF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1"/>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771775" y="0"/>
            <a:ext cx="3598863" cy="6858000"/>
          </a:xfrm>
          <a:prstGeom prst="rect">
            <a:avLst/>
          </a:prstGeom>
          <a:noFill/>
          <a:ln>
            <a:noFill/>
          </a:ln>
        </p:spPr>
      </p:pic>
    </p:spTree>
    <p:extLst>
      <p:ext uri="{BB962C8B-B14F-4D97-AF65-F5344CB8AC3E}">
        <p14:creationId xmlns:p14="http://schemas.microsoft.com/office/powerpoint/2010/main" val="4636899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44663" y="0"/>
            <a:ext cx="5653087" cy="6858000"/>
          </a:xfrm>
          <a:prstGeom prst="rect">
            <a:avLst/>
          </a:prstGeom>
          <a:noFill/>
          <a:ln>
            <a:noFill/>
          </a:ln>
        </p:spPr>
      </p:pic>
    </p:spTree>
    <p:extLst>
      <p:ext uri="{BB962C8B-B14F-4D97-AF65-F5344CB8AC3E}">
        <p14:creationId xmlns:p14="http://schemas.microsoft.com/office/powerpoint/2010/main" val="10927218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319213" y="0"/>
            <a:ext cx="6505575" cy="6858000"/>
          </a:xfrm>
          <a:prstGeom prst="rect">
            <a:avLst/>
          </a:prstGeom>
          <a:noFill/>
          <a:ln>
            <a:noFill/>
          </a:ln>
        </p:spPr>
      </p:pic>
    </p:spTree>
    <p:extLst>
      <p:ext uri="{BB962C8B-B14F-4D97-AF65-F5344CB8AC3E}">
        <p14:creationId xmlns:p14="http://schemas.microsoft.com/office/powerpoint/2010/main" val="1125538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4"/>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284163" y="0"/>
            <a:ext cx="8574087" cy="6858000"/>
          </a:xfrm>
          <a:prstGeom prst="rect">
            <a:avLst/>
          </a:prstGeom>
          <a:noFill/>
          <a:ln>
            <a:noFill/>
          </a:ln>
        </p:spPr>
      </p:pic>
    </p:spTree>
    <p:extLst>
      <p:ext uri="{BB962C8B-B14F-4D97-AF65-F5344CB8AC3E}">
        <p14:creationId xmlns:p14="http://schemas.microsoft.com/office/powerpoint/2010/main" val="34339815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246188" y="0"/>
            <a:ext cx="6651625" cy="6858000"/>
          </a:xfrm>
          <a:prstGeom prst="rect">
            <a:avLst/>
          </a:prstGeom>
          <a:noFill/>
          <a:ln>
            <a:noFill/>
          </a:ln>
        </p:spPr>
      </p:pic>
    </p:spTree>
    <p:extLst>
      <p:ext uri="{BB962C8B-B14F-4D97-AF65-F5344CB8AC3E}">
        <p14:creationId xmlns:p14="http://schemas.microsoft.com/office/powerpoint/2010/main" val="27633801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5"/>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819150"/>
            <a:ext cx="9144000" cy="5218113"/>
          </a:xfrm>
          <a:prstGeom prst="rect">
            <a:avLst/>
          </a:prstGeom>
          <a:noFill/>
          <a:ln>
            <a:noFill/>
          </a:ln>
        </p:spPr>
      </p:pic>
    </p:spTree>
    <p:extLst>
      <p:ext uri="{BB962C8B-B14F-4D97-AF65-F5344CB8AC3E}">
        <p14:creationId xmlns:p14="http://schemas.microsoft.com/office/powerpoint/2010/main" val="9567104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1171655" y="211138"/>
            <a:ext cx="6551613" cy="863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0" dirty="0">
                <a:solidFill>
                  <a:schemeClr val="tx1"/>
                </a:solidFill>
                <a:latin typeface="Gurmukhi MN" panose="02020600050405020304" pitchFamily="18" charset="0"/>
                <a:cs typeface="Gurmukhi MN" panose="02020600050405020304" pitchFamily="18" charset="0"/>
              </a:rPr>
              <a:t>GABBIA TORACICA</a:t>
            </a:r>
          </a:p>
        </p:txBody>
      </p:sp>
      <p:sp>
        <p:nvSpPr>
          <p:cNvPr id="53250" name="Rectangle 2"/>
          <p:cNvSpPr>
            <a:spLocks noChangeArrowheads="1"/>
          </p:cNvSpPr>
          <p:nvPr/>
        </p:nvSpPr>
        <p:spPr bwMode="auto">
          <a:xfrm>
            <a:off x="2195513" y="4797425"/>
            <a:ext cx="273685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53251" name="Picture 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1773238"/>
            <a:ext cx="5867400" cy="344805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7400" y="4427538"/>
            <a:ext cx="3276600" cy="2430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16688" y="981075"/>
            <a:ext cx="2627312" cy="3432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4" name="Text Box 6"/>
          <p:cNvSpPr txBox="1">
            <a:spLocks noChangeArrowheads="1"/>
          </p:cNvSpPr>
          <p:nvPr/>
        </p:nvSpPr>
        <p:spPr bwMode="auto">
          <a:xfrm>
            <a:off x="252413" y="1125538"/>
            <a:ext cx="21796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ANTERIORE</a:t>
            </a:r>
          </a:p>
        </p:txBody>
      </p:sp>
      <p:sp>
        <p:nvSpPr>
          <p:cNvPr id="53255" name="Text Box 7"/>
          <p:cNvSpPr txBox="1">
            <a:spLocks noChangeArrowheads="1"/>
          </p:cNvSpPr>
          <p:nvPr/>
        </p:nvSpPr>
        <p:spPr bwMode="auto">
          <a:xfrm>
            <a:off x="2960688" y="1125538"/>
            <a:ext cx="23812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POSTERIORE</a:t>
            </a:r>
          </a:p>
        </p:txBody>
      </p:sp>
      <p:sp>
        <p:nvSpPr>
          <p:cNvPr id="53256" name="Text Box 8"/>
          <p:cNvSpPr txBox="1">
            <a:spLocks noChangeArrowheads="1"/>
          </p:cNvSpPr>
          <p:nvPr/>
        </p:nvSpPr>
        <p:spPr bwMode="auto">
          <a:xfrm>
            <a:off x="6770688" y="404813"/>
            <a:ext cx="195738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LATERALE</a:t>
            </a:r>
          </a:p>
        </p:txBody>
      </p:sp>
      <p:sp>
        <p:nvSpPr>
          <p:cNvPr id="53257" name="Text Box 9"/>
          <p:cNvSpPr txBox="1">
            <a:spLocks noChangeArrowheads="1"/>
          </p:cNvSpPr>
          <p:nvPr/>
        </p:nvSpPr>
        <p:spPr bwMode="auto">
          <a:xfrm>
            <a:off x="3070225" y="5949950"/>
            <a:ext cx="2162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SUPERIORE</a:t>
            </a:r>
          </a:p>
        </p:txBody>
      </p:sp>
      <p:sp>
        <p:nvSpPr>
          <p:cNvPr id="53258" name="Line 10"/>
          <p:cNvSpPr>
            <a:spLocks noChangeShapeType="1"/>
          </p:cNvSpPr>
          <p:nvPr/>
        </p:nvSpPr>
        <p:spPr bwMode="auto">
          <a:xfrm flipH="1" flipV="1">
            <a:off x="1463675" y="2192338"/>
            <a:ext cx="5784850" cy="3409950"/>
          </a:xfrm>
          <a:prstGeom prst="line">
            <a:avLst/>
          </a:prstGeom>
          <a:noFill/>
          <a:ln w="76320" cap="sq">
            <a:solidFill>
              <a:srgbClr val="0066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4A9B6F-3573-A34E-820D-388823D320F9}"/>
              </a:ext>
            </a:extLst>
          </p:cNvPr>
          <p:cNvSpPr>
            <a:spLocks noGrp="1"/>
          </p:cNvSpPr>
          <p:nvPr>
            <p:ph type="title"/>
          </p:nvPr>
        </p:nvSpPr>
        <p:spPr>
          <a:xfrm>
            <a:off x="457200" y="128588"/>
            <a:ext cx="8216900" cy="852140"/>
          </a:xfrm>
        </p:spPr>
        <p:txBody>
          <a:bodyPr/>
          <a:lstStyle/>
          <a:p>
            <a:r>
              <a:rPr lang="it-IT" sz="3600" b="0" dirty="0">
                <a:solidFill>
                  <a:schemeClr val="tx1"/>
                </a:solidFill>
                <a:latin typeface="Gurmukhi MN" panose="02020600050405020304" pitchFamily="18" charset="0"/>
                <a:cs typeface="Gurmukhi MN" panose="02020600050405020304" pitchFamily="18" charset="0"/>
              </a:rPr>
              <a:t>GABBIA  TORACICA</a:t>
            </a:r>
          </a:p>
        </p:txBody>
      </p:sp>
      <p:sp>
        <p:nvSpPr>
          <p:cNvPr id="3" name="Segnaposto contenuto 2">
            <a:extLst>
              <a:ext uri="{FF2B5EF4-FFF2-40B4-BE49-F238E27FC236}">
                <a16:creationId xmlns:a16="http://schemas.microsoft.com/office/drawing/2014/main" id="{46752DEE-40D7-E646-B849-03E82C6AD18F}"/>
              </a:ext>
            </a:extLst>
          </p:cNvPr>
          <p:cNvSpPr>
            <a:spLocks noGrp="1"/>
          </p:cNvSpPr>
          <p:nvPr>
            <p:ph idx="1"/>
          </p:nvPr>
        </p:nvSpPr>
        <p:spPr>
          <a:xfrm>
            <a:off x="281174" y="973581"/>
            <a:ext cx="8568952" cy="5589240"/>
          </a:xfrm>
        </p:spPr>
        <p:txBody>
          <a:bodyPr/>
          <a:lstStyle/>
          <a:p>
            <a:r>
              <a:rPr lang="it-IT" sz="3000" dirty="0">
                <a:solidFill>
                  <a:schemeClr val="tx1"/>
                </a:solidFill>
                <a:latin typeface="Chalkboard" panose="03050602040202020205" pitchFamily="66" charset="77"/>
              </a:rPr>
              <a:t>Struttura scheletrica di forma tronco-conica, delimitata, sul piano sagittale, ANTERIORMENTE dallo STERNO (Osso Piatto) e POSTERIORMENTE dalle VERTEBRE TORACICHE (T1-T12). La struttura è completata Antero-Latero-Posteriormente da 10 paia di Ossa Piatte (COSTE), mentre altre 2 paia di Coste, molto </a:t>
            </a:r>
            <a:r>
              <a:rPr lang="it-IT" sz="3000" dirty="0" err="1">
                <a:solidFill>
                  <a:schemeClr val="tx1"/>
                </a:solidFill>
                <a:latin typeface="Chalkboard" panose="03050602040202020205" pitchFamily="66" charset="77"/>
              </a:rPr>
              <a:t>piu’</a:t>
            </a:r>
            <a:r>
              <a:rPr lang="it-IT" sz="3000" dirty="0">
                <a:solidFill>
                  <a:schemeClr val="tx1"/>
                </a:solidFill>
                <a:latin typeface="Chalkboard" panose="03050602040202020205" pitchFamily="66" charset="77"/>
              </a:rPr>
              <a:t> corte, si limitano alla parte posteriore e vengono definite Coste Libere</a:t>
            </a:r>
          </a:p>
        </p:txBody>
      </p:sp>
    </p:spTree>
    <p:extLst>
      <p:ext uri="{BB962C8B-B14F-4D97-AF65-F5344CB8AC3E}">
        <p14:creationId xmlns:p14="http://schemas.microsoft.com/office/powerpoint/2010/main" val="37920109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54FFEA-48BE-A048-BB5B-C0A1076BB471}"/>
              </a:ext>
            </a:extLst>
          </p:cNvPr>
          <p:cNvSpPr>
            <a:spLocks noGrp="1"/>
          </p:cNvSpPr>
          <p:nvPr>
            <p:ph type="title"/>
          </p:nvPr>
        </p:nvSpPr>
        <p:spPr>
          <a:xfrm>
            <a:off x="107504" y="-99392"/>
            <a:ext cx="8928992"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MUSCOLI della GABBIA TORACICA</a:t>
            </a:r>
          </a:p>
        </p:txBody>
      </p:sp>
      <p:sp>
        <p:nvSpPr>
          <p:cNvPr id="3" name="CasellaDiTesto 2">
            <a:extLst>
              <a:ext uri="{FF2B5EF4-FFF2-40B4-BE49-F238E27FC236}">
                <a16:creationId xmlns:a16="http://schemas.microsoft.com/office/drawing/2014/main" id="{A48AD78E-2E28-D549-AB89-47F1B6DD7118}"/>
              </a:ext>
            </a:extLst>
          </p:cNvPr>
          <p:cNvSpPr txBox="1"/>
          <p:nvPr/>
        </p:nvSpPr>
        <p:spPr>
          <a:xfrm>
            <a:off x="611560" y="764704"/>
            <a:ext cx="7920880" cy="5632311"/>
          </a:xfrm>
          <a:prstGeom prst="rect">
            <a:avLst/>
          </a:prstGeom>
          <a:noFill/>
        </p:spPr>
        <p:txBody>
          <a:bodyPr wrap="square" rtlCol="0">
            <a:spAutoFit/>
          </a:bodyPr>
          <a:lstStyle/>
          <a:p>
            <a:r>
              <a:rPr lang="it-IT" dirty="0">
                <a:solidFill>
                  <a:schemeClr val="tx1"/>
                </a:solidFill>
                <a:latin typeface="Comic Sans MS" panose="030F0902030302020204" pitchFamily="66" charset="0"/>
              </a:rPr>
              <a:t>DIAFRAMMA: struttura muscolare striata scheletrica che separa la cavità toracica dalla cavità addominale e contribuisce alla Parete Addominale Posteriore, assieme al Quadrato dei Lombi e Grande Psoas..</a:t>
            </a:r>
          </a:p>
          <a:p>
            <a:endParaRPr lang="it-IT" dirty="0">
              <a:solidFill>
                <a:schemeClr val="tx1"/>
              </a:solidFill>
              <a:latin typeface="Comic Sans MS" panose="030F0902030302020204" pitchFamily="66" charset="0"/>
            </a:endParaRPr>
          </a:p>
          <a:p>
            <a:r>
              <a:rPr lang="it-IT" dirty="0">
                <a:solidFill>
                  <a:schemeClr val="tx1"/>
                </a:solidFill>
                <a:latin typeface="Comic Sans MS" panose="030F0902030302020204" pitchFamily="66" charset="0"/>
              </a:rPr>
              <a:t>A forma di cupola, presenta centralmente un CENTRO FRENICO o APONEUROTICO, nell’ ambito del quale si localizzano gli orifizi per l’ Esofago, l’ Aorta ed il Dotto Toracico e la Vena Cava Inferiore. È un Muscolo INSPIRATORIO.</a:t>
            </a:r>
          </a:p>
          <a:p>
            <a:endParaRPr lang="it-IT" dirty="0">
              <a:solidFill>
                <a:schemeClr val="tx1"/>
              </a:solidFill>
              <a:latin typeface="Comic Sans MS" panose="030F0902030302020204" pitchFamily="66" charset="0"/>
            </a:endParaRPr>
          </a:p>
          <a:p>
            <a:r>
              <a:rPr lang="it-IT" dirty="0">
                <a:solidFill>
                  <a:schemeClr val="tx1"/>
                </a:solidFill>
                <a:latin typeface="Chalkboard" panose="03050602040202020205" pitchFamily="66" charset="77"/>
              </a:rPr>
              <a:t>I Muscoli INTERCOSTALI si pongono negli Spazi Intercostali: gli ESTERNI sono Inspiratori, gli INTERNI sono Espiratori</a:t>
            </a:r>
          </a:p>
        </p:txBody>
      </p:sp>
    </p:spTree>
    <p:extLst>
      <p:ext uri="{BB962C8B-B14F-4D97-AF65-F5344CB8AC3E}">
        <p14:creationId xmlns:p14="http://schemas.microsoft.com/office/powerpoint/2010/main" val="4142350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146" t="2121" r="6296" b="14055"/>
          <a:stretch>
            <a:fillRect/>
          </a:stretch>
        </p:blipFill>
        <p:spPr bwMode="auto">
          <a:xfrm>
            <a:off x="71438" y="71438"/>
            <a:ext cx="9072562" cy="6767512"/>
          </a:xfrm>
          <a:prstGeom prst="rect">
            <a:avLst/>
          </a:prstGeom>
          <a:noFill/>
          <a:ln>
            <a:noFill/>
          </a:ln>
          <a:effectLst/>
          <a:extLst>
            <a:ext uri="{909E8E84-426E-40DD-AFC4-6F175D3DCCD1}">
              <a14:hiddenFill xmlns:a14="http://schemas.microsoft.com/office/drawing/2010/main">
                <a:blipFill dpi="0" rotWithShape="0">
                  <a:blip/>
                  <a:srcRect l="3146" t="2121" r="6296" b="140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1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58950" y="0"/>
            <a:ext cx="5624513" cy="6858000"/>
          </a:xfrm>
          <a:prstGeom prst="rect">
            <a:avLst/>
          </a:prstGeom>
          <a:noFill/>
          <a:ln>
            <a:noFill/>
          </a:ln>
        </p:spPr>
      </p:pic>
    </p:spTree>
    <p:extLst>
      <p:ext uri="{BB962C8B-B14F-4D97-AF65-F5344CB8AC3E}">
        <p14:creationId xmlns:p14="http://schemas.microsoft.com/office/powerpoint/2010/main" val="28614532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228600" y="228600"/>
            <a:ext cx="8915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PARETE ADDOMINALE ANTERO-LATERALE</a:t>
            </a:r>
          </a:p>
        </p:txBody>
      </p:sp>
      <p:pic>
        <p:nvPicPr>
          <p:cNvPr id="60418"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1752600" y="1308100"/>
            <a:ext cx="5638800" cy="54610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0" y="116632"/>
            <a:ext cx="9144000" cy="32008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CANALE e TRAGITTO INGUINALE</a:t>
            </a:r>
          </a:p>
        </p:txBody>
      </p:sp>
      <p:pic>
        <p:nvPicPr>
          <p:cNvPr id="61442"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323528" y="475804"/>
            <a:ext cx="7848872" cy="6483535"/>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0" y="1844824"/>
            <a:ext cx="9036496" cy="20080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ARTO SUPERIORE</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CINGOLO SCAPOLARE</a:t>
            </a:r>
            <a:br>
              <a:rPr lang="it-IT" altLang="it-IT" sz="5400" dirty="0">
                <a:solidFill>
                  <a:srgbClr val="FFFF00"/>
                </a:solidFill>
                <a:latin typeface="Arial Black" panose="020B0A04020102020204" pitchFamily="34" charset="0"/>
              </a:rPr>
            </a:br>
            <a:endParaRPr lang="it-IT" altLang="it-IT" sz="5400" dirty="0">
              <a:solidFill>
                <a:srgbClr val="FFFF00"/>
              </a:solidFill>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3" name="Rectangle 1"/>
          <p:cNvSpPr>
            <a:spLocks noGrp="1" noChangeArrowheads="1"/>
          </p:cNvSpPr>
          <p:nvPr>
            <p:ph type="title" idx="4294967295"/>
          </p:nvPr>
        </p:nvSpPr>
        <p:spPr>
          <a:xfrm>
            <a:off x="3779838" y="661988"/>
            <a:ext cx="5122862" cy="192246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dirty="0">
                <a:solidFill>
                  <a:schemeClr val="tx1"/>
                </a:solidFill>
                <a:latin typeface="Gurmukhi MN" panose="02020600050405020304" pitchFamily="18" charset="0"/>
                <a:cs typeface="Gurmukhi MN" panose="02020600050405020304" pitchFamily="18" charset="0"/>
              </a:rPr>
              <a:t>Arto Superiore e</a:t>
            </a:r>
            <a:br>
              <a:rPr lang="it-IT" altLang="it-IT" sz="4000" dirty="0">
                <a:solidFill>
                  <a:schemeClr val="tx1"/>
                </a:solidFill>
                <a:latin typeface="Gurmukhi MN" panose="02020600050405020304" pitchFamily="18" charset="0"/>
                <a:cs typeface="Gurmukhi MN" panose="02020600050405020304" pitchFamily="18" charset="0"/>
              </a:rPr>
            </a:br>
            <a:r>
              <a:rPr lang="it-IT" altLang="it-IT" sz="4000" dirty="0">
                <a:solidFill>
                  <a:schemeClr val="tx1"/>
                </a:solidFill>
                <a:latin typeface="Gurmukhi MN" panose="02020600050405020304" pitchFamily="18" charset="0"/>
                <a:cs typeface="Gurmukhi MN" panose="02020600050405020304" pitchFamily="18" charset="0"/>
              </a:rPr>
              <a:t>Cingolo Scapolare</a:t>
            </a:r>
          </a:p>
        </p:txBody>
      </p:sp>
      <p:pic>
        <p:nvPicPr>
          <p:cNvPr id="64514" name="Picture 2"/>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3525838" cy="5876925"/>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5" name="Picture 3"/>
          <p:cNvPicPr>
            <a:picLocks noChangeAspect="1" noChangeArrowheads="1"/>
          </p:cNvPicPr>
          <p:nvPr/>
        </p:nvPicPr>
        <p:blipFill>
          <a:blip r:embed="rId4">
            <a:lum bright="-12000" contrast="6000"/>
            <a:extLst>
              <a:ext uri="{28A0092B-C50C-407E-A947-70E740481C1C}">
                <a14:useLocalDpi xmlns:a14="http://schemas.microsoft.com/office/drawing/2010/main"/>
              </a:ext>
            </a:extLst>
          </a:blip>
          <a:srcRect/>
          <a:stretch>
            <a:fillRect/>
          </a:stretch>
        </p:blipFill>
        <p:spPr bwMode="auto">
          <a:xfrm>
            <a:off x="3563938" y="2895600"/>
            <a:ext cx="5580062" cy="39624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711B8834-1DCE-2547-AC12-6ED0A8860B23}"/>
              </a:ext>
            </a:extLst>
          </p:cNvPr>
          <p:cNvSpPr>
            <a:spLocks noGrp="1"/>
          </p:cNvSpPr>
          <p:nvPr>
            <p:ph idx="1"/>
          </p:nvPr>
        </p:nvSpPr>
        <p:spPr>
          <a:xfrm>
            <a:off x="128330" y="476672"/>
            <a:ext cx="9015670" cy="5760640"/>
          </a:xfrm>
        </p:spPr>
        <p:txBody>
          <a:bodyPr/>
          <a:lstStyle/>
          <a:p>
            <a:r>
              <a:rPr lang="it-IT" sz="2400" dirty="0">
                <a:solidFill>
                  <a:schemeClr val="tx1"/>
                </a:solidFill>
                <a:latin typeface="Copperplate" panose="02000504000000020004" pitchFamily="2" charset="77"/>
              </a:rPr>
              <a:t>In direzione Prossimo-Distale si descrivono la SCAPOLA (Osso Irregolare con Componente Piatta) e la CLAVICOLA (Osso Piatto), che formano il CINGOLO SCAPOLARE.</a:t>
            </a:r>
          </a:p>
          <a:p>
            <a:r>
              <a:rPr lang="it-IT" sz="2400" dirty="0">
                <a:solidFill>
                  <a:schemeClr val="tx1"/>
                </a:solidFill>
                <a:latin typeface="Copperplate" panose="02000504000000020004" pitchFamily="2" charset="77"/>
              </a:rPr>
              <a:t>L’ OMERO (Osso Lungo) costituisce lo scheletro del BRACCIO.</a:t>
            </a:r>
          </a:p>
          <a:p>
            <a:r>
              <a:rPr lang="it-IT" sz="2400" dirty="0">
                <a:solidFill>
                  <a:schemeClr val="tx1"/>
                </a:solidFill>
                <a:latin typeface="Copperplate" panose="02000504000000020004" pitchFamily="2" charset="77"/>
              </a:rPr>
              <a:t>L’AVAMBRACCIO presenta le Ossa Lunghe ULNA e RADIO</a:t>
            </a:r>
          </a:p>
          <a:p>
            <a:r>
              <a:rPr lang="it-IT" sz="2400" dirty="0">
                <a:solidFill>
                  <a:schemeClr val="tx1"/>
                </a:solidFill>
                <a:latin typeface="Copperplate" panose="02000504000000020004" pitchFamily="2" charset="77"/>
              </a:rPr>
              <a:t>Il CARPO è formato da 8 OSSA BREVI</a:t>
            </a:r>
          </a:p>
          <a:p>
            <a:r>
              <a:rPr lang="it-IT" sz="2400" dirty="0">
                <a:solidFill>
                  <a:schemeClr val="tx1"/>
                </a:solidFill>
                <a:latin typeface="Copperplate" panose="02000504000000020004" pitchFamily="2" charset="77"/>
              </a:rPr>
              <a:t>Lo Scheletro della Mano consta delle 5 Ossa Lunghe del METACARPO e le DITA presentano le FALANGI (Ossa Lunghe), denominate Prossimale, Intermedia e Distale (o Ungueale), ad eccezione del Primo Dito (Pollice), che presenta Falange Prossimale e Falange Distale (Ungueale)</a:t>
            </a:r>
          </a:p>
        </p:txBody>
      </p:sp>
    </p:spTree>
    <p:extLst>
      <p:ext uri="{BB962C8B-B14F-4D97-AF65-F5344CB8AC3E}">
        <p14:creationId xmlns:p14="http://schemas.microsoft.com/office/powerpoint/2010/main" val="42766745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15F0BED-6A8D-8840-8CDC-C197607BD775}"/>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ARTICOLAZIONI dell’ ARTO SUPERIORE e PRINCIPALI MUSCOLI</a:t>
            </a:r>
          </a:p>
        </p:txBody>
      </p:sp>
    </p:spTree>
    <p:extLst>
      <p:ext uri="{BB962C8B-B14F-4D97-AF65-F5344CB8AC3E}">
        <p14:creationId xmlns:p14="http://schemas.microsoft.com/office/powerpoint/2010/main" val="19970082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DF5EED78-0F64-CE48-9C55-71DF12450548}"/>
              </a:ext>
            </a:extLst>
          </p:cNvPr>
          <p:cNvSpPr>
            <a:spLocks noGrp="1"/>
          </p:cNvSpPr>
          <p:nvPr>
            <p:ph idx="1"/>
          </p:nvPr>
        </p:nvSpPr>
        <p:spPr>
          <a:xfrm>
            <a:off x="539552" y="188640"/>
            <a:ext cx="8496944" cy="6669360"/>
          </a:xfrm>
        </p:spPr>
        <p:txBody>
          <a:bodyPr/>
          <a:lstStyle/>
          <a:p>
            <a:pPr marL="457200" indent="-457200">
              <a:buFontTx/>
              <a:buChar char="-"/>
            </a:pPr>
            <a:r>
              <a:rPr lang="it-IT" sz="2400" dirty="0">
                <a:solidFill>
                  <a:schemeClr val="tx1"/>
                </a:solidFill>
                <a:latin typeface="Chalkboard" panose="03050602040202020205" pitchFamily="66" charset="77"/>
              </a:rPr>
              <a:t>ARTICOLAZIONE SCAPOLO (GLENO)-OMERALE</a:t>
            </a:r>
          </a:p>
          <a:p>
            <a:pPr marL="0" indent="0"/>
            <a:r>
              <a:rPr lang="it-IT" sz="2400" dirty="0">
                <a:solidFill>
                  <a:schemeClr val="tx1"/>
                </a:solidFill>
                <a:latin typeface="Chalkboard" panose="03050602040202020205" pitchFamily="66" charset="77"/>
              </a:rPr>
              <a:t>    tra la CAVITA’ GLENOIDEA la SCAPOLA e la TESTA </a:t>
            </a:r>
          </a:p>
          <a:p>
            <a:pPr marL="0" indent="0"/>
            <a:r>
              <a:rPr lang="it-IT" sz="2400" dirty="0">
                <a:solidFill>
                  <a:schemeClr val="tx1"/>
                </a:solidFill>
                <a:latin typeface="Chalkboard" panose="03050602040202020205" pitchFamily="66" charset="77"/>
              </a:rPr>
              <a:t>    dell’OMERO.</a:t>
            </a:r>
          </a:p>
          <a:p>
            <a:pPr marL="0" indent="0"/>
            <a:r>
              <a:rPr lang="it-IT" sz="2400" dirty="0">
                <a:solidFill>
                  <a:schemeClr val="tx1"/>
                </a:solidFill>
                <a:latin typeface="Chalkboard" panose="03050602040202020205" pitchFamily="66" charset="77"/>
              </a:rPr>
              <a:t>Consente movimenti di ADDUZIONE-ABDUZIONE</a:t>
            </a:r>
          </a:p>
          <a:p>
            <a:pPr marL="0" indent="0"/>
            <a:r>
              <a:rPr lang="it-IT" sz="2400" dirty="0">
                <a:solidFill>
                  <a:schemeClr val="tx1"/>
                </a:solidFill>
                <a:latin typeface="Chalkboard" panose="03050602040202020205" pitchFamily="66" charset="77"/>
              </a:rPr>
              <a:t>                           FLESSIONE-ESTENSIONE</a:t>
            </a:r>
          </a:p>
          <a:p>
            <a:pPr marL="0" indent="0"/>
            <a:r>
              <a:rPr lang="it-IT" sz="2400" dirty="0">
                <a:solidFill>
                  <a:schemeClr val="tx1"/>
                </a:solidFill>
                <a:latin typeface="Chalkboard" panose="03050602040202020205" pitchFamily="66" charset="77"/>
              </a:rPr>
              <a:t>                           CIRCONDUZIONE e ROTAZIONE</a:t>
            </a:r>
          </a:p>
          <a:p>
            <a:pPr marL="0" indent="0"/>
            <a:r>
              <a:rPr lang="it-IT" sz="2400" dirty="0">
                <a:solidFill>
                  <a:schemeClr val="tx1"/>
                </a:solidFill>
                <a:latin typeface="Chalkboard" panose="03050602040202020205" pitchFamily="66" charset="77"/>
              </a:rPr>
              <a:t>Vi agiscono diversi muscoli:</a:t>
            </a:r>
          </a:p>
          <a:p>
            <a:pPr>
              <a:buFontTx/>
              <a:buChar char="-"/>
            </a:pPr>
            <a:r>
              <a:rPr lang="it-IT" sz="2400" dirty="0">
                <a:solidFill>
                  <a:schemeClr val="tx1"/>
                </a:solidFill>
                <a:latin typeface="Chalkboard" panose="03050602040202020205" pitchFamily="66" charset="77"/>
              </a:rPr>
              <a:t>DELTOIDE</a:t>
            </a:r>
          </a:p>
          <a:p>
            <a:pPr>
              <a:buFontTx/>
              <a:buChar char="-"/>
            </a:pPr>
            <a:r>
              <a:rPr lang="it-IT" sz="2400" dirty="0">
                <a:solidFill>
                  <a:schemeClr val="tx1"/>
                </a:solidFill>
                <a:latin typeface="Chalkboard" panose="03050602040202020205" pitchFamily="66" charset="77"/>
              </a:rPr>
              <a:t>GRANDE PETTORALE</a:t>
            </a:r>
          </a:p>
          <a:p>
            <a:pPr>
              <a:buFontTx/>
              <a:buChar char="-"/>
            </a:pPr>
            <a:r>
              <a:rPr lang="it-IT" sz="2400" dirty="0">
                <a:solidFill>
                  <a:schemeClr val="tx1"/>
                </a:solidFill>
                <a:latin typeface="Chalkboard" panose="03050602040202020205" pitchFamily="66" charset="77"/>
              </a:rPr>
              <a:t>GRANDE DORSALE</a:t>
            </a:r>
          </a:p>
          <a:p>
            <a:pPr>
              <a:buFontTx/>
              <a:buChar char="-"/>
            </a:pPr>
            <a:r>
              <a:rPr lang="it-IT" sz="2400" dirty="0">
                <a:solidFill>
                  <a:schemeClr val="tx1"/>
                </a:solidFill>
                <a:latin typeface="Chalkboard" panose="03050602040202020205" pitchFamily="66" charset="77"/>
              </a:rPr>
              <a:t>MUSCOLI DELLA »CUFFIA DEI ROTATORI»</a:t>
            </a:r>
          </a:p>
          <a:p>
            <a:pPr>
              <a:buFontTx/>
              <a:buChar char="-"/>
            </a:pPr>
            <a:r>
              <a:rPr lang="it-IT" sz="2400" dirty="0">
                <a:solidFill>
                  <a:schemeClr val="tx1"/>
                </a:solidFill>
                <a:latin typeface="Chalkboard" panose="03050602040202020205" pitchFamily="66" charset="77"/>
              </a:rPr>
              <a:t>CORACO-BRACHIALE </a:t>
            </a:r>
          </a:p>
        </p:txBody>
      </p:sp>
    </p:spTree>
    <p:extLst>
      <p:ext uri="{BB962C8B-B14F-4D97-AF65-F5344CB8AC3E}">
        <p14:creationId xmlns:p14="http://schemas.microsoft.com/office/powerpoint/2010/main" val="13213859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DF5EED78-0F64-CE48-9C55-71DF12450548}"/>
              </a:ext>
            </a:extLst>
          </p:cNvPr>
          <p:cNvSpPr>
            <a:spLocks noGrp="1"/>
          </p:cNvSpPr>
          <p:nvPr>
            <p:ph idx="1"/>
          </p:nvPr>
        </p:nvSpPr>
        <p:spPr>
          <a:xfrm>
            <a:off x="683568" y="116632"/>
            <a:ext cx="8208912" cy="6741368"/>
          </a:xfrm>
        </p:spPr>
        <p:txBody>
          <a:bodyPr/>
          <a:lstStyle/>
          <a:p>
            <a:pPr marL="457200" indent="-457200">
              <a:buFontTx/>
              <a:buChar char="-"/>
            </a:pPr>
            <a:r>
              <a:rPr lang="it-IT" sz="2400" dirty="0">
                <a:solidFill>
                  <a:schemeClr val="tx1"/>
                </a:solidFill>
                <a:latin typeface="Copperplate" panose="02000504000000020004" pitchFamily="2" charset="77"/>
              </a:rPr>
              <a:t>COMPLESSO ARTICOLARE DEL GOMITO</a:t>
            </a:r>
          </a:p>
          <a:p>
            <a:pPr marL="0" indent="0"/>
            <a:r>
              <a:rPr lang="it-IT" sz="2400" dirty="0">
                <a:solidFill>
                  <a:schemeClr val="tx1"/>
                </a:solidFill>
                <a:latin typeface="Copperplate" panose="02000504000000020004" pitchFamily="2" charset="77"/>
              </a:rPr>
              <a:t>COMPRENDE ben 3 DISPOSITIVI:</a:t>
            </a:r>
          </a:p>
          <a:p>
            <a:pPr>
              <a:buFontTx/>
              <a:buChar char="-"/>
            </a:pPr>
            <a:r>
              <a:rPr lang="it-IT" sz="2400" dirty="0">
                <a:solidFill>
                  <a:schemeClr val="tx1"/>
                </a:solidFill>
                <a:latin typeface="Copperplate" panose="02000504000000020004" pitchFamily="2" charset="77"/>
              </a:rPr>
              <a:t>ARTICOLAZIONI DELL’ OMERO CON ULNA E RADIO, CHE PERMETTONO MOVIMENTI DI FLESSIONE-ESTENSIONE DELL’AVAMBRACCIO SUL BRACCIO.</a:t>
            </a:r>
          </a:p>
          <a:p>
            <a:pPr marL="0" indent="0"/>
            <a:r>
              <a:rPr lang="it-IT" sz="2400" dirty="0">
                <a:solidFill>
                  <a:schemeClr val="tx1"/>
                </a:solidFill>
                <a:latin typeface="Copperplate" panose="02000504000000020004" pitchFamily="2" charset="77"/>
              </a:rPr>
              <a:t>    VI AGISCONO I MUSCOLI:</a:t>
            </a:r>
          </a:p>
          <a:p>
            <a:pPr marL="0" indent="0"/>
            <a:r>
              <a:rPr lang="it-IT" sz="2400" dirty="0">
                <a:solidFill>
                  <a:schemeClr val="tx1"/>
                </a:solidFill>
                <a:latin typeface="Copperplate" panose="02000504000000020004" pitchFamily="2" charset="77"/>
              </a:rPr>
              <a:t>    BICIPITE BRACHIALE E BRACHIALE (FLESSORI)</a:t>
            </a:r>
          </a:p>
          <a:p>
            <a:pPr marL="0" indent="0"/>
            <a:r>
              <a:rPr lang="it-IT" sz="2400" dirty="0">
                <a:solidFill>
                  <a:schemeClr val="tx1"/>
                </a:solidFill>
                <a:latin typeface="Copperplate" panose="02000504000000020004" pitchFamily="2" charset="77"/>
              </a:rPr>
              <a:t>    TRICIPITE BRACHIALE E ANCONEO (ESTENSORI)</a:t>
            </a:r>
          </a:p>
          <a:p>
            <a:pPr marL="0" indent="0"/>
            <a:endParaRPr lang="it-IT" sz="2400" dirty="0">
              <a:solidFill>
                <a:schemeClr val="tx1"/>
              </a:solidFill>
              <a:latin typeface="Copperplate" panose="02000504000000020004" pitchFamily="2" charset="77"/>
            </a:endParaRPr>
          </a:p>
          <a:p>
            <a:pPr marL="0" indent="0"/>
            <a:r>
              <a:rPr lang="it-IT" sz="2400" dirty="0">
                <a:solidFill>
                  <a:schemeClr val="tx1"/>
                </a:solidFill>
                <a:latin typeface="Copperplate" panose="02000504000000020004" pitchFamily="2" charset="77"/>
              </a:rPr>
              <a:t>- ARTICOLAZIONE RADIO-ULNARE PROSSIMALE: ASSIEME ALLA OMONIMA DISTALE, CONSENTE LA INTRAROTAZIONE (PRONAZIONE) ED EXTRAROTAZIONE (SUPINAZIONE) DELL’AVAMBRACCIO</a:t>
            </a:r>
          </a:p>
          <a:p>
            <a:pPr marL="0" indent="0"/>
            <a:r>
              <a:rPr lang="it-IT" sz="2400" dirty="0">
                <a:solidFill>
                  <a:schemeClr val="tx1"/>
                </a:solidFill>
                <a:latin typeface="Chalkboard" panose="03050602040202020205" pitchFamily="66" charset="77"/>
              </a:rPr>
              <a:t>    </a:t>
            </a:r>
          </a:p>
        </p:txBody>
      </p:sp>
    </p:spTree>
    <p:extLst>
      <p:ext uri="{BB962C8B-B14F-4D97-AF65-F5344CB8AC3E}">
        <p14:creationId xmlns:p14="http://schemas.microsoft.com/office/powerpoint/2010/main" val="6057393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08"/>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243013" y="0"/>
            <a:ext cx="6656387" cy="6858000"/>
          </a:xfrm>
          <a:prstGeom prst="rect">
            <a:avLst/>
          </a:prstGeom>
          <a:noFill/>
          <a:ln>
            <a:noFill/>
          </a:ln>
        </p:spPr>
      </p:pic>
    </p:spTree>
    <p:extLst>
      <p:ext uri="{BB962C8B-B14F-4D97-AF65-F5344CB8AC3E}">
        <p14:creationId xmlns:p14="http://schemas.microsoft.com/office/powerpoint/2010/main" val="1501901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5013" t="1987" r="3305" b="6450"/>
          <a:stretch>
            <a:fillRect/>
          </a:stretch>
        </p:blipFill>
        <p:spPr bwMode="auto">
          <a:xfrm>
            <a:off x="0" y="0"/>
            <a:ext cx="9072563" cy="6773863"/>
          </a:xfrm>
          <a:prstGeom prst="rect">
            <a:avLst/>
          </a:prstGeom>
          <a:noFill/>
          <a:ln>
            <a:noFill/>
          </a:ln>
          <a:effectLst/>
          <a:extLst>
            <a:ext uri="{909E8E84-426E-40DD-AFC4-6F175D3DCCD1}">
              <a14:hiddenFill xmlns:a14="http://schemas.microsoft.com/office/drawing/2010/main">
                <a:blipFill dpi="0" rotWithShape="0">
                  <a:blip/>
                  <a:srcRect l="5013" t="1987" r="3305" b="645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052513" y="0"/>
            <a:ext cx="7037387" cy="6858000"/>
          </a:xfrm>
          <a:prstGeom prst="rect">
            <a:avLst/>
          </a:prstGeom>
          <a:noFill/>
          <a:ln>
            <a:noFill/>
          </a:ln>
        </p:spPr>
      </p:pic>
    </p:spTree>
    <p:extLst>
      <p:ext uri="{BB962C8B-B14F-4D97-AF65-F5344CB8AC3E}">
        <p14:creationId xmlns:p14="http://schemas.microsoft.com/office/powerpoint/2010/main" val="31615814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09"/>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519238" y="0"/>
            <a:ext cx="6105525" cy="6858000"/>
          </a:xfrm>
          <a:prstGeom prst="rect">
            <a:avLst/>
          </a:prstGeom>
          <a:noFill/>
          <a:ln>
            <a:noFill/>
          </a:ln>
        </p:spPr>
      </p:pic>
    </p:spTree>
    <p:extLst>
      <p:ext uri="{BB962C8B-B14F-4D97-AF65-F5344CB8AC3E}">
        <p14:creationId xmlns:p14="http://schemas.microsoft.com/office/powerpoint/2010/main" val="36540333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DF5EED78-0F64-CE48-9C55-71DF12450548}"/>
              </a:ext>
            </a:extLst>
          </p:cNvPr>
          <p:cNvSpPr>
            <a:spLocks noGrp="1"/>
          </p:cNvSpPr>
          <p:nvPr>
            <p:ph idx="1"/>
          </p:nvPr>
        </p:nvSpPr>
        <p:spPr>
          <a:xfrm>
            <a:off x="971600" y="116632"/>
            <a:ext cx="7488832" cy="6741368"/>
          </a:xfrm>
        </p:spPr>
        <p:txBody>
          <a:bodyPr/>
          <a:lstStyle/>
          <a:p>
            <a:pPr marL="457200" indent="-457200">
              <a:buFontTx/>
              <a:buChar char="-"/>
            </a:pPr>
            <a:r>
              <a:rPr lang="it-IT" sz="2800" dirty="0">
                <a:solidFill>
                  <a:schemeClr val="tx1"/>
                </a:solidFill>
                <a:latin typeface="Copperplate" panose="02000504000000020004" pitchFamily="2" charset="77"/>
              </a:rPr>
              <a:t>ARTICOLAZIONE RADIO-CARPALE (o del POLSO)</a:t>
            </a:r>
          </a:p>
          <a:p>
            <a:pPr marL="0" indent="0"/>
            <a:r>
              <a:rPr lang="it-IT" sz="2800" dirty="0">
                <a:solidFill>
                  <a:schemeClr val="tx1"/>
                </a:solidFill>
                <a:latin typeface="Copperplate" panose="02000504000000020004" pitchFamily="2" charset="77"/>
              </a:rPr>
              <a:t>    tra la EPIFISI DISTALE del RADIO e lo SCAFOIDE della fila prossimale del Carpo.</a:t>
            </a:r>
          </a:p>
          <a:p>
            <a:pPr marL="0" indent="0"/>
            <a:r>
              <a:rPr lang="it-IT" sz="2800" dirty="0">
                <a:solidFill>
                  <a:schemeClr val="tx1"/>
                </a:solidFill>
                <a:latin typeface="Copperplate" panose="02000504000000020004" pitchFamily="2" charset="77"/>
              </a:rPr>
              <a:t>Consente movimenti di </a:t>
            </a:r>
          </a:p>
          <a:p>
            <a:pPr marL="0" indent="0"/>
            <a:r>
              <a:rPr lang="it-IT" sz="2800" dirty="0">
                <a:solidFill>
                  <a:schemeClr val="tx1"/>
                </a:solidFill>
                <a:latin typeface="Copperplate" panose="02000504000000020004" pitchFamily="2" charset="77"/>
              </a:rPr>
              <a:t>                           ADDUZIONE-ABDUZIONE</a:t>
            </a:r>
          </a:p>
          <a:p>
            <a:pPr marL="0" indent="0"/>
            <a:r>
              <a:rPr lang="it-IT" sz="2800" dirty="0">
                <a:solidFill>
                  <a:schemeClr val="tx1"/>
                </a:solidFill>
                <a:latin typeface="Copperplate" panose="02000504000000020004" pitchFamily="2" charset="77"/>
              </a:rPr>
              <a:t>                         FLESSIONE-ESTENSIONE</a:t>
            </a:r>
          </a:p>
          <a:p>
            <a:pPr marL="0" indent="0"/>
            <a:r>
              <a:rPr lang="it-IT" sz="2800" dirty="0">
                <a:solidFill>
                  <a:schemeClr val="tx1"/>
                </a:solidFill>
                <a:latin typeface="Copperplate" panose="02000504000000020004" pitchFamily="2" charset="77"/>
              </a:rPr>
              <a:t>                           CIRCONDUZIONE </a:t>
            </a:r>
          </a:p>
          <a:p>
            <a:pPr marL="0" indent="0"/>
            <a:r>
              <a:rPr lang="it-IT" sz="2800" dirty="0">
                <a:solidFill>
                  <a:schemeClr val="tx1"/>
                </a:solidFill>
                <a:latin typeface="Copperplate" panose="02000504000000020004" pitchFamily="2" charset="77"/>
              </a:rPr>
              <a:t>Vi agiscono numerosi muscoli presenti nella Loggia Anteriore e Posteriore dell’ Avambraccio</a:t>
            </a:r>
          </a:p>
        </p:txBody>
      </p:sp>
    </p:spTree>
    <p:extLst>
      <p:ext uri="{BB962C8B-B14F-4D97-AF65-F5344CB8AC3E}">
        <p14:creationId xmlns:p14="http://schemas.microsoft.com/office/powerpoint/2010/main" val="29923917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1"/>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817688" y="0"/>
            <a:ext cx="5508625" cy="6858000"/>
          </a:xfrm>
          <a:prstGeom prst="rect">
            <a:avLst/>
          </a:prstGeom>
          <a:noFill/>
          <a:ln>
            <a:noFill/>
          </a:ln>
        </p:spPr>
      </p:pic>
      <p:pic>
        <p:nvPicPr>
          <p:cNvPr id="3" name="Picture 1" descr="1111">
            <a:extLst>
              <a:ext uri="{FF2B5EF4-FFF2-40B4-BE49-F238E27FC236}">
                <a16:creationId xmlns:a16="http://schemas.microsoft.com/office/drawing/2014/main" id="{0706442E-F2B7-4E4E-A9EA-B6F8398A1E2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835696" y="0"/>
            <a:ext cx="5508625" cy="6858000"/>
          </a:xfrm>
          <a:prstGeom prst="rect">
            <a:avLst/>
          </a:prstGeom>
          <a:noFill/>
          <a:ln>
            <a:noFill/>
          </a:ln>
        </p:spPr>
      </p:pic>
    </p:spTree>
    <p:extLst>
      <p:ext uri="{BB962C8B-B14F-4D97-AF65-F5344CB8AC3E}">
        <p14:creationId xmlns:p14="http://schemas.microsoft.com/office/powerpoint/2010/main" val="16148516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54260" y="2348880"/>
            <a:ext cx="9252520" cy="1080121"/>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ARTO INFERIORE</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CINGOLO PELVICO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(BACINO)</a:t>
            </a:r>
            <a:br>
              <a:rPr lang="it-IT" altLang="it-IT" sz="3200" dirty="0">
                <a:solidFill>
                  <a:schemeClr val="tx1"/>
                </a:solidFill>
                <a:latin typeface="Gurmukhi MN" panose="02020600050405020304" pitchFamily="18" charset="0"/>
                <a:cs typeface="Gurmukhi MN" panose="02020600050405020304" pitchFamily="18" charset="0"/>
              </a:rPr>
            </a:br>
            <a:endParaRPr lang="it-IT" altLang="it-IT" sz="5400" dirty="0">
              <a:solidFill>
                <a:srgbClr val="FFFF00"/>
              </a:solidFill>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46AC0E8C-BBD4-E44C-9CE8-6F50238BA7E7}"/>
              </a:ext>
            </a:extLst>
          </p:cNvPr>
          <p:cNvSpPr>
            <a:spLocks noGrp="1" noChangeArrowheads="1"/>
          </p:cNvSpPr>
          <p:nvPr>
            <p:ph type="title" idx="4294967295"/>
          </p:nvPr>
        </p:nvSpPr>
        <p:spPr>
          <a:xfrm>
            <a:off x="5508625" y="274638"/>
            <a:ext cx="3178175"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latin typeface="Gurmukhi MN" panose="02020600050405020304" pitchFamily="18" charset="0"/>
                <a:cs typeface="Gurmukhi MN" panose="02020600050405020304" pitchFamily="18" charset="0"/>
              </a:rPr>
              <a:t>BACINO</a:t>
            </a:r>
          </a:p>
        </p:txBody>
      </p:sp>
      <p:pic>
        <p:nvPicPr>
          <p:cNvPr id="45059" name="Picture 2">
            <a:extLst>
              <a:ext uri="{FF2B5EF4-FFF2-40B4-BE49-F238E27FC236}">
                <a16:creationId xmlns:a16="http://schemas.microsoft.com/office/drawing/2014/main" id="{8BA7E8A4-819F-2849-B90F-45F3B230FB1E}"/>
              </a:ext>
            </a:extLst>
          </p:cNvPr>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5508625" cy="3551238"/>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0" name="Picture 3">
            <a:extLst>
              <a:ext uri="{FF2B5EF4-FFF2-40B4-BE49-F238E27FC236}">
                <a16:creationId xmlns:a16="http://schemas.microsoft.com/office/drawing/2014/main" id="{6CDB5878-3F5A-D14D-A27C-904369E853CA}"/>
              </a:ext>
            </a:extLst>
          </p:cNvPr>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3924300" y="3375025"/>
            <a:ext cx="5219700" cy="348297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1" name="Text Box 4">
            <a:extLst>
              <a:ext uri="{FF2B5EF4-FFF2-40B4-BE49-F238E27FC236}">
                <a16:creationId xmlns:a16="http://schemas.microsoft.com/office/drawing/2014/main" id="{4E0F991B-A288-0A46-AF46-BED4A470A710}"/>
              </a:ext>
            </a:extLst>
          </p:cNvPr>
          <p:cNvSpPr txBox="1">
            <a:spLocks noChangeArrowheads="1"/>
          </p:cNvSpPr>
          <p:nvPr/>
        </p:nvSpPr>
        <p:spPr bwMode="auto">
          <a:xfrm>
            <a:off x="395288" y="260350"/>
            <a:ext cx="1841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45062" name="Text Box 5">
            <a:extLst>
              <a:ext uri="{FF2B5EF4-FFF2-40B4-BE49-F238E27FC236}">
                <a16:creationId xmlns:a16="http://schemas.microsoft.com/office/drawing/2014/main" id="{0DE83954-C16C-3240-9A10-D197A51A729E}"/>
              </a:ext>
            </a:extLst>
          </p:cNvPr>
          <p:cNvSpPr txBox="1">
            <a:spLocks noChangeArrowheads="1"/>
          </p:cNvSpPr>
          <p:nvPr/>
        </p:nvSpPr>
        <p:spPr bwMode="auto">
          <a:xfrm>
            <a:off x="0" y="138943"/>
            <a:ext cx="1387476"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lgn="ctr" eaLnBrk="1" hangingPunct="1">
              <a:buClrTx/>
              <a:buFontTx/>
              <a:buNone/>
            </a:pPr>
            <a:r>
              <a:rPr lang="it-IT" altLang="it-IT" sz="1800" dirty="0">
                <a:solidFill>
                  <a:srgbClr val="000514"/>
                </a:solidFill>
                <a:latin typeface="Arial Black" panose="020B0604020202020204" pitchFamily="34" charset="0"/>
              </a:rPr>
              <a:t>MASCHIO</a:t>
            </a:r>
          </a:p>
        </p:txBody>
      </p:sp>
      <p:sp>
        <p:nvSpPr>
          <p:cNvPr id="45063" name="Text Box 6">
            <a:extLst>
              <a:ext uri="{FF2B5EF4-FFF2-40B4-BE49-F238E27FC236}">
                <a16:creationId xmlns:a16="http://schemas.microsoft.com/office/drawing/2014/main" id="{E37BABE7-309F-FD49-AEC1-AE8B417C9CCA}"/>
              </a:ext>
            </a:extLst>
          </p:cNvPr>
          <p:cNvSpPr txBox="1">
            <a:spLocks noChangeArrowheads="1"/>
          </p:cNvSpPr>
          <p:nvPr/>
        </p:nvSpPr>
        <p:spPr bwMode="auto">
          <a:xfrm>
            <a:off x="7754938" y="3429000"/>
            <a:ext cx="13874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lgn="ctr" eaLnBrk="1" hangingPunct="1">
              <a:buClrTx/>
              <a:buFontTx/>
              <a:buNone/>
            </a:pPr>
            <a:r>
              <a:rPr lang="it-IT" altLang="it-IT" sz="1800">
                <a:solidFill>
                  <a:srgbClr val="000514"/>
                </a:solidFill>
                <a:latin typeface="Arial Black" panose="020B0604020202020204" pitchFamily="34" charset="0"/>
              </a:rPr>
              <a:t>FEMMINA</a:t>
            </a:r>
          </a:p>
        </p:txBody>
      </p:sp>
    </p:spTree>
    <p:extLst>
      <p:ext uri="{BB962C8B-B14F-4D97-AF65-F5344CB8AC3E}">
        <p14:creationId xmlns:p14="http://schemas.microsoft.com/office/powerpoint/2010/main" val="37639823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3E30999-8AB5-E544-8588-B3985DBCD35E}"/>
              </a:ext>
            </a:extLst>
          </p:cNvPr>
          <p:cNvSpPr>
            <a:spLocks noGrp="1"/>
          </p:cNvSpPr>
          <p:nvPr>
            <p:ph type="title"/>
          </p:nvPr>
        </p:nvSpPr>
        <p:spPr>
          <a:xfrm>
            <a:off x="457200" y="128588"/>
            <a:ext cx="8216900" cy="996156"/>
          </a:xfrm>
        </p:spPr>
        <p:txBody>
          <a:bodyPr/>
          <a:lstStyle/>
          <a:p>
            <a:r>
              <a:rPr lang="it-IT" sz="3200" dirty="0">
                <a:solidFill>
                  <a:schemeClr val="tx1"/>
                </a:solidFill>
                <a:latin typeface="Gurmukhi MN" panose="02020600050405020304" pitchFamily="18" charset="0"/>
                <a:cs typeface="Gurmukhi MN" panose="02020600050405020304" pitchFamily="18" charset="0"/>
              </a:rPr>
              <a:t>SCHELETRO DEL CINGOLO PELVICO (BACINO)</a:t>
            </a:r>
          </a:p>
        </p:txBody>
      </p:sp>
      <p:sp>
        <p:nvSpPr>
          <p:cNvPr id="4" name="Segnaposto contenuto 3">
            <a:extLst>
              <a:ext uri="{FF2B5EF4-FFF2-40B4-BE49-F238E27FC236}">
                <a16:creationId xmlns:a16="http://schemas.microsoft.com/office/drawing/2014/main" id="{63F18126-46E9-CA4E-B313-BE0BC045240A}"/>
              </a:ext>
            </a:extLst>
          </p:cNvPr>
          <p:cNvSpPr>
            <a:spLocks noGrp="1"/>
          </p:cNvSpPr>
          <p:nvPr>
            <p:ph idx="1"/>
          </p:nvPr>
        </p:nvSpPr>
        <p:spPr>
          <a:xfrm>
            <a:off x="611560" y="1160127"/>
            <a:ext cx="8062540" cy="5589240"/>
          </a:xfrm>
        </p:spPr>
        <p:txBody>
          <a:bodyPr/>
          <a:lstStyle/>
          <a:p>
            <a:r>
              <a:rPr lang="it-IT" sz="2600" dirty="0">
                <a:solidFill>
                  <a:schemeClr val="tx1"/>
                </a:solidFill>
                <a:latin typeface="Comic Sans MS" panose="030F0902030302020204" pitchFamily="66" charset="0"/>
              </a:rPr>
              <a:t>È costituito da due Ossa Pari (OSSO dell’ ANCA) e da una formazione vertebrale Impari e Mediana (OSSO SACRO)</a:t>
            </a:r>
          </a:p>
          <a:p>
            <a:r>
              <a:rPr lang="it-IT" sz="2600" dirty="0">
                <a:solidFill>
                  <a:schemeClr val="tx1"/>
                </a:solidFill>
                <a:latin typeface="Comic Sans MS" panose="030F0902030302020204" pitchFamily="66" charset="0"/>
              </a:rPr>
              <a:t>L’ Osso dell’ Anca, Irregolare, consta di una ampia porzione PIATTA (ILEO), dal PUBE (Infero-Anteriormente) e dall’ISCHIO (Infero-Posteriormente). Presenta la CAVITA’ ACETABOLARE per l’ articolazione con il Femore (COXO-FEMORALE).</a:t>
            </a:r>
          </a:p>
          <a:p>
            <a:r>
              <a:rPr lang="it-IT" sz="2600" dirty="0">
                <a:solidFill>
                  <a:schemeClr val="tx1"/>
                </a:solidFill>
                <a:latin typeface="Comic Sans MS" panose="030F0902030302020204" pitchFamily="66" charset="0"/>
              </a:rPr>
              <a:t>L’ Osso Sacro, di forma Tronco Piramidale, completa posteriormente sul piano sagittale il Bacino</a:t>
            </a:r>
          </a:p>
        </p:txBody>
      </p:sp>
    </p:spTree>
    <p:extLst>
      <p:ext uri="{BB962C8B-B14F-4D97-AF65-F5344CB8AC3E}">
        <p14:creationId xmlns:p14="http://schemas.microsoft.com/office/powerpoint/2010/main" val="22736079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3E30999-8AB5-E544-8588-B3985DBCD35E}"/>
              </a:ext>
            </a:extLst>
          </p:cNvPr>
          <p:cNvSpPr>
            <a:spLocks noGrp="1"/>
          </p:cNvSpPr>
          <p:nvPr>
            <p:ph type="title"/>
          </p:nvPr>
        </p:nvSpPr>
        <p:spPr>
          <a:xfrm>
            <a:off x="457200" y="128588"/>
            <a:ext cx="8216900" cy="996156"/>
          </a:xfrm>
        </p:spPr>
        <p:txBody>
          <a:bodyPr/>
          <a:lstStyle/>
          <a:p>
            <a:r>
              <a:rPr lang="it-IT" sz="3200" dirty="0">
                <a:solidFill>
                  <a:schemeClr val="tx1"/>
                </a:solidFill>
                <a:latin typeface="Gurmukhi MN" panose="02020600050405020304" pitchFamily="18" charset="0"/>
                <a:cs typeface="Gurmukhi MN" panose="02020600050405020304" pitchFamily="18" charset="0"/>
              </a:rPr>
              <a:t>ARTICOLAZIONI DEL CINGOLO PELVICO (BACINO)</a:t>
            </a:r>
          </a:p>
        </p:txBody>
      </p:sp>
      <p:sp>
        <p:nvSpPr>
          <p:cNvPr id="4" name="Segnaposto contenuto 3">
            <a:extLst>
              <a:ext uri="{FF2B5EF4-FFF2-40B4-BE49-F238E27FC236}">
                <a16:creationId xmlns:a16="http://schemas.microsoft.com/office/drawing/2014/main" id="{63F18126-46E9-CA4E-B313-BE0BC045240A}"/>
              </a:ext>
            </a:extLst>
          </p:cNvPr>
          <p:cNvSpPr>
            <a:spLocks noGrp="1"/>
          </p:cNvSpPr>
          <p:nvPr>
            <p:ph idx="1"/>
          </p:nvPr>
        </p:nvSpPr>
        <p:spPr>
          <a:xfrm>
            <a:off x="821234" y="1124744"/>
            <a:ext cx="7488832" cy="5589240"/>
          </a:xfrm>
        </p:spPr>
        <p:txBody>
          <a:bodyPr/>
          <a:lstStyle/>
          <a:p>
            <a:r>
              <a:rPr lang="it-IT" sz="2600" dirty="0">
                <a:solidFill>
                  <a:schemeClr val="tx1"/>
                </a:solidFill>
                <a:latin typeface="Copperplate" panose="02000504000000020004" pitchFamily="2" charset="77"/>
              </a:rPr>
              <a:t>ARTICOLAZIONE SACRO-ILIACA: tra l’ ILEO e l’OSSO SACRO. Pur consentendo minimi movimenti di scorrimento, nel sesso FEMMINILE, all’ Atto del Parto, viene coinvolta in movimenti ampi di FLESSIONE in AVANTI (NUTAZIONE) ed ESTENSIONE all’ indietro (CONTRONUTAZIONE) dell’Osso Sacro.</a:t>
            </a:r>
          </a:p>
          <a:p>
            <a:endParaRPr lang="it-IT" sz="2600" dirty="0">
              <a:solidFill>
                <a:schemeClr val="tx1"/>
              </a:solidFill>
              <a:latin typeface="Copperplate" panose="02000504000000020004" pitchFamily="2" charset="77"/>
            </a:endParaRPr>
          </a:p>
          <a:p>
            <a:r>
              <a:rPr lang="it-IT" sz="2600" dirty="0">
                <a:solidFill>
                  <a:schemeClr val="tx1"/>
                </a:solidFill>
                <a:latin typeface="Copperplate" panose="02000504000000020004" pitchFamily="2" charset="77"/>
              </a:rPr>
              <a:t>SINFISI PUBICA: tra le 2 ossa pubiche controlaterali, con interposizione di un disco fibrocartilagineo. </a:t>
            </a:r>
          </a:p>
        </p:txBody>
      </p:sp>
    </p:spTree>
    <p:extLst>
      <p:ext uri="{BB962C8B-B14F-4D97-AF65-F5344CB8AC3E}">
        <p14:creationId xmlns:p14="http://schemas.microsoft.com/office/powerpoint/2010/main" val="34509192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59694EA-CA1C-8745-A141-5B473B4E9A93}"/>
              </a:ext>
            </a:extLst>
          </p:cNvPr>
          <p:cNvSpPr>
            <a:spLocks noGrp="1"/>
          </p:cNvSpPr>
          <p:nvPr>
            <p:ph type="title"/>
          </p:nvPr>
        </p:nvSpPr>
        <p:spPr>
          <a:xfrm>
            <a:off x="0" y="128588"/>
            <a:ext cx="9144000" cy="780132"/>
          </a:xfrm>
        </p:spPr>
        <p:txBody>
          <a:bodyPr/>
          <a:lstStyle/>
          <a:p>
            <a:r>
              <a:rPr lang="it-IT" sz="3200" dirty="0">
                <a:solidFill>
                  <a:schemeClr val="tx1"/>
                </a:solidFill>
                <a:latin typeface="Gurmukhi MN" panose="02020600050405020304" pitchFamily="18" charset="0"/>
                <a:cs typeface="Gurmukhi MN" panose="02020600050405020304" pitchFamily="18" charset="0"/>
              </a:rPr>
              <a:t>MUSCOLI DELLA REGIONE PELVICA</a:t>
            </a:r>
          </a:p>
        </p:txBody>
      </p:sp>
      <p:sp>
        <p:nvSpPr>
          <p:cNvPr id="4" name="Segnaposto contenuto 3">
            <a:extLst>
              <a:ext uri="{FF2B5EF4-FFF2-40B4-BE49-F238E27FC236}">
                <a16:creationId xmlns:a16="http://schemas.microsoft.com/office/drawing/2014/main" id="{D77F8C21-7EE2-A84B-A7F4-BAC1A29421E6}"/>
              </a:ext>
            </a:extLst>
          </p:cNvPr>
          <p:cNvSpPr>
            <a:spLocks noGrp="1"/>
          </p:cNvSpPr>
          <p:nvPr>
            <p:ph idx="1"/>
          </p:nvPr>
        </p:nvSpPr>
        <p:spPr>
          <a:xfrm>
            <a:off x="611560" y="980728"/>
            <a:ext cx="7992888" cy="5877272"/>
          </a:xfrm>
        </p:spPr>
        <p:txBody>
          <a:bodyPr/>
          <a:lstStyle/>
          <a:p>
            <a:pPr marL="457200" indent="-457200">
              <a:buFontTx/>
              <a:buChar char="-"/>
            </a:pPr>
            <a:r>
              <a:rPr lang="it-IT" sz="2600" dirty="0">
                <a:solidFill>
                  <a:schemeClr val="tx1"/>
                </a:solidFill>
                <a:latin typeface="Chalkboard" panose="03050602040202020205" pitchFamily="66" charset="77"/>
              </a:rPr>
              <a:t>MUSCOLI DELLA REGIONE GLUTEA: disposti su 3 Strati.</a:t>
            </a:r>
          </a:p>
          <a:p>
            <a:pPr marL="0" indent="0"/>
            <a:endParaRPr lang="it-IT" sz="2600" dirty="0">
              <a:solidFill>
                <a:schemeClr val="tx1"/>
              </a:solidFill>
              <a:latin typeface="Chalkboard" panose="03050602040202020205" pitchFamily="66" charset="77"/>
            </a:endParaRPr>
          </a:p>
          <a:p>
            <a:pPr marL="457200" indent="-457200">
              <a:buFontTx/>
              <a:buChar char="-"/>
            </a:pPr>
            <a:r>
              <a:rPr lang="it-IT" sz="2600" dirty="0">
                <a:solidFill>
                  <a:schemeClr val="tx1"/>
                </a:solidFill>
                <a:latin typeface="Chalkboard" panose="03050602040202020205" pitchFamily="66" charset="77"/>
              </a:rPr>
              <a:t>MUSCOLI INTERNI della PELVI</a:t>
            </a:r>
          </a:p>
          <a:p>
            <a:pPr marL="0" indent="0"/>
            <a:endParaRPr lang="it-IT" sz="2600" dirty="0">
              <a:solidFill>
                <a:schemeClr val="tx1"/>
              </a:solidFill>
              <a:latin typeface="Chalkboard" panose="03050602040202020205" pitchFamily="66" charset="77"/>
            </a:endParaRPr>
          </a:p>
          <a:p>
            <a:pPr marL="0" indent="0"/>
            <a:r>
              <a:rPr lang="it-IT" sz="2600" dirty="0">
                <a:solidFill>
                  <a:schemeClr val="tx1"/>
                </a:solidFill>
                <a:latin typeface="Chalkboard" panose="03050602040202020205" pitchFamily="66" charset="77"/>
              </a:rPr>
              <a:t>-  MUSCOLI del PERINEO: assieme a strutture fibrose chiudono INFERIORMENTE la Cavità Pelvica. Nel PERINEO si osservano gli orifizi caudali di Vie URO-GENITALI e DIGERENTI.</a:t>
            </a:r>
            <a:endParaRPr lang="it-IT" sz="2600" dirty="0">
              <a:latin typeface="Chalkboard" panose="03050602040202020205" pitchFamily="66" charset="77"/>
            </a:endParaRPr>
          </a:p>
        </p:txBody>
      </p:sp>
    </p:spTree>
    <p:extLst>
      <p:ext uri="{BB962C8B-B14F-4D97-AF65-F5344CB8AC3E}">
        <p14:creationId xmlns:p14="http://schemas.microsoft.com/office/powerpoint/2010/main" val="17064701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07133B-AAF7-FA40-9133-3D267D12C981}"/>
              </a:ext>
            </a:extLst>
          </p:cNvPr>
          <p:cNvSpPr>
            <a:spLocks noGrp="1"/>
          </p:cNvSpPr>
          <p:nvPr>
            <p:ph type="title"/>
          </p:nvPr>
        </p:nvSpPr>
        <p:spPr>
          <a:xfrm>
            <a:off x="0" y="128588"/>
            <a:ext cx="9144000" cy="708124"/>
          </a:xfrm>
        </p:spPr>
        <p:txBody>
          <a:bodyPr/>
          <a:lstStyle/>
          <a:p>
            <a:r>
              <a:rPr lang="it-IT" sz="2800" b="0" dirty="0">
                <a:solidFill>
                  <a:schemeClr val="tx1"/>
                </a:solidFill>
                <a:latin typeface="Gurmukhi MN" panose="02020600050405020304" pitchFamily="18" charset="0"/>
                <a:cs typeface="Gurmukhi MN" panose="02020600050405020304" pitchFamily="18" charset="0"/>
              </a:rPr>
              <a:t>REGIONE DELLA COSCIA</a:t>
            </a:r>
          </a:p>
        </p:txBody>
      </p:sp>
      <p:sp>
        <p:nvSpPr>
          <p:cNvPr id="3" name="Segnaposto contenuto 2">
            <a:extLst>
              <a:ext uri="{FF2B5EF4-FFF2-40B4-BE49-F238E27FC236}">
                <a16:creationId xmlns:a16="http://schemas.microsoft.com/office/drawing/2014/main" id="{B96EEC97-97E6-E643-A29D-DC26BF4B644D}"/>
              </a:ext>
            </a:extLst>
          </p:cNvPr>
          <p:cNvSpPr>
            <a:spLocks noGrp="1"/>
          </p:cNvSpPr>
          <p:nvPr>
            <p:ph idx="1"/>
          </p:nvPr>
        </p:nvSpPr>
        <p:spPr>
          <a:xfrm>
            <a:off x="22807" y="862416"/>
            <a:ext cx="9144000" cy="5046364"/>
          </a:xfrm>
        </p:spPr>
        <p:txBody>
          <a:bodyPr/>
          <a:lstStyle/>
          <a:p>
            <a:r>
              <a:rPr lang="it-IT" sz="2800" dirty="0">
                <a:solidFill>
                  <a:schemeClr val="tx1"/>
                </a:solidFill>
                <a:latin typeface="Chalkboard" panose="03050602040202020205" pitchFamily="66" charset="77"/>
              </a:rPr>
              <a:t>Lo Scheletro è rappresentato dall’ Osso Lungo del FEMORE, con l’ Epifisi Prossimale coinvolta nella Articolazione </a:t>
            </a:r>
            <a:r>
              <a:rPr lang="it-IT" sz="2800" dirty="0" err="1">
                <a:solidFill>
                  <a:schemeClr val="tx1"/>
                </a:solidFill>
                <a:latin typeface="Chalkboard" panose="03050602040202020205" pitchFamily="66" charset="77"/>
              </a:rPr>
              <a:t>Coxo</a:t>
            </a:r>
            <a:r>
              <a:rPr lang="it-IT" sz="2800" dirty="0">
                <a:solidFill>
                  <a:schemeClr val="tx1"/>
                </a:solidFill>
                <a:latin typeface="Chalkboard" panose="03050602040202020205" pitchFamily="66" charset="77"/>
              </a:rPr>
              <a:t>-Femorale, e l’ Epifisi Distale coinvolta nella Articolazione del Ginocchio.</a:t>
            </a:r>
          </a:p>
          <a:p>
            <a:endParaRPr lang="it-IT" sz="2800" dirty="0">
              <a:solidFill>
                <a:schemeClr val="tx1"/>
              </a:solidFill>
              <a:latin typeface="Chalkboard" panose="03050602040202020205" pitchFamily="66" charset="77"/>
            </a:endParaRPr>
          </a:p>
          <a:p>
            <a:r>
              <a:rPr lang="it-IT" sz="2800" dirty="0">
                <a:solidFill>
                  <a:schemeClr val="tx1"/>
                </a:solidFill>
                <a:latin typeface="Chalkboard" panose="03050602040202020205" pitchFamily="66" charset="77"/>
              </a:rPr>
              <a:t>Le Strutture Muscolari sono rappresentati da Muscoli Anteriori (M. QUADRICIPITE della COSCIA, estensore del ginocchio), Muscoli Mediali (ADDUTTORI, agiscono sulla </a:t>
            </a:r>
            <a:r>
              <a:rPr lang="it-IT" sz="2800" dirty="0" err="1">
                <a:solidFill>
                  <a:schemeClr val="tx1"/>
                </a:solidFill>
                <a:latin typeface="Chalkboard" panose="03050602040202020205" pitchFamily="66" charset="77"/>
              </a:rPr>
              <a:t>Coxo</a:t>
            </a:r>
            <a:r>
              <a:rPr lang="it-IT" sz="2800" dirty="0">
                <a:solidFill>
                  <a:schemeClr val="tx1"/>
                </a:solidFill>
                <a:latin typeface="Chalkboard" panose="03050602040202020205" pitchFamily="66" charset="77"/>
              </a:rPr>
              <a:t>-Femorale) e Muscoli Posteriori (BICIPITE FEMORALE, SEMITENDINOSO e SEMIMEMBRANOSO, Flessori del Ginocchio). </a:t>
            </a:r>
          </a:p>
        </p:txBody>
      </p:sp>
    </p:spTree>
    <p:extLst>
      <p:ext uri="{BB962C8B-B14F-4D97-AF65-F5344CB8AC3E}">
        <p14:creationId xmlns:p14="http://schemas.microsoft.com/office/powerpoint/2010/main" val="3109742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6563E0-B89D-7540-BB80-A697F140521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OSSA</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TIPI  MORFOLOGICI</a:t>
            </a:r>
          </a:p>
        </p:txBody>
      </p:sp>
    </p:spTree>
    <p:extLst>
      <p:ext uri="{BB962C8B-B14F-4D97-AF65-F5344CB8AC3E}">
        <p14:creationId xmlns:p14="http://schemas.microsoft.com/office/powerpoint/2010/main" val="11891492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8"/>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1868488" y="0"/>
            <a:ext cx="5407025" cy="6858000"/>
          </a:xfrm>
          <a:prstGeom prst="rect">
            <a:avLst/>
          </a:prstGeom>
          <a:noFill/>
          <a:ln>
            <a:noFill/>
          </a:ln>
        </p:spPr>
      </p:pic>
    </p:spTree>
    <p:extLst>
      <p:ext uri="{BB962C8B-B14F-4D97-AF65-F5344CB8AC3E}">
        <p14:creationId xmlns:p14="http://schemas.microsoft.com/office/powerpoint/2010/main" val="40234162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47357D-F9E3-2945-9165-2DB437721623}"/>
              </a:ext>
            </a:extLst>
          </p:cNvPr>
          <p:cNvSpPr>
            <a:spLocks noGrp="1"/>
          </p:cNvSpPr>
          <p:nvPr>
            <p:ph type="title"/>
          </p:nvPr>
        </p:nvSpPr>
        <p:spPr>
          <a:xfrm>
            <a:off x="457200" y="128588"/>
            <a:ext cx="8216900" cy="780132"/>
          </a:xfrm>
        </p:spPr>
        <p:txBody>
          <a:bodyPr/>
          <a:lstStyle/>
          <a:p>
            <a:r>
              <a:rPr lang="it-IT" sz="3200" dirty="0">
                <a:solidFill>
                  <a:schemeClr val="tx1"/>
                </a:solidFill>
                <a:latin typeface="Gurmukhi MN" panose="02020600050405020304" pitchFamily="18" charset="0"/>
                <a:cs typeface="Gurmukhi MN" panose="02020600050405020304" pitchFamily="18" charset="0"/>
              </a:rPr>
              <a:t>REGIONE DELLA GAMBA</a:t>
            </a:r>
          </a:p>
        </p:txBody>
      </p:sp>
      <p:sp>
        <p:nvSpPr>
          <p:cNvPr id="3" name="Segnaposto contenuto 2">
            <a:extLst>
              <a:ext uri="{FF2B5EF4-FFF2-40B4-BE49-F238E27FC236}">
                <a16:creationId xmlns:a16="http://schemas.microsoft.com/office/drawing/2014/main" id="{05F68709-9092-474A-823D-6E3FBD7C33E4}"/>
              </a:ext>
            </a:extLst>
          </p:cNvPr>
          <p:cNvSpPr>
            <a:spLocks noGrp="1"/>
          </p:cNvSpPr>
          <p:nvPr>
            <p:ph idx="1"/>
          </p:nvPr>
        </p:nvSpPr>
        <p:spPr>
          <a:xfrm>
            <a:off x="107504" y="1196752"/>
            <a:ext cx="8928992" cy="5661248"/>
          </a:xfrm>
        </p:spPr>
        <p:txBody>
          <a:bodyPr/>
          <a:lstStyle/>
          <a:p>
            <a:r>
              <a:rPr lang="it-IT" sz="2800" dirty="0">
                <a:solidFill>
                  <a:schemeClr val="tx1"/>
                </a:solidFill>
                <a:latin typeface="Comic Sans MS" panose="030F0902030302020204" pitchFamily="66" charset="0"/>
              </a:rPr>
              <a:t> Lo Scheletro è rappresentato dalla TIBIA (situata </a:t>
            </a:r>
            <a:r>
              <a:rPr lang="it-IT" sz="2800" dirty="0" err="1">
                <a:solidFill>
                  <a:schemeClr val="tx1"/>
                </a:solidFill>
                <a:latin typeface="Comic Sans MS" panose="030F0902030302020204" pitchFamily="66" charset="0"/>
              </a:rPr>
              <a:t>antero</a:t>
            </a:r>
            <a:r>
              <a:rPr lang="it-IT" sz="2800" dirty="0">
                <a:solidFill>
                  <a:schemeClr val="tx1"/>
                </a:solidFill>
                <a:latin typeface="Comic Sans MS" panose="030F0902030302020204" pitchFamily="66" charset="0"/>
              </a:rPr>
              <a:t>-medialmente) e dalla FIBULA (o PERONE, situata postero-lateralmente). Entrambe sono Ossa Lunghe. In particolare, la Tibia è coinvolta nella Articolazione del Ginocchio, Tibia e Fibula sono entrambe coinvolte nella Articolazione della Caviglia, </a:t>
            </a:r>
            <a:r>
              <a:rPr lang="it-IT" sz="2800" dirty="0" err="1">
                <a:solidFill>
                  <a:schemeClr val="tx1"/>
                </a:solidFill>
                <a:latin typeface="Comic Sans MS" panose="030F0902030302020204" pitchFamily="66" charset="0"/>
              </a:rPr>
              <a:t>distalmente</a:t>
            </a:r>
            <a:r>
              <a:rPr lang="it-IT" sz="2800" dirty="0">
                <a:solidFill>
                  <a:schemeClr val="tx1"/>
                </a:solidFill>
                <a:latin typeface="Comic Sans MS" panose="030F0902030302020204" pitchFamily="66" charset="0"/>
              </a:rPr>
              <a:t>.</a:t>
            </a:r>
          </a:p>
          <a:p>
            <a:endParaRPr lang="it-IT" sz="2800" dirty="0">
              <a:solidFill>
                <a:schemeClr val="tx1"/>
              </a:solidFill>
              <a:latin typeface="Comic Sans MS" panose="030F0902030302020204" pitchFamily="66" charset="0"/>
            </a:endParaRPr>
          </a:p>
          <a:p>
            <a:r>
              <a:rPr lang="it-IT" sz="2800" dirty="0">
                <a:solidFill>
                  <a:schemeClr val="tx1"/>
                </a:solidFill>
                <a:latin typeface="Comic Sans MS" panose="030F0902030302020204" pitchFamily="66" charset="0"/>
              </a:rPr>
              <a:t>I Muscoli sono rappresentati da diverse Logge Muscolari. Particolare rilevanza morfologica rivestono i Muscoli Posteriori (GASTROCNEMIO e SOLEO).</a:t>
            </a:r>
            <a:endParaRPr lang="it-IT" sz="2800" dirty="0">
              <a:solidFill>
                <a:schemeClr val="tx1"/>
              </a:solidFill>
            </a:endParaRPr>
          </a:p>
        </p:txBody>
      </p:sp>
    </p:spTree>
    <p:extLst>
      <p:ext uri="{BB962C8B-B14F-4D97-AF65-F5344CB8AC3E}">
        <p14:creationId xmlns:p14="http://schemas.microsoft.com/office/powerpoint/2010/main" val="10684400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6107B2-FAEB-CA4F-9C0F-F1D7C35A38A6}"/>
              </a:ext>
            </a:extLst>
          </p:cNvPr>
          <p:cNvSpPr>
            <a:spLocks noGrp="1"/>
          </p:cNvSpPr>
          <p:nvPr>
            <p:ph type="title"/>
          </p:nvPr>
        </p:nvSpPr>
        <p:spPr>
          <a:xfrm>
            <a:off x="-6350" y="-315416"/>
            <a:ext cx="9144000" cy="1422400"/>
          </a:xfrm>
        </p:spPr>
        <p:txBody>
          <a:bodyPr/>
          <a:lstStyle/>
          <a:p>
            <a:r>
              <a:rPr lang="it-IT" sz="3200" dirty="0">
                <a:solidFill>
                  <a:schemeClr val="tx1"/>
                </a:solidFill>
              </a:rPr>
              <a:t>ARTICOLAZIONE COXO-FEMORALE</a:t>
            </a:r>
          </a:p>
        </p:txBody>
      </p:sp>
      <p:sp>
        <p:nvSpPr>
          <p:cNvPr id="3" name="Segnaposto contenuto 2">
            <a:extLst>
              <a:ext uri="{FF2B5EF4-FFF2-40B4-BE49-F238E27FC236}">
                <a16:creationId xmlns:a16="http://schemas.microsoft.com/office/drawing/2014/main" id="{304DFF72-4FDB-5644-A4F6-C92CCF62481F}"/>
              </a:ext>
            </a:extLst>
          </p:cNvPr>
          <p:cNvSpPr>
            <a:spLocks noGrp="1"/>
          </p:cNvSpPr>
          <p:nvPr>
            <p:ph idx="1"/>
          </p:nvPr>
        </p:nvSpPr>
        <p:spPr>
          <a:xfrm>
            <a:off x="539552" y="836712"/>
            <a:ext cx="8280920" cy="5472608"/>
          </a:xfrm>
        </p:spPr>
        <p:txBody>
          <a:bodyPr/>
          <a:lstStyle/>
          <a:p>
            <a:r>
              <a:rPr lang="it-IT" sz="2600" dirty="0">
                <a:solidFill>
                  <a:schemeClr val="tx1"/>
                </a:solidFill>
                <a:latin typeface="Chalkboard" panose="03050602040202020205" pitchFamily="66" charset="77"/>
              </a:rPr>
              <a:t>Tra la TESTA dell’ Epifisi Prossimale del Femore e la CAVITA’ ACETABOLARE dell’ Osso dell’ ANCA. E’ rinforzata da Legamenti INTRA- ed EXTRACAPSULARI. </a:t>
            </a:r>
          </a:p>
          <a:p>
            <a:r>
              <a:rPr lang="it-IT" sz="2600" dirty="0">
                <a:solidFill>
                  <a:schemeClr val="tx1"/>
                </a:solidFill>
                <a:latin typeface="Chalkboard" panose="03050602040202020205" pitchFamily="66" charset="77"/>
              </a:rPr>
              <a:t>Movimenti: FLESSIONE-ESTENSIONE</a:t>
            </a:r>
          </a:p>
          <a:p>
            <a:r>
              <a:rPr lang="it-IT" sz="2600" dirty="0">
                <a:solidFill>
                  <a:schemeClr val="tx1"/>
                </a:solidFill>
                <a:latin typeface="Chalkboard" panose="03050602040202020205" pitchFamily="66" charset="77"/>
              </a:rPr>
              <a:t>              ADDUZIONE-ABDUZIONE</a:t>
            </a:r>
          </a:p>
          <a:p>
            <a:r>
              <a:rPr lang="it-IT" sz="2600" dirty="0">
                <a:solidFill>
                  <a:schemeClr val="tx1"/>
                </a:solidFill>
                <a:latin typeface="Chalkboard" panose="03050602040202020205" pitchFamily="66" charset="77"/>
              </a:rPr>
              <a:t>              CIRCONDUZIONE-ROTAZIONE</a:t>
            </a:r>
          </a:p>
          <a:p>
            <a:r>
              <a:rPr lang="it-IT" sz="2600" dirty="0">
                <a:solidFill>
                  <a:schemeClr val="tx1"/>
                </a:solidFill>
                <a:latin typeface="Chalkboard" panose="03050602040202020205" pitchFamily="66" charset="77"/>
              </a:rPr>
              <a:t>Vi agiscono Muscoli della Regione Glutea (3 strati), gli Adduttori della Coscia e Muscoli della Parete Addominale Posteriore e della Faccia Interna dell’ Ileo (Muscolo Grande Psoas ed Iliaco = </a:t>
            </a:r>
            <a:r>
              <a:rPr lang="it-IT" sz="2600" dirty="0" err="1">
                <a:solidFill>
                  <a:schemeClr val="tx1"/>
                </a:solidFill>
                <a:latin typeface="Chalkboard" panose="03050602040202020205" pitchFamily="66" charset="77"/>
              </a:rPr>
              <a:t>IleoPsoas</a:t>
            </a:r>
            <a:r>
              <a:rPr lang="it-IT" sz="2600" dirty="0">
                <a:solidFill>
                  <a:schemeClr val="tx1"/>
                </a:solidFill>
                <a:latin typeface="Chalkboard" panose="03050602040202020205" pitchFamily="66" charset="77"/>
              </a:rPr>
              <a:t>). </a:t>
            </a:r>
          </a:p>
        </p:txBody>
      </p:sp>
    </p:spTree>
    <p:extLst>
      <p:ext uri="{BB962C8B-B14F-4D97-AF65-F5344CB8AC3E}">
        <p14:creationId xmlns:p14="http://schemas.microsoft.com/office/powerpoint/2010/main" val="26679684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9"/>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671513" y="0"/>
            <a:ext cx="7800975" cy="6858000"/>
          </a:xfrm>
          <a:prstGeom prst="rect">
            <a:avLst/>
          </a:prstGeom>
          <a:noFill/>
          <a:ln>
            <a:noFill/>
          </a:ln>
        </p:spPr>
      </p:pic>
    </p:spTree>
    <p:extLst>
      <p:ext uri="{BB962C8B-B14F-4D97-AF65-F5344CB8AC3E}">
        <p14:creationId xmlns:p14="http://schemas.microsoft.com/office/powerpoint/2010/main" val="38440432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6107B2-FAEB-CA4F-9C0F-F1D7C35A38A6}"/>
              </a:ext>
            </a:extLst>
          </p:cNvPr>
          <p:cNvSpPr>
            <a:spLocks noGrp="1"/>
          </p:cNvSpPr>
          <p:nvPr>
            <p:ph type="title"/>
          </p:nvPr>
        </p:nvSpPr>
        <p:spPr>
          <a:xfrm>
            <a:off x="-6350" y="-315416"/>
            <a:ext cx="9144000" cy="1422400"/>
          </a:xfrm>
        </p:spPr>
        <p:txBody>
          <a:bodyPr/>
          <a:lstStyle/>
          <a:p>
            <a:r>
              <a:rPr lang="it-IT" sz="3200" dirty="0">
                <a:solidFill>
                  <a:schemeClr val="tx1"/>
                </a:solidFill>
              </a:rPr>
              <a:t>ARTICOLAZIONE DEL GINOCCHIO</a:t>
            </a:r>
          </a:p>
        </p:txBody>
      </p:sp>
      <p:sp>
        <p:nvSpPr>
          <p:cNvPr id="3" name="Segnaposto contenuto 2">
            <a:extLst>
              <a:ext uri="{FF2B5EF4-FFF2-40B4-BE49-F238E27FC236}">
                <a16:creationId xmlns:a16="http://schemas.microsoft.com/office/drawing/2014/main" id="{304DFF72-4FDB-5644-A4F6-C92CCF62481F}"/>
              </a:ext>
            </a:extLst>
          </p:cNvPr>
          <p:cNvSpPr>
            <a:spLocks noGrp="1"/>
          </p:cNvSpPr>
          <p:nvPr>
            <p:ph idx="1"/>
          </p:nvPr>
        </p:nvSpPr>
        <p:spPr>
          <a:xfrm>
            <a:off x="539552" y="692696"/>
            <a:ext cx="8208912" cy="5616624"/>
          </a:xfrm>
        </p:spPr>
        <p:txBody>
          <a:bodyPr/>
          <a:lstStyle/>
          <a:p>
            <a:r>
              <a:rPr lang="it-IT" sz="2500" dirty="0">
                <a:solidFill>
                  <a:schemeClr val="tx1"/>
                </a:solidFill>
                <a:latin typeface="Chalkboard" panose="03050602040202020205" pitchFamily="66" charset="77"/>
              </a:rPr>
              <a:t>È formata </a:t>
            </a:r>
            <a:r>
              <a:rPr lang="it-IT" sz="2500" dirty="0" err="1">
                <a:solidFill>
                  <a:schemeClr val="tx1"/>
                </a:solidFill>
                <a:latin typeface="Chalkboard" panose="03050602040202020205" pitchFamily="66" charset="77"/>
              </a:rPr>
              <a:t>aell</a:t>
            </a:r>
            <a:r>
              <a:rPr lang="it-IT" sz="2500" dirty="0">
                <a:solidFill>
                  <a:schemeClr val="tx1"/>
                </a:solidFill>
                <a:latin typeface="Chalkboard" panose="03050602040202020205" pitchFamily="66" charset="77"/>
              </a:rPr>
              <a:t>’ Epifisi Distale del Femore e dall’ Epifisi Prossimale della Tibia (Piatto Tibiale). E’ rinforzata da Legamenti INTRA- (LEGAMENTI CROCIATI) ed EXTRACAPSULARI (COLLATERALI e PATELLARE). Tra i CAPI ARTICOLARI si interpongono i MENISCHI LATERALE e MEDIALE (</a:t>
            </a:r>
            <a:r>
              <a:rPr lang="it-IT" sz="2500" dirty="0" err="1">
                <a:solidFill>
                  <a:schemeClr val="tx1"/>
                </a:solidFill>
                <a:latin typeface="Chalkboard" panose="03050602040202020205" pitchFamily="66" charset="77"/>
              </a:rPr>
              <a:t>FibroCartilagine</a:t>
            </a:r>
            <a:r>
              <a:rPr lang="it-IT" sz="2500" dirty="0">
                <a:solidFill>
                  <a:schemeClr val="tx1"/>
                </a:solidFill>
                <a:latin typeface="Chalkboard" panose="03050602040202020205" pitchFamily="66" charset="77"/>
              </a:rPr>
              <a:t>)</a:t>
            </a:r>
          </a:p>
          <a:p>
            <a:endParaRPr lang="it-IT" sz="2500" dirty="0">
              <a:solidFill>
                <a:schemeClr val="tx1"/>
              </a:solidFill>
              <a:latin typeface="Chalkboard" panose="03050602040202020205" pitchFamily="66" charset="77"/>
            </a:endParaRPr>
          </a:p>
          <a:p>
            <a:r>
              <a:rPr lang="it-IT" sz="2500" dirty="0">
                <a:solidFill>
                  <a:schemeClr val="tx1"/>
                </a:solidFill>
                <a:latin typeface="Chalkboard" panose="03050602040202020205" pitchFamily="66" charset="77"/>
              </a:rPr>
              <a:t>Movimenti: FLESSIONE-ESTENSIONE. Tuttavia è pure consentita minima Adduzione ed Abduzione solamente a Ginocchio Flesso a 90°.</a:t>
            </a:r>
          </a:p>
          <a:p>
            <a:r>
              <a:rPr lang="it-IT" sz="2500" dirty="0">
                <a:solidFill>
                  <a:schemeClr val="tx1"/>
                </a:solidFill>
                <a:latin typeface="Chalkboard" panose="03050602040202020205" pitchFamily="66" charset="77"/>
              </a:rPr>
              <a:t>Vi agiscono Muscoli della Coscia: Anteriori (Estensione) e Posteriori (Flessione). </a:t>
            </a:r>
          </a:p>
        </p:txBody>
      </p:sp>
    </p:spTree>
    <p:extLst>
      <p:ext uri="{BB962C8B-B14F-4D97-AF65-F5344CB8AC3E}">
        <p14:creationId xmlns:p14="http://schemas.microsoft.com/office/powerpoint/2010/main" val="34996682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8"/>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852488" y="0"/>
            <a:ext cx="7437437" cy="6858000"/>
          </a:xfrm>
          <a:prstGeom prst="rect">
            <a:avLst/>
          </a:prstGeom>
          <a:noFill/>
          <a:ln>
            <a:noFill/>
          </a:ln>
        </p:spPr>
      </p:pic>
    </p:spTree>
    <p:extLst>
      <p:ext uri="{BB962C8B-B14F-4D97-AF65-F5344CB8AC3E}">
        <p14:creationId xmlns:p14="http://schemas.microsoft.com/office/powerpoint/2010/main" val="36418277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9a"/>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690563" y="0"/>
            <a:ext cx="7761287" cy="6858000"/>
          </a:xfrm>
          <a:prstGeom prst="rect">
            <a:avLst/>
          </a:prstGeom>
          <a:noFill/>
          <a:ln>
            <a:noFill/>
          </a:ln>
        </p:spPr>
      </p:pic>
    </p:spTree>
    <p:extLst>
      <p:ext uri="{BB962C8B-B14F-4D97-AF65-F5344CB8AC3E}">
        <p14:creationId xmlns:p14="http://schemas.microsoft.com/office/powerpoint/2010/main" val="29083929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846263" y="0"/>
            <a:ext cx="5451475" cy="6858000"/>
          </a:xfrm>
          <a:prstGeom prst="rect">
            <a:avLst/>
          </a:prstGeom>
          <a:noFill/>
          <a:ln>
            <a:noFill/>
          </a:ln>
        </p:spPr>
      </p:pic>
    </p:spTree>
    <p:extLst>
      <p:ext uri="{BB962C8B-B14F-4D97-AF65-F5344CB8AC3E}">
        <p14:creationId xmlns:p14="http://schemas.microsoft.com/office/powerpoint/2010/main" val="36466584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612900" y="0"/>
            <a:ext cx="5918200" cy="6858000"/>
          </a:xfrm>
          <a:prstGeom prst="rect">
            <a:avLst/>
          </a:prstGeom>
          <a:noFill/>
          <a:ln>
            <a:noFill/>
          </a:ln>
        </p:spPr>
      </p:pic>
    </p:spTree>
    <p:extLst>
      <p:ext uri="{BB962C8B-B14F-4D97-AF65-F5344CB8AC3E}">
        <p14:creationId xmlns:p14="http://schemas.microsoft.com/office/powerpoint/2010/main" val="126530573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13692</TotalTime>
  <Words>2933</Words>
  <Application>Microsoft Macintosh PowerPoint</Application>
  <PresentationFormat>Presentazione su schermo (4:3)</PresentationFormat>
  <Paragraphs>286</Paragraphs>
  <Slides>98</Slides>
  <Notes>37</Notes>
  <HiddenSlides>0</HiddenSlides>
  <MMClips>0</MMClips>
  <ScaleCrop>false</ScaleCrop>
  <HeadingPairs>
    <vt:vector size="8" baseType="variant">
      <vt:variant>
        <vt:lpstr>Caratteri utilizzati</vt:lpstr>
      </vt:variant>
      <vt:variant>
        <vt:i4>18</vt:i4>
      </vt:variant>
      <vt:variant>
        <vt:lpstr>Tema</vt:lpstr>
      </vt:variant>
      <vt:variant>
        <vt:i4>2</vt:i4>
      </vt:variant>
      <vt:variant>
        <vt:lpstr>Server OLE incorporati</vt:lpstr>
      </vt:variant>
      <vt:variant>
        <vt:i4>0</vt:i4>
      </vt:variant>
      <vt:variant>
        <vt:lpstr>Titoli diapositive</vt:lpstr>
      </vt:variant>
      <vt:variant>
        <vt:i4>98</vt:i4>
      </vt:variant>
    </vt:vector>
  </HeadingPairs>
  <TitlesOfParts>
    <vt:vector size="118" baseType="lpstr">
      <vt:lpstr>Arial Unicode MS</vt:lpstr>
      <vt:lpstr>Microsoft YaHei</vt:lpstr>
      <vt:lpstr>SimSun</vt:lpstr>
      <vt:lpstr>Arial</vt:lpstr>
      <vt:lpstr>Arial Black</vt:lpstr>
      <vt:lpstr>Britannic Bold</vt:lpstr>
      <vt:lpstr>Chalkboard</vt:lpstr>
      <vt:lpstr>Chalkduster</vt:lpstr>
      <vt:lpstr>Comic Sans MS</vt:lpstr>
      <vt:lpstr>Copperplate</vt:lpstr>
      <vt:lpstr>Copperplate Gothic Bold</vt:lpstr>
      <vt:lpstr>Corsiva Hebrew</vt:lpstr>
      <vt:lpstr>Franklin Gothic Medium</vt:lpstr>
      <vt:lpstr>Garamond</vt:lpstr>
      <vt:lpstr>Gurmukhi MN</vt:lpstr>
      <vt:lpstr>Tahoma</vt:lpstr>
      <vt:lpstr>Times New Roman</vt:lpstr>
      <vt:lpstr>Wingdings</vt:lpstr>
      <vt:lpstr>Tema di Office</vt:lpstr>
      <vt:lpstr>Tema di Office</vt:lpstr>
      <vt:lpstr>SISTEMA LOCOMOTORE</vt:lpstr>
      <vt:lpstr>SISTEMA LOCOMOTORE</vt:lpstr>
      <vt:lpstr>CENNI DI ISTOLOGIA DEL TESSUTO OSSEO</vt:lpstr>
      <vt:lpstr>CENNI DI ISTOLOGIA DEL TESSUTO OSSEO</vt:lpstr>
      <vt:lpstr>Presentazione standard di PowerPoint</vt:lpstr>
      <vt:lpstr>Presentazione standard di PowerPoint</vt:lpstr>
      <vt:lpstr>Presentazione standard di PowerPoint</vt:lpstr>
      <vt:lpstr>Presentazione standard di PowerPoint</vt:lpstr>
      <vt:lpstr>OSSA TIPI  MORFOLOGICI</vt:lpstr>
      <vt:lpstr>Presentazione standard di PowerPoint</vt:lpstr>
      <vt:lpstr>Presentazione standard di PowerPoint</vt:lpstr>
      <vt:lpstr>CLASSIFICAZIONE MORFOLOGICA delle OSSA</vt:lpstr>
      <vt:lpstr>Presentazione standard di PowerPoint</vt:lpstr>
      <vt:lpstr>CLASSIFICAZIONE MORFOLOGICA delle OSSA</vt:lpstr>
      <vt:lpstr>CLASSIFICAZIONE MORFOLOGICA delle OSSA</vt:lpstr>
      <vt:lpstr>CLASSIFICAZIONE MORFOLOGICA delle OSSA</vt:lpstr>
      <vt:lpstr>CLASSIFICAZIONE MORFOLOGICA delle OSSA</vt:lpstr>
      <vt:lpstr>RAPPORTI FRA SEGMENTI SCHELETRICI: ARTICOLAZIONI [1]</vt:lpstr>
      <vt:lpstr>Presentazione standard di PowerPoint</vt:lpstr>
      <vt:lpstr>Presentazione standard di PowerPoint</vt:lpstr>
      <vt:lpstr>Presentazione standard di PowerPoint</vt:lpstr>
      <vt:lpstr>Presentazione standard di PowerPoint</vt:lpstr>
      <vt:lpstr>Presentazione standard di PowerPoint</vt:lpstr>
      <vt:lpstr>SISTEMA MUSCOLARE SCHELETRICO</vt:lpstr>
      <vt:lpstr>MIOLOGIA</vt:lpstr>
      <vt:lpstr>MUSCOLI STRIATI SCHELETRICI</vt:lpstr>
      <vt:lpstr>Presentazione standard di PowerPoint</vt:lpstr>
      <vt:lpstr>Presentazione standard di PowerPoint</vt:lpstr>
      <vt:lpstr>GENERALITA’ SISTEMATICHE SUI MUSCOLI SCHELETRICI (1)</vt:lpstr>
      <vt:lpstr>GENERALITA’ SISTEMATICHE SUI MUSCOLI SCHELETRICI (2)</vt:lpstr>
      <vt:lpstr>Presentazione standard di PowerPoint</vt:lpstr>
      <vt:lpstr>ORIGINI ed INSERZIONI MUSCOLARI</vt:lpstr>
      <vt:lpstr>DISPOSITIVI CONNETTIVALI ANNESSI AI MUSCOLI STRIATI SCHELETRICI</vt:lpstr>
      <vt:lpstr>ELEMENTI DI SISTEMATICA  del  SISTEMA LOCOMOTORE</vt:lpstr>
      <vt:lpstr>SCHELETRO ASSILE  e  SCHELETRO APPENDICOLARE</vt:lpstr>
      <vt:lpstr>SCHELETRO ASSILE</vt:lpstr>
      <vt:lpstr>CRANIO: SEZIONE SAGITTALE NEUROCRANIO e SPLANCNOCRANIO</vt:lpstr>
      <vt:lpstr>SCHELETRO  DEL  CRANIO</vt:lpstr>
      <vt:lpstr>NEUROCRANIO</vt:lpstr>
      <vt:lpstr>SCHELETRICO DEL CRANIO: VISIONE ANTERIORE</vt:lpstr>
      <vt:lpstr>SCHELETRO DEL CRANIO:  VISIONE LATERALE</vt:lpstr>
      <vt:lpstr>VOLTA  del NEUROCRANIO</vt:lpstr>
      <vt:lpstr>Presentazione standard di PowerPoint</vt:lpstr>
      <vt:lpstr>BASE del NEUROCRANIO</vt:lpstr>
      <vt:lpstr>Presentazione standard di PowerPoint</vt:lpstr>
      <vt:lpstr>SPLANCNOCRANIO</vt:lpstr>
      <vt:lpstr>SCHELETRICO DEL CRANIO: VISIONE FRONTALE ANTERIORE</vt:lpstr>
      <vt:lpstr>Il cosiddetto «MASSICCIO FACIALE»</vt:lpstr>
      <vt:lpstr>CAVITA’ DELLO SPLANCNOCRANIO</vt:lpstr>
      <vt:lpstr>CAVITA’ ORBITARIA</vt:lpstr>
      <vt:lpstr>Presentazione standard di PowerPoint</vt:lpstr>
      <vt:lpstr>CAVITA’ NASALI   PARETE MEDIALE</vt:lpstr>
      <vt:lpstr>SENI PARANASALI o CAVITA’ NASALI ACCESSORIE</vt:lpstr>
      <vt:lpstr>SENI PARANASALI (CAVITA’ NASALI ACCESSORIE)</vt:lpstr>
      <vt:lpstr>FOSSE LATERALI del CRANIO</vt:lpstr>
      <vt:lpstr>FOSSE LATERALI dello SPLANCNOCRANIO</vt:lpstr>
      <vt:lpstr>SCHELETRO ASSILE:  COLONNA VERTEBRALE</vt:lpstr>
      <vt:lpstr>COLONNA  VERTEBRALE</vt:lpstr>
      <vt:lpstr>SCHELETRO ASSILE:  COLONNA VERTEBRALE</vt:lpstr>
      <vt:lpstr>VERTEBRA-TIPO:  CARATTERISTICHE MORFOLOGICHE GENERALI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GABBIA TORACICA</vt:lpstr>
      <vt:lpstr>GABBIA  TORACICA</vt:lpstr>
      <vt:lpstr>MUSCOLI della GABBIA TORACICA</vt:lpstr>
      <vt:lpstr>Presentazione standard di PowerPoint</vt:lpstr>
      <vt:lpstr>PARETE ADDOMINALE ANTERO-LATERALE</vt:lpstr>
      <vt:lpstr>CANALE e TRAGITTO INGUINALE</vt:lpstr>
      <vt:lpstr>ARTO SUPERIORE e  CINGOLO SCAPOLARE </vt:lpstr>
      <vt:lpstr>Arto Superiore e Cingolo Scapolare</vt:lpstr>
      <vt:lpstr>Presentazione standard di PowerPoint</vt:lpstr>
      <vt:lpstr>ARTICOLAZIONI dell’ ARTO SUPERIORE e PRINCIPALI MUSCOLI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ARTO INFERIORE e  CINGOLO PELVICO  (BACINO) </vt:lpstr>
      <vt:lpstr>BACINO</vt:lpstr>
      <vt:lpstr>SCHELETRO DEL CINGOLO PELVICO (BACINO)</vt:lpstr>
      <vt:lpstr>ARTICOLAZIONI DEL CINGOLO PELVICO (BACINO)</vt:lpstr>
      <vt:lpstr>MUSCOLI DELLA REGIONE PELVICA</vt:lpstr>
      <vt:lpstr>REGIONE DELLA COSCIA</vt:lpstr>
      <vt:lpstr>Presentazione standard di PowerPoint</vt:lpstr>
      <vt:lpstr>REGIONE DELLA GAMBA</vt:lpstr>
      <vt:lpstr>ARTICOLAZIONE COXO-FEMORALE</vt:lpstr>
      <vt:lpstr>Presentazione standard di PowerPoint</vt:lpstr>
      <vt:lpstr>ARTICOLAZIONE DEL GINOCCHIO</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Pallette</dc:creator>
  <cp:lastModifiedBy>Utente di Microsoft Office</cp:lastModifiedBy>
  <cp:revision>253</cp:revision>
  <cp:lastPrinted>1601-01-01T00:00:00Z</cp:lastPrinted>
  <dcterms:created xsi:type="dcterms:W3CDTF">2000-11-22T09:35:33Z</dcterms:created>
  <dcterms:modified xsi:type="dcterms:W3CDTF">2022-11-11T14:25:21Z</dcterms:modified>
</cp:coreProperties>
</file>