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96" r:id="rId1"/>
  </p:sldMasterIdLst>
  <p:sldIdLst>
    <p:sldId id="295" r:id="rId2"/>
    <p:sldId id="296" r:id="rId3"/>
    <p:sldId id="297" r:id="rId4"/>
    <p:sldId id="301" r:id="rId5"/>
    <p:sldId id="303" r:id="rId6"/>
    <p:sldId id="302" r:id="rId7"/>
    <p:sldId id="267" r:id="rId8"/>
    <p:sldId id="270" r:id="rId9"/>
    <p:sldId id="261" r:id="rId10"/>
    <p:sldId id="273" r:id="rId11"/>
    <p:sldId id="256" r:id="rId12"/>
    <p:sldId id="257" r:id="rId13"/>
    <p:sldId id="271" r:id="rId14"/>
    <p:sldId id="258" r:id="rId15"/>
    <p:sldId id="274" r:id="rId16"/>
    <p:sldId id="275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5" r:id="rId25"/>
    <p:sldId id="260" r:id="rId26"/>
    <p:sldId id="262" r:id="rId27"/>
    <p:sldId id="263" r:id="rId28"/>
    <p:sldId id="292" r:id="rId29"/>
    <p:sldId id="288" r:id="rId30"/>
    <p:sldId id="289" r:id="rId31"/>
    <p:sldId id="290" r:id="rId32"/>
    <p:sldId id="264" r:id="rId33"/>
    <p:sldId id="265" r:id="rId34"/>
    <p:sldId id="291" r:id="rId35"/>
    <p:sldId id="293" r:id="rId36"/>
    <p:sldId id="294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EAC"/>
    <a:srgbClr val="2D59F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2"/>
    <p:restoredTop sz="94565"/>
  </p:normalViewPr>
  <p:slideViewPr>
    <p:cSldViewPr>
      <p:cViewPr varScale="1">
        <p:scale>
          <a:sx n="137" d="100"/>
          <a:sy n="137" d="100"/>
        </p:scale>
        <p:origin x="12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F9764-5A81-944B-B448-C4F653BB340E}" type="datetime1">
              <a:rPr lang="it-IT" smtClean="0"/>
              <a:pPr>
                <a:defRPr/>
              </a:pPr>
              <a:t>11/11/22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pPr>
              <a:defRPr/>
            </a:pPr>
            <a:fld id="{1E2D11B3-EC8A-DC45-AD95-BFD71A50A16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77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48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15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94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26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8BCA6F-9E55-DD45-ACA9-2FC564387F75}" type="datetime1">
              <a:rPr lang="it-IT" smtClean="0"/>
              <a:pPr>
                <a:defRPr/>
              </a:pPr>
              <a:t>11/11/22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90C9C-21F7-0241-B2C5-0A994F1BB8C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07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54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99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2B3FB-7FF8-9A49-B4C2-946BE235671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51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74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69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78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964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7" r:id="rId1"/>
    <p:sldLayoutId id="2147484898" r:id="rId2"/>
    <p:sldLayoutId id="2147484899" r:id="rId3"/>
    <p:sldLayoutId id="2147484900" r:id="rId4"/>
    <p:sldLayoutId id="2147484901" r:id="rId5"/>
    <p:sldLayoutId id="2147484902" r:id="rId6"/>
    <p:sldLayoutId id="2147484903" r:id="rId7"/>
    <p:sldLayoutId id="2147484904" r:id="rId8"/>
    <p:sldLayoutId id="2147484905" r:id="rId9"/>
    <p:sldLayoutId id="2147484906" r:id="rId10"/>
    <p:sldLayoutId id="2147484907" r:id="rId11"/>
    <p:sldLayoutId id="214748490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fPiDnC47As" TargetMode="External"/><Relationship Id="rId2" Type="http://schemas.openxmlformats.org/officeDocument/2006/relationships/hyperlink" Target="https://www.youtube.com/watch?v=QdrPmZwsXi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hUcQlDWNJ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h1ROLEDyP4" TargetMode="External"/><Relationship Id="rId2" Type="http://schemas.openxmlformats.org/officeDocument/2006/relationships/hyperlink" Target="https://www.youtube.com/watch?v=dZ6XMlPvICQ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5O8IXDaxg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1lZl56Oo9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231AE3A-9F72-8D4F-A866-6FEFD1351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6614893" cy="2571891"/>
          </a:xfrm>
        </p:spPr>
        <p:txBody>
          <a:bodyPr/>
          <a:lstStyle/>
          <a:p>
            <a:r>
              <a:rPr lang="it-IT" dirty="0"/>
              <a:t>LINGUAGGIO E COMUNICAZIONE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6CB21BC5-D87C-6E4B-B245-EB70BC441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5459" y="4365104"/>
            <a:ext cx="5760741" cy="977621"/>
          </a:xfrm>
        </p:spPr>
        <p:txBody>
          <a:bodyPr/>
          <a:lstStyle/>
          <a:p>
            <a:r>
              <a:rPr lang="it-IT" dirty="0"/>
              <a:t>STRUTTURA, CNV</a:t>
            </a:r>
          </a:p>
          <a:p>
            <a:r>
              <a:rPr lang="it-IT" dirty="0"/>
              <a:t>PENSIERO E CULTURA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30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altam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28765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3" descr="gchauv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29718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lascau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330358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21212" y="3606800"/>
            <a:ext cx="47244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600" dirty="0">
                <a:latin typeface="Eurostile" charset="0"/>
              </a:rPr>
              <a:t>Grazie ai </a:t>
            </a:r>
            <a:r>
              <a:rPr lang="it-IT" sz="2600" dirty="0">
                <a:solidFill>
                  <a:schemeClr val="accent2"/>
                </a:solidFill>
                <a:latin typeface="Eurostile" charset="0"/>
              </a:rPr>
              <a:t>sistemi simbolici</a:t>
            </a:r>
            <a:r>
              <a:rPr lang="it-IT" sz="2600" dirty="0">
                <a:latin typeface="Eurostile" charset="0"/>
              </a:rPr>
              <a:t> iniziano operazioni di classificazione analisi, sintesi e ipotesi. </a:t>
            </a:r>
          </a:p>
          <a:p>
            <a:pPr>
              <a:spcBef>
                <a:spcPct val="50000"/>
              </a:spcBef>
            </a:pPr>
            <a:r>
              <a:rPr lang="it-IT" sz="2600" dirty="0">
                <a:latin typeface="Eurostile" charset="0"/>
              </a:rPr>
              <a:t>Mediazione con la realtà.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836712"/>
            <a:ext cx="7772400" cy="1143000"/>
          </a:xfrm>
        </p:spPr>
        <p:txBody>
          <a:bodyPr/>
          <a:lstStyle/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Comunicazione e conoscenza</a:t>
            </a:r>
          </a:p>
        </p:txBody>
      </p:sp>
      <p:sp>
        <p:nvSpPr>
          <p:cNvPr id="19458" name="Rectangle 5"/>
          <p:cNvSpPr>
            <a:spLocks noGrp="1" noChangeArrowheads="1"/>
          </p:cNvSpPr>
          <p:nvPr>
            <p:ph idx="1"/>
          </p:nvPr>
        </p:nvSpPr>
        <p:spPr>
          <a:xfrm>
            <a:off x="903288" y="2286000"/>
            <a:ext cx="7772400" cy="4114800"/>
          </a:xfrm>
        </p:spPr>
        <p:txBody>
          <a:bodyPr/>
          <a:lstStyle/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diverso modo in cui le culture articolano la conoscenza, percezione, rappresentazione del mondo</a:t>
            </a:r>
          </a:p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comunicazione orale e scritta</a:t>
            </a:r>
          </a:p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percezione e stili cognitivi, schemi mentali</a:t>
            </a:r>
          </a:p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tempo e spazio</a:t>
            </a:r>
          </a:p>
          <a:p>
            <a:pPr eaLnBrk="1" hangingPunct="1"/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000">
                <a:latin typeface="Eurostile" charset="0"/>
                <a:ea typeface="ＭＳ Ｐゴシック" charset="0"/>
                <a:cs typeface="ＭＳ Ｐゴシック" charset="0"/>
              </a:rPr>
              <a:t>Comunicazione orale e scritta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8458200" cy="4532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400" dirty="0">
                <a:latin typeface="Eurostile" charset="0"/>
                <a:ea typeface="ＭＳ Ｐゴシック" charset="0"/>
                <a:cs typeface="ＭＳ Ｐゴシック" charset="0"/>
              </a:rPr>
              <a:t>la  scrittura influenza il pensiero e la comunicazione 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dirty="0">
                <a:latin typeface="Eurostile" charset="0"/>
                <a:ea typeface="ＭＳ Ｐゴシック" charset="0"/>
                <a:cs typeface="ＭＳ Ｐゴシック" charset="0"/>
              </a:rPr>
              <a:t>oralità </a:t>
            </a:r>
            <a:r>
              <a:rPr lang="it-IT" sz="2400" dirty="0">
                <a:solidFill>
                  <a:schemeClr val="hlink"/>
                </a:solidFill>
                <a:latin typeface="Eurostile" charset="0"/>
                <a:ea typeface="ＭＳ Ｐゴシック" charset="0"/>
                <a:cs typeface="ＭＳ Ｐゴシック" charset="0"/>
              </a:rPr>
              <a:t>primaria</a:t>
            </a:r>
            <a:r>
              <a:rPr lang="it-IT" sz="2400" dirty="0">
                <a:latin typeface="Eurostile" charset="0"/>
                <a:ea typeface="ＭＳ Ｐゴシック" charset="0"/>
                <a:cs typeface="ＭＳ Ｐゴシック" charset="0"/>
              </a:rPr>
              <a:t>,</a:t>
            </a:r>
            <a:r>
              <a:rPr lang="it-IT" sz="2400" dirty="0">
                <a:solidFill>
                  <a:schemeClr val="hlink"/>
                </a:solidFill>
                <a:latin typeface="Eurostile" charset="0"/>
                <a:ea typeface="ＭＳ Ｐゴシック" charset="0"/>
                <a:cs typeface="ＭＳ Ｐゴシック" charset="0"/>
              </a:rPr>
              <a:t> diffusa, ristretta, </a:t>
            </a:r>
            <a:r>
              <a:rPr lang="it-IT" sz="2400" dirty="0">
                <a:latin typeface="Eurostile" charset="0"/>
                <a:ea typeface="ＭＳ Ｐゴシック" charset="0"/>
                <a:cs typeface="ＭＳ Ｐゴシック" charset="0"/>
              </a:rPr>
              <a:t> e </a:t>
            </a:r>
            <a:r>
              <a:rPr lang="it-IT" sz="2400" dirty="0">
                <a:solidFill>
                  <a:schemeClr val="hlink"/>
                </a:solidFill>
                <a:latin typeface="Eurostile" charset="0"/>
                <a:ea typeface="ＭＳ Ｐゴシック" charset="0"/>
                <a:cs typeface="ＭＳ Ｐゴシック" charset="0"/>
              </a:rPr>
              <a:t>secondaria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it-IT" sz="2400" dirty="0">
              <a:solidFill>
                <a:schemeClr val="hlink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sz="2400" dirty="0">
                <a:latin typeface="Eurostile" charset="0"/>
                <a:ea typeface="ＭＳ Ｐゴシック" charset="0"/>
                <a:cs typeface="ＭＳ Ｐゴシック" charset="0"/>
              </a:rPr>
              <a:t>culture a oralità diffusa (cantastorie, </a:t>
            </a:r>
            <a:r>
              <a:rPr lang="it-IT" sz="2400" dirty="0" err="1">
                <a:latin typeface="Eurostile" charset="0"/>
                <a:ea typeface="ＭＳ Ｐゴシック" charset="0"/>
                <a:cs typeface="ＭＳ Ｐゴシック" charset="0"/>
              </a:rPr>
              <a:t>griot</a:t>
            </a:r>
            <a:r>
              <a:rPr lang="it-IT" sz="2400" dirty="0">
                <a:latin typeface="Eurostile" charset="0"/>
                <a:ea typeface="ＭＳ Ｐゴシック" charset="0"/>
                <a:cs typeface="ＭＳ Ｐゴシック" charset="0"/>
              </a:rPr>
              <a:t> ecc.)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 dirty="0">
                <a:latin typeface="Eurostile" charset="0"/>
                <a:ea typeface="ＭＳ Ｐゴシック" charset="0"/>
              </a:rPr>
              <a:t>mezzi mnemonici, formule fisse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 dirty="0">
                <a:latin typeface="Eurostile" charset="0"/>
                <a:ea typeface="ＭＳ Ｐゴシック" charset="0"/>
              </a:rPr>
              <a:t>modelli prestabiliti e fissi nel tempo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 dirty="0">
                <a:latin typeface="Eurostile" charset="0"/>
                <a:ea typeface="ＭＳ Ｐゴシック" charset="0"/>
              </a:rPr>
              <a:t>comunicazione in presenza</a:t>
            </a:r>
          </a:p>
          <a:p>
            <a:pPr lvl="1" eaLnBrk="1" hangingPunct="1">
              <a:lnSpc>
                <a:spcPct val="80000"/>
              </a:lnSpc>
              <a:buFont typeface="Wingdings 2" charset="0"/>
              <a:buNone/>
            </a:pPr>
            <a:r>
              <a:rPr lang="it-IT" sz="2000" dirty="0">
                <a:latin typeface="Eurostile" charset="0"/>
                <a:ea typeface="ＭＳ Ｐゴシック" charset="0"/>
                <a:hlinkClick r:id="rId2"/>
              </a:rPr>
              <a:t>Griot</a:t>
            </a:r>
            <a:endParaRPr lang="it-IT" sz="2000" dirty="0">
              <a:latin typeface="Eurostile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None/>
            </a:pPr>
            <a:r>
              <a:rPr lang="it-IT" sz="2000" dirty="0">
                <a:latin typeface="Eurostile" charset="0"/>
                <a:ea typeface="ＭＳ Ｐゴシック" charset="0"/>
                <a:hlinkClick r:id="rId3"/>
              </a:rPr>
              <a:t>Vajont</a:t>
            </a:r>
            <a:endParaRPr lang="it-IT" sz="2000" dirty="0">
              <a:latin typeface="Eurostile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 2" charset="0"/>
              <a:buNone/>
            </a:pPr>
            <a:r>
              <a:rPr lang="it-IT" sz="2000" dirty="0">
                <a:latin typeface="Eurostile" charset="0"/>
                <a:ea typeface="ＭＳ Ｐゴシック" charset="0"/>
                <a:hlinkClick r:id="rId4"/>
              </a:rPr>
              <a:t>Oxford</a:t>
            </a:r>
            <a:endParaRPr lang="it-IT" sz="2000" dirty="0">
              <a:latin typeface="Eurostile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ORALITÀ PRIMARIA</a:t>
            </a: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772400" cy="4114800"/>
          </a:xfrm>
        </p:spPr>
        <p:txBody>
          <a:bodyPr/>
          <a:lstStyle/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comunicazione via voce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scarsa velocità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utilizzo di formule e sistemi mnemonici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memoria con ruolo centrale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orecchio prevale sull’occhio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presente / evento</a:t>
            </a:r>
          </a:p>
          <a:p>
            <a:pPr eaLnBrk="1" hangingPunct="1"/>
            <a:endParaRPr lang="it-IT" sz="260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052736"/>
            <a:ext cx="8001000" cy="1216025"/>
          </a:xfrm>
        </p:spPr>
        <p:txBody>
          <a:bodyPr/>
          <a:lstStyle/>
          <a:p>
            <a:pPr eaLnBrk="1" hangingPunct="1"/>
            <a:r>
              <a:rPr lang="it-IT" sz="3400" dirty="0">
                <a:latin typeface="Eurostile" charset="0"/>
                <a:ea typeface="ＭＳ Ｐゴシック" charset="0"/>
                <a:cs typeface="ＭＳ Ｐゴシック" charset="0"/>
              </a:rPr>
              <a:t>Parola, corpo, percezione del mondo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492375"/>
            <a:ext cx="8081020" cy="3312889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in assenza di scrittura le parole sono eventi, non hanno esistenza visiva</a:t>
            </a:r>
          </a:p>
          <a:p>
            <a:pPr eaLnBrk="1" hangingPunct="1">
              <a:defRPr/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culture orali verbo-motorie 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  <a:hlinkClick r:id="rId2"/>
              </a:rPr>
              <a:t>Battle</a:t>
            </a: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	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  <a:hlinkClick r:id="rId3"/>
              </a:rPr>
              <a:t>Battle rap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	linguaggio = azione, non pensiero</a:t>
            </a:r>
          </a:p>
          <a:p>
            <a:pPr eaLnBrk="1" hangingPunct="1">
              <a:defRPr/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oralità e memoria: società omeostatica e selettiva </a:t>
            </a:r>
          </a:p>
          <a:p>
            <a:pPr eaLnBrk="1" hangingPunct="1">
              <a:defRPr/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conoscenze funzionali per il presente</a:t>
            </a:r>
          </a:p>
          <a:p>
            <a:pPr eaLnBrk="1" hangingPunct="1">
              <a:defRPr/>
            </a:pP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it-IT" sz="2000" dirty="0">
              <a:latin typeface="Eurostile" charset="0"/>
              <a:ea typeface="ＭＳ Ｐゴシック" charset="0"/>
            </a:endParaRPr>
          </a:p>
          <a:p>
            <a:pPr eaLnBrk="1" hangingPunct="1">
              <a:defRPr/>
            </a:pP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6712"/>
            <a:ext cx="7772400" cy="1143000"/>
          </a:xfrm>
        </p:spPr>
        <p:txBody>
          <a:bodyPr/>
          <a:lstStyle/>
          <a:p>
            <a:pPr eaLnBrk="1" hangingPunct="1"/>
            <a:r>
              <a:rPr lang="it-IT" sz="2000" dirty="0">
                <a:latin typeface="Eurostile" charset="0"/>
                <a:ea typeface="ＭＳ Ｐゴシック" charset="0"/>
                <a:cs typeface="ＭＳ Ｐゴシック" charset="0"/>
              </a:rPr>
              <a:t>CULTURE VERBO-MOTORIE: DIRE = FARE </a:t>
            </a:r>
            <a:br>
              <a:rPr lang="it-IT" sz="2000" dirty="0">
                <a:latin typeface="Eurostile" charset="0"/>
                <a:ea typeface="ＭＳ Ｐゴシック" charset="0"/>
                <a:cs typeface="ＭＳ Ｐゴシック" charset="0"/>
              </a:rPr>
            </a:br>
            <a:r>
              <a:rPr lang="it-IT" sz="2000" dirty="0">
                <a:latin typeface="Eurostile" charset="0"/>
                <a:ea typeface="ＭＳ Ｐゴシック" charset="0"/>
                <a:cs typeface="ＭＳ Ｐゴシック" charset="0"/>
              </a:rPr>
              <a:t>(AUSTIN, </a:t>
            </a:r>
            <a:r>
              <a:rPr lang="it-IT" sz="2000" dirty="0" err="1">
                <a:latin typeface="Eurostile" charset="0"/>
                <a:ea typeface="ＭＳ Ｐゴシック" charset="0"/>
                <a:cs typeface="ＭＳ Ｐゴシック" charset="0"/>
              </a:rPr>
              <a:t>performatività</a:t>
            </a:r>
            <a:r>
              <a:rPr lang="it-IT" sz="2000" dirty="0">
                <a:latin typeface="Eurostile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844824"/>
            <a:ext cx="7853312" cy="38114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la </a:t>
            </a:r>
            <a:r>
              <a:rPr lang="it-IT" dirty="0">
                <a:solidFill>
                  <a:schemeClr val="accent1"/>
                </a:solidFill>
                <a:latin typeface="Eurostile" charset="0"/>
                <a:ea typeface="ＭＳ Ｐゴシック" charset="0"/>
                <a:cs typeface="ＭＳ Ｐゴシック" charset="0"/>
              </a:rPr>
              <a:t>scrittura</a:t>
            </a:r>
            <a:r>
              <a:rPr lang="it-IT" dirty="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come “</a:t>
            </a:r>
            <a:r>
              <a:rPr lang="it-IT" altLang="ja-JP" dirty="0" err="1">
                <a:solidFill>
                  <a:schemeClr val="accent1"/>
                </a:solidFill>
                <a:latin typeface="Eurostile" charset="0"/>
                <a:ea typeface="ＭＳ Ｐゴシック" charset="0"/>
                <a:cs typeface="ＭＳ Ｐゴシック" charset="0"/>
              </a:rPr>
              <a:t>domesticamento</a:t>
            </a:r>
            <a:r>
              <a:rPr lang="it-IT" altLang="ja-JP" dirty="0">
                <a:solidFill>
                  <a:schemeClr val="accent1"/>
                </a:solidFill>
                <a:latin typeface="Eurostile" charset="0"/>
                <a:ea typeface="ＭＳ Ｐゴシック" charset="0"/>
                <a:cs typeface="ＭＳ Ｐゴシック" charset="0"/>
              </a:rPr>
              <a:t> del pensiero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”</a:t>
            </a:r>
            <a:r>
              <a:rPr lang="it-IT" altLang="ja-JP" dirty="0">
                <a:latin typeface="Eurostile" charset="0"/>
                <a:ea typeface="ＭＳ Ｐゴシック" charset="0"/>
                <a:cs typeface="ＭＳ Ｐゴシック" charset="0"/>
              </a:rPr>
              <a:t>  (</a:t>
            </a:r>
            <a:r>
              <a:rPr lang="it-IT" altLang="ja-JP" dirty="0" err="1">
                <a:latin typeface="Eurostile" charset="0"/>
                <a:ea typeface="ＭＳ Ｐゴシック" charset="0"/>
                <a:cs typeface="ＭＳ Ｐゴシック" charset="0"/>
              </a:rPr>
              <a:t>J</a:t>
            </a:r>
            <a:r>
              <a:rPr lang="it-IT" altLang="ja-JP" dirty="0">
                <a:latin typeface="Eurostile" charset="0"/>
                <a:ea typeface="ＭＳ Ｐゴシック" charset="0"/>
                <a:cs typeface="ＭＳ Ｐゴシック" charset="0"/>
              </a:rPr>
              <a:t>. Goody1977)</a:t>
            </a:r>
          </a:p>
          <a:p>
            <a:pPr eaLnBrk="1" hangingPunct="1">
              <a:lnSpc>
                <a:spcPct val="130000"/>
              </a:lnSpc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supporto materiale permette la durata delle informazioni</a:t>
            </a:r>
          </a:p>
          <a:p>
            <a:pPr eaLnBrk="1" hangingPunct="1">
              <a:lnSpc>
                <a:spcPct val="130000"/>
              </a:lnSpc>
              <a:buFont typeface="Wingdings" charset="0"/>
              <a:buNone/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	 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 sviluppo delle </a:t>
            </a:r>
            <a:r>
              <a:rPr lang="it-IT" dirty="0">
                <a:solidFill>
                  <a:schemeClr val="accent1"/>
                </a:solidFill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formalizzazione  e logica</a:t>
            </a:r>
            <a:endParaRPr lang="it-IT" dirty="0">
              <a:solidFill>
                <a:schemeClr val="accent1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attività </a:t>
            </a:r>
            <a:r>
              <a:rPr lang="it-IT" dirty="0" err="1">
                <a:latin typeface="Eurostile" charset="0"/>
                <a:ea typeface="ＭＳ Ｐゴシック" charset="0"/>
                <a:cs typeface="ＭＳ Ｐゴシック" charset="0"/>
              </a:rPr>
              <a:t>psico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-cognitiva nel contesto d’esperienza (</a:t>
            </a:r>
            <a:r>
              <a:rPr lang="it-IT" dirty="0" err="1">
                <a:latin typeface="Eurostile" charset="0"/>
                <a:ea typeface="ＭＳ Ｐゴシック" charset="0"/>
                <a:cs typeface="ＭＳ Ｐゴシック" charset="0"/>
              </a:rPr>
              <a:t>L.Vygotskij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130000"/>
              </a:lnSpc>
              <a:buFont typeface="Wingdings" charset="0"/>
              <a:buNone/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	Es. categorie (</a:t>
            </a:r>
            <a:r>
              <a:rPr lang="it-IT" dirty="0" err="1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. </a:t>
            </a:r>
            <a:r>
              <a:rPr lang="it-IT" dirty="0" err="1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Lurija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, Uzbekistan ’30): </a:t>
            </a:r>
          </a:p>
          <a:p>
            <a:pPr lvl="1" eaLnBrk="1" hangingPunct="1">
              <a:lnSpc>
                <a:spcPct val="130000"/>
              </a:lnSpc>
              <a:buFont typeface="Wingdings" charset="0"/>
              <a:buNone/>
            </a:pPr>
            <a:r>
              <a:rPr lang="it-IT" sz="2000" dirty="0">
                <a:solidFill>
                  <a:schemeClr val="accent1"/>
                </a:solidFill>
                <a:latin typeface="Eurostile" charset="0"/>
                <a:ea typeface="ＭＳ Ｐゴシック" charset="0"/>
                <a:sym typeface="Symbol" charset="0"/>
              </a:rPr>
              <a:t>sega, accetta, ascia, tronco </a:t>
            </a:r>
          </a:p>
          <a:p>
            <a:pPr lvl="1" eaLnBrk="1" hangingPunct="1">
              <a:lnSpc>
                <a:spcPct val="130000"/>
              </a:lnSpc>
              <a:buFont typeface="Wingdings" charset="0"/>
              <a:buNone/>
            </a:pPr>
            <a:endParaRPr lang="it-IT" sz="2000" dirty="0">
              <a:solidFill>
                <a:srgbClr val="259EAC"/>
              </a:solidFill>
              <a:latin typeface="Eurostile" charset="0"/>
              <a:ea typeface="ＭＳ Ｐゴシック" charset="0"/>
              <a:sym typeface="Symbol" charset="0"/>
            </a:endParaRPr>
          </a:p>
          <a:p>
            <a:pPr lvl="1" eaLnBrk="1" hangingPunct="1">
              <a:lnSpc>
                <a:spcPct val="130000"/>
              </a:lnSpc>
              <a:buFont typeface="Wingdings" charset="0"/>
              <a:buNone/>
            </a:pPr>
            <a:r>
              <a:rPr lang="it-IT" sz="2000" dirty="0">
                <a:solidFill>
                  <a:srgbClr val="259EAC"/>
                </a:solidFill>
                <a:latin typeface="Eurostile" charset="0"/>
                <a:ea typeface="ＭＳ Ｐゴシック" charset="0"/>
                <a:sym typeface="Symbol" charset="0"/>
                <a:hlinkClick r:id="rId2"/>
              </a:rPr>
              <a:t>Test QI Usa</a:t>
            </a:r>
            <a:endParaRPr lang="it-IT" sz="2000" dirty="0">
              <a:solidFill>
                <a:srgbClr val="259EAC"/>
              </a:solidFill>
              <a:latin typeface="Eurostile" charset="0"/>
              <a:ea typeface="ＭＳ Ｐゴシック" charset="0"/>
              <a:sym typeface="Symbol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300" dirty="0">
                <a:latin typeface="Eurostile" charset="0"/>
                <a:ea typeface="ＭＳ Ｐゴシック" charset="0"/>
                <a:cs typeface="ＭＳ Ｐゴシック" charset="0"/>
              </a:rPr>
              <a:t>Caratteristiche delle </a:t>
            </a:r>
            <a:r>
              <a:rPr lang="it-IT" sz="3300" dirty="0">
                <a:solidFill>
                  <a:schemeClr val="accent1"/>
                </a:solidFill>
                <a:latin typeface="Eurostile" charset="0"/>
                <a:ea typeface="ＭＳ Ｐゴシック" charset="0"/>
                <a:cs typeface="ＭＳ Ｐゴシック" charset="0"/>
              </a:rPr>
              <a:t>culture scritte</a:t>
            </a:r>
            <a:endParaRPr lang="it-IT" sz="3300" dirty="0">
              <a:solidFill>
                <a:schemeClr val="accent1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Vittoria dell’occhio sull’orecchio</a:t>
            </a:r>
          </a:p>
          <a:p>
            <a:pPr eaLnBrk="1" hangingPunct="1">
              <a:lnSpc>
                <a:spcPct val="90000"/>
              </a:lnSpc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tempo storico, decade la memoria</a:t>
            </a:r>
          </a:p>
          <a:p>
            <a:pPr eaLnBrk="1" hangingPunct="1">
              <a:lnSpc>
                <a:spcPct val="90000"/>
              </a:lnSpc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oggettività e distacco </a:t>
            </a:r>
          </a:p>
          <a:p>
            <a:pPr eaLnBrk="1" hangingPunct="1">
              <a:lnSpc>
                <a:spcPct val="90000"/>
              </a:lnSpc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pensieri ed espressioni più analitici e astratti</a:t>
            </a:r>
          </a:p>
          <a:p>
            <a:pPr eaLnBrk="1" hangingPunct="1">
              <a:lnSpc>
                <a:spcPct val="90000"/>
              </a:lnSpc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Riflessione e interiorizzazione</a:t>
            </a:r>
          </a:p>
          <a:p>
            <a:pPr eaLnBrk="1" hangingPunct="1">
              <a:lnSpc>
                <a:spcPct val="90000"/>
              </a:lnSpc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Originalità, artista individuale </a:t>
            </a: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  <a:sym typeface="Wingdings" charset="0"/>
              </a:rPr>
              <a:t> plagio</a:t>
            </a:r>
          </a:p>
          <a:p>
            <a:pPr eaLnBrk="1" hangingPunct="1">
              <a:lnSpc>
                <a:spcPct val="90000"/>
              </a:lnSpc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Uniformità e normalizzazione linguistica</a:t>
            </a:r>
          </a:p>
          <a:p>
            <a:pPr eaLnBrk="1" hangingPunct="1">
              <a:lnSpc>
                <a:spcPct val="90000"/>
              </a:lnSpc>
            </a:pPr>
            <a:endParaRPr lang="it-IT" sz="260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4704"/>
            <a:ext cx="7772400" cy="1143000"/>
          </a:xfrm>
        </p:spPr>
        <p:txBody>
          <a:bodyPr/>
          <a:lstStyle/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conseguenze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700213"/>
            <a:ext cx="7488237" cy="5041900"/>
          </a:xfrm>
        </p:spPr>
        <p:txBody>
          <a:bodyPr/>
          <a:lstStyle/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la lettura diventa privata, estensiva, di massa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educazione scritta, cambia il modo di studiare e di insegnare (biblioteche)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nascita dell’individualismo e del nazionalismo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censura e persecuzione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diritto, non più consuetudine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religioni universalistiche</a:t>
            </a:r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400" dirty="0">
                <a:solidFill>
                  <a:schemeClr val="accent1"/>
                </a:solidFill>
                <a:latin typeface="Arial" charset="0"/>
                <a:ea typeface="+mj-ea"/>
                <a:cs typeface="+mj-cs"/>
              </a:rPr>
              <a:t>Oralità secondaria </a:t>
            </a:r>
            <a:br>
              <a:rPr lang="it-IT" sz="3400" dirty="0">
                <a:latin typeface="Arial" charset="0"/>
                <a:ea typeface="+mj-ea"/>
                <a:cs typeface="+mj-cs"/>
              </a:rPr>
            </a:br>
            <a:r>
              <a:rPr lang="it-IT" sz="2800" dirty="0">
                <a:latin typeface="Arial" charset="0"/>
                <a:ea typeface="+mj-ea"/>
                <a:cs typeface="+mj-cs"/>
              </a:rPr>
              <a:t>o di ritorno (</a:t>
            </a:r>
            <a:r>
              <a:rPr lang="it-IT" sz="2800" dirty="0" err="1">
                <a:latin typeface="Arial" charset="0"/>
                <a:ea typeface="+mj-ea"/>
                <a:cs typeface="+mj-cs"/>
              </a:rPr>
              <a:t>W</a:t>
            </a:r>
            <a:r>
              <a:rPr lang="it-IT" sz="2800" dirty="0">
                <a:latin typeface="Arial" charset="0"/>
                <a:ea typeface="+mj-ea"/>
                <a:cs typeface="+mj-cs"/>
              </a:rPr>
              <a:t>. </a:t>
            </a:r>
            <a:r>
              <a:rPr lang="it-IT" sz="2800" dirty="0" err="1">
                <a:latin typeface="Arial" charset="0"/>
                <a:ea typeface="+mj-ea"/>
                <a:cs typeface="+mj-cs"/>
              </a:rPr>
              <a:t>Ong</a:t>
            </a:r>
            <a:r>
              <a:rPr lang="it-IT" sz="2800" dirty="0">
                <a:latin typeface="Arial" charset="0"/>
                <a:ea typeface="+mj-ea"/>
                <a:cs typeface="+mj-cs"/>
              </a:rPr>
              <a:t>)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667000"/>
            <a:ext cx="74676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it-IT" sz="2400" dirty="0">
                <a:latin typeface="Century Gothic" charset="0"/>
                <a:ea typeface="ＭＳ Ｐゴシック" charset="0"/>
                <a:cs typeface="ＭＳ Ｐゴシック" charset="0"/>
              </a:rPr>
              <a:t>immediato, concentrazione sul presente</a:t>
            </a:r>
          </a:p>
          <a:p>
            <a:pPr eaLnBrk="1" hangingPunct="1">
              <a:lnSpc>
                <a:spcPct val="130000"/>
              </a:lnSpc>
            </a:pPr>
            <a:r>
              <a:rPr lang="it-IT" sz="2400" dirty="0">
                <a:latin typeface="Century Gothic" charset="0"/>
                <a:ea typeface="ＭＳ Ｐゴシック" charset="0"/>
                <a:cs typeface="ＭＳ Ｐゴシック" charset="0"/>
              </a:rPr>
              <a:t>mistica partecipatoria</a:t>
            </a:r>
          </a:p>
          <a:p>
            <a:pPr eaLnBrk="1" hangingPunct="1">
              <a:lnSpc>
                <a:spcPct val="130000"/>
              </a:lnSpc>
            </a:pPr>
            <a:r>
              <a:rPr lang="it-IT" sz="2400" dirty="0">
                <a:latin typeface="Century Gothic" charset="0"/>
                <a:ea typeface="ＭＳ Ｐゴシック" charset="0"/>
                <a:cs typeface="ＭＳ Ｐゴシック" charset="0"/>
              </a:rPr>
              <a:t>senso di comunità, emotività</a:t>
            </a:r>
          </a:p>
          <a:p>
            <a:pPr eaLnBrk="1" hangingPunct="1">
              <a:lnSpc>
                <a:spcPct val="130000"/>
              </a:lnSpc>
            </a:pPr>
            <a:r>
              <a:rPr lang="it-IT" sz="2400" dirty="0">
                <a:latin typeface="Century Gothic" charset="0"/>
                <a:ea typeface="ＭＳ Ｐゴシック" charset="0"/>
                <a:cs typeface="ＭＳ Ｐゴシック" charset="0"/>
              </a:rPr>
              <a:t>simultaneità, gratifica immediata</a:t>
            </a:r>
          </a:p>
          <a:p>
            <a:pPr eaLnBrk="1" hangingPunct="1"/>
            <a:endParaRPr lang="it-IT" sz="24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Century Gothic" charset="0"/>
                <a:ea typeface="ＭＳ Ｐゴシック" charset="0"/>
                <a:cs typeface="ＭＳ Ｐゴシック" charset="0"/>
              </a:rPr>
              <a:t>Media e cultura</a:t>
            </a:r>
          </a:p>
        </p:txBody>
      </p:sp>
      <p:sp>
        <p:nvSpPr>
          <p:cNvPr id="27650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</a:rPr>
              <a:t>Media produttori di cultura (</a:t>
            </a:r>
            <a:r>
              <a:rPr lang="it-IT" dirty="0" err="1">
                <a:latin typeface="Century Gothic" charset="0"/>
                <a:ea typeface="ＭＳ Ｐゴシック" charset="0"/>
                <a:cs typeface="ＭＳ Ｐゴシック" charset="0"/>
              </a:rPr>
              <a:t>McLuhan</a:t>
            </a:r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</a:rPr>
              <a:t>Interpretazioni del pubblico, consumo mediatico</a:t>
            </a:r>
          </a:p>
          <a:p>
            <a:pPr eaLnBrk="1" hangingPunct="1"/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</a:rPr>
              <a:t>Non solo intrattenimento, orientamento all’azione quotidiana</a:t>
            </a:r>
          </a:p>
          <a:p>
            <a:pPr eaLnBrk="1" hangingPunct="1"/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</a:rPr>
              <a:t>Immaginazione </a:t>
            </a:r>
            <a:r>
              <a:rPr lang="it-IT" dirty="0">
                <a:latin typeface="Wingdings" charset="0"/>
                <a:ea typeface="ＭＳ Ｐゴシック" charset="0"/>
                <a:cs typeface="Wingdings" charset="0"/>
              </a:rPr>
              <a:t> </a:t>
            </a:r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</a:rPr>
              <a:t>Agency  </a:t>
            </a:r>
            <a:r>
              <a:rPr lang="it-IT" dirty="0">
                <a:latin typeface="Wingdings" charset="0"/>
                <a:ea typeface="ＭＳ Ｐゴシック" charset="0"/>
                <a:cs typeface="Wingdings" charset="0"/>
              </a:rPr>
              <a:t> </a:t>
            </a:r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</a:rPr>
              <a:t>Comunità immaginate, sodalizi transnazionali </a:t>
            </a:r>
          </a:p>
          <a:p>
            <a:pPr eaLnBrk="1" hangingPunct="1"/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  <a:hlinkClick r:id="rId2"/>
              </a:rPr>
              <a:t>New media</a:t>
            </a:r>
            <a:endParaRPr lang="it-IT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</a:rPr>
              <a:t>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649DDC-C430-F94B-B89A-F270C1DE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COMUNICAZIONE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A8697F-877F-E046-9706-F6463E489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19" y="2205844"/>
            <a:ext cx="6571343" cy="3288635"/>
          </a:xfrm>
        </p:spPr>
        <p:txBody>
          <a:bodyPr/>
          <a:lstStyle/>
          <a:p>
            <a:r>
              <a:rPr lang="it-IT" dirty="0"/>
              <a:t>Segni, segnali, richiami</a:t>
            </a:r>
          </a:p>
          <a:p>
            <a:r>
              <a:rPr lang="it-IT" dirty="0"/>
              <a:t>Lingua orale / scritta  </a:t>
            </a:r>
          </a:p>
          <a:p>
            <a:r>
              <a:rPr lang="it-IT" dirty="0"/>
              <a:t>NV (cinesica, prossemica) </a:t>
            </a:r>
          </a:p>
          <a:p>
            <a:r>
              <a:rPr lang="it-IT" dirty="0"/>
              <a:t>Trasmissione culturale</a:t>
            </a:r>
          </a:p>
          <a:p>
            <a:r>
              <a:rPr lang="it-IT" dirty="0"/>
              <a:t>Produttività, universalità semantica</a:t>
            </a:r>
          </a:p>
          <a:p>
            <a:r>
              <a:rPr lang="it-IT" dirty="0"/>
              <a:t>Spostamento o distanziamento</a:t>
            </a:r>
          </a:p>
        </p:txBody>
      </p:sp>
      <p:pic>
        <p:nvPicPr>
          <p:cNvPr id="4" name="Picture 4" descr="D:\Roberta\IAL\ial 99\SLIDE\koko.jpg">
            <a:extLst>
              <a:ext uri="{FF2B5EF4-FFF2-40B4-BE49-F238E27FC236}">
                <a16:creationId xmlns:a16="http://schemas.microsoft.com/office/drawing/2014/main" id="{0EC21A6E-8F80-0947-83F8-057896DFA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1268760"/>
            <a:ext cx="359727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056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747464"/>
            <a:ext cx="8915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it-IT" sz="32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it-IT" sz="2900" dirty="0">
                <a:latin typeface="Century Gothic" charset="0"/>
                <a:ea typeface="ＭＳ Ｐゴシック" charset="0"/>
                <a:cs typeface="ＭＳ Ｐゴシック" charset="0"/>
              </a:rPr>
              <a:t>Globo attuale: “Modernità in polvere” </a:t>
            </a:r>
            <a:br>
              <a:rPr lang="it-IT" sz="29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it-IT" sz="2900" dirty="0"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it-IT" sz="2900" dirty="0" err="1">
                <a:latin typeface="Century Gothic" charset="0"/>
                <a:ea typeface="ＭＳ Ｐゴシック" charset="0"/>
                <a:cs typeface="ＭＳ Ｐゴシック" charset="0"/>
              </a:rPr>
              <a:t>A.Appadurai</a:t>
            </a:r>
            <a:r>
              <a:rPr lang="it-IT" sz="2900" dirty="0">
                <a:latin typeface="Century Gothic" charset="0"/>
                <a:ea typeface="ＭＳ Ｐゴシック" charset="0"/>
                <a:cs typeface="ＭＳ Ｐゴシック" charset="0"/>
              </a:rPr>
              <a:t> 2000) </a:t>
            </a:r>
            <a:br>
              <a:rPr lang="it-IT" sz="32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it-IT" sz="32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5229200"/>
            <a:ext cx="6477000" cy="4530725"/>
          </a:xfrm>
        </p:spPr>
        <p:txBody>
          <a:bodyPr/>
          <a:lstStyle/>
          <a:p>
            <a:pPr lvl="1" eaLnBrk="1" hangingPunct="1">
              <a:buFont typeface="Wingdings" charset="0"/>
              <a:buChar char="Ø"/>
            </a:pPr>
            <a:r>
              <a:rPr lang="it-IT" sz="2000" dirty="0">
                <a:latin typeface="Century Gothic" charset="0"/>
                <a:ea typeface="ＭＳ Ｐゴシック" charset="0"/>
              </a:rPr>
              <a:t>Comunicazioni di massa</a:t>
            </a:r>
          </a:p>
          <a:p>
            <a:pPr lvl="1" eaLnBrk="1" hangingPunct="1">
              <a:buFont typeface="Wingdings" charset="0"/>
              <a:buChar char="Ø"/>
            </a:pPr>
            <a:r>
              <a:rPr lang="it-IT" sz="2000" dirty="0">
                <a:latin typeface="Century Gothic" charset="0"/>
                <a:ea typeface="ＭＳ Ｐゴシック" charset="0"/>
              </a:rPr>
              <a:t>Migrazioni</a:t>
            </a:r>
          </a:p>
          <a:p>
            <a:pPr lvl="1" eaLnBrk="1" hangingPunct="1">
              <a:buFont typeface="Wingdings" charset="0"/>
              <a:buChar char="Ø"/>
            </a:pPr>
            <a:r>
              <a:rPr lang="it-IT" sz="2000" dirty="0">
                <a:latin typeface="Century Gothic" charset="0"/>
                <a:ea typeface="ＭＳ Ｐゴシック" charset="0"/>
              </a:rPr>
              <a:t>Immaginazione, sfere pubbliche diasporiche</a:t>
            </a:r>
          </a:p>
          <a:p>
            <a:pPr eaLnBrk="1" hangingPunct="1"/>
            <a:endParaRPr lang="it-IT" sz="28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75" name="Picture 4" descr="105_05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58674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/>
            <a:r>
              <a:rPr lang="it-IT">
                <a:latin typeface="Century Gothic" charset="0"/>
                <a:ea typeface="ＭＳ Ｐゴシック" charset="0"/>
                <a:cs typeface="ＭＳ Ｐゴシック" charset="0"/>
              </a:rPr>
              <a:t>L’opera dell’immaginazione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9699" name="Picture 4" descr="105_05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83"/>
            <a:ext cx="9129047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723" name="Picture 4" descr="102_02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ALLEGATO TESI 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ALLEGATO TESI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000">
                <a:latin typeface="Eurostile" charset="0"/>
                <a:ea typeface="ＭＳ Ｐゴシック" charset="0"/>
                <a:cs typeface="ＭＳ Ｐゴシック" charset="0"/>
              </a:rPr>
              <a:t>Percezione e cognizione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pPr eaLnBrk="1" hangingPunct="1"/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pensiero </a:t>
            </a:r>
            <a:r>
              <a:rPr lang="it-IT" sz="240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concreto </a:t>
            </a: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e </a:t>
            </a:r>
            <a:r>
              <a:rPr lang="it-IT" sz="240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astratto</a:t>
            </a:r>
          </a:p>
          <a:p>
            <a:pPr eaLnBrk="1" hangingPunct="1"/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natura </a:t>
            </a:r>
            <a:r>
              <a:rPr lang="it-IT" sz="240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socialmente determinata </a:t>
            </a: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del pensiero:</a:t>
            </a:r>
          </a:p>
          <a:p>
            <a:pPr lvl="1" eaLnBrk="1" hangingPunct="1"/>
            <a:r>
              <a:rPr lang="it-IT" sz="2000" b="1">
                <a:solidFill>
                  <a:srgbClr val="259EAC"/>
                </a:solidFill>
                <a:latin typeface="Eurostile" charset="0"/>
                <a:ea typeface="ＭＳ Ｐゴシック" charset="0"/>
              </a:rPr>
              <a:t>processi cognitivi elementari</a:t>
            </a:r>
          </a:p>
          <a:p>
            <a:pPr lvl="1" eaLnBrk="1" hangingPunct="1">
              <a:buFont typeface="Wingdings" charset="0"/>
              <a:buNone/>
            </a:pPr>
            <a:r>
              <a:rPr lang="it-IT" sz="2000">
                <a:latin typeface="Eurostile" charset="0"/>
                <a:ea typeface="ＭＳ Ｐゴシック" charset="0"/>
              </a:rPr>
              <a:t>	universali e identiche (astrazione, categorizzazione, induzione e deduzione)</a:t>
            </a:r>
            <a:endParaRPr lang="it-IT" sz="2000">
              <a:solidFill>
                <a:schemeClr val="hlink"/>
              </a:solidFill>
              <a:latin typeface="Eurostile" charset="0"/>
              <a:ea typeface="ＭＳ Ｐゴシック" charset="0"/>
            </a:endParaRPr>
          </a:p>
          <a:p>
            <a:pPr lvl="1" eaLnBrk="1" hangingPunct="1"/>
            <a:r>
              <a:rPr lang="it-IT" sz="2000" b="1">
                <a:solidFill>
                  <a:srgbClr val="259EAC"/>
                </a:solidFill>
                <a:latin typeface="Eurostile" charset="0"/>
                <a:ea typeface="ＭＳ Ｐゴシック" charset="0"/>
              </a:rPr>
              <a:t>sistemi cognitivi funzionali</a:t>
            </a:r>
          </a:p>
          <a:p>
            <a:pPr lvl="1" eaLnBrk="1" hangingPunct="1">
              <a:buFont typeface="Wingdings" charset="0"/>
              <a:buNone/>
            </a:pPr>
            <a:r>
              <a:rPr lang="it-IT" sz="2000">
                <a:solidFill>
                  <a:schemeClr val="hlink"/>
                </a:solidFill>
                <a:latin typeface="Eurostile" charset="0"/>
                <a:ea typeface="ＭＳ Ｐゴシック" charset="0"/>
              </a:rPr>
              <a:t>	</a:t>
            </a:r>
            <a:r>
              <a:rPr lang="it-IT" sz="2000">
                <a:latin typeface="Eurostile" charset="0"/>
                <a:ea typeface="ＭＳ Ｐゴシック" charset="0"/>
              </a:rPr>
              <a:t>prodotti del contesto culturale in cui si attivano i processi elementari</a:t>
            </a:r>
          </a:p>
          <a:p>
            <a:pPr lvl="1" eaLnBrk="1" hangingPunct="1">
              <a:buFont typeface="Wingdings" charset="0"/>
              <a:buNone/>
            </a:pPr>
            <a:r>
              <a:rPr lang="it-IT" sz="2000">
                <a:latin typeface="Eurostile" charset="0"/>
                <a:ea typeface="ＭＳ Ｐゴシック" charset="0"/>
              </a:rPr>
              <a:t>	Strategie di organizzazione dei processi cognitivi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400">
                <a:latin typeface="Eurostile" charset="0"/>
                <a:ea typeface="ＭＳ Ｐゴシック" charset="0"/>
                <a:cs typeface="ＭＳ Ｐゴシック" charset="0"/>
              </a:rPr>
              <a:t>Stili cognitivi differenti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individui di diversi ambiti culturali: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200">
                <a:latin typeface="Eurostile" charset="0"/>
                <a:ea typeface="ＭＳ Ｐゴシック" charset="0"/>
              </a:rPr>
              <a:t>	stile cognitivo </a:t>
            </a:r>
            <a:r>
              <a:rPr lang="it-IT" sz="2200">
                <a:solidFill>
                  <a:srgbClr val="259EAC"/>
                </a:solidFill>
                <a:latin typeface="Eurostile" charset="0"/>
                <a:ea typeface="ＭＳ Ｐゴシック" charset="0"/>
              </a:rPr>
              <a:t>GLOBALE 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2200">
                <a:latin typeface="Eurostile" charset="0"/>
                <a:ea typeface="ＭＳ Ｐゴシック" charset="0"/>
              </a:rPr>
              <a:t>	dalla totalità del fenomeno alla particolarità degli elementi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200">
                <a:latin typeface="Eurostile" charset="0"/>
                <a:ea typeface="ＭＳ Ｐゴシック" charset="0"/>
              </a:rPr>
              <a:t>	stile cognitivo </a:t>
            </a:r>
            <a:r>
              <a:rPr lang="it-IT" sz="2200">
                <a:solidFill>
                  <a:srgbClr val="259EAC"/>
                </a:solidFill>
                <a:latin typeface="Eurostile" charset="0"/>
                <a:ea typeface="ＭＳ Ｐゴシック" charset="0"/>
              </a:rPr>
              <a:t>ARTICOLATO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2200">
                <a:latin typeface="Eurostile" charset="0"/>
                <a:ea typeface="ＭＳ Ｐゴシック" charset="0"/>
              </a:rPr>
              <a:t>	dalla considerazione dei singoli elementi dell’esperienza alla totalità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it-IT" sz="260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logico/prelogico, moderno/tradizionale ecc. non opposizione ma continuum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170493"/>
            <a:ext cx="7772400" cy="1143000"/>
          </a:xfrm>
        </p:spPr>
        <p:txBody>
          <a:bodyPr/>
          <a:lstStyle/>
          <a:p>
            <a:pPr eaLnBrk="1" hangingPunct="1"/>
            <a:r>
              <a:rPr lang="it-IT" dirty="0" err="1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etnoscienza</a:t>
            </a:r>
            <a:br>
              <a:rPr lang="it-IT" sz="3000" dirty="0">
                <a:latin typeface="Eurostile" charset="0"/>
                <a:ea typeface="ＭＳ Ｐゴシック" charset="0"/>
                <a:cs typeface="ＭＳ Ｐゴシック" charset="0"/>
              </a:rPr>
            </a:br>
            <a:r>
              <a:rPr lang="it-IT" sz="2100" dirty="0">
                <a:latin typeface="Eurostile" charset="0"/>
                <a:ea typeface="ＭＳ Ｐゴシック" charset="0"/>
                <a:cs typeface="ＭＳ Ｐゴシック" charset="0"/>
              </a:rPr>
              <a:t>studio delle diverse organizzazioni delle conoscenze</a:t>
            </a:r>
            <a:endParaRPr lang="it-IT" sz="3000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86000"/>
            <a:ext cx="8458200" cy="4419600"/>
          </a:xfrm>
        </p:spPr>
        <p:txBody>
          <a:bodyPr/>
          <a:lstStyle/>
          <a:p>
            <a:pPr eaLnBrk="1" hangingPunct="1"/>
            <a:r>
              <a:rPr lang="it-IT" sz="2600" dirty="0">
                <a:latin typeface="Eurostile" charset="0"/>
                <a:ea typeface="ＭＳ Ｐゴシック" charset="0"/>
                <a:cs typeface="ＭＳ Ｐゴシック" charset="0"/>
              </a:rPr>
              <a:t>classificazione dell’ordine naturale in diverse elaborazioni</a:t>
            </a:r>
          </a:p>
          <a:p>
            <a:pPr eaLnBrk="1" hangingPunct="1"/>
            <a:r>
              <a:rPr lang="it-IT" sz="2600" dirty="0">
                <a:latin typeface="Eurostile" charset="0"/>
                <a:ea typeface="ＭＳ Ｐゴシック" charset="0"/>
                <a:cs typeface="ＭＳ Ｐゴシック" charset="0"/>
              </a:rPr>
              <a:t>nei processi di classificazione del mondo fisico-naturale la categorizzazione si produce in relazione a un </a:t>
            </a:r>
            <a:r>
              <a:rPr lang="it-IT" sz="2600" dirty="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PROTOTIPO</a:t>
            </a:r>
          </a:p>
          <a:p>
            <a:pPr eaLnBrk="1" hangingPunct="1"/>
            <a:r>
              <a:rPr lang="it-IT" sz="2600" dirty="0">
                <a:latin typeface="Eurostile" charset="0"/>
                <a:ea typeface="ＭＳ Ｐゴシック" charset="0"/>
                <a:cs typeface="ＭＳ Ｐゴシック" charset="0"/>
              </a:rPr>
              <a:t>carattere culturale delle classificazioni, coerenza del sistema</a:t>
            </a:r>
          </a:p>
          <a:p>
            <a:pPr eaLnBrk="1" hangingPunct="1"/>
            <a:r>
              <a:rPr lang="it-IT" sz="2600" dirty="0">
                <a:latin typeface="Eurostile" charset="0"/>
                <a:ea typeface="ＭＳ Ｐゴシック" charset="0"/>
                <a:cs typeface="ＭＳ Ｐゴシック" charset="0"/>
              </a:rPr>
              <a:t>animali puri/impuri in termini di coerenza categoriale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ap-of-Nunavik-Northern-Quebec-Canada-showing-the-four-communities-involved-in-t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79242"/>
            <a:ext cx="6048672" cy="698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66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Segnaposto contenuto 7" descr="image002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15" r="-49815"/>
          <a:stretch>
            <a:fillRect/>
          </a:stretch>
        </p:blipFill>
        <p:spPr>
          <a:xfrm>
            <a:off x="4051300" y="3810000"/>
            <a:ext cx="5092700" cy="2455863"/>
          </a:xfrm>
        </p:spPr>
      </p:pic>
      <p:pic>
        <p:nvPicPr>
          <p:cNvPr id="37890" name="Immagine 9" descr="index_razz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698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0DBC992-2D6D-554F-9F3C-4D514A14E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latin typeface="+mn-lt"/>
              </a:rPr>
              <a:t>Linguaggio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839C227-7FB9-6F40-B579-18604CCE7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8683" y="2204864"/>
            <a:ext cx="6899701" cy="32886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altLang="it-IT" sz="2800" dirty="0"/>
              <a:t>È un sistema di </a:t>
            </a:r>
            <a:r>
              <a:rPr lang="it-IT" altLang="it-IT" sz="2800" b="1" dirty="0">
                <a:solidFill>
                  <a:schemeClr val="accent1"/>
                </a:solidFill>
              </a:rPr>
              <a:t>simboli vocali arbitrari</a:t>
            </a:r>
            <a:r>
              <a:rPr lang="it-IT" altLang="it-IT" sz="2800" b="1" dirty="0"/>
              <a:t> </a:t>
            </a:r>
            <a:r>
              <a:rPr lang="it-IT" altLang="it-IT" sz="2800" dirty="0"/>
              <a:t>usato dagli esseri umani </a:t>
            </a:r>
          </a:p>
          <a:p>
            <a:r>
              <a:rPr lang="it-IT" altLang="it-IT" sz="2800" dirty="0"/>
              <a:t>per </a:t>
            </a:r>
            <a:r>
              <a:rPr lang="it-IT" altLang="it-IT" sz="2800" b="1" dirty="0">
                <a:solidFill>
                  <a:schemeClr val="accent1"/>
                </a:solidFill>
              </a:rPr>
              <a:t>codificare e comunicare l’esperienza</a:t>
            </a:r>
            <a:r>
              <a:rPr lang="it-IT" altLang="it-IT" sz="2800" b="1" dirty="0"/>
              <a:t> </a:t>
            </a:r>
            <a:r>
              <a:rPr lang="it-IT" altLang="it-IT" sz="2800" dirty="0"/>
              <a:t>di sé e del mondo</a:t>
            </a:r>
          </a:p>
          <a:p>
            <a:r>
              <a:rPr lang="it-IT" altLang="it-IT" sz="2800" dirty="0"/>
              <a:t>è un’arma a doppio taglio: permette di comunicare ma crea anche </a:t>
            </a:r>
            <a:r>
              <a:rPr lang="it-IT" altLang="it-IT" sz="2800" b="1" dirty="0">
                <a:solidFill>
                  <a:schemeClr val="accent1"/>
                </a:solidFill>
              </a:rPr>
              <a:t>barriere</a:t>
            </a:r>
            <a:r>
              <a:rPr lang="it-IT" altLang="it-IT" sz="2800" dirty="0"/>
              <a:t> linguistiche</a:t>
            </a:r>
          </a:p>
          <a:p>
            <a:r>
              <a:rPr lang="it-IT" altLang="it-IT" sz="2900" dirty="0"/>
              <a:t>gli elementi del codice linguistico sono </a:t>
            </a:r>
            <a:r>
              <a:rPr lang="it-IT" altLang="it-IT" sz="2900" b="1" dirty="0">
                <a:solidFill>
                  <a:schemeClr val="accent1"/>
                </a:solidFill>
              </a:rPr>
              <a:t>arbitrari</a:t>
            </a:r>
            <a:r>
              <a:rPr lang="it-IT" altLang="it-IT" sz="2900" dirty="0"/>
              <a:t>, non prestabiliti geneticamente</a:t>
            </a:r>
          </a:p>
          <a:p>
            <a:pPr>
              <a:buFontTx/>
              <a:buNone/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06998864"/>
      </p:ext>
    </p:extLst>
  </p:cSld>
  <p:clrMapOvr>
    <a:masterClrMapping/>
  </p:clrMapOvr>
  <p:transition spd="med"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Century Gothic" charset="0"/>
                <a:ea typeface="ＭＳ Ｐゴシック" charset="0"/>
                <a:cs typeface="ＭＳ Ｐゴシック" charset="0"/>
              </a:rPr>
              <a:t>	Categoria?</a:t>
            </a:r>
          </a:p>
        </p:txBody>
      </p:sp>
      <p:sp>
        <p:nvSpPr>
          <p:cNvPr id="3891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915" name="Immagine 3" descr="pipistrello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72644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Segnaposto contenuto 3" descr="pipistrell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57" r="-19257"/>
          <a:stretch>
            <a:fillRect/>
          </a:stretch>
        </p:blipFill>
        <p:spPr bwMode="auto">
          <a:xfrm>
            <a:off x="4114800" y="0"/>
            <a:ext cx="6248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Segnaposto contenuto 3" descr="pinguini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03" r="-23303"/>
          <a:stretch>
            <a:fillRect/>
          </a:stretch>
        </p:blipFill>
        <p:spPr>
          <a:xfrm>
            <a:off x="0" y="0"/>
            <a:ext cx="7610475" cy="3670300"/>
          </a:xfrm>
        </p:spPr>
      </p:pic>
      <p:pic>
        <p:nvPicPr>
          <p:cNvPr id="39938" name="Immagine 4" descr="200321_3343804_lepre_13149365_med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94088"/>
            <a:ext cx="4495800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CasellaDiTesto 7"/>
          <p:cNvSpPr txBox="1">
            <a:spLocks noChangeArrowheads="1"/>
          </p:cNvSpPr>
          <p:nvPr/>
        </p:nvSpPr>
        <p:spPr bwMode="auto">
          <a:xfrm>
            <a:off x="609600" y="4114800"/>
            <a:ext cx="2133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Ai bordi delle categorie</a:t>
            </a:r>
          </a:p>
          <a:p>
            <a:pPr eaLnBrk="1" hangingPunct="1"/>
            <a:endParaRPr lang="it-IT" sz="1800"/>
          </a:p>
        </p:txBody>
      </p:sp>
      <p:sp>
        <p:nvSpPr>
          <p:cNvPr id="39940" name="CasellaDiTesto 4"/>
          <p:cNvSpPr txBox="1">
            <a:spLocks noChangeArrowheads="1"/>
          </p:cNvSpPr>
          <p:nvPr/>
        </p:nvSpPr>
        <p:spPr bwMode="auto">
          <a:xfrm>
            <a:off x="6400800" y="19050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M. Douglas </a:t>
            </a:r>
          </a:p>
          <a:p>
            <a:pPr eaLnBrk="1" hangingPunct="1"/>
            <a:r>
              <a:rPr lang="it-IT" sz="1800"/>
              <a:t>Animali ‘impuri’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400">
                <a:latin typeface="Eurostile" charset="0"/>
                <a:ea typeface="ＭＳ Ｐゴシック" charset="0"/>
                <a:cs typeface="ＭＳ Ｐゴシック" charset="0"/>
              </a:rPr>
              <a:t>dai prototipi agli schemi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240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prototipi </a:t>
            </a: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= modo di organizzare la percezione del mondo circostante</a:t>
            </a:r>
          </a:p>
          <a:p>
            <a:pPr eaLnBrk="1" hangingPunct="1">
              <a:lnSpc>
                <a:spcPct val="80000"/>
              </a:lnSpc>
            </a:pPr>
            <a:r>
              <a:rPr lang="it-IT" sz="240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schemi </a:t>
            </a: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per individuare e ordinare la realtà, possibilità concettuale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it-IT" sz="240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“lo </a:t>
            </a:r>
            <a:r>
              <a:rPr lang="it-IT" sz="240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schema </a:t>
            </a: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è una cornice organizzata di oggetti e di relazioni che deve essere riempita di dettagli concreti. Un </a:t>
            </a:r>
            <a:r>
              <a:rPr lang="it-IT" sz="240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prototipo </a:t>
            </a: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è un gruppo specifico di aspettative culturalmente determinate” (D’Andrade).</a:t>
            </a:r>
          </a:p>
          <a:p>
            <a:pPr eaLnBrk="1" hangingPunct="1">
              <a:lnSpc>
                <a:spcPct val="80000"/>
              </a:lnSpc>
            </a:pPr>
            <a:endParaRPr lang="it-IT" sz="240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terminologia del </a:t>
            </a:r>
            <a:r>
              <a:rPr lang="it-IT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colore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Berlin e Kay, 1968: da 2 a 11 termini di base per i colori</a:t>
            </a:r>
          </a:p>
          <a:p>
            <a:pPr eaLnBrk="1" hangingPunct="1">
              <a:lnSpc>
                <a:spcPct val="70000"/>
              </a:lnSpc>
            </a:pP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chiaro+scuro </a:t>
            </a:r>
          </a:p>
          <a:p>
            <a:pPr eaLnBrk="1" hangingPunct="1">
              <a:lnSpc>
                <a:spcPct val="70000"/>
              </a:lnSpc>
            </a:pP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bianco, nero,rosso + giallo + verde + blu + marrone + porpora + rosa + grigio + arancione</a:t>
            </a:r>
          </a:p>
          <a:p>
            <a:pPr eaLnBrk="1" hangingPunct="1">
              <a:lnSpc>
                <a:spcPct val="70000"/>
              </a:lnSpc>
            </a:pP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il numero dei termini è in relazione alla complessità culturale e tecnologica</a:t>
            </a:r>
          </a:p>
          <a:p>
            <a:pPr eaLnBrk="1" hangingPunct="1">
              <a:lnSpc>
                <a:spcPct val="70000"/>
              </a:lnSpc>
            </a:pP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percezione cromatica + connotazioni (caldo/freddo, secco/umido ecc.)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0" name="Segnaposto contenuto 3" descr="berlinka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44" b="-82344"/>
          <a:stretch>
            <a:fillRect/>
          </a:stretch>
        </p:blipFill>
        <p:spPr>
          <a:xfrm>
            <a:off x="762000" y="0"/>
            <a:ext cx="7610475" cy="3670300"/>
          </a:xfrm>
        </p:spPr>
      </p:pic>
      <p:pic>
        <p:nvPicPr>
          <p:cNvPr id="43011" name="Immagine 4" descr="gr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olor-guid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7828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9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unerale-Foto-di-Anthony-Papp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69900"/>
            <a:ext cx="88900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6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7D0E325-2135-414A-BB02-5BA4A194A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8684" y="988436"/>
            <a:ext cx="7772400" cy="1143000"/>
          </a:xfrm>
        </p:spPr>
        <p:txBody>
          <a:bodyPr/>
          <a:lstStyle/>
          <a:p>
            <a:r>
              <a:rPr lang="it-IT" altLang="it-IT" dirty="0"/>
              <a:t>UNIVERSALITÀ  SEMANTICA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63049F8-5E64-9643-9094-CDB34BA07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8684" y="2167385"/>
            <a:ext cx="6571343" cy="3565871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it-IT" altLang="it-IT" sz="2400" dirty="0"/>
              <a:t>Le lingue sono composte da un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it-IT" altLang="it-IT" sz="2400" dirty="0"/>
              <a:t>	</a:t>
            </a:r>
            <a:r>
              <a:rPr lang="it-IT" altLang="it-IT" sz="2400" dirty="0">
                <a:solidFill>
                  <a:schemeClr val="accent1"/>
                </a:solidFill>
              </a:rPr>
              <a:t>numero RIDOTTO</a:t>
            </a:r>
            <a:r>
              <a:rPr lang="it-IT" altLang="it-IT" sz="2400" dirty="0"/>
              <a:t> 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it-IT" altLang="it-IT" sz="2400" dirty="0"/>
              <a:t>	di </a:t>
            </a:r>
            <a:r>
              <a:rPr lang="it-IT" altLang="it-IT" sz="2400" dirty="0">
                <a:solidFill>
                  <a:schemeClr val="accent1"/>
                </a:solidFill>
              </a:rPr>
              <a:t>suoni ARBITRARI</a:t>
            </a:r>
            <a:r>
              <a:rPr lang="it-IT" altLang="it-IT" sz="2400" dirty="0"/>
              <a:t> (fonemi) che coordinati in sequenze trasmettono </a:t>
            </a:r>
            <a:r>
              <a:rPr lang="it-IT" altLang="it-IT" sz="2400" dirty="0">
                <a:solidFill>
                  <a:schemeClr val="accent1"/>
                </a:solidFill>
              </a:rPr>
              <a:t>SIGNIFICATO</a:t>
            </a:r>
            <a:endParaRPr lang="it-IT" altLang="it-IT" sz="2400" dirty="0"/>
          </a:p>
          <a:p>
            <a:pPr>
              <a:lnSpc>
                <a:spcPct val="140000"/>
              </a:lnSpc>
              <a:buFontTx/>
              <a:buNone/>
            </a:pPr>
            <a:r>
              <a:rPr lang="it-IT" altLang="it-IT" sz="2400" dirty="0"/>
              <a:t>	 </a:t>
            </a:r>
            <a:r>
              <a:rPr lang="it-IT" altLang="it-IT" sz="2400" dirty="0">
                <a:solidFill>
                  <a:schemeClr val="accent1"/>
                </a:solidFill>
                <a:sym typeface="Symbol" pitchFamily="2" charset="2"/>
              </a:rPr>
              <a:t> DUPLICITÀ DI STRUTTURE</a:t>
            </a:r>
            <a:r>
              <a:rPr lang="it-IT" altLang="it-I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25501"/>
      </p:ext>
    </p:extLst>
  </p:cSld>
  <p:clrMapOvr>
    <a:masterClrMapping/>
  </p:clrMapOvr>
  <p:transition spd="med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EFBD3DA-1088-9D46-9DC0-786204F34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SISTEMI FONEMICI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15023BD-ADF0-FE46-BFDB-BEA9702BC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dirty="0">
                <a:latin typeface="Arial" panose="020B0604020202020204" pitchFamily="34" charset="0"/>
              </a:rPr>
              <a:t>Molti suoni simili acusticamente (</a:t>
            </a:r>
            <a:r>
              <a:rPr lang="it-IT" altLang="it-IT" dirty="0">
                <a:solidFill>
                  <a:schemeClr val="accent1"/>
                </a:solidFill>
                <a:latin typeface="Arial" panose="020B0604020202020204" pitchFamily="34" charset="0"/>
              </a:rPr>
              <a:t>foneticamente</a:t>
            </a:r>
            <a:r>
              <a:rPr lang="it-IT" altLang="it-IT" dirty="0">
                <a:latin typeface="Arial" panose="020B0604020202020204" pitchFamily="34" charset="0"/>
              </a:rPr>
              <a:t>) vengono </a:t>
            </a:r>
          </a:p>
          <a:p>
            <a:pPr>
              <a:buFontTx/>
              <a:buNone/>
            </a:pPr>
            <a:r>
              <a:rPr lang="it-IT" altLang="it-IT" dirty="0">
                <a:latin typeface="Arial" panose="020B0604020202020204" pitchFamily="34" charset="0"/>
              </a:rPr>
              <a:t>	percepiti come contrastivi per cause culturali</a:t>
            </a:r>
          </a:p>
          <a:p>
            <a:r>
              <a:rPr lang="it-IT" altLang="it-IT" dirty="0">
                <a:latin typeface="Arial" panose="020B0604020202020204" pitchFamily="34" charset="0"/>
              </a:rPr>
              <a:t>es. vibrazione sonora “d”</a:t>
            </a:r>
          </a:p>
          <a:p>
            <a:pPr>
              <a:buFontTx/>
              <a:buNone/>
            </a:pPr>
            <a:r>
              <a:rPr lang="it-IT" altLang="it-IT" dirty="0">
                <a:latin typeface="Arial" panose="020B0604020202020204" pitchFamily="34" charset="0"/>
              </a:rPr>
              <a:t>		 vibrazione  sorda  “t”</a:t>
            </a:r>
          </a:p>
        </p:txBody>
      </p:sp>
    </p:spTree>
    <p:extLst>
      <p:ext uri="{BB962C8B-B14F-4D97-AF65-F5344CB8AC3E}">
        <p14:creationId xmlns:p14="http://schemas.microsoft.com/office/powerpoint/2010/main" val="2025150775"/>
      </p:ext>
    </p:extLst>
  </p:cSld>
  <p:clrMapOvr>
    <a:masterClrMapping/>
  </p:clrMapOvr>
  <p:transition spd="med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3931506-2A07-0748-8301-EFC35EF19B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/>
              <a:t>SISTEMI FONE_TICI / MICI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22D52B8-DCA3-BF4E-B28E-ED839F111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592" y="1772816"/>
            <a:ext cx="8064895" cy="374306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it-IT" altLang="it-IT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it-IT" altLang="it-IT" sz="2400" dirty="0"/>
              <a:t>Un fonema è un </a:t>
            </a:r>
            <a:r>
              <a:rPr lang="it-IT" altLang="it-IT" sz="2400" u="sng" dirty="0"/>
              <a:t>contrasto di suono </a:t>
            </a:r>
            <a:r>
              <a:rPr lang="it-IT" altLang="it-IT" sz="2400" dirty="0"/>
              <a:t>che crea una </a:t>
            </a:r>
            <a:r>
              <a:rPr lang="it-IT" altLang="it-IT" sz="2400" u="sng" dirty="0"/>
              <a:t>differenza di significa</a:t>
            </a:r>
            <a:r>
              <a:rPr lang="it-IT" altLang="it-IT" sz="2400" dirty="0"/>
              <a:t>to (</a:t>
            </a:r>
            <a:r>
              <a:rPr lang="it-IT" altLang="it-IT" sz="2400" dirty="0" err="1"/>
              <a:t>p</a:t>
            </a:r>
            <a:r>
              <a:rPr lang="it-IT" altLang="it-IT" sz="2400" dirty="0"/>
              <a:t>/</a:t>
            </a:r>
            <a:r>
              <a:rPr lang="it-IT" altLang="it-IT" sz="2400" dirty="0" err="1"/>
              <a:t>b_elle</a:t>
            </a:r>
            <a:r>
              <a:rPr lang="it-IT" altLang="it-IT" sz="2400" dirty="0"/>
              <a:t>)</a:t>
            </a:r>
          </a:p>
          <a:p>
            <a:pPr>
              <a:buFontTx/>
              <a:buNone/>
            </a:pPr>
            <a:endParaRPr lang="it-IT" altLang="it-IT" sz="2400" dirty="0"/>
          </a:p>
          <a:p>
            <a:pPr>
              <a:buFontTx/>
              <a:buNone/>
            </a:pPr>
            <a:r>
              <a:rPr lang="it-IT" altLang="it-IT" sz="2400" dirty="0"/>
              <a:t>FONETICA </a:t>
            </a:r>
            <a:r>
              <a:rPr lang="it-IT" altLang="it-IT" sz="2400" dirty="0">
                <a:solidFill>
                  <a:schemeClr val="accent1"/>
                </a:solidFill>
              </a:rPr>
              <a:t>suono ETICO</a:t>
            </a:r>
            <a:r>
              <a:rPr lang="it-IT" altLang="it-IT" sz="2400" dirty="0"/>
              <a:t> (con valore non soggettivo) </a:t>
            </a:r>
          </a:p>
          <a:p>
            <a:pPr>
              <a:buFontTx/>
              <a:buNone/>
            </a:pPr>
            <a:r>
              <a:rPr lang="it-IT" altLang="it-IT" sz="2400" dirty="0"/>
              <a:t>FONEMATICA</a:t>
            </a:r>
            <a:r>
              <a:rPr lang="it-IT" altLang="it-IT" sz="2400" dirty="0">
                <a:solidFill>
                  <a:schemeClr val="accent1"/>
                </a:solidFill>
              </a:rPr>
              <a:t> suono EMICO </a:t>
            </a:r>
            <a:r>
              <a:rPr lang="it-IT" altLang="it-IT" sz="2400" dirty="0"/>
              <a:t>(madrelingua)</a:t>
            </a:r>
          </a:p>
        </p:txBody>
      </p:sp>
    </p:spTree>
    <p:extLst>
      <p:ext uri="{BB962C8B-B14F-4D97-AF65-F5344CB8AC3E}">
        <p14:creationId xmlns:p14="http://schemas.microsoft.com/office/powerpoint/2010/main" val="4017975547"/>
      </p:ext>
    </p:extLst>
  </p:cSld>
  <p:clrMapOvr>
    <a:masterClrMapping/>
  </p:clrMapOvr>
  <p:transition spd="med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F22ED7D-EEAA-2F44-BB5A-ABE7462D2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Acquisizione del linguaggio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C77F6C9-7F0E-A046-89EE-09EE94F4F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dirty="0"/>
              <a:t>procede gradualmente da </a:t>
            </a:r>
            <a:r>
              <a:rPr lang="it-IT" altLang="it-IT" dirty="0">
                <a:solidFill>
                  <a:schemeClr val="accent1"/>
                </a:solidFill>
              </a:rPr>
              <a:t>fonemi </a:t>
            </a:r>
            <a:endParaRPr lang="it-IT" altLang="it-IT" dirty="0"/>
          </a:p>
          <a:p>
            <a:pPr>
              <a:buFontTx/>
              <a:buNone/>
            </a:pPr>
            <a:r>
              <a:rPr lang="it-IT" altLang="it-IT" dirty="0">
                <a:sym typeface="Symbol" pitchFamily="2" charset="2"/>
              </a:rPr>
              <a:t> </a:t>
            </a:r>
            <a:r>
              <a:rPr lang="it-IT" altLang="it-IT" dirty="0">
                <a:solidFill>
                  <a:schemeClr val="accent1"/>
                </a:solidFill>
                <a:sym typeface="Symbol" pitchFamily="2" charset="2"/>
              </a:rPr>
              <a:t>morfemi</a:t>
            </a:r>
            <a:r>
              <a:rPr lang="it-IT" altLang="it-IT" dirty="0">
                <a:sym typeface="Symbol" pitchFamily="2" charset="2"/>
              </a:rPr>
              <a:t> (</a:t>
            </a:r>
            <a:r>
              <a:rPr lang="it-IT" altLang="it-IT" dirty="0"/>
              <a:t>unità linguistica minima con un significato definito) </a:t>
            </a:r>
            <a:endParaRPr lang="it-IT" altLang="it-IT" dirty="0">
              <a:sym typeface="Symbol" pitchFamily="2" charset="2"/>
            </a:endParaRPr>
          </a:p>
          <a:p>
            <a:pPr>
              <a:buFontTx/>
              <a:buNone/>
            </a:pPr>
            <a:r>
              <a:rPr lang="it-IT" altLang="it-IT" dirty="0">
                <a:sym typeface="Symbol" pitchFamily="2" charset="2"/>
              </a:rPr>
              <a:t> </a:t>
            </a:r>
            <a:r>
              <a:rPr lang="it-IT" altLang="it-IT" dirty="0">
                <a:solidFill>
                  <a:schemeClr val="accent1"/>
                </a:solidFill>
                <a:sym typeface="Symbol" pitchFamily="2" charset="2"/>
              </a:rPr>
              <a:t>regole grammaticali</a:t>
            </a:r>
            <a:r>
              <a:rPr lang="it-IT" altLang="it-IT" dirty="0">
                <a:sym typeface="Symbol" pitchFamily="2" charset="2"/>
              </a:rPr>
              <a:t> più semplici </a:t>
            </a:r>
          </a:p>
          <a:p>
            <a:pPr>
              <a:buFontTx/>
              <a:buNone/>
            </a:pPr>
            <a:r>
              <a:rPr lang="it-IT" altLang="it-IT" dirty="0">
                <a:sym typeface="Symbol" pitchFamily="2" charset="2"/>
              </a:rPr>
              <a:t> </a:t>
            </a:r>
            <a:r>
              <a:rPr lang="it-IT" altLang="it-IT" dirty="0">
                <a:solidFill>
                  <a:schemeClr val="accent1"/>
                </a:solidFill>
                <a:sym typeface="Symbol" pitchFamily="2" charset="2"/>
              </a:rPr>
              <a:t>regole strutturali</a:t>
            </a:r>
            <a:r>
              <a:rPr lang="it-IT" altLang="it-IT" dirty="0">
                <a:sym typeface="Symbol" pitchFamily="2" charset="2"/>
              </a:rPr>
              <a:t> e lessico più complesso (sintassi)</a:t>
            </a:r>
          </a:p>
          <a:p>
            <a:pPr>
              <a:buFontTx/>
              <a:buNone/>
            </a:pPr>
            <a:endParaRPr lang="it-IT" altLang="it-IT" dirty="0">
              <a:sym typeface="Symbol" pitchFamily="2" charset="2"/>
            </a:endParaRPr>
          </a:p>
          <a:p>
            <a:r>
              <a:rPr lang="it-IT" altLang="it-IT" dirty="0">
                <a:sym typeface="Symbol" pitchFamily="2" charset="2"/>
              </a:rPr>
              <a:t>NB : è necessaria l’interazione sociale!</a:t>
            </a:r>
          </a:p>
        </p:txBody>
      </p:sp>
    </p:spTree>
    <p:extLst>
      <p:ext uri="{BB962C8B-B14F-4D97-AF65-F5344CB8AC3E}">
        <p14:creationId xmlns:p14="http://schemas.microsoft.com/office/powerpoint/2010/main" val="2826122760"/>
      </p:ext>
    </p:extLst>
  </p:cSld>
  <p:clrMapOvr>
    <a:masterClrMapping/>
  </p:clrMapOvr>
  <p:transition spd="med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97132C1-6A5F-4E4F-9A5F-E8EA7CBD9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836712"/>
            <a:ext cx="7772400" cy="1143000"/>
          </a:xfrm>
        </p:spPr>
        <p:txBody>
          <a:bodyPr/>
          <a:lstStyle/>
          <a:p>
            <a:r>
              <a:rPr lang="it-IT" altLang="it-IT" dirty="0"/>
              <a:t>PENSIERO / LINGUAGGIO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143DD8C-CBC0-DD4B-9FB0-A17766950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772816"/>
            <a:ext cx="8610600" cy="4114800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sz="2800" dirty="0"/>
              <a:t>1956 Ipotesi </a:t>
            </a:r>
            <a:r>
              <a:rPr lang="it-IT" altLang="it-IT" sz="2800" dirty="0">
                <a:solidFill>
                  <a:schemeClr val="accent1"/>
                </a:solidFill>
              </a:rPr>
              <a:t>SAPIR</a:t>
            </a:r>
            <a:r>
              <a:rPr lang="it-IT" altLang="it-IT" sz="2800" dirty="0"/>
              <a:t> - </a:t>
            </a:r>
            <a:r>
              <a:rPr lang="it-IT" altLang="it-IT" sz="2800" dirty="0">
                <a:solidFill>
                  <a:schemeClr val="accent1"/>
                </a:solidFill>
              </a:rPr>
              <a:t>WHORF</a:t>
            </a:r>
          </a:p>
          <a:p>
            <a:pPr>
              <a:lnSpc>
                <a:spcPct val="120000"/>
              </a:lnSpc>
            </a:pPr>
            <a:endParaRPr lang="it-IT" altLang="it-IT" dirty="0"/>
          </a:p>
          <a:p>
            <a:pPr>
              <a:lnSpc>
                <a:spcPct val="120000"/>
              </a:lnSpc>
            </a:pPr>
            <a:r>
              <a:rPr lang="it-IT" altLang="it-IT" dirty="0"/>
              <a:t>la struttura linguistica è determinata dall’esperienza e influisce sulle visioni/ rappresentazioni del mondo </a:t>
            </a:r>
          </a:p>
          <a:p>
            <a:pPr>
              <a:buFontTx/>
              <a:buNone/>
            </a:pPr>
            <a:endParaRPr lang="it-IT" altLang="it-IT" dirty="0">
              <a:sym typeface="Symbol" pitchFamily="2" charset="2"/>
            </a:endParaRPr>
          </a:p>
          <a:p>
            <a:r>
              <a:rPr lang="it-IT" altLang="it-IT" dirty="0">
                <a:sym typeface="Symbol" pitchFamily="2" charset="2"/>
              </a:rPr>
              <a:t>ogni lingua forma un </a:t>
            </a:r>
            <a:r>
              <a:rPr lang="it-IT" altLang="it-IT" dirty="0">
                <a:solidFill>
                  <a:schemeClr val="accent1"/>
                </a:solidFill>
                <a:sym typeface="Symbol" pitchFamily="2" charset="2"/>
              </a:rPr>
              <a:t>sistema di modelli</a:t>
            </a:r>
            <a:r>
              <a:rPr lang="it-IT" altLang="it-IT" dirty="0">
                <a:sym typeface="Symbol" pitchFamily="2" charset="2"/>
              </a:rPr>
              <a:t> in cui vengono ordinate le conoscenze, esperienze e rappresentazioni</a:t>
            </a:r>
          </a:p>
        </p:txBody>
      </p:sp>
    </p:spTree>
    <p:extLst>
      <p:ext uri="{BB962C8B-B14F-4D97-AF65-F5344CB8AC3E}">
        <p14:creationId xmlns:p14="http://schemas.microsoft.com/office/powerpoint/2010/main" val="1925266563"/>
      </p:ext>
    </p:extLst>
  </p:cSld>
  <p:clrMapOvr>
    <a:masterClrMapping/>
  </p:clrMapOvr>
  <p:transition spd="med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</a:rPr>
              <a:t>Oralità e pensiero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992624"/>
            <a:ext cx="8001000" cy="1855695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it-IT" i="1" dirty="0">
                <a:solidFill>
                  <a:srgbClr val="595959"/>
                </a:solidFill>
                <a:latin typeface="Eurostile" charset="0"/>
                <a:ea typeface="ＭＳ Ｐゴシック" charset="0"/>
                <a:cs typeface="ＭＳ Ｐゴシック" charset="0"/>
              </a:rPr>
              <a:t>Provate a immaginare una cultura in cui nessuno ha mai ‘cercato’ una parola in un dizionario…..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it-IT" i="1" dirty="0">
                <a:solidFill>
                  <a:srgbClr val="595959"/>
                </a:solidFill>
                <a:latin typeface="Eurostile" charset="0"/>
                <a:ea typeface="ＭＳ Ｐゴシック" charset="0"/>
                <a:cs typeface="ＭＳ Ｐゴシック" charset="0"/>
              </a:rPr>
              <a:t>Senza la scrittura, </a:t>
            </a:r>
            <a:r>
              <a:rPr lang="it-IT" i="1" dirty="0">
                <a:solidFill>
                  <a:schemeClr val="tx2"/>
                </a:solidFill>
                <a:latin typeface="Eurostile" charset="0"/>
                <a:ea typeface="ＭＳ Ｐゴシック" charset="0"/>
                <a:cs typeface="ＭＳ Ｐゴシック" charset="0"/>
              </a:rPr>
              <a:t>le parole</a:t>
            </a:r>
            <a:r>
              <a:rPr lang="it-IT" i="1" dirty="0">
                <a:solidFill>
                  <a:srgbClr val="595959"/>
                </a:solidFill>
                <a:latin typeface="Eurostile" charset="0"/>
                <a:ea typeface="ＭＳ Ｐゴシック" charset="0"/>
                <a:cs typeface="ＭＳ Ｐゴシック" charset="0"/>
              </a:rPr>
              <a:t> come tali </a:t>
            </a:r>
            <a:r>
              <a:rPr lang="it-IT" i="1" dirty="0">
                <a:solidFill>
                  <a:schemeClr val="tx2"/>
                </a:solidFill>
                <a:latin typeface="Eurostile" charset="0"/>
                <a:ea typeface="ＭＳ Ｐゴシック" charset="0"/>
                <a:cs typeface="ＭＳ Ｐゴシック" charset="0"/>
              </a:rPr>
              <a:t>non hanno una </a:t>
            </a:r>
            <a:r>
              <a:rPr lang="it-IT" i="1" dirty="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presenza </a:t>
            </a:r>
            <a:r>
              <a:rPr lang="it-IT" i="1" dirty="0">
                <a:solidFill>
                  <a:schemeClr val="tx2"/>
                </a:solidFill>
                <a:latin typeface="Eurostile" charset="0"/>
                <a:ea typeface="ＭＳ Ｐゴシック" charset="0"/>
                <a:cs typeface="ＭＳ Ｐゴシック" charset="0"/>
              </a:rPr>
              <a:t>visiva</a:t>
            </a:r>
            <a:r>
              <a:rPr lang="it-IT" i="1" dirty="0">
                <a:solidFill>
                  <a:srgbClr val="595959"/>
                </a:solidFill>
                <a:latin typeface="Eurostile" charset="0"/>
                <a:ea typeface="ＭＳ Ｐゴシック" charset="0"/>
                <a:cs typeface="ＭＳ Ｐゴシック" charset="0"/>
              </a:rPr>
              <a:t>, esse </a:t>
            </a:r>
            <a:r>
              <a:rPr lang="it-IT" i="1" dirty="0">
                <a:solidFill>
                  <a:schemeClr val="tx2"/>
                </a:solidFill>
                <a:latin typeface="Eurostile" charset="0"/>
                <a:ea typeface="ＭＳ Ｐゴシック" charset="0"/>
                <a:cs typeface="ＭＳ Ｐゴシック" charset="0"/>
              </a:rPr>
              <a:t>sono soltanto </a:t>
            </a:r>
            <a:r>
              <a:rPr lang="it-IT" i="1" dirty="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suoni </a:t>
            </a:r>
            <a:r>
              <a:rPr lang="it-IT" i="1" dirty="0">
                <a:solidFill>
                  <a:srgbClr val="595959"/>
                </a:solidFill>
                <a:latin typeface="Eurostile" charset="0"/>
                <a:ea typeface="ＭＳ Ｐゴシック" charset="0"/>
                <a:cs typeface="ＭＳ Ｐゴシック" charset="0"/>
              </a:rPr>
              <a:t>che si possono ‘richiamare’, ricordare.</a:t>
            </a:r>
          </a:p>
          <a:p>
            <a:pPr algn="r">
              <a:lnSpc>
                <a:spcPct val="80000"/>
              </a:lnSpc>
              <a:buFont typeface="Wingdings" charset="0"/>
              <a:buNone/>
              <a:defRPr/>
            </a:pPr>
            <a:r>
              <a:rPr lang="it-IT" sz="1900" dirty="0">
                <a:solidFill>
                  <a:schemeClr val="tx1"/>
                </a:solidFill>
                <a:latin typeface="Eurostile" charset="0"/>
                <a:ea typeface="ＭＳ Ｐゴシック" charset="0"/>
                <a:cs typeface="ＭＳ Ｐゴシック" charset="0"/>
              </a:rPr>
              <a:t>Walter </a:t>
            </a:r>
            <a:r>
              <a:rPr lang="it-IT" sz="1900" dirty="0" err="1">
                <a:solidFill>
                  <a:schemeClr val="tx1"/>
                </a:solidFill>
                <a:latin typeface="Eurostile" charset="0"/>
                <a:ea typeface="ＭＳ Ｐゴシック" charset="0"/>
                <a:cs typeface="ＭＳ Ｐゴシック" charset="0"/>
              </a:rPr>
              <a:t>J</a:t>
            </a:r>
            <a:r>
              <a:rPr lang="it-IT" sz="1900" dirty="0">
                <a:solidFill>
                  <a:schemeClr val="tx1"/>
                </a:solidFill>
                <a:latin typeface="Eurostile" charset="0"/>
                <a:ea typeface="ＭＳ Ｐゴシック" charset="0"/>
                <a:cs typeface="ＭＳ Ｐゴシック" charset="0"/>
              </a:rPr>
              <a:t>. </a:t>
            </a:r>
            <a:r>
              <a:rPr lang="it-IT" sz="1900" dirty="0" err="1">
                <a:solidFill>
                  <a:schemeClr val="tx1"/>
                </a:solidFill>
                <a:latin typeface="Eurostile" charset="0"/>
                <a:ea typeface="ＭＳ Ｐゴシック" charset="0"/>
                <a:cs typeface="ＭＳ Ｐゴシック" charset="0"/>
              </a:rPr>
              <a:t>Ong</a:t>
            </a:r>
            <a:endParaRPr lang="it-IT" sz="1900" dirty="0">
              <a:solidFill>
                <a:schemeClr val="tx1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egnaposto immagine 8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7412" name="Picture 2" descr="altam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6632"/>
            <a:ext cx="6828806" cy="480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2298</TotalTime>
  <Words>1008</Words>
  <Application>Microsoft Macintosh PowerPoint</Application>
  <PresentationFormat>Presentazione su schermo (4:3)</PresentationFormat>
  <Paragraphs>162</Paragraphs>
  <Slides>36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5" baseType="lpstr">
      <vt:lpstr>ＭＳ Ｐゴシック</vt:lpstr>
      <vt:lpstr>Arial</vt:lpstr>
      <vt:lpstr>Century Gothic</vt:lpstr>
      <vt:lpstr>Eurostile</vt:lpstr>
      <vt:lpstr>Symbol</vt:lpstr>
      <vt:lpstr>Verdana</vt:lpstr>
      <vt:lpstr>Wingdings</vt:lpstr>
      <vt:lpstr>Wingdings 2</vt:lpstr>
      <vt:lpstr>Raccolta</vt:lpstr>
      <vt:lpstr>LINGUAGGIO E COMUNICAZIONE</vt:lpstr>
      <vt:lpstr>COMUNICAZIONE</vt:lpstr>
      <vt:lpstr>Linguaggio</vt:lpstr>
      <vt:lpstr>UNIVERSALITÀ  SEMANTICA</vt:lpstr>
      <vt:lpstr>SISTEMI FONEMICI</vt:lpstr>
      <vt:lpstr>SISTEMI FONE_TICI / MICI</vt:lpstr>
      <vt:lpstr>Acquisizione del linguaggio</vt:lpstr>
      <vt:lpstr>PENSIERO / LINGUAGGIO</vt:lpstr>
      <vt:lpstr>Oralità e pensiero</vt:lpstr>
      <vt:lpstr>Presentazione standard di PowerPoint</vt:lpstr>
      <vt:lpstr>Comunicazione e conoscenza</vt:lpstr>
      <vt:lpstr>Comunicazione orale e scritta</vt:lpstr>
      <vt:lpstr>ORALITÀ PRIMARIA</vt:lpstr>
      <vt:lpstr>Parola, corpo, percezione del mondo</vt:lpstr>
      <vt:lpstr>CULTURE VERBO-MOTORIE: DIRE = FARE  (AUSTIN, performatività)</vt:lpstr>
      <vt:lpstr>Caratteristiche delle culture scritte</vt:lpstr>
      <vt:lpstr>conseguenze</vt:lpstr>
      <vt:lpstr>Oralità secondaria  o di ritorno (W. Ong)</vt:lpstr>
      <vt:lpstr>Media e cultura</vt:lpstr>
      <vt:lpstr> Globo attuale: “Modernità in polvere”  (A.Appadurai 2000)  </vt:lpstr>
      <vt:lpstr>L’opera dell’immaginazione</vt:lpstr>
      <vt:lpstr>Presentazione standard di PowerPoint</vt:lpstr>
      <vt:lpstr>Presentazione standard di PowerPoint</vt:lpstr>
      <vt:lpstr>Presentazione standard di PowerPoint</vt:lpstr>
      <vt:lpstr>Percezione e cognizione</vt:lpstr>
      <vt:lpstr>Stili cognitivi differenti</vt:lpstr>
      <vt:lpstr>etnoscienza studio delle diverse organizzazioni delle conoscenze</vt:lpstr>
      <vt:lpstr>Presentazione standard di PowerPoint</vt:lpstr>
      <vt:lpstr>Presentazione standard di PowerPoint</vt:lpstr>
      <vt:lpstr> Categoria?</vt:lpstr>
      <vt:lpstr>Presentazione standard di PowerPoint</vt:lpstr>
      <vt:lpstr>dai prototipi agli schemi</vt:lpstr>
      <vt:lpstr>terminologia del colore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ALTIN ROBERTA</cp:lastModifiedBy>
  <cp:revision>80</cp:revision>
  <dcterms:created xsi:type="dcterms:W3CDTF">2014-10-15T14:20:55Z</dcterms:created>
  <dcterms:modified xsi:type="dcterms:W3CDTF">2022-11-11T17:49:05Z</dcterms:modified>
</cp:coreProperties>
</file>