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814" r:id="rId1"/>
  </p:sldMasterIdLst>
  <p:notesMasterIdLst>
    <p:notesMasterId r:id="rId18"/>
  </p:notesMasterIdLst>
  <p:handoutMasterIdLst>
    <p:handoutMasterId r:id="rId19"/>
  </p:handoutMasterIdLst>
  <p:sldIdLst>
    <p:sldId id="269" r:id="rId2"/>
    <p:sldId id="257" r:id="rId3"/>
    <p:sldId id="268" r:id="rId4"/>
    <p:sldId id="288" r:id="rId5"/>
    <p:sldId id="289" r:id="rId6"/>
    <p:sldId id="270" r:id="rId7"/>
    <p:sldId id="261" r:id="rId8"/>
    <p:sldId id="258" r:id="rId9"/>
    <p:sldId id="259" r:id="rId10"/>
    <p:sldId id="287" r:id="rId11"/>
    <p:sldId id="272" r:id="rId12"/>
    <p:sldId id="262" r:id="rId13"/>
    <p:sldId id="277" r:id="rId14"/>
    <p:sldId id="286" r:id="rId15"/>
    <p:sldId id="280" r:id="rId16"/>
    <p:sldId id="273" r:id="rId1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28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00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72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scaleToFitPaper="1"/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94"/>
    <p:restoredTop sz="94590"/>
  </p:normalViewPr>
  <p:slideViewPr>
    <p:cSldViewPr>
      <p:cViewPr varScale="1">
        <p:scale>
          <a:sx n="92" d="100"/>
          <a:sy n="92" d="100"/>
        </p:scale>
        <p:origin x="25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3BE542F-7215-834F-BBD1-6005A821B8D1}" type="datetime1">
              <a:rPr lang="it-IT"/>
              <a:pPr>
                <a:defRPr/>
              </a:pPr>
              <a:t>11/11/22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7A5A6D-3116-B847-A054-70A9F86F9D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4866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F3DCCFA-EB37-1548-AA57-5DF8603ECAF0}" type="datetime1">
              <a:rPr lang="it-IT"/>
              <a:pPr>
                <a:defRPr/>
              </a:pPr>
              <a:t>11/11/22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A273D64-D67B-CE40-9179-46C18AD410C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5436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56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28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00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72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5566" algn="l" defTabSz="4571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79" algn="l" defTabSz="4571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94" algn="l" defTabSz="4571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07" algn="l" defTabSz="4571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50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64094-389F-7643-9E19-8AA58520B9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129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64094-389F-7643-9E19-8AA58520B9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3471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949325" y="1981200"/>
            <a:ext cx="7661275" cy="4114800"/>
          </a:xfrm>
        </p:spPr>
        <p:txBody>
          <a:bodyPr rtlCol="0">
            <a:normAutofit/>
          </a:bodyPr>
          <a:lstStyle/>
          <a:p>
            <a:pPr lvl="0"/>
            <a:endParaRPr lang="it-IT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EBAB3-04CC-DF49-A421-C11C7744CCF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7279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64094-389F-7643-9E19-8AA58520B9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885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F52AFB-E3F5-284E-A0FA-30ADC4FCBBD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41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64094-389F-7643-9E19-8AA58520B9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7196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64094-389F-7643-9E19-8AA58520B9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022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4DB85-ACCC-6246-9831-08C521B5375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085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64094-389F-7643-9E19-8AA58520B9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741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64094-389F-7643-9E19-8AA58520B9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64094-389F-7643-9E19-8AA58520B9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95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ED64094-389F-7643-9E19-8AA58520B9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75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15" r:id="rId1"/>
    <p:sldLayoutId id="2147484816" r:id="rId2"/>
    <p:sldLayoutId id="2147484817" r:id="rId3"/>
    <p:sldLayoutId id="2147484818" r:id="rId4"/>
    <p:sldLayoutId id="2147484819" r:id="rId5"/>
    <p:sldLayoutId id="2147484820" r:id="rId6"/>
    <p:sldLayoutId id="2147484821" r:id="rId7"/>
    <p:sldLayoutId id="2147484822" r:id="rId8"/>
    <p:sldLayoutId id="2147484823" r:id="rId9"/>
    <p:sldLayoutId id="2147484824" r:id="rId10"/>
    <p:sldLayoutId id="2147484825" r:id="rId11"/>
    <p:sldLayoutId id="214748482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jBhzSo8b-0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WM5xFTi90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6571343" cy="1406028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  <a:t>His-story, </a:t>
            </a:r>
            <a:r>
              <a:rPr lang="it-IT" dirty="0" err="1">
                <a:latin typeface="Rockwell" charset="0"/>
                <a:ea typeface="ＭＳ Ｐゴシック" charset="0"/>
                <a:cs typeface="ＭＳ Ｐゴシック" charset="0"/>
              </a:rPr>
              <a:t>migration</a:t>
            </a:r>
            <a: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  <a:t>  &amp; </a:t>
            </a:r>
            <a:b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  <a:t>gender </a:t>
            </a:r>
            <a:r>
              <a:rPr lang="it-IT" dirty="0" err="1">
                <a:latin typeface="Rockwell" charset="0"/>
                <a:ea typeface="ＭＳ Ｐゴシック" charset="0"/>
                <a:cs typeface="ＭＳ Ｐゴシック" charset="0"/>
              </a:rPr>
              <a:t>blind</a:t>
            </a:r>
            <a: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  <a:t> </a:t>
            </a:r>
            <a:r>
              <a:rPr lang="it-IT" dirty="0" err="1">
                <a:latin typeface="Rockwell" charset="0"/>
                <a:ea typeface="ＭＳ Ｐゴシック" charset="0"/>
                <a:cs typeface="ＭＳ Ｐゴシック" charset="0"/>
              </a:rPr>
              <a:t>analysis</a:t>
            </a:r>
            <a:endParaRPr lang="it-IT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4" name="Segnaposto contenuto 2"/>
          <p:cNvSpPr>
            <a:spLocks noGrp="1"/>
          </p:cNvSpPr>
          <p:nvPr>
            <p:ph idx="1"/>
          </p:nvPr>
        </p:nvSpPr>
        <p:spPr>
          <a:xfrm>
            <a:off x="762000" y="2209800"/>
            <a:ext cx="83820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  <a:t>Rimozione storica delle nostre emigrazioni (D. </a:t>
            </a:r>
            <a:r>
              <a:rPr lang="it-IT" dirty="0" err="1">
                <a:latin typeface="Rockwell" charset="0"/>
                <a:ea typeface="ＭＳ Ｐゴシック" charset="0"/>
                <a:cs typeface="ＭＳ Ｐゴシック" charset="0"/>
              </a:rPr>
              <a:t>Gabaccia</a:t>
            </a:r>
            <a: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  <a:t>Microstorie, storia orale per far emergere altre visioni migratorie</a:t>
            </a:r>
          </a:p>
          <a:p>
            <a:pPr eaLnBrk="1" hangingPunct="1">
              <a:lnSpc>
                <a:spcPct val="80000"/>
              </a:lnSpc>
            </a:pPr>
            <a: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  <a:t>Complessità delle dinamiche migratorie femminili, prevalenti 2 modelli:</a:t>
            </a:r>
          </a:p>
          <a:p>
            <a:pPr lvl="1">
              <a:lnSpc>
                <a:spcPct val="80000"/>
              </a:lnSpc>
              <a:buNone/>
            </a:pPr>
            <a:r>
              <a:rPr lang="it-IT" sz="2000" dirty="0">
                <a:latin typeface="Rockwell" charset="0"/>
                <a:ea typeface="ＭＳ Ｐゴシック" charset="0"/>
                <a:cs typeface="ＭＳ Ｐゴシック" charset="0"/>
              </a:rPr>
              <a:t>	1. </a:t>
            </a:r>
            <a:r>
              <a:rPr lang="it-IT" sz="2000" dirty="0">
                <a:solidFill>
                  <a:srgbClr val="FF9300"/>
                </a:solidFill>
                <a:latin typeface="Rockwell" charset="0"/>
                <a:ea typeface="ＭＳ Ｐゴシック" charset="0"/>
                <a:cs typeface="ＭＳ Ｐゴシック" charset="0"/>
              </a:rPr>
              <a:t>pioniere, </a:t>
            </a:r>
            <a:r>
              <a:rPr lang="it-IT" sz="2000" dirty="0" err="1">
                <a:solidFill>
                  <a:srgbClr val="FF9300"/>
                </a:solidFill>
                <a:latin typeface="Rockwell" charset="0"/>
                <a:ea typeface="ＭＳ Ｐゴシック" charset="0"/>
                <a:cs typeface="ＭＳ Ｐゴシック" charset="0"/>
              </a:rPr>
              <a:t>forerunners</a:t>
            </a:r>
            <a:r>
              <a:rPr lang="it-IT" sz="2000" dirty="0">
                <a:solidFill>
                  <a:srgbClr val="FF9300"/>
                </a:solidFill>
                <a:latin typeface="Rockwell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buNone/>
            </a:pPr>
            <a:r>
              <a:rPr lang="it-IT" sz="2000" dirty="0">
                <a:latin typeface="Rockwell" charset="0"/>
                <a:ea typeface="ＭＳ Ｐゴシック" charset="0"/>
                <a:cs typeface="ＭＳ Ｐゴシック" charset="0"/>
              </a:rPr>
              <a:t>		(inizio catena migratoria, dagli anni </a:t>
            </a:r>
            <a:r>
              <a:rPr lang="ja-JP" altLang="it-IT" sz="2000">
                <a:latin typeface="Rockwell" charset="0"/>
                <a:ea typeface="ＭＳ Ｐゴシック" charset="0"/>
                <a:cs typeface="ＭＳ Ｐゴシック" charset="0"/>
              </a:rPr>
              <a:t>‘</a:t>
            </a:r>
            <a:r>
              <a:rPr lang="it-IT" altLang="ja-JP" sz="2000" dirty="0">
                <a:latin typeface="Rockwell" charset="0"/>
                <a:ea typeface="ＭＳ Ｐゴシック" charset="0"/>
                <a:cs typeface="ＭＳ Ｐゴシック" charset="0"/>
              </a:rPr>
              <a:t>80)</a:t>
            </a:r>
          </a:p>
          <a:p>
            <a:pPr lvl="1">
              <a:lnSpc>
                <a:spcPct val="80000"/>
              </a:lnSpc>
              <a:buNone/>
            </a:pPr>
            <a:r>
              <a:rPr lang="it-IT" sz="2000" dirty="0">
                <a:latin typeface="Rockwell" charset="0"/>
                <a:ea typeface="ＭＳ Ｐゴシック" charset="0"/>
                <a:cs typeface="ＭＳ Ｐゴシック" charset="0"/>
              </a:rPr>
              <a:t>	2. </a:t>
            </a:r>
            <a:r>
              <a:rPr lang="it-IT" sz="2000" dirty="0" err="1">
                <a:solidFill>
                  <a:srgbClr val="FF9300"/>
                </a:solidFill>
                <a:latin typeface="Rockwell" charset="0"/>
                <a:ea typeface="ＭＳ Ｐゴシック" charset="0"/>
                <a:cs typeface="ＭＳ Ｐゴシック" charset="0"/>
              </a:rPr>
              <a:t>dependants</a:t>
            </a:r>
            <a:r>
              <a:rPr lang="it-IT" sz="2000" dirty="0">
                <a:latin typeface="Rockwell" charset="0"/>
                <a:ea typeface="ＭＳ Ｐゴシック" charset="0"/>
                <a:cs typeface="ＭＳ Ｐゴシック" charset="0"/>
              </a:rPr>
              <a:t> (ricongiungimento familiare)</a:t>
            </a:r>
          </a:p>
          <a:p>
            <a:pPr eaLnBrk="1" hangingPunct="1">
              <a:lnSpc>
                <a:spcPct val="80000"/>
              </a:lnSpc>
            </a:pPr>
            <a: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  <a:t>Network, reticolo solidale, reciprocità</a:t>
            </a:r>
          </a:p>
          <a:p>
            <a:pPr eaLnBrk="1" hangingPunct="1">
              <a:lnSpc>
                <a:spcPct val="80000"/>
              </a:lnSpc>
            </a:pPr>
            <a: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  <a:t>Empowerment</a:t>
            </a:r>
          </a:p>
          <a:p>
            <a:pPr eaLnBrk="1" hangingPunct="1">
              <a:lnSpc>
                <a:spcPct val="80000"/>
              </a:lnSpc>
            </a:pPr>
            <a:endParaRPr lang="it-IT" sz="190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br>
              <a:rPr lang="it-IT" dirty="0">
                <a:ea typeface="+mj-ea"/>
                <a:cs typeface="+mj-cs"/>
              </a:rPr>
            </a:br>
            <a:r>
              <a:rPr lang="it-IT" dirty="0" err="1"/>
              <a:t>Polymedia</a:t>
            </a:r>
            <a:r>
              <a:rPr lang="it-IT" dirty="0"/>
              <a:t> &amp; </a:t>
            </a:r>
            <a:r>
              <a:rPr lang="it-IT" dirty="0" err="1"/>
              <a:t>migration</a:t>
            </a:r>
            <a:br>
              <a:rPr lang="it-IT" dirty="0">
                <a:ea typeface="+mj-ea"/>
                <a:cs typeface="+mj-cs"/>
              </a:rPr>
            </a:br>
            <a:br>
              <a:rPr lang="it-IT" dirty="0">
                <a:ea typeface="+mj-ea"/>
                <a:cs typeface="+mj-cs"/>
              </a:rPr>
            </a:br>
            <a:br>
              <a:rPr lang="it-IT" dirty="0">
                <a:ea typeface="+mj-ea"/>
                <a:cs typeface="+mj-cs"/>
              </a:rPr>
            </a:br>
            <a:br>
              <a:rPr lang="it-IT" dirty="0">
                <a:ea typeface="+mj-ea"/>
                <a:cs typeface="+mj-cs"/>
              </a:rPr>
            </a:br>
            <a:endParaRPr lang="it-IT" dirty="0">
              <a:ea typeface="+mj-ea"/>
              <a:cs typeface="+mj-cs"/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803275" y="3276600"/>
            <a:ext cx="8340725" cy="4495800"/>
          </a:xfrm>
        </p:spPr>
        <p:txBody>
          <a:bodyPr/>
          <a:lstStyle/>
          <a:p>
            <a:pPr eaLnBrk="1" hangingPunct="1"/>
            <a:r>
              <a:rPr lang="it-IT" dirty="0">
                <a:latin typeface="Rockwell" charset="0"/>
              </a:rPr>
              <a:t>Famiglia transnazionali non sono nuove </a:t>
            </a:r>
          </a:p>
          <a:p>
            <a:pPr marL="0" indent="0" eaLnBrk="1" hangingPunct="1">
              <a:buNone/>
            </a:pPr>
            <a:r>
              <a:rPr lang="it-IT" dirty="0">
                <a:latin typeface="Rockwell" charset="0"/>
              </a:rPr>
              <a:t>	ma c ‘è  una FEMMINILIZZAZIONE dei processi migratori</a:t>
            </a:r>
          </a:p>
          <a:p>
            <a:pPr eaLnBrk="1" hangingPunct="1"/>
            <a:r>
              <a:rPr lang="it-IT" dirty="0">
                <a:latin typeface="Rockwell" charset="0"/>
              </a:rPr>
              <a:t>POLYMEDIA come nuovo </a:t>
            </a:r>
            <a:r>
              <a:rPr lang="it-IT" dirty="0" err="1">
                <a:latin typeface="Rockwell" charset="0"/>
              </a:rPr>
              <a:t>setting</a:t>
            </a:r>
            <a:r>
              <a:rPr lang="it-IT" dirty="0">
                <a:latin typeface="Rockwell" charset="0"/>
              </a:rPr>
              <a:t> migratorio (sociale + tecnologico)</a:t>
            </a:r>
          </a:p>
          <a:p>
            <a:pPr eaLnBrk="1" hangingPunct="1"/>
            <a:r>
              <a:rPr lang="it-IT" dirty="0">
                <a:latin typeface="Rockwell" charset="0"/>
              </a:rPr>
              <a:t>Socialità, emozioni e potere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511C96C-76DA-384E-BA38-06651DF2C2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734" y="101600"/>
            <a:ext cx="2108200" cy="3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945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602537" cy="1412875"/>
          </a:xfrm>
        </p:spPr>
        <p:txBody>
          <a:bodyPr>
            <a:normAutofit/>
          </a:bodyPr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Dall</a:t>
            </a:r>
            <a:r>
              <a:rPr lang="ja-JP" altLang="it-IT">
                <a:latin typeface="Rockwel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>
                <a:latin typeface="Rockwell" charset="0"/>
                <a:ea typeface="ＭＳ Ｐゴシック" charset="0"/>
                <a:cs typeface="ＭＳ Ｐゴシック" charset="0"/>
              </a:rPr>
              <a:t>angelo invisibile </a:t>
            </a:r>
            <a:br>
              <a:rPr lang="it-IT" altLang="ja-JP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it-IT" altLang="ja-JP">
                <a:latin typeface="Rockwell" charset="0"/>
                <a:ea typeface="ＭＳ Ｐゴシック" charset="0"/>
                <a:cs typeface="ＭＳ Ｐゴシック" charset="0"/>
              </a:rPr>
              <a:t>al diavolo troppo visibile</a:t>
            </a:r>
            <a:endParaRPr lang="it-IT">
              <a:latin typeface="Rockwel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661275" cy="4114800"/>
          </a:xfrm>
        </p:spPr>
        <p:txBody>
          <a:bodyPr/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Badanti, infermiere, tate…</a:t>
            </a:r>
          </a:p>
          <a:p>
            <a:pPr eaLnBrk="1" hangingPunct="1"/>
            <a:endParaRPr lang="it-IT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Colf, pulizie, manodopera, </a:t>
            </a:r>
          </a:p>
          <a:p>
            <a:pPr eaLnBrk="1" hangingPunct="1"/>
            <a:endParaRPr lang="it-IT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Prostitute ballerine….</a:t>
            </a:r>
          </a:p>
          <a:p>
            <a:pPr eaLnBrk="1" hangingPunct="1">
              <a:buFont typeface="Wingdings" charset="0"/>
              <a:buNone/>
            </a:pPr>
            <a:endParaRPr lang="it-IT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endParaRPr lang="it-IT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it-IT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Invisibilità 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809997" y="2743200"/>
            <a:ext cx="7524003" cy="363651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it-IT" sz="1700" dirty="0">
                <a:latin typeface="Rockwell" charset="0"/>
                <a:ea typeface="ＭＳ Ｐゴシック" charset="0"/>
                <a:cs typeface="ＭＳ Ｐゴシック" charset="0"/>
              </a:rPr>
              <a:t>Doppio stigma: straniere e donne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endParaRPr lang="it-IT" sz="170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it-IT" sz="1700" dirty="0">
                <a:latin typeface="Rockwell" charset="0"/>
                <a:ea typeface="ＭＳ Ｐゴシック" charset="0"/>
                <a:cs typeface="ＭＳ Ｐゴシック" charset="0"/>
              </a:rPr>
              <a:t>Segregazione, disistima sociale (subalternità)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endParaRPr lang="it-IT" sz="170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it-IT" sz="1700" dirty="0">
                <a:latin typeface="Rockwell" charset="0"/>
                <a:ea typeface="ＭＳ Ｐゴシック" charset="0"/>
                <a:cs typeface="ＭＳ Ｐゴシック" charset="0"/>
              </a:rPr>
              <a:t>Lavoro sommerso (50%) clandestinità subita</a:t>
            </a:r>
          </a:p>
          <a:p>
            <a:pPr eaLnBrk="1" hangingPunct="1">
              <a:lnSpc>
                <a:spcPct val="70000"/>
              </a:lnSpc>
            </a:pPr>
            <a:endParaRPr lang="it-IT" sz="170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it-IT" sz="1700" dirty="0" err="1">
                <a:latin typeface="Rockwell" charset="0"/>
                <a:ea typeface="ＭＳ Ｐゴシック" charset="0"/>
                <a:cs typeface="ＭＳ Ｐゴシック" charset="0"/>
              </a:rPr>
              <a:t>Enclaves</a:t>
            </a:r>
            <a:r>
              <a:rPr lang="it-IT" sz="1700" dirty="0">
                <a:latin typeface="Rockwell" charset="0"/>
                <a:ea typeface="ＭＳ Ｐゴシック" charset="0"/>
                <a:cs typeface="ＭＳ Ｐゴシック" charset="0"/>
              </a:rPr>
              <a:t> lavorative, riserve etniche, </a:t>
            </a:r>
            <a:r>
              <a:rPr lang="it-IT" sz="1700" dirty="0" err="1">
                <a:latin typeface="Rockwell" charset="0"/>
                <a:ea typeface="ＭＳ Ｐゴシック" charset="0"/>
                <a:cs typeface="ＭＳ Ｐゴシック" charset="0"/>
              </a:rPr>
              <a:t>trafficking</a:t>
            </a:r>
            <a:endParaRPr lang="it-IT" sz="170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endParaRPr lang="it-IT" sz="170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it-IT" sz="1700" dirty="0">
                <a:latin typeface="Rockwell" charset="0"/>
                <a:ea typeface="ＭＳ Ｐゴシック" charset="0"/>
                <a:cs typeface="ＭＳ Ｐゴシック" charset="0"/>
              </a:rPr>
              <a:t>Mansioni 3D (</a:t>
            </a:r>
            <a:r>
              <a:rPr lang="it-IT" sz="1700" dirty="0" err="1">
                <a:latin typeface="Rockwell" charset="0"/>
                <a:ea typeface="ＭＳ Ｐゴシック" charset="0"/>
                <a:cs typeface="ＭＳ Ｐゴシック" charset="0"/>
              </a:rPr>
              <a:t>Dirty</a:t>
            </a:r>
            <a:r>
              <a:rPr lang="it-IT" sz="1700" dirty="0">
                <a:latin typeface="Rockwell" charset="0"/>
                <a:ea typeface="ＭＳ Ｐゴシック" charset="0"/>
                <a:cs typeface="ＭＳ Ｐゴシック" charset="0"/>
              </a:rPr>
              <a:t>, Dangerous, on </a:t>
            </a:r>
            <a:r>
              <a:rPr lang="it-IT" sz="1700" dirty="0" err="1">
                <a:latin typeface="Rockwell" charset="0"/>
                <a:ea typeface="ＭＳ Ｐゴシック" charset="0"/>
                <a:cs typeface="ＭＳ Ｐゴシック" charset="0"/>
              </a:rPr>
              <a:t>Demand</a:t>
            </a:r>
            <a:r>
              <a:rPr lang="it-IT" sz="1700" dirty="0">
                <a:latin typeface="Rockwell" charset="0"/>
                <a:ea typeface="ＭＳ Ｐゴシック" charset="0"/>
                <a:cs typeface="ＭＳ Ｐゴシック" charset="0"/>
              </a:rPr>
              <a:t>) Migrazione solo economica, non integrativa, razzismo paternalista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endParaRPr lang="it-IT" sz="180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Problemi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Norme restrittive in materia di immigrazione consolidano discriminazioni di genere</a:t>
            </a:r>
          </a:p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Multiculturalismo può ostacolare uguaglianza per eccesso di relativismo</a:t>
            </a:r>
          </a:p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Aree di potenziale conflitto tra tradizioni/uguaglianza  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Divieto di velo</a:t>
            </a:r>
          </a:p>
        </p:txBody>
      </p:sp>
      <p:pic>
        <p:nvPicPr>
          <p:cNvPr id="34818" name="Segnaposto contenuto 3" descr="burqa_minigonna_sarkozy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913" y="2280444"/>
            <a:ext cx="3492500" cy="29210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Possibili soluzioni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Garantire accesso a misure antiviolenza a tutte</a:t>
            </a:r>
          </a:p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Creare associazioni femminili interculturali</a:t>
            </a:r>
          </a:p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  <a:sym typeface="Webdings" charset="0"/>
              </a:rPr>
              <a:t>Acquisire libertà: empowerment &amp; accoglienza</a:t>
            </a:r>
          </a:p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  <a:sym typeface="Webdings" charset="0"/>
              </a:rPr>
              <a:t>Negoziare il concetto di libertà </a:t>
            </a:r>
          </a:p>
          <a:p>
            <a:pPr eaLnBrk="1" hangingPunct="1">
              <a:buFont typeface="Wingdings" charset="0"/>
              <a:buNone/>
            </a:pPr>
            <a:endParaRPr lang="it-IT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Reti…</a:t>
            </a:r>
            <a:br>
              <a:rPr lang="it-IT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per catturare o sostenere?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159847"/>
            <a:ext cx="4800600" cy="4343400"/>
          </a:xfrm>
        </p:spPr>
        <p:txBody>
          <a:bodyPr/>
          <a:lstStyle/>
          <a:p>
            <a:pPr eaLnBrk="1" hangingPunct="1"/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Migrazione che ribalta i ruoli 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  <a:sym typeface="Webdings" charset="0"/>
              </a:rPr>
              <a:t></a:t>
            </a:r>
          </a:p>
          <a:p>
            <a:pPr eaLnBrk="1" hangingPunct="1"/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  <a:sym typeface="Webdings" charset="0"/>
              </a:rPr>
              <a:t>Reti etniche </a:t>
            </a:r>
          </a:p>
          <a:p>
            <a:pPr eaLnBrk="1" hangingPunct="1"/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  <a:sym typeface="Webdings" charset="0"/>
              </a:rPr>
              <a:t>Comunità, migrazioni, genere e generazioni</a:t>
            </a:r>
          </a:p>
          <a:p>
            <a:pPr eaLnBrk="1" hangingPunct="1"/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  <a:sym typeface="Webdings" charset="0"/>
              </a:rPr>
              <a:t>Onore e violenza</a:t>
            </a:r>
          </a:p>
          <a:p>
            <a:pPr eaLnBrk="1" hangingPunct="1"/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  <a:sym typeface="Webdings" charset="0"/>
              </a:rPr>
              <a:t>Corpo, identità e migrazione</a:t>
            </a:r>
          </a:p>
          <a:p>
            <a:pPr eaLnBrk="1" hangingPunct="1">
              <a:buFont typeface="Wingdings" charset="0"/>
              <a:buNone/>
            </a:pPr>
            <a:endParaRPr lang="it-IT" dirty="0">
              <a:latin typeface="Rockwell" charset="0"/>
              <a:ea typeface="ＭＳ Ｐゴシック" charset="0"/>
              <a:cs typeface="ＭＳ Ｐゴシック" charset="0"/>
              <a:sym typeface="Webdings" charset="0"/>
            </a:endParaRPr>
          </a:p>
        </p:txBody>
      </p:sp>
      <p:pic>
        <p:nvPicPr>
          <p:cNvPr id="32771" name="Picture 4" descr="traffik_po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881296"/>
            <a:ext cx="3429000" cy="4900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569325" cy="1216025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it-IT" sz="2900" dirty="0">
                <a:latin typeface="Rockwell" charset="0"/>
                <a:ea typeface="ＭＳ Ｐゴシック" charset="0"/>
                <a:cs typeface="ＭＳ Ｐゴシック" charset="0"/>
              </a:rPr>
            </a:br>
            <a:br>
              <a:rPr lang="it-IT" sz="2900" dirty="0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it-IT" sz="2900" dirty="0">
                <a:latin typeface="Rockwell" charset="0"/>
                <a:ea typeface="ＭＳ Ｐゴシック" charset="0"/>
                <a:cs typeface="ＭＳ Ｐゴシック" charset="0"/>
              </a:rPr>
              <a:t>Migrazioni contemporanee:</a:t>
            </a:r>
            <a:br>
              <a:rPr lang="it-IT" sz="2900" dirty="0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it-IT" sz="2900" dirty="0">
                <a:latin typeface="Rockwell" charset="0"/>
                <a:ea typeface="ＭＳ Ｐゴシック" charset="0"/>
                <a:cs typeface="ＭＳ Ｐゴシック" charset="0"/>
              </a:rPr>
              <a:t>Transnazionalismo + femminilizzazione flussi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362200"/>
            <a:ext cx="8458200" cy="42672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it-IT" sz="2400" dirty="0">
                <a:ea typeface="ＭＳ Ｐゴシック" charset="0"/>
                <a:cs typeface="ＭＳ Ｐゴシック" charset="0"/>
              </a:rPr>
              <a:t>Legami diasporici: network transnazionali (reti) 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endParaRPr lang="it-IT" sz="2400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it-IT" sz="2400" dirty="0">
                <a:ea typeface="ＭＳ Ｐゴシック" charset="0"/>
                <a:cs typeface="ＭＳ Ｐゴシック" charset="0"/>
              </a:rPr>
              <a:t>Fenomeni sociali multi-situati: donne </a:t>
            </a:r>
            <a:r>
              <a:rPr lang="ja-JP" altLang="it-IT" sz="2400" dirty="0">
                <a:ea typeface="ＭＳ Ｐゴシック" charset="0"/>
                <a:cs typeface="ＭＳ Ｐゴシック" charset="0"/>
              </a:rPr>
              <a:t>‘</a:t>
            </a:r>
            <a:r>
              <a:rPr lang="it-IT" altLang="ja-JP" sz="2400" dirty="0">
                <a:solidFill>
                  <a:srgbClr val="FF9300"/>
                </a:solidFill>
                <a:ea typeface="ＭＳ Ｐゴシック" charset="0"/>
                <a:cs typeface="ＭＳ Ｐゴシック" charset="0"/>
              </a:rPr>
              <a:t>tra</a:t>
            </a:r>
            <a:r>
              <a:rPr lang="ja-JP" altLang="it-IT" sz="2400" dirty="0"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2400" dirty="0">
                <a:ea typeface="ＭＳ Ｐゴシック" charset="0"/>
                <a:cs typeface="ＭＳ Ｐゴシック" charset="0"/>
              </a:rPr>
              <a:t> diverse comunità, impatto su paese origine/accoglienza</a:t>
            </a:r>
            <a:endParaRPr lang="it-IT" sz="2400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it-IT" sz="2400" dirty="0">
                <a:ea typeface="ＭＳ Ｐゴシック" charset="0"/>
                <a:cs typeface="ＭＳ Ｐゴシック" charset="0"/>
              </a:rPr>
              <a:t>Analisi multidimensionale: gender + classe + etnia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endParaRPr lang="it-IT" sz="2400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it-IT" sz="2400" dirty="0">
                <a:ea typeface="ＭＳ Ｐゴシック" charset="0"/>
                <a:cs typeface="ＭＳ Ｐゴシック" charset="0"/>
              </a:rPr>
              <a:t>Ricerca antropologica: approccio etnografico, qualitativo, storie di vita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it-IT" sz="2400" dirty="0">
                <a:ea typeface="ＭＳ Ｐゴシック" charset="0"/>
                <a:cs typeface="ＭＳ Ｐゴシック" charset="0"/>
              </a:rPr>
              <a:t>UE: integrazione come assimilazione</a:t>
            </a:r>
          </a:p>
          <a:p>
            <a:pPr eaLnBrk="1" hangingPunct="1">
              <a:lnSpc>
                <a:spcPct val="70000"/>
              </a:lnSpc>
              <a:buNone/>
            </a:pPr>
            <a:r>
              <a:rPr lang="it-IT" sz="2400" dirty="0">
                <a:ea typeface="ＭＳ Ｐゴシック" charset="0"/>
                <a:cs typeface="ＭＳ Ｐゴシック" charset="0"/>
              </a:rPr>
              <a:t>10 % famiglie italiane  ha almeno un/a componente straniero/a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endParaRPr lang="it-IT" sz="2400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endParaRPr lang="it-IT" sz="2400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endParaRPr lang="it-IT" sz="160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556500" cy="11160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  <a:t>Approccio transnazionale </a:t>
            </a:r>
            <a:b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</a:br>
            <a:b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  <a:t>Parole chiave </a:t>
            </a:r>
          </a:p>
        </p:txBody>
      </p:sp>
      <p:sp>
        <p:nvSpPr>
          <p:cNvPr id="27651" name="Segnaposto contenuto 2"/>
          <p:cNvSpPr>
            <a:spLocks noGrp="1"/>
          </p:cNvSpPr>
          <p:nvPr>
            <p:ph idx="1"/>
          </p:nvPr>
        </p:nvSpPr>
        <p:spPr>
          <a:xfrm>
            <a:off x="914400" y="2286000"/>
            <a:ext cx="8077199" cy="417851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2400" i="1" dirty="0">
                <a:latin typeface="Rockwell" charset="0"/>
                <a:ea typeface="ＭＳ Ｐゴシック" charset="0"/>
                <a:cs typeface="ＭＳ Ｐゴシック" charset="0"/>
              </a:rPr>
              <a:t>agency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 motivazioni, desideri, immaginazione </a:t>
            </a: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	(</a:t>
            </a:r>
            <a:r>
              <a:rPr lang="it-IT" sz="2400" dirty="0" err="1">
                <a:latin typeface="Rockwell" charset="0"/>
                <a:ea typeface="ＭＳ Ｐゴシック" charset="0"/>
                <a:cs typeface="ＭＳ Ｐゴシック" charset="0"/>
              </a:rPr>
              <a:t>Appadurai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 ; </a:t>
            </a:r>
            <a:r>
              <a:rPr lang="it-IT" sz="2400" dirty="0" err="1">
                <a:latin typeface="Rockwell" charset="0"/>
                <a:ea typeface="ＭＳ Ｐゴシック" charset="0"/>
                <a:cs typeface="ＭＳ Ｐゴシック" charset="0"/>
              </a:rPr>
              <a:t>Ong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) </a:t>
            </a:r>
          </a:p>
          <a:p>
            <a:pPr eaLnBrk="1" hangingPunct="1">
              <a:defRPr/>
            </a:pP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visibilità</a:t>
            </a:r>
          </a:p>
          <a:p>
            <a:pPr eaLnBrk="1" hangingPunct="1">
              <a:defRPr/>
            </a:pPr>
            <a:r>
              <a:rPr lang="it-IT" sz="2400" dirty="0" err="1">
                <a:latin typeface="Rockwell" charset="0"/>
                <a:ea typeface="ＭＳ Ｐゴシック" charset="0"/>
                <a:cs typeface="ＭＳ Ｐゴシック" charset="0"/>
              </a:rPr>
              <a:t>Matrifocalità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 (M. </a:t>
            </a:r>
            <a:r>
              <a:rPr lang="it-IT" sz="2400" dirty="0" err="1">
                <a:latin typeface="Rockwell" charset="0"/>
                <a:ea typeface="ＭＳ Ｐゴシック" charset="0"/>
                <a:cs typeface="ＭＳ Ｐゴシック" charset="0"/>
              </a:rPr>
              <a:t>Giuffrè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) e doppia assenza (</a:t>
            </a:r>
            <a:r>
              <a:rPr lang="it-IT" sz="2400" dirty="0" err="1">
                <a:latin typeface="Rockwell" charset="0"/>
                <a:ea typeface="ＭＳ Ｐゴシック" charset="0"/>
                <a:cs typeface="ＭＳ Ｐゴシック" charset="0"/>
              </a:rPr>
              <a:t>Sayad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defRPr/>
            </a:pP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tema del viaggio, attraversare confini, barriere fisiche, politiche, culturali: passaporto come carta che separa persone e non-persone (Dal Lago 200 )</a:t>
            </a:r>
          </a:p>
          <a:p>
            <a:pPr eaLnBrk="1" hangingPunct="1">
              <a:defRPr/>
            </a:pPr>
            <a:endParaRPr lang="it-IT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4453310" y="858837"/>
            <a:ext cx="4289637" cy="1348105"/>
          </a:xfrm>
        </p:spPr>
        <p:txBody>
          <a:bodyPr/>
          <a:lstStyle/>
          <a:p>
            <a:pPr eaLnBrk="1" hangingPunct="1"/>
            <a:r>
              <a:rPr lang="it-IT" dirty="0" err="1">
                <a:latin typeface="Rockwell" charset="0"/>
              </a:rPr>
              <a:t>Intersezionalità</a:t>
            </a:r>
            <a:endParaRPr lang="it-IT" dirty="0">
              <a:latin typeface="Rockwell" charset="0"/>
            </a:endParaRPr>
          </a:p>
        </p:txBody>
      </p:sp>
      <p:grpSp>
        <p:nvGrpSpPr>
          <p:cNvPr id="26626" name="Group 6"/>
          <p:cNvGrpSpPr>
            <a:grpSpLocks noGrp="1" noChangeAspect="1"/>
          </p:cNvGrpSpPr>
          <p:nvPr/>
        </p:nvGrpSpPr>
        <p:grpSpPr bwMode="auto">
          <a:xfrm>
            <a:off x="1295400" y="2209800"/>
            <a:ext cx="7620000" cy="4114800"/>
            <a:chOff x="611" y="1248"/>
            <a:chExt cx="2880" cy="720"/>
          </a:xfrm>
        </p:grpSpPr>
        <p:sp>
          <p:nvSpPr>
            <p:cNvPr id="26627" name="AutoShape 5"/>
            <p:cNvSpPr>
              <a:spLocks noChangeAspect="1" noChangeArrowheads="1" noTextEdit="1"/>
            </p:cNvSpPr>
            <p:nvPr/>
          </p:nvSpPr>
          <p:spPr bwMode="auto">
            <a:xfrm>
              <a:off x="611" y="1248"/>
              <a:ext cx="288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cxnSp>
          <p:nvCxnSpPr>
            <p:cNvPr id="26628" name="_s34829"/>
            <p:cNvCxnSpPr>
              <a:cxnSpLocks noChangeShapeType="1"/>
              <a:stCxn id="26634" idx="0"/>
              <a:endCxn id="26631" idx="2"/>
            </p:cNvCxnSpPr>
            <p:nvPr/>
          </p:nvCxnSpPr>
          <p:spPr bwMode="auto">
            <a:xfrm rot="5400000" flipH="1">
              <a:off x="2483" y="1104"/>
              <a:ext cx="144" cy="1008"/>
            </a:xfrm>
            <a:prstGeom prst="bentConnector3">
              <a:avLst>
                <a:gd name="adj1" fmla="val 1389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29" name="_s34828"/>
            <p:cNvCxnSpPr>
              <a:cxnSpLocks noChangeShapeType="1"/>
              <a:stCxn id="26633" idx="0"/>
              <a:endCxn id="26631" idx="2"/>
            </p:cNvCxnSpPr>
            <p:nvPr/>
          </p:nvCxnSpPr>
          <p:spPr bwMode="auto">
            <a:xfrm rot="-5400000">
              <a:off x="1980" y="160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0" name="_s34827"/>
            <p:cNvCxnSpPr>
              <a:cxnSpLocks noChangeShapeType="1"/>
              <a:stCxn id="26632" idx="0"/>
              <a:endCxn id="26631" idx="2"/>
            </p:cNvCxnSpPr>
            <p:nvPr/>
          </p:nvCxnSpPr>
          <p:spPr bwMode="auto">
            <a:xfrm rot="-5400000">
              <a:off x="1475" y="1104"/>
              <a:ext cx="144" cy="1008"/>
            </a:xfrm>
            <a:prstGeom prst="bentConnector3">
              <a:avLst>
                <a:gd name="adj1" fmla="val 1389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631" name="_s34823"/>
            <p:cNvSpPr>
              <a:spLocks noChangeArrowheads="1"/>
            </p:cNvSpPr>
            <p:nvPr/>
          </p:nvSpPr>
          <p:spPr bwMode="auto">
            <a:xfrm>
              <a:off x="1619" y="124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it-IT" sz="2000" dirty="0"/>
                <a:t>DISCRIMINAZIONE</a:t>
              </a:r>
            </a:p>
            <a:p>
              <a:pPr algn="ctr"/>
              <a:r>
                <a:rPr lang="it-IT" sz="2000" dirty="0"/>
                <a:t>INCROCIATA</a:t>
              </a:r>
            </a:p>
          </p:txBody>
        </p:sp>
        <p:sp>
          <p:nvSpPr>
            <p:cNvPr id="26632" name="_s34824"/>
            <p:cNvSpPr>
              <a:spLocks noChangeArrowheads="1"/>
            </p:cNvSpPr>
            <p:nvPr/>
          </p:nvSpPr>
          <p:spPr bwMode="auto">
            <a:xfrm>
              <a:off x="611" y="168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it-IT" sz="2000"/>
                <a:t>RAZZISMO</a:t>
              </a:r>
            </a:p>
          </p:txBody>
        </p:sp>
        <p:sp>
          <p:nvSpPr>
            <p:cNvPr id="26633" name="_s34825"/>
            <p:cNvSpPr>
              <a:spLocks noChangeArrowheads="1"/>
            </p:cNvSpPr>
            <p:nvPr/>
          </p:nvSpPr>
          <p:spPr bwMode="auto">
            <a:xfrm>
              <a:off x="1619" y="168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it-IT" sz="2000"/>
                <a:t>DISUGUAGLIANZA</a:t>
              </a:r>
            </a:p>
            <a:p>
              <a:pPr algn="ctr"/>
              <a:r>
                <a:rPr lang="it-IT" sz="2000"/>
                <a:t>DI </a:t>
              </a:r>
            </a:p>
            <a:p>
              <a:pPr algn="ctr"/>
              <a:r>
                <a:rPr lang="it-IT" sz="2000"/>
                <a:t>GENERE</a:t>
              </a:r>
            </a:p>
            <a:p>
              <a:pPr algn="ctr"/>
              <a:endParaRPr lang="it-IT" sz="2000"/>
            </a:p>
          </p:txBody>
        </p:sp>
        <p:sp>
          <p:nvSpPr>
            <p:cNvPr id="26634" name="_s34826"/>
            <p:cNvSpPr>
              <a:spLocks noChangeArrowheads="1"/>
            </p:cNvSpPr>
            <p:nvPr/>
          </p:nvSpPr>
          <p:spPr bwMode="auto">
            <a:xfrm>
              <a:off x="2627" y="168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it-IT" sz="2000"/>
                <a:t>STATUS </a:t>
              </a:r>
            </a:p>
            <a:p>
              <a:pPr algn="ctr"/>
              <a:r>
                <a:rPr lang="it-IT" sz="2000"/>
                <a:t>SOCIO-</a:t>
              </a:r>
            </a:p>
            <a:p>
              <a:pPr algn="ctr"/>
              <a:r>
                <a:rPr lang="it-IT" sz="2000"/>
                <a:t>ECONOMICO</a:t>
              </a:r>
            </a:p>
          </p:txBody>
        </p:sp>
      </p:grpSp>
      <p:pic>
        <p:nvPicPr>
          <p:cNvPr id="12" name="Segnaposto contenuto 3" descr="intersezionalit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697" r="-21697"/>
          <a:stretch>
            <a:fillRect/>
          </a:stretch>
        </p:blipFill>
        <p:spPr bwMode="auto">
          <a:xfrm>
            <a:off x="-497305" y="318285"/>
            <a:ext cx="4778163" cy="262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</p:spTree>
    <p:extLst>
      <p:ext uri="{BB962C8B-B14F-4D97-AF65-F5344CB8AC3E}">
        <p14:creationId xmlns:p14="http://schemas.microsoft.com/office/powerpoint/2010/main" val="1157324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latin typeface="Rockwell" charset="0"/>
              </a:rPr>
              <a:t>Famiglie transnazionali</a:t>
            </a:r>
          </a:p>
        </p:txBody>
      </p:sp>
      <p:sp>
        <p:nvSpPr>
          <p:cNvPr id="27650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2400" dirty="0" err="1">
                <a:latin typeface="Rockwell" charset="0"/>
              </a:rPr>
              <a:t>Displacement</a:t>
            </a:r>
            <a:endParaRPr lang="it-IT" sz="2400" dirty="0">
              <a:latin typeface="Rockwell" charset="0"/>
            </a:endParaRPr>
          </a:p>
          <a:p>
            <a:pPr eaLnBrk="1" hangingPunct="1"/>
            <a:r>
              <a:rPr lang="it-IT" sz="2400" dirty="0">
                <a:latin typeface="Rockwell" charset="0"/>
              </a:rPr>
              <a:t>Femminilità / Mascolinità </a:t>
            </a:r>
          </a:p>
          <a:p>
            <a:pPr eaLnBrk="1" hangingPunct="1"/>
            <a:r>
              <a:rPr lang="it-IT" sz="2400" dirty="0">
                <a:latin typeface="Rockwell" charset="0"/>
              </a:rPr>
              <a:t>Figli </a:t>
            </a:r>
            <a:r>
              <a:rPr lang="it-IT" sz="2400" i="1" dirty="0">
                <a:latin typeface="Rockwell" charset="0"/>
              </a:rPr>
              <a:t>Left </a:t>
            </a:r>
            <a:r>
              <a:rPr lang="it-IT" sz="2400" i="1" dirty="0" err="1">
                <a:latin typeface="Rockwell" charset="0"/>
              </a:rPr>
              <a:t>Behind</a:t>
            </a:r>
            <a:r>
              <a:rPr lang="it-IT" sz="2400" i="1" dirty="0">
                <a:latin typeface="Rockwell" charset="0"/>
              </a:rPr>
              <a:t>     </a:t>
            </a:r>
            <a:r>
              <a:rPr lang="it-IT" sz="2400" i="1" dirty="0">
                <a:latin typeface="Rockwell" charset="0"/>
                <a:hlinkClick r:id="rId2"/>
              </a:rPr>
              <a:t>Video</a:t>
            </a:r>
            <a:endParaRPr lang="it-IT" sz="2400" i="1" dirty="0">
              <a:latin typeface="Rockwell" charset="0"/>
            </a:endParaRPr>
          </a:p>
          <a:p>
            <a:pPr eaLnBrk="1" hangingPunct="1"/>
            <a:r>
              <a:rPr lang="it-IT" sz="2400" dirty="0">
                <a:latin typeface="Rockwell" charset="0"/>
              </a:rPr>
              <a:t>Welfare state, corpi, habitus</a:t>
            </a:r>
          </a:p>
          <a:p>
            <a:pPr eaLnBrk="1" hangingPunct="1"/>
            <a:r>
              <a:rPr lang="it-IT" sz="2400" dirty="0">
                <a:latin typeface="Rockwell" charset="0"/>
              </a:rPr>
              <a:t>Gender &amp; generation</a:t>
            </a:r>
          </a:p>
          <a:p>
            <a:pPr eaLnBrk="1" hangingPunct="1"/>
            <a:r>
              <a:rPr lang="it-IT" sz="2400" dirty="0">
                <a:latin typeface="Rockwell" charset="0"/>
              </a:rPr>
              <a:t>Catene di cura globale</a:t>
            </a:r>
          </a:p>
        </p:txBody>
      </p:sp>
      <p:pic>
        <p:nvPicPr>
          <p:cNvPr id="2" name="Immagine 1" descr="global wome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2514600"/>
            <a:ext cx="23114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2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  <a:t>Famiglie transnazionali 2</a:t>
            </a:r>
          </a:p>
        </p:txBody>
      </p:sp>
      <p:sp>
        <p:nvSpPr>
          <p:cNvPr id="37890" name="Segnaposto contenuto 2"/>
          <p:cNvSpPr>
            <a:spLocks noGrp="1"/>
          </p:cNvSpPr>
          <p:nvPr>
            <p:ph idx="1"/>
          </p:nvPr>
        </p:nvSpPr>
        <p:spPr>
          <a:xfrm>
            <a:off x="685800" y="2590800"/>
            <a:ext cx="8029203" cy="363651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Dislocazione delle relazioni affettive/conflitti tra donne</a:t>
            </a:r>
          </a:p>
          <a:p>
            <a:pPr eaLnBrk="1" hangingPunct="1"/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Figli affidati a nonni (gap generazionale) o padri (gap ruoli)</a:t>
            </a:r>
          </a:p>
          <a:p>
            <a:pPr eaLnBrk="1" hangingPunct="1"/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Divorzi, abbandono e consumismo accentuato figli</a:t>
            </a:r>
          </a:p>
          <a:p>
            <a:pPr eaLnBrk="1" hangingPunct="1"/>
            <a:r>
              <a:rPr lang="it-IT" sz="2400" i="1" dirty="0">
                <a:latin typeface="Rockwell" charset="0"/>
                <a:ea typeface="ＭＳ Ｐゴシック" charset="0"/>
                <a:cs typeface="ＭＳ Ｐゴシック" charset="0"/>
              </a:rPr>
              <a:t>Care </a:t>
            </a:r>
            <a:r>
              <a:rPr lang="it-IT" sz="2400" i="1" dirty="0" err="1">
                <a:latin typeface="Rockwell" charset="0"/>
                <a:ea typeface="ＭＳ Ｐゴシック" charset="0"/>
                <a:cs typeface="ＭＳ Ｐゴシック" charset="0"/>
              </a:rPr>
              <a:t>drain</a:t>
            </a:r>
            <a:r>
              <a:rPr lang="it-IT" sz="2400" i="1" dirty="0">
                <a:latin typeface="Rockwel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verso Occidente</a:t>
            </a:r>
          </a:p>
          <a:p>
            <a:pPr eaLnBrk="1" hangingPunct="1"/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Rimesse &gt;  immagine stigmatizzante</a:t>
            </a:r>
          </a:p>
          <a:p>
            <a:pPr eaLnBrk="1" hangingPunct="1"/>
            <a:endParaRPr lang="it-IT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838200"/>
            <a:ext cx="6571343" cy="1049235"/>
          </a:xfrm>
        </p:spPr>
        <p:txBody>
          <a:bodyPr/>
          <a:lstStyle/>
          <a:p>
            <a:pPr eaLnBrk="1" hangingPunct="1"/>
            <a: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  <a:t>Leadership</a:t>
            </a:r>
            <a:b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it-IT" sz="2000" dirty="0">
                <a:latin typeface="Rockwell" charset="0"/>
                <a:ea typeface="ＭＳ Ｐゴシック" charset="0"/>
                <a:cs typeface="ＭＳ Ｐゴシック" charset="0"/>
                <a:hlinkClick r:id="rId2"/>
              </a:rPr>
              <a:t>Hannah &amp; violka</a:t>
            </a:r>
            <a:endParaRPr lang="it-IT" sz="200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981200"/>
            <a:ext cx="7644189" cy="386511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Ruolo da apripista per nuove catene migratorie (65-70% “prime-migranti tra migrazioni da Est Europa e Sud-America)</a:t>
            </a:r>
          </a:p>
          <a:p>
            <a:pPr eaLnBrk="1" hangingPunct="1">
              <a:lnSpc>
                <a:spcPct val="90000"/>
              </a:lnSpc>
            </a:pPr>
            <a:endParaRPr lang="it-IT" sz="2400" i="1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400" i="1" dirty="0" err="1">
                <a:latin typeface="Rockwell" charset="0"/>
                <a:ea typeface="ＭＳ Ｐゴシック" charset="0"/>
                <a:cs typeface="ＭＳ Ｐゴシック" charset="0"/>
              </a:rPr>
              <a:t>Breadwinner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 per famiglia in patria e/o fautrice </a:t>
            </a:r>
            <a:r>
              <a:rPr lang="it-IT" sz="2400" dirty="0" err="1">
                <a:latin typeface="Rockwell" charset="0"/>
                <a:ea typeface="ＭＳ Ｐゴシック" charset="0"/>
                <a:cs typeface="ＭＳ Ｐゴシック" charset="0"/>
              </a:rPr>
              <a:t>rincongiungimento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  </a:t>
            </a:r>
          </a:p>
          <a:p>
            <a:pPr eaLnBrk="1" hangingPunct="1">
              <a:lnSpc>
                <a:spcPct val="90000"/>
              </a:lnSpc>
            </a:pPr>
            <a:endParaRPr lang="it-IT" sz="240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Maternità transnazionale (34-43 a.) con strategie migratorie </a:t>
            </a:r>
            <a:r>
              <a:rPr lang="ja-JP" altLang="it-IT" sz="2400" dirty="0">
                <a:latin typeface="Rockwell" charset="0"/>
                <a:ea typeface="ＭＳ Ｐゴシック" charset="0"/>
                <a:cs typeface="ＭＳ Ｐゴシック" charset="0"/>
              </a:rPr>
              <a:t>‘</a:t>
            </a:r>
            <a:r>
              <a:rPr lang="it-IT" altLang="ja-JP" sz="2400" dirty="0">
                <a:latin typeface="Rockwell" charset="0"/>
                <a:ea typeface="ＭＳ Ｐゴシック" charset="0"/>
                <a:cs typeface="ＭＳ Ｐゴシック" charset="0"/>
              </a:rPr>
              <a:t>incomplete</a:t>
            </a:r>
            <a:r>
              <a:rPr lang="ja-JP" altLang="it-IT" sz="2400">
                <a:latin typeface="Rockwel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(‘</a:t>
            </a:r>
            <a:r>
              <a:rPr lang="it-IT" altLang="ja-JP" sz="2400" dirty="0">
                <a:latin typeface="Rockwell" charset="0"/>
                <a:ea typeface="ＭＳ Ｐゴシック" charset="0"/>
                <a:cs typeface="ＭＳ Ｐゴシック" charset="0"/>
              </a:rPr>
              <a:t>orfani italiani</a:t>
            </a:r>
            <a:r>
              <a:rPr lang="ja-JP" altLang="it-IT" sz="2400" dirty="0">
                <a:latin typeface="Rockwel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2400" dirty="0">
                <a:latin typeface="Rockwell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it-IT" sz="240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Share-work, dinamicità migratoria circolare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it-IT" sz="180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Est Europa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it-IT" sz="2300">
                <a:latin typeface="Rockwell" charset="0"/>
                <a:ea typeface="ＭＳ Ｐゴシック" charset="0"/>
                <a:cs typeface="ＭＳ Ｐゴシック" charset="0"/>
              </a:rPr>
              <a:t>Migrazioni </a:t>
            </a:r>
            <a:r>
              <a:rPr lang="ja-JP" altLang="it-IT" sz="2300">
                <a:latin typeface="Rockwell" charset="0"/>
                <a:ea typeface="ＭＳ Ｐゴシック" charset="0"/>
                <a:cs typeface="ＭＳ Ｐゴシック" charset="0"/>
              </a:rPr>
              <a:t>‘</a:t>
            </a:r>
            <a:r>
              <a:rPr lang="it-IT" altLang="ja-JP" sz="2300">
                <a:latin typeface="Rockwell" charset="0"/>
                <a:ea typeface="ＭＳ Ｐゴシック" charset="0"/>
                <a:cs typeface="ＭＳ Ｐゴシック" charset="0"/>
              </a:rPr>
              <a:t>incomplete</a:t>
            </a:r>
            <a:r>
              <a:rPr lang="ja-JP" altLang="it-IT" sz="2300">
                <a:latin typeface="Rockwel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2300">
                <a:latin typeface="Rockwell" charset="0"/>
                <a:ea typeface="ＭＳ Ｐゴシック" charset="0"/>
                <a:cs typeface="ＭＳ Ｐゴシック" charset="0"/>
              </a:rPr>
              <a:t> transfrontaliere (</a:t>
            </a:r>
            <a:r>
              <a:rPr lang="it-IT" altLang="ja-JP" sz="2300" i="1">
                <a:latin typeface="Rockwell" charset="0"/>
                <a:ea typeface="ＭＳ Ｐゴシック" charset="0"/>
                <a:cs typeface="ＭＳ Ｐゴシック" charset="0"/>
              </a:rPr>
              <a:t>shuttle migrations)</a:t>
            </a:r>
          </a:p>
          <a:p>
            <a:pPr eaLnBrk="1" hangingPunct="1"/>
            <a:r>
              <a:rPr lang="it-IT" sz="2300">
                <a:latin typeface="Rockwell" charset="0"/>
                <a:ea typeface="ＭＳ Ｐゴシック" charset="0"/>
                <a:cs typeface="ＭＳ Ｐゴシック" charset="0"/>
              </a:rPr>
              <a:t>Da piccoli centri a città italiane del Nord</a:t>
            </a:r>
          </a:p>
          <a:p>
            <a:pPr eaLnBrk="1" hangingPunct="1"/>
            <a:r>
              <a:rPr lang="it-IT" sz="2300">
                <a:latin typeface="Rockwell" charset="0"/>
                <a:ea typeface="ＭＳ Ｐゴシック" charset="0"/>
                <a:cs typeface="ＭＳ Ｐゴシック" charset="0"/>
              </a:rPr>
              <a:t>In Romania dal 1990 1/3 delle famiglie con membro espatriato, con femminilizzazione crescente dei flussi</a:t>
            </a:r>
          </a:p>
          <a:p>
            <a:pPr eaLnBrk="1" hangingPunct="1"/>
            <a:r>
              <a:rPr lang="it-IT" sz="2300">
                <a:latin typeface="Rockwell" charset="0"/>
                <a:ea typeface="ＭＳ Ｐゴシック" charset="0"/>
                <a:cs typeface="ＭＳ Ｐゴシック" charset="0"/>
              </a:rPr>
              <a:t>Ambivalenza nei cfr. del lavoro:</a:t>
            </a:r>
          </a:p>
          <a:p>
            <a:pPr lvl="3" eaLnBrk="1" hangingPunct="1"/>
            <a:r>
              <a:rPr lang="it-IT" sz="1700">
                <a:latin typeface="Rockwell" charset="0"/>
                <a:ea typeface="ＭＳ Ｐゴシック" charset="0"/>
              </a:rPr>
              <a:t>Mezzo di riscatto, orgoglio da capo-famiglia</a:t>
            </a:r>
          </a:p>
          <a:p>
            <a:pPr lvl="3" eaLnBrk="1" hangingPunct="1"/>
            <a:r>
              <a:rPr lang="it-IT" sz="1700">
                <a:latin typeface="Rockwell" charset="0"/>
                <a:ea typeface="ＭＳ Ｐゴシック" charset="0"/>
              </a:rPr>
              <a:t>Luogo in cui si vive inferiorizzazione e spersonalizzazione (</a:t>
            </a:r>
            <a:r>
              <a:rPr lang="ja-JP" altLang="it-IT" sz="1700">
                <a:latin typeface="Rockwell" charset="0"/>
                <a:ea typeface="ＭＳ Ｐゴシック" charset="0"/>
              </a:rPr>
              <a:t>‘</a:t>
            </a:r>
            <a:r>
              <a:rPr lang="it-IT" altLang="ja-JP" sz="1700">
                <a:latin typeface="Rockwell" charset="0"/>
                <a:ea typeface="ＭＳ Ｐゴシック" charset="0"/>
              </a:rPr>
              <a:t>sindrome italiana</a:t>
            </a:r>
            <a:r>
              <a:rPr lang="ja-JP" altLang="it-IT" sz="1700">
                <a:latin typeface="Rockwell" charset="0"/>
                <a:ea typeface="ＭＳ Ｐゴシック" charset="0"/>
              </a:rPr>
              <a:t>’</a:t>
            </a:r>
            <a:r>
              <a:rPr lang="it-IT" altLang="ja-JP" sz="1700">
                <a:latin typeface="Rockwell" charset="0"/>
                <a:ea typeface="ＭＳ Ｐゴシック" charset="0"/>
              </a:rPr>
              <a:t>) 	</a:t>
            </a:r>
            <a:endParaRPr lang="it-IT" sz="1700">
              <a:latin typeface="Rockwell" charset="0"/>
              <a:ea typeface="ＭＳ Ｐゴシック" charset="0"/>
              <a:sym typeface="Webdings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Donna, colf, cattolica</a:t>
            </a:r>
          </a:p>
        </p:txBody>
      </p:sp>
      <p:sp>
        <p:nvSpPr>
          <p:cNvPr id="39938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sz="1800">
                <a:latin typeface="Rockwell" charset="0"/>
                <a:ea typeface="ＭＳ Ｐゴシック" charset="0"/>
                <a:cs typeface="ＭＳ Ｐゴシック" charset="0"/>
              </a:rPr>
              <a:t>Etnicizzazione del lavoro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it-IT" sz="180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1800">
                <a:latin typeface="Rockwell" charset="0"/>
                <a:ea typeface="ＭＳ Ｐゴシック" charset="0"/>
                <a:cs typeface="ＭＳ Ｐゴシック" charset="0"/>
              </a:rPr>
              <a:t>Lavoratrici giorno e notte</a:t>
            </a:r>
          </a:p>
          <a:p>
            <a:pPr eaLnBrk="1" hangingPunct="1">
              <a:lnSpc>
                <a:spcPct val="80000"/>
              </a:lnSpc>
            </a:pPr>
            <a:endParaRPr lang="it-IT" sz="180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1800">
                <a:latin typeface="Rockwell" charset="0"/>
                <a:ea typeface="ＭＳ Ｐゴシック" charset="0"/>
                <a:cs typeface="ＭＳ Ｐゴシック" charset="0"/>
              </a:rPr>
              <a:t>Nessuna mobilità professionale</a:t>
            </a:r>
          </a:p>
          <a:p>
            <a:pPr eaLnBrk="1" hangingPunct="1">
              <a:lnSpc>
                <a:spcPct val="80000"/>
              </a:lnSpc>
            </a:pPr>
            <a:endParaRPr lang="it-IT" sz="180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1800">
                <a:latin typeface="Rockwell" charset="0"/>
                <a:ea typeface="ＭＳ Ｐゴシック" charset="0"/>
                <a:cs typeface="ＭＳ Ｐゴシック" charset="0"/>
              </a:rPr>
              <a:t>Domanda di cura (casa, minori, anziani, disabili…)</a:t>
            </a:r>
          </a:p>
          <a:p>
            <a:pPr eaLnBrk="1" hangingPunct="1">
              <a:lnSpc>
                <a:spcPct val="80000"/>
              </a:lnSpc>
            </a:pPr>
            <a:endParaRPr lang="it-IT" sz="180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1800">
                <a:latin typeface="Rockwell" charset="0"/>
                <a:ea typeface="ＭＳ Ｐゴシック" charset="0"/>
                <a:cs typeface="ＭＳ Ｐゴシック" charset="0"/>
              </a:rPr>
              <a:t>Socialmente </a:t>
            </a:r>
            <a:r>
              <a:rPr lang="ja-JP" altLang="it-IT" sz="1800">
                <a:latin typeface="Rockwell" charset="0"/>
                <a:ea typeface="ＭＳ Ｐゴシック" charset="0"/>
                <a:cs typeface="ＭＳ Ｐゴシック" charset="0"/>
              </a:rPr>
              <a:t>‘</a:t>
            </a:r>
            <a:r>
              <a:rPr lang="it-IT" altLang="ja-JP" sz="1800">
                <a:latin typeface="Rockwell" charset="0"/>
                <a:ea typeface="ＭＳ Ｐゴシック" charset="0"/>
                <a:cs typeface="ＭＳ Ｐゴシック" charset="0"/>
              </a:rPr>
              <a:t>invisibili</a:t>
            </a:r>
            <a:r>
              <a:rPr lang="ja-JP" altLang="it-IT" sz="1800">
                <a:latin typeface="Rockwel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1800">
                <a:latin typeface="Rockwell" charset="0"/>
                <a:ea typeface="ＭＳ Ｐゴシック" charset="0"/>
                <a:cs typeface="ＭＳ Ｐゴシック" charset="0"/>
              </a:rPr>
              <a:t>, quindi </a:t>
            </a:r>
            <a:r>
              <a:rPr lang="ja-JP" altLang="it-IT" sz="1800">
                <a:latin typeface="Rockwell" charset="0"/>
                <a:ea typeface="ＭＳ Ｐゴシック" charset="0"/>
                <a:cs typeface="ＭＳ Ｐゴシック" charset="0"/>
              </a:rPr>
              <a:t>‘</a:t>
            </a:r>
            <a:r>
              <a:rPr lang="it-IT" altLang="ja-JP" sz="1800">
                <a:latin typeface="Rockwell" charset="0"/>
                <a:ea typeface="ＭＳ Ｐゴシック" charset="0"/>
                <a:cs typeface="ＭＳ Ｐゴシック" charset="0"/>
              </a:rPr>
              <a:t>buoni flussi migratori</a:t>
            </a:r>
            <a:r>
              <a:rPr lang="ja-JP" altLang="it-IT" sz="1800">
                <a:latin typeface="Rockwel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1800">
                <a:latin typeface="Rockwell" charset="0"/>
                <a:ea typeface="ＭＳ Ｐゴシック" charset="0"/>
                <a:cs typeface="ＭＳ Ｐゴシック" charset="0"/>
              </a:rPr>
              <a:t> </a:t>
            </a:r>
            <a:endParaRPr lang="it-IT" sz="180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ccolta">
  <a:themeElements>
    <a:clrScheme name="Raccolt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Raccolt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ccolt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{A10DA0DD-0435-1B41-95FE-2497F25A55D0}tf10001119</Template>
  <TotalTime>4904</TotalTime>
  <Words>628</Words>
  <Application>Microsoft Macintosh PowerPoint</Application>
  <PresentationFormat>Presentazione su schermo (4:3)</PresentationFormat>
  <Paragraphs>111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5" baseType="lpstr">
      <vt:lpstr>ＭＳ Ｐゴシック</vt:lpstr>
      <vt:lpstr>Arial</vt:lpstr>
      <vt:lpstr>Calibri</vt:lpstr>
      <vt:lpstr>Gill Sans MT</vt:lpstr>
      <vt:lpstr>Rockwell</vt:lpstr>
      <vt:lpstr>Verdana</vt:lpstr>
      <vt:lpstr>Webdings</vt:lpstr>
      <vt:lpstr>Wingdings</vt:lpstr>
      <vt:lpstr>Raccolta</vt:lpstr>
      <vt:lpstr> His-story, migration  &amp;  gender blind analysis</vt:lpstr>
      <vt:lpstr>  Migrazioni contemporanee: Transnazionalismo + femminilizzazione flussi</vt:lpstr>
      <vt:lpstr>Approccio transnazionale   Parole chiave </vt:lpstr>
      <vt:lpstr>Intersezionalità</vt:lpstr>
      <vt:lpstr>Famiglie transnazionali</vt:lpstr>
      <vt:lpstr>Famiglie transnazionali 2</vt:lpstr>
      <vt:lpstr>Leadership Hannah &amp; violka</vt:lpstr>
      <vt:lpstr>Est Europa</vt:lpstr>
      <vt:lpstr>Donna, colf, cattolica</vt:lpstr>
      <vt:lpstr> Polymedia &amp; migration    </vt:lpstr>
      <vt:lpstr>Dall’angelo invisibile  al diavolo troppo visibile</vt:lpstr>
      <vt:lpstr>Invisibilità </vt:lpstr>
      <vt:lpstr>Problemi</vt:lpstr>
      <vt:lpstr>Divieto di velo</vt:lpstr>
      <vt:lpstr>Possibili soluzioni</vt:lpstr>
      <vt:lpstr>Reti… per catturare o sostenere?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ALTIN ROBERTA</cp:lastModifiedBy>
  <cp:revision>106</cp:revision>
  <cp:lastPrinted>2010-11-23T10:48:48Z</cp:lastPrinted>
  <dcterms:created xsi:type="dcterms:W3CDTF">2014-10-21T11:57:13Z</dcterms:created>
  <dcterms:modified xsi:type="dcterms:W3CDTF">2022-11-11T17:58:16Z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