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19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83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507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9865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118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2754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882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237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47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01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61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401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78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37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61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03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FEAF02C-5F44-41C4-BC3E-D5C731A1936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6056AF9-9DC6-4702-B08C-E044888AC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9545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3A6441-C65D-5A48-3DF2-27E6D5EF1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884" y="199418"/>
            <a:ext cx="8534400" cy="1507067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Émile Durkheim – Le suicide: </a:t>
            </a:r>
            <a:r>
              <a:rPr lang="it-IT" b="1" dirty="0" err="1">
                <a:solidFill>
                  <a:srgbClr val="FFFF00"/>
                </a:solidFill>
              </a:rPr>
              <a:t>Étude</a:t>
            </a:r>
            <a:r>
              <a:rPr lang="it-IT" b="1" dirty="0">
                <a:solidFill>
                  <a:srgbClr val="FFFF00"/>
                </a:solidFill>
              </a:rPr>
              <a:t> de sociologie, </a:t>
            </a:r>
            <a:r>
              <a:rPr lang="it-IT" b="1" dirty="0" err="1">
                <a:solidFill>
                  <a:srgbClr val="FFFF00"/>
                </a:solidFill>
              </a:rPr>
              <a:t>parigi</a:t>
            </a:r>
            <a:r>
              <a:rPr lang="it-IT" b="1" dirty="0">
                <a:solidFill>
                  <a:srgbClr val="FFFF00"/>
                </a:solidFill>
              </a:rPr>
              <a:t>, 1897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50B6C7-3EC4-ADDE-C7D0-1EAAF53DB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583" y="2461334"/>
            <a:ext cx="10270833" cy="3615267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it-IT" b="1" dirty="0"/>
              <a:t>Fu il primo ad applicare metodi statistici a un problema sociologico.</a:t>
            </a:r>
          </a:p>
          <a:p>
            <a:pPr marL="0" indent="0">
              <a:buNone/>
            </a:pPr>
            <a:r>
              <a:rPr lang="it-IT" b="1" dirty="0"/>
              <a:t>Nasce a </a:t>
            </a:r>
            <a:r>
              <a:rPr lang="it-IT" b="1" dirty="0" err="1"/>
              <a:t>Epinal</a:t>
            </a:r>
            <a:r>
              <a:rPr lang="it-IT" b="1" dirty="0"/>
              <a:t> il 15 aprile 1858.</a:t>
            </a:r>
          </a:p>
          <a:p>
            <a:pPr marL="0" indent="0">
              <a:buNone/>
            </a:pPr>
            <a:r>
              <a:rPr lang="it-IT" b="1" dirty="0"/>
              <a:t>Compiuti i 18 anni si stabilisce a Parigi dove viene ammesso alla École Normale </a:t>
            </a:r>
            <a:r>
              <a:rPr lang="it-IT" b="1" dirty="0" err="1"/>
              <a:t>Superieure</a:t>
            </a:r>
            <a:r>
              <a:rPr lang="it-IT" b="1" dirty="0"/>
              <a:t> nel 1879.</a:t>
            </a:r>
          </a:p>
          <a:p>
            <a:pPr marL="0" indent="0">
              <a:buNone/>
            </a:pPr>
            <a:r>
              <a:rPr lang="it-IT" b="1" dirty="0"/>
              <a:t>La sociologia era trascurata, considerata una disciplina immatura, mentre gli studi filosofici erano molto fiorenti.</a:t>
            </a:r>
          </a:p>
          <a:p>
            <a:pPr marL="0" indent="0">
              <a:buNone/>
            </a:pPr>
            <a:r>
              <a:rPr lang="it-IT" b="1" dirty="0"/>
              <a:t>Tra i maestri, ebbe Auguste COMTE.</a:t>
            </a:r>
          </a:p>
        </p:txBody>
      </p:sp>
    </p:spTree>
    <p:extLst>
      <p:ext uri="{BB962C8B-B14F-4D97-AF65-F5344CB8AC3E}">
        <p14:creationId xmlns:p14="http://schemas.microsoft.com/office/powerpoint/2010/main" val="4220851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</a:rPr>
              <a:t>La conclusione generale è che sia il desiderio di sapere, sia la tendenza al suicidio hanno origine da una mancanza di coesione della società.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</a:rPr>
              <a:t>Dopo aver discusso la religione e l’istruzione , D. rivolge la sua attenzione alla famiglia e alla sua influenza sul suicidio.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</a:rPr>
              <a:t>Arriva alle seguenti generalizzazioni: 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</a:rPr>
              <a:t>1) I matrimoni troppo precoci tendono a favorire il suicidio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</a:rPr>
              <a:t>2) A partire dai 20 anni, i coniugati di entrambi i sessi commettono meno suicidi dei </a:t>
            </a:r>
            <a:r>
              <a:rPr lang="it-IT" b="1" u="sng" dirty="0">
                <a:solidFill>
                  <a:srgbClr val="FFFF00"/>
                </a:solidFill>
              </a:rPr>
              <a:t>non </a:t>
            </a:r>
            <a:r>
              <a:rPr lang="it-IT" b="1" dirty="0">
                <a:solidFill>
                  <a:srgbClr val="FFFF00"/>
                </a:solidFill>
              </a:rPr>
              <a:t>coniugati.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</a:rPr>
              <a:t>3) Il </a:t>
            </a:r>
            <a:r>
              <a:rPr lang="it-IT" b="1" dirty="0" err="1">
                <a:solidFill>
                  <a:srgbClr val="FFFF00"/>
                </a:solidFill>
              </a:rPr>
              <a:t>coefficente</a:t>
            </a:r>
            <a:r>
              <a:rPr lang="it-IT" b="1" dirty="0">
                <a:solidFill>
                  <a:srgbClr val="FFFF00"/>
                </a:solidFill>
              </a:rPr>
              <a:t> di preservazione fra coniugati e non coniugati sarà il </a:t>
            </a:r>
            <a:r>
              <a:rPr lang="it-IT" b="1" dirty="0" err="1">
                <a:solidFill>
                  <a:srgbClr val="FFFF00"/>
                </a:solidFill>
              </a:rPr>
              <a:t>rapproto</a:t>
            </a:r>
            <a:r>
              <a:rPr lang="it-IT" b="1" dirty="0">
                <a:solidFill>
                  <a:srgbClr val="FFFF00"/>
                </a:solidFill>
              </a:rPr>
              <a:t> dei suicidi tra le due categorie. Esso varia a seconda del sesso.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</a:rPr>
              <a:t>4) Lo stato di vedovanza riduce il coefficiente di preservazione. Il suicidio è meno probabile tra coloro che sono stati sposati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</a:rPr>
              <a:t>5) Dallo stato coniugale traggono maggiori benefici gli uomini che le donne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</a:rPr>
              <a:t>6) L’avere die figli diminuisce nettamente la probabilità di suicidio.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2009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Emergono tre affermazioni:</a:t>
            </a:r>
          </a:p>
          <a:p>
            <a:pPr marL="0" indent="0">
              <a:buNone/>
            </a:pPr>
            <a:r>
              <a:rPr lang="it-IT" dirty="0"/>
              <a:t>1) Il suicidio è inversamente proporzionale al grado di integrazione della società religiosa</a:t>
            </a:r>
          </a:p>
          <a:p>
            <a:pPr marL="0" indent="0">
              <a:buNone/>
            </a:pPr>
            <a:r>
              <a:rPr lang="it-IT" dirty="0"/>
              <a:t>2) Il suicidio è inversamente proporzionale al grado di integrazione della società domestica</a:t>
            </a:r>
          </a:p>
          <a:p>
            <a:pPr marL="0" indent="0">
              <a:buNone/>
            </a:pPr>
            <a:r>
              <a:rPr lang="it-IT" dirty="0"/>
              <a:t>3) Il suicidio è inversamente proporzionale al grado di integrazione della società politica</a:t>
            </a:r>
          </a:p>
          <a:p>
            <a:pPr marL="0" indent="0">
              <a:buNone/>
            </a:pPr>
            <a:r>
              <a:rPr lang="it-IT" dirty="0"/>
              <a:t>Pertanto, il suicidio è la conseguenza della </a:t>
            </a:r>
            <a:r>
              <a:rPr lang="it-IT" b="1" dirty="0">
                <a:solidFill>
                  <a:srgbClr val="FF0000"/>
                </a:solidFill>
              </a:rPr>
              <a:t>DISINTEGRAZIONE SOCIALE. </a:t>
            </a:r>
          </a:p>
          <a:p>
            <a:pPr marL="0" indent="0" algn="ctr">
              <a:buNone/>
            </a:pPr>
            <a:r>
              <a:rPr lang="it-IT" b="1" u="sng" dirty="0"/>
              <a:t>Il suicidio altruistico</a:t>
            </a:r>
          </a:p>
          <a:p>
            <a:pPr marL="0" indent="0">
              <a:buNone/>
            </a:pPr>
            <a:r>
              <a:rPr lang="it-IT" dirty="0"/>
              <a:t>Esempi di questo suicidio sono quelli richiesti dal rituale o dal dovere sociale.</a:t>
            </a:r>
          </a:p>
          <a:p>
            <a:pPr marL="0" indent="0">
              <a:buNone/>
            </a:pPr>
            <a:r>
              <a:rPr lang="it-IT" dirty="0"/>
              <a:t>L’aspetto più importante di questi suicidi altruistici è che essi sono imposti dalla solidarietà di gruppo.</a:t>
            </a:r>
          </a:p>
          <a:p>
            <a:pPr marL="457200" indent="-457200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5760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b="1" u="sng" dirty="0"/>
              <a:t>Il suicidio anomico</a:t>
            </a:r>
          </a:p>
          <a:p>
            <a:pPr marL="0" indent="0">
              <a:buNone/>
            </a:pPr>
            <a:r>
              <a:rPr lang="it-IT" dirty="0"/>
              <a:t>Secondo D.  Qualsiasi perturbazione dell’ordine collettivo è sempre seguita da un aumento dei suicidi.</a:t>
            </a:r>
          </a:p>
          <a:p>
            <a:pPr marL="0" indent="0">
              <a:buNone/>
            </a:pPr>
            <a:r>
              <a:rPr lang="it-IT" dirty="0"/>
              <a:t>Questa tesi ci porta direttamente al tema centrale del suo pensiero: il concetto di ANOMIA.</a:t>
            </a:r>
          </a:p>
          <a:p>
            <a:pPr marL="0" indent="0">
              <a:buNone/>
            </a:pPr>
            <a:r>
              <a:rPr lang="it-IT" dirty="0"/>
              <a:t>La tesi di D. secondo la quale esiste una connessione diretta tra la perturbazione delle norme sociali e il suicidio è un contributo estremamente importante alla teoria sociale.</a:t>
            </a:r>
          </a:p>
          <a:p>
            <a:pPr marL="0" indent="0">
              <a:buNone/>
            </a:pPr>
            <a:r>
              <a:rPr lang="it-IT" dirty="0"/>
              <a:t>Analizza poi le cifre riguardanti i suicidi tra i professionisti e nota che sono alte.</a:t>
            </a:r>
          </a:p>
          <a:p>
            <a:pPr marL="0" indent="0">
              <a:buNone/>
            </a:pPr>
            <a:r>
              <a:rPr lang="it-IT" dirty="0"/>
              <a:t>Analizza anche la relazione tra il divorzio e il suicidio e dimostra che le cifre riguardanti questi due fatti sono strettamente corrispondenti.</a:t>
            </a:r>
          </a:p>
        </p:txBody>
      </p:sp>
    </p:spTree>
    <p:extLst>
      <p:ext uri="{BB962C8B-B14F-4D97-AF65-F5344CB8AC3E}">
        <p14:creationId xmlns:p14="http://schemas.microsoft.com/office/powerpoint/2010/main" val="887586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Una volta data la sua classificazione eziologica del suicidio D. afferma che esso può essere esaminato nei suoi vari stati mentali.</a:t>
            </a:r>
          </a:p>
          <a:p>
            <a:pPr marL="0" indent="0">
              <a:buNone/>
            </a:pPr>
            <a:r>
              <a:rPr lang="it-IT" dirty="0"/>
              <a:t>Egli sintetizza gli stati mentali come segue:</a:t>
            </a:r>
          </a:p>
          <a:p>
            <a:pPr marL="0" indent="0">
              <a:buNone/>
            </a:pPr>
            <a:r>
              <a:rPr lang="it-IT" dirty="0"/>
              <a:t>1) Il suicidio egoistico è uno stato di rassegnazione.</a:t>
            </a:r>
          </a:p>
          <a:p>
            <a:pPr marL="0" indent="0">
              <a:buNone/>
            </a:pPr>
            <a:r>
              <a:rPr lang="it-IT" dirty="0"/>
              <a:t>2) Il suicidio altruistico è animato da un’»intima convinzione»</a:t>
            </a:r>
          </a:p>
          <a:p>
            <a:pPr marL="0" indent="0">
              <a:buNone/>
            </a:pPr>
            <a:r>
              <a:rPr lang="it-IT" dirty="0"/>
              <a:t>3) Il suicida anomico  è una persona a cui sfugge il controllo delle proprie passioni.</a:t>
            </a:r>
          </a:p>
          <a:p>
            <a:pPr marL="0" indent="0">
              <a:buNone/>
            </a:pPr>
            <a:r>
              <a:rPr lang="it-IT" dirty="0"/>
              <a:t>L’importanza dei risultati a cui giunse D. è stata notevole.</a:t>
            </a:r>
          </a:p>
          <a:p>
            <a:pPr marL="0" indent="0">
              <a:buNone/>
            </a:pPr>
            <a:r>
              <a:rPr lang="it-IT" dirty="0"/>
              <a:t>Nel 1933 DUBLIN  e BUNZEL fecero un elenco dei più importanti fattori del suicidio.</a:t>
            </a:r>
          </a:p>
        </p:txBody>
      </p:sp>
    </p:spTree>
    <p:extLst>
      <p:ext uri="{BB962C8B-B14F-4D97-AF65-F5344CB8AC3E}">
        <p14:creationId xmlns:p14="http://schemas.microsoft.com/office/powerpoint/2010/main" val="1380754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9176"/>
            <a:ext cx="11275416" cy="577549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Essi possono essere riassunti come segue:</a:t>
            </a:r>
          </a:p>
          <a:p>
            <a:pPr marL="0" indent="0">
              <a:buNone/>
            </a:pPr>
            <a:r>
              <a:rPr lang="it-IT" dirty="0"/>
              <a:t>1) Il tasso di s. è più elevato nella stagione estiva che in quella invernale</a:t>
            </a:r>
          </a:p>
          <a:p>
            <a:pPr marL="0" indent="0">
              <a:buNone/>
            </a:pPr>
            <a:r>
              <a:rPr lang="it-IT" dirty="0"/>
              <a:t>2) I suicidi sono più frequenti tra le persone che soffrono di malattie mentali che fra coloro che sono psichicamente normali</a:t>
            </a:r>
          </a:p>
          <a:p>
            <a:pPr marL="0" indent="0">
              <a:buNone/>
            </a:pPr>
            <a:r>
              <a:rPr lang="it-IT" dirty="0"/>
              <a:t>3) I s. sono più frequenti fra gli uomini che fra le donne.</a:t>
            </a:r>
          </a:p>
          <a:p>
            <a:pPr marL="0" indent="0">
              <a:buNone/>
            </a:pPr>
            <a:r>
              <a:rPr lang="it-IT" dirty="0"/>
              <a:t>4) Negli USA il tasso di s. è più elevato fra i bianchi che fra i neri</a:t>
            </a:r>
          </a:p>
          <a:p>
            <a:pPr marL="0" indent="0">
              <a:buNone/>
            </a:pPr>
            <a:r>
              <a:rPr lang="it-IT" dirty="0"/>
              <a:t>5) I vecchi hanno un tasso di s. più elevato che i giovani</a:t>
            </a:r>
          </a:p>
          <a:p>
            <a:pPr marL="0" indent="0">
              <a:buNone/>
            </a:pPr>
            <a:r>
              <a:rPr lang="it-IT" dirty="0"/>
              <a:t>6) Nelle aree urbane il tasso di s. è più elevato che nelle aree rurali</a:t>
            </a:r>
          </a:p>
          <a:p>
            <a:pPr marL="0" indent="0">
              <a:buNone/>
            </a:pPr>
            <a:r>
              <a:rPr lang="it-IT" dirty="0"/>
              <a:t>7) Il s. è più frequente fra i militari che tra i civili.</a:t>
            </a:r>
          </a:p>
          <a:p>
            <a:pPr marL="0" indent="0">
              <a:buNone/>
            </a:pPr>
            <a:r>
              <a:rPr lang="it-IT" dirty="0"/>
              <a:t>8) I protestanti hanno un tasso di s. più elevato che i cattolici</a:t>
            </a:r>
          </a:p>
          <a:p>
            <a:pPr marL="0" indent="0">
              <a:buNone/>
            </a:pPr>
            <a:r>
              <a:rPr lang="it-IT" dirty="0"/>
              <a:t>9) Il tasso di s. tra i non coniugati, i divorziati e i vedovi è più elevato che fra i coniugati</a:t>
            </a:r>
          </a:p>
          <a:p>
            <a:pPr marL="0" indent="0">
              <a:buNone/>
            </a:pPr>
            <a:r>
              <a:rPr lang="it-IT" dirty="0"/>
              <a:t>10) Fra questi ultimi è più elevato per quelli che non hanno figli.</a:t>
            </a:r>
          </a:p>
          <a:p>
            <a:pPr marL="457200" indent="-457200">
              <a:buAutoNum type="arabicParenR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205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9176"/>
            <a:ext cx="11275416" cy="577549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D. fu il primo maestro nella valutazione dell’indizio indiretto, conosciuto più tardi come </a:t>
            </a:r>
            <a:r>
              <a:rPr lang="it-IT" sz="2800" dirty="0">
                <a:solidFill>
                  <a:srgbClr val="FF0000"/>
                </a:solidFill>
              </a:rPr>
              <a:t>VARIABILE INTERVENIENTE.</a:t>
            </a:r>
          </a:p>
          <a:p>
            <a:pPr marL="0" indent="0">
              <a:buNone/>
            </a:pPr>
            <a:r>
              <a:rPr lang="it-IT" sz="2800" dirty="0"/>
              <a:t>Ad esempio, egli arrivò alla conclusione che la spiegazione di un’importante classe di suicidi poteva essere individuata nell’assenza di coesione sociale.</a:t>
            </a:r>
          </a:p>
          <a:p>
            <a:pPr marL="0" indent="0">
              <a:buNone/>
            </a:pPr>
            <a:r>
              <a:rPr lang="it-IT" sz="2800" dirty="0"/>
              <a:t>Proprio perché D. riuscì a dimostrare la fecondità dell’analisi dell’indizio indiretto che «SUICIDE» rimarrà come un monumento al suo autore, che passerà alla storia come il primo grande sociologo empirico.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6117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D5DE2D33-3F97-ECAB-B9E5-69410FA9FE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77" y="332345"/>
            <a:ext cx="4825496" cy="6193309"/>
          </a:xfrm>
          <a:solidFill>
            <a:schemeClr val="accent3"/>
          </a:solidFill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2A76F4BA-E40D-6167-585A-E81FF51C0D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153" y="1129420"/>
            <a:ext cx="4499572" cy="45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0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/>
              <a:t>Egli si propose tre obiettivi:</a:t>
            </a:r>
          </a:p>
          <a:p>
            <a:pPr marL="0" indent="0">
              <a:buNone/>
            </a:pPr>
            <a:r>
              <a:rPr lang="it-IT" sz="3200" dirty="0"/>
              <a:t>1) Denunciare il dilettantismo e divenire uno specialista nella ricerca sociale</a:t>
            </a:r>
          </a:p>
          <a:p>
            <a:pPr marL="0" indent="0">
              <a:buNone/>
            </a:pPr>
            <a:r>
              <a:rPr lang="it-IT" sz="3200" dirty="0"/>
              <a:t>2) Riesaminare la filosofia corrente</a:t>
            </a:r>
          </a:p>
          <a:p>
            <a:pPr marL="0" indent="0">
              <a:buNone/>
            </a:pPr>
            <a:r>
              <a:rPr lang="it-IT" sz="3200" dirty="0"/>
              <a:t>3) Approfondire la conoscenza della sociologia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Egli si proponeva l’obiettivo di elaborare una sociologia capace di contribuire non solo alla comprensione dei fenomeni sociali, ma anche alla buona amministrazione del paese.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92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u="sng" dirty="0"/>
              <a:t>Il suicidio</a:t>
            </a:r>
          </a:p>
          <a:p>
            <a:pPr marL="0" indent="0" algn="just">
              <a:buNone/>
            </a:pPr>
            <a:r>
              <a:rPr lang="it-IT" dirty="0"/>
              <a:t>Scelse il suicidio come argomento della sua opera per tre ragioni:</a:t>
            </a:r>
          </a:p>
          <a:p>
            <a:pPr marL="0" indent="0" algn="just">
              <a:buNone/>
            </a:pPr>
            <a:r>
              <a:rPr lang="it-IT" dirty="0"/>
              <a:t>1) Il termine suicidio è facile da definire</a:t>
            </a:r>
          </a:p>
          <a:p>
            <a:pPr marL="0" indent="0" algn="just">
              <a:buNone/>
            </a:pPr>
            <a:r>
              <a:rPr lang="it-IT" dirty="0"/>
              <a:t>2) Su questo argomento c’erano diverse statistiche disponibili</a:t>
            </a:r>
          </a:p>
          <a:p>
            <a:pPr marL="0" indent="0" algn="just">
              <a:buNone/>
            </a:pPr>
            <a:r>
              <a:rPr lang="it-IT" dirty="0"/>
              <a:t>3) Il suicidio era un problema sempre più attuale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Vi era poi un’altra ragione. Negli ultimi anni diversi studiosi avevano pubblicato lavori scientifici e parascientifici su questo problema arrivando a una serie di conclusioni.</a:t>
            </a:r>
          </a:p>
          <a:p>
            <a:pPr marL="0" indent="0" algn="just">
              <a:buNone/>
            </a:pPr>
            <a:r>
              <a:rPr lang="it-IT" dirty="0"/>
              <a:t>In Italia, la scuola di criminologia fondata da Lombroso aveva preso in esame il problema del suicidio.</a:t>
            </a:r>
          </a:p>
          <a:p>
            <a:pPr marL="0" indent="0" algn="just">
              <a:buNone/>
            </a:pPr>
            <a:r>
              <a:rPr lang="it-IT" dirty="0"/>
              <a:t>Durkheim basò quasi tutte le sue analisi su materiale che era già stato pubblicato.</a:t>
            </a:r>
          </a:p>
          <a:p>
            <a:pPr marL="0" indent="0" algn="just">
              <a:buNone/>
            </a:pPr>
            <a:r>
              <a:rPr lang="it-IT" dirty="0"/>
              <a:t>D. Cominciò con una definizione che precisò via via che ne contestava le insufficienze.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533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Arrivò così alla seguente definizione: </a:t>
            </a:r>
          </a:p>
          <a:p>
            <a:pPr marL="0" indent="0">
              <a:buNone/>
            </a:pPr>
            <a:r>
              <a:rPr lang="it-IT" dirty="0"/>
              <a:t>«Il termine suicidio si applica a tutti i casi di morte che sono la conseguenza diretta o indiretta di un atto positivo o negativo della vittima stessa, la quale è consapevole delle conseguenze di questo atto».</a:t>
            </a:r>
          </a:p>
          <a:p>
            <a:pPr marL="0" indent="0">
              <a:buNone/>
            </a:pPr>
            <a:r>
              <a:rPr lang="it-IT" dirty="0"/>
              <a:t>Egli dimostra che il suicidio non è un atto arbitrario ed estraneo a un determinato contesto sociale commesso da un certo numero di individui, ma che l’incidenza totale dei suicidi in un determinato paese ci permette di calcolare un tasso di suicidi.</a:t>
            </a:r>
          </a:p>
          <a:p>
            <a:pPr marL="0" indent="0">
              <a:buNone/>
            </a:pPr>
            <a:r>
              <a:rPr lang="it-IT" dirty="0"/>
              <a:t>Questo è un esempio di quello che lui chiama un </a:t>
            </a:r>
            <a:r>
              <a:rPr lang="it-IT" b="1" dirty="0">
                <a:solidFill>
                  <a:srgbClr val="FF0000"/>
                </a:solidFill>
              </a:rPr>
              <a:t>FATTO SOCIALE</a:t>
            </a:r>
            <a:r>
              <a:rPr lang="it-IT" dirty="0"/>
              <a:t>, cioè una funzione della società in questione.</a:t>
            </a:r>
          </a:p>
          <a:p>
            <a:pPr marL="0" indent="0">
              <a:buNone/>
            </a:pPr>
            <a:r>
              <a:rPr lang="it-IT" dirty="0"/>
              <a:t>Egli dimostra che la percentuale dei suicidi rimane a un livello notevolmente costante di anno in anno.</a:t>
            </a:r>
          </a:p>
          <a:p>
            <a:pPr marL="0" indent="0">
              <a:buNone/>
            </a:pPr>
            <a:r>
              <a:rPr lang="it-IT" dirty="0"/>
              <a:t>Da questo si può dedurre che questo atto deve avere una certa sua intrinseca stabilità. Esso varia notevolmente da luogo a luogo.</a:t>
            </a:r>
          </a:p>
        </p:txBody>
      </p:sp>
    </p:spTree>
    <p:extLst>
      <p:ext uri="{BB962C8B-B14F-4D97-AF65-F5344CB8AC3E}">
        <p14:creationId xmlns:p14="http://schemas.microsoft.com/office/powerpoint/2010/main" val="967149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229" y="204185"/>
            <a:ext cx="11372295" cy="637416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D. si concentra sull’esame della natura delle cause sociali, discutendo come esse producano determinati effetti e come ognuna di esse corrisponda a un caratteristico ambiente sociale.</a:t>
            </a:r>
          </a:p>
          <a:p>
            <a:pPr marL="0" indent="0" algn="ctr">
              <a:buNone/>
            </a:pPr>
            <a:r>
              <a:rPr lang="it-IT" b="1" u="sng" dirty="0"/>
              <a:t>Suicidio e malattie mentali</a:t>
            </a:r>
          </a:p>
          <a:p>
            <a:pPr marL="0" indent="0">
              <a:buNone/>
            </a:pPr>
            <a:r>
              <a:rPr lang="it-IT" dirty="0"/>
              <a:t>La prima parte dell’analisi riguarda i fattori extrasociali, quelli che hanno relazione diretta con gli individui che scelgono il suicidio.</a:t>
            </a:r>
          </a:p>
          <a:p>
            <a:pPr marL="0" indent="0">
              <a:buNone/>
            </a:pPr>
            <a:r>
              <a:rPr lang="it-IT" dirty="0"/>
              <a:t>Egli sostiene che c’è una vecchia credenza secondo la quale il suicidio è direttamente connesso alla pazzia. </a:t>
            </a:r>
          </a:p>
          <a:p>
            <a:pPr marL="0" indent="0">
              <a:buNone/>
            </a:pPr>
            <a:r>
              <a:rPr lang="it-IT" dirty="0"/>
              <a:t>D. Non crede che il suicidio possa essere una forma speciale di </a:t>
            </a:r>
            <a:r>
              <a:rPr lang="it-IT" dirty="0" err="1"/>
              <a:t>insanità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Resta la possibilità che il suicidio sia la conseguenza di altre forme di malattie mentali.</a:t>
            </a:r>
          </a:p>
          <a:p>
            <a:pPr marL="0" indent="0">
              <a:buNone/>
            </a:pPr>
            <a:r>
              <a:rPr lang="it-IT" dirty="0"/>
              <a:t>Vi possono essere quattro tipi di malattie mentali che possono portare al suicidio: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1) Suicidio maniaco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2) Suicidio melanconico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3) Suicidio ossessivo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4) Suicidio impulsivo o automatico</a:t>
            </a:r>
          </a:p>
        </p:txBody>
      </p:sp>
    </p:spTree>
    <p:extLst>
      <p:ext uri="{BB962C8B-B14F-4D97-AF65-F5344CB8AC3E}">
        <p14:creationId xmlns:p14="http://schemas.microsoft.com/office/powerpoint/2010/main" val="3603406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chemeClr val="tx1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Una caratteristica di questi suicidi è che essi sono immotivati o che le forze che spingono al suicidio sono immaginarie.</a:t>
            </a:r>
          </a:p>
          <a:p>
            <a:pPr marL="0" indent="0">
              <a:buNone/>
            </a:pPr>
            <a:r>
              <a:rPr lang="it-IT" dirty="0"/>
              <a:t>Una speciale condizione clinica che d. considera come un difetto mentale è l’</a:t>
            </a:r>
            <a:r>
              <a:rPr lang="it-IT" b="1" dirty="0">
                <a:solidFill>
                  <a:srgbClr val="FF0000"/>
                </a:solidFill>
              </a:rPr>
              <a:t>alcolismo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D. ci fornisce alcuni dati interessanti sull’argomento.</a:t>
            </a:r>
          </a:p>
          <a:p>
            <a:pPr marL="0" indent="0">
              <a:buNone/>
            </a:pPr>
            <a:r>
              <a:rPr lang="it-IT" dirty="0"/>
              <a:t>Ci presenta quattro carte geografiche della Francia che riportano dati riguardanti l’alcolismo e il suicidio. </a:t>
            </a:r>
          </a:p>
          <a:p>
            <a:pPr marL="0" indent="0">
              <a:buNone/>
            </a:pPr>
            <a:r>
              <a:rPr lang="it-IT" dirty="0"/>
              <a:t>Egli affronta anche la questione se il suicidio sia connesso a fattori genetici.</a:t>
            </a:r>
          </a:p>
          <a:p>
            <a:pPr marL="0" indent="0">
              <a:buNone/>
            </a:pPr>
            <a:r>
              <a:rPr lang="it-IT" dirty="0"/>
              <a:t>D. prende in esame la possibilità dell’esistenza di un </a:t>
            </a:r>
            <a:r>
              <a:rPr lang="it-IT" b="1" dirty="0">
                <a:solidFill>
                  <a:srgbClr val="FF0000"/>
                </a:solidFill>
              </a:rPr>
              <a:t>fattore ereditario </a:t>
            </a:r>
            <a:r>
              <a:rPr lang="it-IT" dirty="0"/>
              <a:t>che riguardi la predisposizione al suicidio</a:t>
            </a:r>
          </a:p>
        </p:txBody>
      </p:sp>
    </p:spTree>
    <p:extLst>
      <p:ext uri="{BB962C8B-B14F-4D97-AF65-F5344CB8AC3E}">
        <p14:creationId xmlns:p14="http://schemas.microsoft.com/office/powerpoint/2010/main" val="102612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rgbClr val="92D050"/>
          </a:solidFill>
        </p:spPr>
        <p:txBody>
          <a:bodyPr/>
          <a:lstStyle/>
          <a:p>
            <a:pPr marL="0" indent="0" algn="ctr">
              <a:buNone/>
            </a:pPr>
            <a:r>
              <a:rPr lang="it-IT" b="1" u="sng" dirty="0"/>
              <a:t>Suicidio e fattori cosmici</a:t>
            </a:r>
          </a:p>
          <a:p>
            <a:pPr marL="0" indent="0">
              <a:buNone/>
            </a:pPr>
            <a:r>
              <a:rPr lang="it-IT" dirty="0"/>
              <a:t>Analizza poi una serie di teorie che riguardano i «fattori cosmici».</a:t>
            </a:r>
          </a:p>
          <a:p>
            <a:pPr marL="0" indent="0">
              <a:buNone/>
            </a:pPr>
            <a:r>
              <a:rPr lang="it-IT" dirty="0"/>
              <a:t>Un fattore cosmico è, ad esempio, la relazione tra il clima e le percentuali dei suicidi. Ad esempio, ci sono più suicidi in estate che nella altre stagioni. L’ipotesi più ovvia da fare sarebbe che il n° dei suicidi è influenzato dalla temperatura. D. respinge questo argomento.</a:t>
            </a:r>
          </a:p>
          <a:p>
            <a:pPr marL="0" indent="0">
              <a:buNone/>
            </a:pPr>
            <a:r>
              <a:rPr lang="it-IT" dirty="0"/>
              <a:t>Egli introduce un altro elemento che sembra strettamente connesso col suicidio: la durata del giorno.</a:t>
            </a:r>
          </a:p>
          <a:p>
            <a:pPr marL="0" indent="0">
              <a:buNone/>
            </a:pPr>
            <a:r>
              <a:rPr lang="it-IT" dirty="0"/>
              <a:t>Non sostiene che la luce diurna sia la causa diretta del suicidio, ma </a:t>
            </a:r>
            <a:r>
              <a:rPr lang="it-IT" u="sng" dirty="0">
                <a:solidFill>
                  <a:srgbClr val="FF0000"/>
                </a:solidFill>
              </a:rPr>
              <a:t>ipotizza che il suicidio sia una funzione dell’attività sociale.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Inoltre, i suicidi sono più numerosi nelle città che nelle campagne.</a:t>
            </a:r>
          </a:p>
        </p:txBody>
      </p:sp>
    </p:spTree>
    <p:extLst>
      <p:ext uri="{BB962C8B-B14F-4D97-AF65-F5344CB8AC3E}">
        <p14:creationId xmlns:p14="http://schemas.microsoft.com/office/powerpoint/2010/main" val="166596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3594" cy="528887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b="1" u="sng" dirty="0"/>
              <a:t>IMITAZIONE</a:t>
            </a:r>
          </a:p>
          <a:p>
            <a:pPr marL="0" indent="0">
              <a:buNone/>
            </a:pPr>
            <a:r>
              <a:rPr lang="it-IT" dirty="0"/>
              <a:t>Un’altra teoria è fondata sul concetto di IMITAZIONE.</a:t>
            </a:r>
          </a:p>
          <a:p>
            <a:pPr marL="0" indent="0">
              <a:buNone/>
            </a:pPr>
            <a:r>
              <a:rPr lang="it-IT" dirty="0"/>
              <a:t>Arriva a tre significati totalmente diversi del termine.</a:t>
            </a:r>
          </a:p>
          <a:p>
            <a:pPr marL="0" indent="0">
              <a:buNone/>
            </a:pPr>
            <a:r>
              <a:rPr lang="it-IT" dirty="0"/>
              <a:t>1) una forma di imitazione è connessa alle «rappresentazioni collettive»</a:t>
            </a:r>
          </a:p>
          <a:p>
            <a:pPr marL="0" indent="0">
              <a:buNone/>
            </a:pPr>
            <a:r>
              <a:rPr lang="it-IT" dirty="0"/>
              <a:t>2) Seguire le maniere e i costumi di una società (autorità sociale)</a:t>
            </a:r>
          </a:p>
          <a:p>
            <a:pPr marL="0" indent="0">
              <a:buNone/>
            </a:pPr>
            <a:r>
              <a:rPr lang="it-IT" dirty="0"/>
              <a:t>3) Copiamo una cosa semplicemente per il gusto di copiarla</a:t>
            </a:r>
          </a:p>
          <a:p>
            <a:pPr marL="0" indent="0">
              <a:buNone/>
            </a:pPr>
            <a:r>
              <a:rPr lang="it-IT" dirty="0"/>
              <a:t>D. Riporta alcuni casi di suicidi imitativi.</a:t>
            </a:r>
          </a:p>
          <a:p>
            <a:pPr marL="0" indent="0">
              <a:buNone/>
            </a:pPr>
            <a:r>
              <a:rPr lang="it-IT" dirty="0"/>
              <a:t>Man mano che D. scarta l’influenza delle cause non sociali, si concentra esclusivamente sulle cause sociali e sulle situazioni  sociali entro le quali agiscono queste cause.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D. ritiene che sia più importante partire dall’esame delle cause immediate piuttosto che soffermarsi sulle ripercussioni di queste cause sulla coscienza degli individui.</a:t>
            </a:r>
          </a:p>
        </p:txBody>
      </p:sp>
    </p:spTree>
    <p:extLst>
      <p:ext uri="{BB962C8B-B14F-4D97-AF65-F5344CB8AC3E}">
        <p14:creationId xmlns:p14="http://schemas.microsoft.com/office/powerpoint/2010/main" val="255906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3A32-68DD-5D6F-3201-A401E810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5" y="257453"/>
            <a:ext cx="11647503" cy="6232124"/>
          </a:xfrm>
          <a:solidFill>
            <a:srgbClr val="FFFF66"/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In pratica, il suo procedimento consiste nel raggruppare i suicidi secondo tre tipi legati alle cause:</a:t>
            </a:r>
          </a:p>
          <a:p>
            <a:pPr marL="0" indent="0">
              <a:buNone/>
            </a:pPr>
            <a:r>
              <a:rPr lang="it-IT" dirty="0"/>
              <a:t>1) Suicidio egoistico</a:t>
            </a:r>
          </a:p>
          <a:p>
            <a:pPr marL="0" indent="0">
              <a:buNone/>
            </a:pPr>
            <a:r>
              <a:rPr lang="it-IT" dirty="0"/>
              <a:t>2) Suicidio altruistico</a:t>
            </a:r>
          </a:p>
          <a:p>
            <a:pPr marL="0" indent="0">
              <a:buNone/>
            </a:pPr>
            <a:r>
              <a:rPr lang="it-IT" dirty="0"/>
              <a:t>3) Suicidio anomico</a:t>
            </a:r>
          </a:p>
          <a:p>
            <a:pPr marL="0" indent="0" algn="ctr">
              <a:buNone/>
            </a:pPr>
            <a:r>
              <a:rPr lang="it-IT" b="1" u="sng" dirty="0"/>
              <a:t>Il suicidio egoistico</a:t>
            </a:r>
          </a:p>
          <a:p>
            <a:pPr marL="0" indent="0">
              <a:buNone/>
            </a:pPr>
            <a:r>
              <a:rPr lang="it-IT" dirty="0"/>
              <a:t>Analisi delle relazioni esistenti tra religione e suicidio.</a:t>
            </a:r>
          </a:p>
          <a:p>
            <a:pPr marL="0" indent="0">
              <a:buNone/>
            </a:pPr>
            <a:r>
              <a:rPr lang="it-IT" dirty="0"/>
              <a:t>Differenze nelle percentuali di suicidi fra gruppi che professano religioni diverse. </a:t>
            </a:r>
          </a:p>
          <a:p>
            <a:pPr marL="0" indent="0">
              <a:buNone/>
            </a:pPr>
            <a:r>
              <a:rPr lang="it-IT" dirty="0"/>
              <a:t>Negli Stati protestanti europei si hanno cifre triple rispetto a quelli degli Stati cattolici.</a:t>
            </a:r>
          </a:p>
          <a:p>
            <a:pPr marL="0" indent="0">
              <a:buNone/>
            </a:pPr>
            <a:r>
              <a:rPr lang="it-IT" dirty="0"/>
              <a:t>Il minor n° di suicidi potrebbe essere spiegato con la necessità di una maggiore coesione sociale.</a:t>
            </a:r>
          </a:p>
          <a:p>
            <a:pPr marL="0" indent="0">
              <a:buNone/>
            </a:pPr>
            <a:r>
              <a:rPr lang="it-IT" dirty="0"/>
              <a:t>Egli avanza l’ipotesi che la vera differenza tra cattolici e protestanti consista nel </a:t>
            </a:r>
            <a:r>
              <a:rPr lang="it-IT" dirty="0" err="1"/>
              <a:t>aftto</a:t>
            </a:r>
            <a:r>
              <a:rPr lang="it-IT" dirty="0"/>
              <a:t> che questi ultimi godono di una maggiore libertà d’indagine.</a:t>
            </a:r>
          </a:p>
        </p:txBody>
      </p:sp>
    </p:spTree>
    <p:extLst>
      <p:ext uri="{BB962C8B-B14F-4D97-AF65-F5344CB8AC3E}">
        <p14:creationId xmlns:p14="http://schemas.microsoft.com/office/powerpoint/2010/main" val="2374456310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134</TotalTime>
  <Words>1710</Words>
  <Application>Microsoft Office PowerPoint</Application>
  <PresentationFormat>Widescreen</PresentationFormat>
  <Paragraphs>114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Century Gothic</vt:lpstr>
      <vt:lpstr>Wingdings 3</vt:lpstr>
      <vt:lpstr>Sezione</vt:lpstr>
      <vt:lpstr>Émile Durkheim – Le suicide: Étude de sociologie, parigi, 1897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Émile Durkheim – Le suicide: Étude de sociologie, parigi, 1897</dc:title>
  <dc:creator>SERRA ROSEMARY</dc:creator>
  <cp:lastModifiedBy>SERRA ROSEMARY</cp:lastModifiedBy>
  <cp:revision>7</cp:revision>
  <dcterms:created xsi:type="dcterms:W3CDTF">2022-10-01T09:41:22Z</dcterms:created>
  <dcterms:modified xsi:type="dcterms:W3CDTF">2022-10-20T14:43:02Z</dcterms:modified>
</cp:coreProperties>
</file>