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33CC"/>
    <a:srgbClr val="FF6699"/>
    <a:srgbClr val="00CC99"/>
    <a:srgbClr val="FF66FF"/>
    <a:srgbClr val="00FF00"/>
    <a:srgbClr val="B4F907"/>
    <a:srgbClr val="6666FF"/>
    <a:srgbClr val="9966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14/10/2022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b="1" dirty="0">
                <a:solidFill>
                  <a:srgbClr val="002060"/>
                </a:solidFill>
              </a:rPr>
              <a:t>William I. Thomas</a:t>
            </a:r>
          </a:p>
          <a:p>
            <a:r>
              <a:rPr lang="it-IT" b="1" dirty="0">
                <a:solidFill>
                  <a:srgbClr val="002060"/>
                </a:solidFill>
              </a:rPr>
              <a:t>Florian </a:t>
            </a:r>
            <a:r>
              <a:rPr lang="it-IT" b="1" dirty="0" err="1">
                <a:solidFill>
                  <a:srgbClr val="002060"/>
                </a:solidFill>
              </a:rPr>
              <a:t>Znaniecki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Polish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peasant</a:t>
            </a:r>
            <a:r>
              <a:rPr lang="it-IT" b="1" dirty="0">
                <a:solidFill>
                  <a:srgbClr val="FF0000"/>
                </a:solidFill>
              </a:rPr>
              <a:t> in Europe and America</a:t>
            </a:r>
          </a:p>
        </p:txBody>
      </p:sp>
    </p:spTree>
    <p:extLst>
      <p:ext uri="{BB962C8B-B14F-4D97-AF65-F5344CB8AC3E}">
        <p14:creationId xmlns:p14="http://schemas.microsoft.com/office/powerpoint/2010/main" val="18727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00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Essi desiderano condurre le loro indagini verso urgenti problemi sociali e prendono come punto di partenza il </a:t>
            </a:r>
            <a:r>
              <a:rPr lang="it-IT" b="1" dirty="0">
                <a:solidFill>
                  <a:srgbClr val="FF0000"/>
                </a:solidFill>
              </a:rPr>
              <a:t>concetto di normalità</a:t>
            </a:r>
            <a:r>
              <a:rPr lang="it-IT" dirty="0">
                <a:solidFill>
                  <a:schemeClr val="bg1"/>
                </a:solidFill>
              </a:rPr>
              <a:t>. Sono convinti che lo studio dei problemi sociali presuppone l’assenza di preconcetti normativi.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La loro tesi centrale è che sia </a:t>
            </a:r>
            <a:r>
              <a:rPr lang="it-IT" b="1" dirty="0">
                <a:solidFill>
                  <a:srgbClr val="FF0000"/>
                </a:solidFill>
              </a:rPr>
              <a:t>le tendenze </a:t>
            </a:r>
            <a:r>
              <a:rPr lang="it-IT" dirty="0">
                <a:solidFill>
                  <a:schemeClr val="bg1"/>
                </a:solidFill>
              </a:rPr>
              <a:t>(atteggiamenti sociali), che </a:t>
            </a:r>
            <a:r>
              <a:rPr lang="it-IT" b="1" dirty="0">
                <a:solidFill>
                  <a:srgbClr val="FF0000"/>
                </a:solidFill>
              </a:rPr>
              <a:t>le condizioni </a:t>
            </a:r>
            <a:r>
              <a:rPr lang="it-IT" dirty="0">
                <a:solidFill>
                  <a:schemeClr val="bg1"/>
                </a:solidFill>
              </a:rPr>
              <a:t>(ambiente sociale) </a:t>
            </a:r>
            <a:r>
              <a:rPr lang="it-IT" b="1" dirty="0">
                <a:solidFill>
                  <a:srgbClr val="FF0000"/>
                </a:solidFill>
              </a:rPr>
              <a:t>debbono essere cambiate se si vuole che il controllo sociale sia efficiente.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Fanno un’affermazione interessante: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2060"/>
                </a:solidFill>
              </a:rPr>
              <a:t>«quando non è possibile effettuare un mutamento simultaneo delle tendenze e delle condizioni è preferibile concentrarsi sulla modificazione delle tendenze, poiché un mutamento degli atteggiamenti sociali condurrà a delle modificazioni nell’ambiente, mentre le conseguenze di un mutamento dell’ambiente sono imprevedibili»</a:t>
            </a: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FF66FF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In ogni problema preso in esame si possono trovare </a:t>
            </a:r>
            <a:r>
              <a:rPr lang="it-IT" b="1" dirty="0">
                <a:solidFill>
                  <a:srgbClr val="FF0000"/>
                </a:solidFill>
              </a:rPr>
              <a:t>due fattori: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1) La dipendenza dell’individuo dalla cultura e organizzazione sociale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2) La dipendenza della cultura e dell’organizzazione sociale dall’individuo.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Bisogna sempre tener presente </a:t>
            </a:r>
            <a:r>
              <a:rPr lang="it-IT" b="1" dirty="0">
                <a:solidFill>
                  <a:srgbClr val="FF0000"/>
                </a:solidFill>
              </a:rPr>
              <a:t>i valori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rgbClr val="FF0000"/>
                </a:solidFill>
              </a:rPr>
              <a:t>gli atteggiamenti.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Valore sociale</a:t>
            </a:r>
            <a:r>
              <a:rPr lang="it-IT" dirty="0">
                <a:solidFill>
                  <a:schemeClr val="bg1"/>
                </a:solidFill>
              </a:rPr>
              <a:t>: qualsiasi oggetto che ha un significato per il componente di un gruppo sociale per il quale può divenire oggetto di attività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Atteggiamento</a:t>
            </a:r>
            <a:r>
              <a:rPr lang="it-IT" dirty="0">
                <a:solidFill>
                  <a:schemeClr val="bg1"/>
                </a:solidFill>
              </a:rPr>
              <a:t>: «un processo della coscienza individuale che determina una reale o possibile attività dell’individuo nel mondo sociale».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Il passo in avanti che hanno prodotto gli autori rispetto alla teorizzazione dei concetti come «</a:t>
            </a:r>
            <a:r>
              <a:rPr lang="it-IT" b="1" dirty="0">
                <a:solidFill>
                  <a:srgbClr val="FF0000"/>
                </a:solidFill>
              </a:rPr>
              <a:t>valori</a:t>
            </a:r>
            <a:r>
              <a:rPr lang="it-IT" dirty="0">
                <a:solidFill>
                  <a:schemeClr val="bg1"/>
                </a:solidFill>
              </a:rPr>
              <a:t>» e «</a:t>
            </a:r>
            <a:r>
              <a:rPr lang="it-IT" b="1" dirty="0">
                <a:solidFill>
                  <a:srgbClr val="FF0000"/>
                </a:solidFill>
              </a:rPr>
              <a:t>atteggiamenti</a:t>
            </a:r>
            <a:r>
              <a:rPr lang="it-IT" dirty="0">
                <a:solidFill>
                  <a:schemeClr val="bg1"/>
                </a:solidFill>
              </a:rPr>
              <a:t>» sta nel riconoscimento di ciò che potrebbe essere definito </a:t>
            </a:r>
            <a:r>
              <a:rPr lang="it-IT" b="1" dirty="0">
                <a:solidFill>
                  <a:srgbClr val="FF0000"/>
                </a:solidFill>
              </a:rPr>
              <a:t>cultura </a:t>
            </a:r>
            <a:r>
              <a:rPr lang="it-IT" dirty="0">
                <a:solidFill>
                  <a:schemeClr val="bg1"/>
                </a:solidFill>
              </a:rPr>
              <a:t>e </a:t>
            </a:r>
            <a:r>
              <a:rPr lang="it-IT" b="1" dirty="0">
                <a:solidFill>
                  <a:srgbClr val="FF0000"/>
                </a:solidFill>
              </a:rPr>
              <a:t>personalità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146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00CC99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Per T. e Z. «la causa di un fenomeno sociale o individuale non è mai un altro fenomeno sociale o individuale, ma è sempre una </a:t>
            </a:r>
            <a:r>
              <a:rPr lang="it-IT" b="1" dirty="0">
                <a:solidFill>
                  <a:srgbClr val="FFFF00"/>
                </a:solidFill>
              </a:rPr>
              <a:t>COMBINAZIONE di un fenomeno sociale e di uno individuale</a:t>
            </a:r>
            <a:r>
              <a:rPr lang="it-IT" dirty="0">
                <a:solidFill>
                  <a:schemeClr val="bg1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rgbClr val="C00000"/>
                </a:solidFill>
              </a:rPr>
              <a:t>Tecniche di indagine</a:t>
            </a:r>
          </a:p>
          <a:p>
            <a:pPr marL="0" indent="0" algn="ctr">
              <a:buNone/>
            </a:pPr>
            <a:endParaRPr lang="it-IT" b="1" u="sng" dirty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Il materiale usato è stato utilizzato per fare un’analisi qualitativa. Essi sostengono che il loro è un approccio all’uso dei metodi che vorrebbero vedere applicati ad analoghi problemi sociali in altre parti dell’Europa e dell’America.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rgbClr val="C00000"/>
                </a:solidFill>
              </a:rPr>
              <a:t>Teoria sociale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Uno degli argomenti più interessanti è la loro teoria della personalità. Si occupano dell’aspetto dinamico della personalità. Secondo la loro visione, l’individuo possiede alla nascita quelli che chiamano </a:t>
            </a:r>
            <a:r>
              <a:rPr lang="it-IT" b="1" dirty="0">
                <a:solidFill>
                  <a:srgbClr val="C00000"/>
                </a:solidFill>
              </a:rPr>
              <a:t>ATTEGGIAMENTI DEL TEMPERAMENTO</a:t>
            </a:r>
            <a:r>
              <a:rPr lang="it-IT" dirty="0">
                <a:solidFill>
                  <a:schemeClr val="bg1"/>
                </a:solidFill>
              </a:rPr>
              <a:t>. Più tardi vengono modificati da fattori esterni e divengono </a:t>
            </a:r>
            <a:r>
              <a:rPr lang="it-IT" b="1" dirty="0">
                <a:solidFill>
                  <a:srgbClr val="C00000"/>
                </a:solidFill>
              </a:rPr>
              <a:t>ATTEGGIAMENTI DEL CARATTERE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1463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FFFF00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Il processo attraverso il quale gli atteggiamenti del temperamento diventano atteggiamenti del carattere è chiamato </a:t>
            </a:r>
            <a:r>
              <a:rPr lang="it-IT" sz="2400" b="1" dirty="0">
                <a:solidFill>
                  <a:srgbClr val="C00000"/>
                </a:solidFill>
              </a:rPr>
              <a:t>ORGANIZZAZIONE DI VITA </a:t>
            </a:r>
            <a:r>
              <a:rPr lang="it-IT" dirty="0">
                <a:solidFill>
                  <a:schemeClr val="bg1"/>
                </a:solidFill>
              </a:rPr>
              <a:t>dell’individuo.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Questa teoria è molto affine alla formulazione psicoanalitica.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A livello più descrittivo gli autori elaborano una classificazione che presenta un notevole interesse: la suddivisione della popolazione in </a:t>
            </a:r>
            <a:r>
              <a:rPr lang="it-IT" sz="2400" b="1" dirty="0">
                <a:solidFill>
                  <a:srgbClr val="C00000"/>
                </a:solidFill>
              </a:rPr>
              <a:t>FISTEI, BOHEMIENS e INDIVIDUI CREATIVI.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1) Il </a:t>
            </a:r>
            <a:r>
              <a:rPr lang="it-IT" sz="2400" b="1" dirty="0">
                <a:solidFill>
                  <a:srgbClr val="C00000"/>
                </a:solidFill>
              </a:rPr>
              <a:t>filisteo</a:t>
            </a:r>
            <a:r>
              <a:rPr lang="it-IT" dirty="0">
                <a:solidFill>
                  <a:schemeClr val="bg1"/>
                </a:solidFill>
              </a:rPr>
              <a:t> è colui che possiede un apparato di convincimenti e di valori rigido. Questo lo rende incapace di scoprire nuovi atteggiamenti. Il suo modo di pensare è rigido e ristretto.</a:t>
            </a:r>
          </a:p>
          <a:p>
            <a:pPr marL="0" indent="0" algn="just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3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264696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bg1"/>
                </a:solidFill>
              </a:rPr>
              <a:t>2) Il </a:t>
            </a:r>
            <a:r>
              <a:rPr lang="it-IT" sz="2400" b="1" dirty="0" err="1">
                <a:solidFill>
                  <a:srgbClr val="C00000"/>
                </a:solidFill>
              </a:rPr>
              <a:t>bohèmien</a:t>
            </a:r>
            <a:r>
              <a:rPr lang="it-IT" sz="2400" dirty="0">
                <a:solidFill>
                  <a:schemeClr val="bg1"/>
                </a:solidFill>
              </a:rPr>
              <a:t> è una persona il cui carattere non è mai stato completamente formato, così che i suoi atteggiamenti del carattere non sono mai divenuti un sistema coerente.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bg1"/>
                </a:solidFill>
              </a:rPr>
              <a:t>3) L’individuo </a:t>
            </a:r>
            <a:r>
              <a:rPr lang="it-IT" sz="2400" b="1" dirty="0">
                <a:solidFill>
                  <a:srgbClr val="C00000"/>
                </a:solidFill>
              </a:rPr>
              <a:t>creativo</a:t>
            </a:r>
            <a:r>
              <a:rPr lang="it-IT" sz="2400" dirty="0">
                <a:solidFill>
                  <a:schemeClr val="bg1"/>
                </a:solidFill>
              </a:rPr>
              <a:t> è colui che ha in se stesso la possibilità di uno sviluppo sistematico. La costanza dei suoi propositi gli consente di accumulare esperienza e la sua capacità di adattamento lo aiuta ad avere successo nella vita.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bg1"/>
                </a:solidFill>
              </a:rPr>
              <a:t>Un altro modello teoretico stimolante è quello riguardante il </a:t>
            </a:r>
            <a:r>
              <a:rPr lang="it-IT" sz="2400" b="1" dirty="0">
                <a:solidFill>
                  <a:srgbClr val="C00000"/>
                </a:solidFill>
              </a:rPr>
              <a:t>processo di disorganizzazione e riorganizzazione sociale.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bg1"/>
                </a:solidFill>
              </a:rPr>
              <a:t>La</a:t>
            </a:r>
            <a:r>
              <a:rPr lang="it-IT" sz="2400" b="1" dirty="0">
                <a:solidFill>
                  <a:srgbClr val="C00000"/>
                </a:solidFill>
              </a:rPr>
              <a:t> disorganizzazione sociale </a:t>
            </a:r>
            <a:r>
              <a:rPr lang="it-IT" sz="2400" dirty="0">
                <a:solidFill>
                  <a:schemeClr val="bg1"/>
                </a:solidFill>
              </a:rPr>
              <a:t>è «il diminuire dell’influenza delle regole sociali di comportamento sui singoli membri di gruppo». La disorganizzazione sociale si  verifica quando sorgono nuovi atteggiamenti. Quando i nuovi atteggiamenti vengono applicati alle vecchie regole, queste ultime vengono invalidate. 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Riguardo alla Polonia, distinguono </a:t>
            </a:r>
            <a:r>
              <a:rPr lang="it-IT" b="1" dirty="0">
                <a:solidFill>
                  <a:srgbClr val="FFFF00"/>
                </a:solidFill>
              </a:rPr>
              <a:t>quattro nuovi atteggiamenti </a:t>
            </a:r>
            <a:r>
              <a:rPr lang="it-IT" dirty="0">
                <a:solidFill>
                  <a:schemeClr val="bg1"/>
                </a:solidFill>
              </a:rPr>
              <a:t>che stavano minando le regole tradizionali della società contadina polacca.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1) Lo sviluppo dell’</a:t>
            </a:r>
            <a:r>
              <a:rPr lang="it-IT" b="1" dirty="0">
                <a:solidFill>
                  <a:srgbClr val="FFFF00"/>
                </a:solidFill>
              </a:rPr>
              <a:t>individualism</a:t>
            </a:r>
            <a:r>
              <a:rPr lang="it-IT" dirty="0">
                <a:solidFill>
                  <a:schemeClr val="bg1"/>
                </a:solidFill>
              </a:rPr>
              <a:t>o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2) Lo sviluppo dell’</a:t>
            </a:r>
            <a:r>
              <a:rPr lang="it-IT" b="1" dirty="0">
                <a:solidFill>
                  <a:srgbClr val="FFFF00"/>
                </a:solidFill>
              </a:rPr>
              <a:t>edonismo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3) La diffusione della </a:t>
            </a:r>
            <a:r>
              <a:rPr lang="it-IT" b="1" dirty="0">
                <a:solidFill>
                  <a:srgbClr val="FFFF00"/>
                </a:solidFill>
              </a:rPr>
              <a:t>ricerca del successo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4) La </a:t>
            </a:r>
            <a:r>
              <a:rPr lang="it-IT" b="1" dirty="0">
                <a:solidFill>
                  <a:srgbClr val="FFFF00"/>
                </a:solidFill>
              </a:rPr>
              <a:t>trasformazione di tutti i valori da «qualitativi» in «quantitativi»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Per i contadini rimasti in Polonia, gli autori attribuiscono questi mutamenti degli atteggiamenti alla crescente industrializzazione, al fatto che i piccoli paesi non sono più isolati, al miglioramento delle comunicazioni.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La diffusione dell’etica puritana sta disgregando il vecchio sistema familiare che dominava la vita dei villaggi polacchi.</a:t>
            </a:r>
          </a:p>
          <a:p>
            <a:pPr marL="514350" indent="-514350">
              <a:buAutoNum type="arabicParenR"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00FFCC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u="sng" dirty="0">
                <a:solidFill>
                  <a:srgbClr val="C00000"/>
                </a:solidFill>
              </a:rPr>
              <a:t>Materiale descrittivo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La descrizione del crollo dell’economia contadina polacca e della sua ricostruzione su nuove basi è un verso pezzo di bravura.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Dividono la materia in </a:t>
            </a:r>
            <a:r>
              <a:rPr lang="it-IT" b="1" dirty="0">
                <a:solidFill>
                  <a:srgbClr val="C00000"/>
                </a:solidFill>
              </a:rPr>
              <a:t>sette capitoli</a:t>
            </a:r>
            <a:r>
              <a:rPr lang="it-IT" dirty="0">
                <a:solidFill>
                  <a:schemeClr val="bg1"/>
                </a:solidFill>
              </a:rPr>
              <a:t>: la famiglia contadina, il matrimonio, le classi nella società polacca, l’ambiente sociale, la vita economica, atteggiamenti magici e religiosi, interessi teorici ed estetici.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Per i contadini polacchi la </a:t>
            </a:r>
            <a:r>
              <a:rPr lang="it-IT" b="1" dirty="0">
                <a:solidFill>
                  <a:srgbClr val="C00000"/>
                </a:solidFill>
              </a:rPr>
              <a:t>famiglia</a:t>
            </a:r>
            <a:r>
              <a:rPr lang="it-IT" dirty="0">
                <a:solidFill>
                  <a:schemeClr val="bg1"/>
                </a:solidFill>
              </a:rPr>
              <a:t> costituiva l’istituzione dominante.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L’analisi svolta nel </a:t>
            </a:r>
            <a:r>
              <a:rPr lang="it-IT" b="1" i="1" dirty="0">
                <a:solidFill>
                  <a:srgbClr val="C00000"/>
                </a:solidFill>
              </a:rPr>
              <a:t>Contadino Polacco </a:t>
            </a:r>
            <a:r>
              <a:rPr lang="it-IT" dirty="0">
                <a:solidFill>
                  <a:schemeClr val="bg1"/>
                </a:solidFill>
              </a:rPr>
              <a:t>aveva lo scopo di dimostrare come questo modello tradizionale stava per essere cancellato dall’individualismo dilagante di una società dedita al guadagno.</a:t>
            </a:r>
          </a:p>
        </p:txBody>
      </p:sp>
    </p:spTree>
    <p:extLst>
      <p:ext uri="{BB962C8B-B14F-4D97-AF65-F5344CB8AC3E}">
        <p14:creationId xmlns:p14="http://schemas.microsoft.com/office/powerpoint/2010/main" val="511463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  <a:solidFill>
            <a:schemeClr val="tx2">
              <a:lumMod val="9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200" b="1" u="sng" dirty="0">
                <a:solidFill>
                  <a:srgbClr val="C00000"/>
                </a:solidFill>
              </a:rPr>
              <a:t>Valutazioni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bg1"/>
                </a:solidFill>
              </a:rPr>
              <a:t>Uno scopo degli autori era quello di </a:t>
            </a:r>
            <a:r>
              <a:rPr lang="it-IT" sz="2200" b="1" dirty="0">
                <a:solidFill>
                  <a:srgbClr val="C00000"/>
                </a:solidFill>
              </a:rPr>
              <a:t>elaborare uno schema concettuale adeguato alla complessità della società in via di trasformazione. </a:t>
            </a:r>
            <a:r>
              <a:rPr lang="it-IT" sz="2200" dirty="0">
                <a:solidFill>
                  <a:schemeClr val="bg1"/>
                </a:solidFill>
              </a:rPr>
              <a:t>Al centro della loro analisi ci sono i mutamenti dell’organizzazione sociale.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bg1"/>
                </a:solidFill>
              </a:rPr>
              <a:t>Il secondo scopo è quello di studiare </a:t>
            </a:r>
            <a:r>
              <a:rPr lang="it-IT" sz="2200" b="1" dirty="0">
                <a:solidFill>
                  <a:srgbClr val="C00000"/>
                </a:solidFill>
              </a:rPr>
              <a:t>l’interazione umana e le sue conseguenza.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bg1"/>
                </a:solidFill>
              </a:rPr>
              <a:t>Il terzo scopo era quello di captare </a:t>
            </a:r>
            <a:r>
              <a:rPr lang="it-IT" sz="2200" b="1" dirty="0">
                <a:solidFill>
                  <a:srgbClr val="C00000"/>
                </a:solidFill>
              </a:rPr>
              <a:t>il fattore soggettivo</a:t>
            </a:r>
            <a:r>
              <a:rPr lang="it-IT" sz="22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bg1"/>
                </a:solidFill>
              </a:rPr>
              <a:t>Il quarto scopo era quello di costruire uno </a:t>
            </a:r>
            <a:r>
              <a:rPr lang="it-IT" sz="2200" b="1" dirty="0">
                <a:solidFill>
                  <a:srgbClr val="C00000"/>
                </a:solidFill>
              </a:rPr>
              <a:t>schema teorico adeguato.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bg1"/>
                </a:solidFill>
              </a:rPr>
              <a:t>L’importanza dell’opera sta nella grande ricchezza del suo materiale. Insieme all’opera di </a:t>
            </a:r>
            <a:r>
              <a:rPr lang="it-IT" sz="2200" dirty="0" err="1">
                <a:solidFill>
                  <a:schemeClr val="bg1"/>
                </a:solidFill>
              </a:rPr>
              <a:t>Durkheim</a:t>
            </a:r>
            <a:r>
              <a:rPr lang="it-IT" sz="2200" dirty="0">
                <a:solidFill>
                  <a:schemeClr val="bg1"/>
                </a:solidFill>
              </a:rPr>
              <a:t>, quest’opera rappresenta </a:t>
            </a:r>
            <a:r>
              <a:rPr lang="it-IT" sz="2200" b="1" dirty="0">
                <a:solidFill>
                  <a:srgbClr val="C00000"/>
                </a:solidFill>
              </a:rPr>
              <a:t>un’importante rottura con la tradizione sociologica accademica. </a:t>
            </a:r>
            <a:r>
              <a:rPr lang="it-IT" sz="2200" dirty="0">
                <a:solidFill>
                  <a:schemeClr val="bg1"/>
                </a:solidFill>
              </a:rPr>
              <a:t>Entrambe erano fondate sulla convinzione che la verità non può essere che il prodotto di un minuzioso esame del materiale empirico.</a:t>
            </a:r>
          </a:p>
        </p:txBody>
      </p:sp>
    </p:spTree>
    <p:extLst>
      <p:ext uri="{BB962C8B-B14F-4D97-AF65-F5344CB8AC3E}">
        <p14:creationId xmlns:p14="http://schemas.microsoft.com/office/powerpoint/2010/main" val="2287974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8CDD02AD-6E87-4D77-FF97-1F893E74EB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548680"/>
            <a:ext cx="6696744" cy="5472608"/>
          </a:xfrm>
          <a:solidFill>
            <a:schemeClr val="tx2">
              <a:lumMod val="9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56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Prima edizione: tra il 1918 e 1920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Durante il primi anni del 900 si ebbe un vasto movimento migratorio dalla Polonia.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Nel 1913 c’erano negli U.S.A. 130.000 immigrati polacchi.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Interessi di studio di Thomas</a:t>
            </a:r>
            <a:r>
              <a:rPr lang="it-IT" dirty="0">
                <a:solidFill>
                  <a:schemeClr val="bg1"/>
                </a:solidFill>
              </a:rPr>
              <a:t>: 1) problema degli immigrati provenienti dall’Europa 2) trasformazione della società contadina e degli atteggiamenti sociali dei contadini.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T. E Z.: utilizzano </a:t>
            </a:r>
            <a:r>
              <a:rPr lang="it-IT" b="1" dirty="0">
                <a:solidFill>
                  <a:srgbClr val="FF0000"/>
                </a:solidFill>
              </a:rPr>
              <a:t>informazioni di carattere soggettivo</a:t>
            </a:r>
            <a:r>
              <a:rPr lang="it-IT" dirty="0">
                <a:solidFill>
                  <a:schemeClr val="bg1"/>
                </a:solidFill>
              </a:rPr>
              <a:t>. Si tratta di documenti di vario tipo direttamente forniti dalle persone interessate oppure riguardanti direttamente queste persone come le case </a:t>
            </a:r>
            <a:r>
              <a:rPr lang="it-IT" dirty="0" err="1">
                <a:solidFill>
                  <a:schemeClr val="bg1"/>
                </a:solidFill>
              </a:rPr>
              <a:t>histories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*</a:t>
            </a:r>
            <a:r>
              <a:rPr lang="it-IT" dirty="0">
                <a:solidFill>
                  <a:schemeClr val="bg1"/>
                </a:solidFill>
              </a:rPr>
              <a:t>(o case </a:t>
            </a:r>
            <a:r>
              <a:rPr lang="it-IT" dirty="0" err="1">
                <a:solidFill>
                  <a:schemeClr val="bg1"/>
                </a:solidFill>
              </a:rPr>
              <a:t>studies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273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sz="3200" dirty="0">
                <a:solidFill>
                  <a:schemeClr val="bg1"/>
                </a:solidFill>
              </a:rPr>
              <a:t>*</a:t>
            </a:r>
            <a:r>
              <a:rPr lang="it-IT" sz="3200" b="1" dirty="0">
                <a:solidFill>
                  <a:srgbClr val="FF0000"/>
                </a:solidFill>
              </a:rPr>
              <a:t>Case </a:t>
            </a:r>
            <a:r>
              <a:rPr lang="it-IT" sz="3200" b="1" dirty="0" err="1">
                <a:solidFill>
                  <a:srgbClr val="FF0000"/>
                </a:solidFill>
              </a:rPr>
              <a:t>history</a:t>
            </a:r>
            <a:r>
              <a:rPr lang="it-IT" sz="3200" b="1" dirty="0">
                <a:solidFill>
                  <a:srgbClr val="FF0000"/>
                </a:solidFill>
              </a:rPr>
              <a:t> o case </a:t>
            </a:r>
            <a:r>
              <a:rPr lang="it-IT" sz="3200" b="1" dirty="0" err="1">
                <a:solidFill>
                  <a:srgbClr val="FF0000"/>
                </a:solidFill>
              </a:rPr>
              <a:t>study</a:t>
            </a:r>
            <a:r>
              <a:rPr lang="it-IT" sz="3200" dirty="0">
                <a:solidFill>
                  <a:schemeClr val="bg1"/>
                </a:solidFill>
              </a:rPr>
              <a:t>: si tratta di storie di successo che sono legate a un prodotto o a un’azienda, e che vengono studiate o presentate al pubblico per dare l’idea di quanto fossero efficaci e per replicare in futuro con gli stessi risultati. Si tratta di </a:t>
            </a:r>
            <a:r>
              <a:rPr lang="it-IT" sz="3200" b="1" dirty="0">
                <a:solidFill>
                  <a:srgbClr val="FF0000"/>
                </a:solidFill>
              </a:rPr>
              <a:t>un’analisi dei vari modi in cui un’impresa può raggiungere ottimi risultati o può risolvere un determinato problema</a:t>
            </a:r>
            <a:r>
              <a:rPr lang="it-IT" sz="3200" dirty="0">
                <a:solidFill>
                  <a:schemeClr val="bg1"/>
                </a:solidFill>
              </a:rPr>
              <a:t>, stando ad alcuni casi di successo che hanno delineato una buona strategia da seguire</a:t>
            </a:r>
          </a:p>
          <a:p>
            <a:pPr marL="0" indent="0">
              <a:buNone/>
            </a:pPr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T. decide di </a:t>
            </a:r>
            <a:r>
              <a:rPr lang="it-IT" b="1" dirty="0">
                <a:solidFill>
                  <a:srgbClr val="FF0000"/>
                </a:solidFill>
              </a:rPr>
              <a:t>studiare a fondo gli emigrati polacchi </a:t>
            </a:r>
            <a:r>
              <a:rPr lang="it-IT" dirty="0">
                <a:solidFill>
                  <a:schemeClr val="bg1"/>
                </a:solidFill>
              </a:rPr>
              <a:t>prendendo in esame la vita dei contadini in Polonia, le forme di disorganizzazione sociale che essi stavano sperimentando in patria, il loro arrivo negli US, i loro progressi e le loro difficoltà nel processo di assimilazione alla cultura americana.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rgbClr val="FF0000"/>
                </a:solidFill>
              </a:rPr>
              <a:t>Fonti di documentazione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Utilizzano un gran numero di fonti, la più importante era costituita da una collezione di 754 lettere.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Queste lettere erano per la maggior parte dirette o provenienti da immigrati polacchi negli U.S.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Queste lettere provengono da una vasta gamma di ceti sociali. La gamma delle classi sociali va dalla piccola nobiltà agraria ai contadini che lavoravano la terra.</a:t>
            </a: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00FFCC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Durante questo periodo, all’inizio del Novecento, la Polonia stava attraversando la prima fase del processo di industrializzazione con conseguente afflusso dei contadini alle città.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Un gran numero di lettere proveniva dai membri delle </a:t>
            </a:r>
            <a:r>
              <a:rPr lang="it-IT" b="1" dirty="0">
                <a:solidFill>
                  <a:srgbClr val="FF0000"/>
                </a:solidFill>
              </a:rPr>
              <a:t>classi medie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Le lettere vengono disposte secondo due criteri fondamentali: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1) La </a:t>
            </a:r>
            <a:r>
              <a:rPr lang="it-IT" b="1" dirty="0">
                <a:solidFill>
                  <a:srgbClr val="FF0000"/>
                </a:solidFill>
              </a:rPr>
              <a:t>situazione dominante </a:t>
            </a:r>
            <a:r>
              <a:rPr lang="it-IT" dirty="0">
                <a:solidFill>
                  <a:schemeClr val="bg1"/>
                </a:solidFill>
              </a:rPr>
              <a:t>(classe sociale) in cui si trovavano i membri del gruppo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2) La </a:t>
            </a:r>
            <a:r>
              <a:rPr lang="it-IT" b="1" dirty="0">
                <a:solidFill>
                  <a:srgbClr val="FF0000"/>
                </a:solidFill>
              </a:rPr>
              <a:t>disgregazione progressiva del gruppo familiare</a:t>
            </a:r>
            <a:r>
              <a:rPr lang="it-IT" dirty="0">
                <a:solidFill>
                  <a:schemeClr val="bg1"/>
                </a:solidFill>
              </a:rPr>
              <a:t>: il processo di disorganizzazione e riorganizzazione connesso all’emigrazione e all’assimilazione al sistema di vita americano</a:t>
            </a: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99FF33"/>
          </a:solidFill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Il materiale è diviso in 50 gruppi di lettere e ognuno di essi si riferisce a una famiglia.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Un’altra parte del materiale proviene dagli </a:t>
            </a:r>
            <a:r>
              <a:rPr lang="it-IT" b="1" dirty="0">
                <a:solidFill>
                  <a:srgbClr val="FF0000"/>
                </a:solidFill>
              </a:rPr>
              <a:t>archivi del giornale polacco  </a:t>
            </a:r>
            <a:r>
              <a:rPr lang="it-IT" b="1" dirty="0" err="1">
                <a:solidFill>
                  <a:srgbClr val="FF0000"/>
                </a:solidFill>
              </a:rPr>
              <a:t>Gazeta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Zwiazkowy</a:t>
            </a:r>
            <a:r>
              <a:rPr lang="it-IT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Una parte ancora riguardava coloro che desideravano emigrare dalla Polonia.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Altri </a:t>
            </a:r>
            <a:r>
              <a:rPr lang="it-IT" b="1" dirty="0">
                <a:solidFill>
                  <a:srgbClr val="FF0000"/>
                </a:solidFill>
              </a:rPr>
              <a:t>tre gruppi di documenti </a:t>
            </a:r>
            <a:r>
              <a:rPr lang="it-IT" dirty="0">
                <a:solidFill>
                  <a:schemeClr val="bg1"/>
                </a:solidFill>
              </a:rPr>
              <a:t>riguardavano i </a:t>
            </a:r>
            <a:r>
              <a:rPr lang="it-IT" b="1" dirty="0">
                <a:solidFill>
                  <a:srgbClr val="FF0000"/>
                </a:solidFill>
              </a:rPr>
              <a:t>polacchi che erano già arrivati in America.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C’è poi un’altra serie di documenti consistenti in </a:t>
            </a:r>
            <a:r>
              <a:rPr lang="it-IT" b="1" dirty="0">
                <a:solidFill>
                  <a:srgbClr val="FF0000"/>
                </a:solidFill>
              </a:rPr>
              <a:t>estratti provenienti da vari istituti di Chicago</a:t>
            </a:r>
            <a:r>
              <a:rPr lang="it-IT" dirty="0">
                <a:solidFill>
                  <a:schemeClr val="bg1"/>
                </a:solidFill>
              </a:rPr>
              <a:t> che riguardano i vari effetti esercitati sugli immigrati dalla </a:t>
            </a:r>
            <a:r>
              <a:rPr lang="it-IT" b="1" dirty="0">
                <a:solidFill>
                  <a:srgbClr val="FF0000"/>
                </a:solidFill>
              </a:rPr>
              <a:t>disorganizzazione sociale</a:t>
            </a:r>
            <a:r>
              <a:rPr lang="it-IT" dirty="0">
                <a:solidFill>
                  <a:schemeClr val="bg1"/>
                </a:solidFill>
              </a:rPr>
              <a:t>, definita dagli autori come «</a:t>
            </a:r>
            <a:r>
              <a:rPr lang="it-IT" b="1" dirty="0">
                <a:solidFill>
                  <a:srgbClr val="FF0000"/>
                </a:solidFill>
              </a:rPr>
              <a:t>demoralizzazione</a:t>
            </a:r>
            <a:r>
              <a:rPr lang="it-IT" dirty="0">
                <a:solidFill>
                  <a:schemeClr val="bg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996600"/>
          </a:solidFill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Ultimo e più famoso di tutti è il resoconto autobiografico di un giovane polacco, </a:t>
            </a:r>
            <a:r>
              <a:rPr lang="it-IT" b="1" dirty="0" err="1">
                <a:solidFill>
                  <a:srgbClr val="FFFF00"/>
                </a:solidFill>
              </a:rPr>
              <a:t>Wladek</a:t>
            </a:r>
            <a:r>
              <a:rPr lang="it-IT" b="1" dirty="0">
                <a:solidFill>
                  <a:srgbClr val="FFFF00"/>
                </a:solidFill>
              </a:rPr>
              <a:t> </a:t>
            </a:r>
            <a:r>
              <a:rPr lang="it-IT" b="1" dirty="0" err="1">
                <a:solidFill>
                  <a:srgbClr val="FFFF00"/>
                </a:solidFill>
              </a:rPr>
              <a:t>Wisznienski</a:t>
            </a:r>
            <a:r>
              <a:rPr lang="it-IT" dirty="0">
                <a:solidFill>
                  <a:schemeClr val="bg1"/>
                </a:solidFill>
              </a:rPr>
              <a:t>, il quale descrive le proprie esperienze, in particolare quelle degli anni precedenti la sua venuta in America.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Si pone il problema della sua sincerità. I fatti da lui descritti tendono a metterlo in una luce favorevole.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Gli autori fanno uso del resoconto autobiografico allo scopo di illustrare le loro teorie sociopsicologiche , in particolare la «</a:t>
            </a:r>
            <a:r>
              <a:rPr lang="it-IT" b="1" dirty="0">
                <a:solidFill>
                  <a:srgbClr val="00FFCC"/>
                </a:solidFill>
              </a:rPr>
              <a:t>teoria dei quattro desideri</a:t>
            </a:r>
            <a:r>
              <a:rPr lang="it-IT" dirty="0">
                <a:solidFill>
                  <a:schemeClr val="bg1"/>
                </a:solidFill>
              </a:rPr>
              <a:t>» di T., desideri comuni a tutta l’umanità.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1) </a:t>
            </a:r>
            <a:r>
              <a:rPr lang="it-IT" b="1" dirty="0">
                <a:solidFill>
                  <a:srgbClr val="FFFF00"/>
                </a:solidFill>
              </a:rPr>
              <a:t>Il desiderio di nuove esperienze, di nuovi stimoli;</a:t>
            </a:r>
            <a:r>
              <a:rPr lang="it-IT" dirty="0">
                <a:solidFill>
                  <a:schemeClr val="bg1"/>
                </a:solidFill>
              </a:rPr>
              <a:t> 2) </a:t>
            </a:r>
            <a:r>
              <a:rPr lang="it-IT" b="1" dirty="0">
                <a:solidFill>
                  <a:srgbClr val="00CC99"/>
                </a:solidFill>
              </a:rPr>
              <a:t>il desiderio di sicurezza</a:t>
            </a:r>
            <a:r>
              <a:rPr lang="it-IT" dirty="0">
                <a:solidFill>
                  <a:schemeClr val="bg1"/>
                </a:solidFill>
              </a:rPr>
              <a:t>; 3)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il desiderio di dominio </a:t>
            </a:r>
            <a:r>
              <a:rPr lang="it-IT" dirty="0">
                <a:solidFill>
                  <a:schemeClr val="bg1"/>
                </a:solidFill>
              </a:rPr>
              <a:t>4) </a:t>
            </a:r>
            <a:r>
              <a:rPr lang="it-IT" b="1" dirty="0">
                <a:solidFill>
                  <a:srgbClr val="FF6699"/>
                </a:solidFill>
              </a:rPr>
              <a:t>il desiderio di accettazione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6666FF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I vari documenti presentati sono usati successivamente nelle varie sezioni dell’opera.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1) Prima di tutto presentano i materiali che riguardano i </a:t>
            </a:r>
            <a:r>
              <a:rPr lang="it-IT" b="1" dirty="0">
                <a:solidFill>
                  <a:srgbClr val="B4F907"/>
                </a:solidFill>
              </a:rPr>
              <a:t>modi vita tradizionali polacchi e i primi mutamenti sociali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2) Poi esaminano le forze che determinano la </a:t>
            </a:r>
            <a:r>
              <a:rPr lang="it-IT" b="1" dirty="0">
                <a:solidFill>
                  <a:srgbClr val="B4F907"/>
                </a:solidFill>
              </a:rPr>
              <a:t>disorganizzazione e la riorganizzazione della vita sociale in Polonia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3) Quindi esaminano il processo di </a:t>
            </a:r>
            <a:r>
              <a:rPr lang="it-IT" b="1" dirty="0">
                <a:solidFill>
                  <a:srgbClr val="B4F907"/>
                </a:solidFill>
              </a:rPr>
              <a:t>organizzazione e riorganizzazione in America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4) Infine presentano il </a:t>
            </a:r>
            <a:r>
              <a:rPr lang="it-IT" b="1" dirty="0">
                <a:solidFill>
                  <a:srgbClr val="B4F907"/>
                </a:solidFill>
              </a:rPr>
              <a:t>resoconto di </a:t>
            </a:r>
            <a:r>
              <a:rPr lang="it-IT" b="1" dirty="0" err="1">
                <a:solidFill>
                  <a:srgbClr val="B4F907"/>
                </a:solidFill>
              </a:rPr>
              <a:t>Wladek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L’opera, pubblicata a intervalli durante un periodo di tre anni, ci appare come una serie di studi </a:t>
            </a:r>
            <a:r>
              <a:rPr lang="it-IT" dirty="0" err="1">
                <a:solidFill>
                  <a:schemeClr val="bg1"/>
                </a:solidFill>
              </a:rPr>
              <a:t>pressochè</a:t>
            </a:r>
            <a:r>
              <a:rPr lang="it-IT" dirty="0">
                <a:solidFill>
                  <a:schemeClr val="bg1"/>
                </a:solidFill>
              </a:rPr>
              <a:t> indipendenti ai quali la logica dell’ordine in cui l’analisi viene presentata conferisce una notevole unità.</a:t>
            </a: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u="sng" dirty="0">
                <a:solidFill>
                  <a:srgbClr val="FF0000"/>
                </a:solidFill>
              </a:rPr>
              <a:t>Metodologia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Il contributo metodologico degli autori è l’aspetto più famoso e più discusso dell’intera opera.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Si tratta di una trattazione di 80/90 pagine che sembra aver poco a che fare con la ricerca empirica presentata nel volume.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A loro parere, </a:t>
            </a:r>
            <a:r>
              <a:rPr lang="it-IT" b="1" dirty="0">
                <a:solidFill>
                  <a:srgbClr val="FF0000"/>
                </a:solidFill>
              </a:rPr>
              <a:t>lo studio della realtà sociale implica un attento esame dei mutamenti sociali.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Gli autori osservano il modo attraverso cui la società controlla i mutamenti sociali e come siano inefficaci i controlli sociali della famiglia fondati sulla rozza tecnica degli «</a:t>
            </a:r>
            <a:r>
              <a:rPr lang="it-IT" b="1" dirty="0">
                <a:solidFill>
                  <a:srgbClr val="FF0000"/>
                </a:solidFill>
              </a:rPr>
              <a:t>ordini e proibizioni</a:t>
            </a:r>
            <a:r>
              <a:rPr lang="it-IT" dirty="0">
                <a:solidFill>
                  <a:schemeClr val="bg1"/>
                </a:solidFill>
              </a:rPr>
              <a:t>».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Essi mettono in evidenza l’esistenza di una sociologia «pratica» (termine dispregiativo)e del buon senso» basata su supposizioni riguardanti il funzionamento della società e con un apparato concettuale inadeguato. Le indagini promosse nel nome di questa sociologia sono concepite a fini troppo utilitaristici e immediati.</a:t>
            </a:r>
          </a:p>
        </p:txBody>
      </p:sp>
    </p:spTree>
    <p:extLst>
      <p:ext uri="{BB962C8B-B14F-4D97-AF65-F5344CB8AC3E}">
        <p14:creationId xmlns:p14="http://schemas.microsoft.com/office/powerpoint/2010/main" val="2413411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186</TotalTime>
  <Words>1782</Words>
  <Application>Microsoft Office PowerPoint</Application>
  <PresentationFormat>Presentazione su schermo (4:3)</PresentationFormat>
  <Paragraphs>83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Constantia</vt:lpstr>
      <vt:lpstr>Wingdings 2</vt:lpstr>
      <vt:lpstr>Carta</vt:lpstr>
      <vt:lpstr>The Polish peasant in Europe and America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Polish peasant in Europe and America</dc:title>
  <dc:creator>Rosemary</dc:creator>
  <cp:lastModifiedBy>SERRA ROSEMARY</cp:lastModifiedBy>
  <cp:revision>25</cp:revision>
  <dcterms:created xsi:type="dcterms:W3CDTF">2022-10-11T21:06:37Z</dcterms:created>
  <dcterms:modified xsi:type="dcterms:W3CDTF">2022-10-14T15:34:45Z</dcterms:modified>
</cp:coreProperties>
</file>