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76E4D1B-CD04-4931-B015-0AF3AF0384D4}" type="datetimeFigureOut">
              <a:rPr lang="it-IT" smtClean="0"/>
              <a:t>14/10/2022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E8A3A6-085F-4A77-8BC9-7DEFD2659693}" type="slidenum">
              <a:rPr lang="it-IT" smtClean="0"/>
              <a:t>‹N›</a:t>
            </a:fld>
            <a:endParaRPr lang="it-I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1050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876E4D1B-CD04-4931-B015-0AF3AF0384D4}" type="datetimeFigureOut">
              <a:rPr lang="it-IT" smtClean="0"/>
              <a:t>14/10/2022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336540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6E4D1B-CD04-4931-B015-0AF3AF0384D4}" type="datetimeFigureOut">
              <a:rPr lang="it-IT" smtClean="0"/>
              <a:t>14/10/2022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4202745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6E4D1B-CD04-4931-B015-0AF3AF0384D4}" type="datetimeFigureOut">
              <a:rPr lang="it-IT" smtClean="0"/>
              <a:t>14/10/2022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E8A3A6-085F-4A77-8BC9-7DEFD2659693}" type="slidenum">
              <a:rPr lang="it-IT" smtClean="0"/>
              <a:t>‹N›</a:t>
            </a:fld>
            <a:endParaRPr lang="it-I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85498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6E4D1B-CD04-4931-B015-0AF3AF0384D4}" type="datetimeFigureOut">
              <a:rPr lang="it-IT" smtClean="0"/>
              <a:t>14/10/2022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560427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6E4D1B-CD04-4931-B015-0AF3AF0384D4}" type="datetimeFigureOut">
              <a:rPr lang="it-IT" smtClean="0"/>
              <a:t>14/10/2022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E8A3A6-085F-4A77-8BC9-7DEFD2659693}" type="slidenum">
              <a:rPr lang="it-IT" smtClean="0"/>
              <a:t>‹N›</a:t>
            </a:fld>
            <a:endParaRPr lang="it-I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91127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6E4D1B-CD04-4931-B015-0AF3AF0384D4}" type="datetimeFigureOut">
              <a:rPr lang="it-IT" smtClean="0"/>
              <a:t>14/10/2022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451424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6E4D1B-CD04-4931-B015-0AF3AF0384D4}" type="datetimeFigureOut">
              <a:rPr lang="it-IT" smtClean="0"/>
              <a:t>14/10/2022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37640078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6E4D1B-CD04-4931-B015-0AF3AF0384D4}" type="datetimeFigureOut">
              <a:rPr lang="it-IT" smtClean="0"/>
              <a:t>14/10/2022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1356954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6E4D1B-CD04-4931-B015-0AF3AF0384D4}" type="datetimeFigureOut">
              <a:rPr lang="it-IT" smtClean="0"/>
              <a:t>14/10/2022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3366773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6E4D1B-CD04-4931-B015-0AF3AF0384D4}" type="datetimeFigureOut">
              <a:rPr lang="it-IT" smtClean="0"/>
              <a:t>14/10/2022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330290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6E4D1B-CD04-4931-B015-0AF3AF0384D4}" type="datetimeFigureOut">
              <a:rPr lang="it-IT" smtClean="0"/>
              <a:t>14/10/2022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2572403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6E4D1B-CD04-4931-B015-0AF3AF0384D4}" type="datetimeFigureOut">
              <a:rPr lang="it-IT" smtClean="0"/>
              <a:t>14/10/2022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3906701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6E4D1B-CD04-4931-B015-0AF3AF0384D4}" type="datetimeFigureOut">
              <a:rPr lang="it-IT" smtClean="0"/>
              <a:t>14/10/2022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1870687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E4D1B-CD04-4931-B015-0AF3AF0384D4}" type="datetimeFigureOut">
              <a:rPr lang="it-IT" smtClean="0"/>
              <a:t>14/10/2022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3343377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6E4D1B-CD04-4931-B015-0AF3AF0384D4}" type="datetimeFigureOut">
              <a:rPr lang="it-IT" smtClean="0"/>
              <a:t>14/10/2022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2699938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6E4D1B-CD04-4931-B015-0AF3AF0384D4}" type="datetimeFigureOut">
              <a:rPr lang="it-IT" smtClean="0"/>
              <a:t>14/10/2022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CE8A3A6-085F-4A77-8BC9-7DEFD2659693}" type="slidenum">
              <a:rPr lang="it-IT" smtClean="0"/>
              <a:t>‹N›</a:t>
            </a:fld>
            <a:endParaRPr lang="it-IT"/>
          </a:p>
        </p:txBody>
      </p:sp>
    </p:spTree>
    <p:extLst>
      <p:ext uri="{BB962C8B-B14F-4D97-AF65-F5344CB8AC3E}">
        <p14:creationId xmlns:p14="http://schemas.microsoft.com/office/powerpoint/2010/main" val="1172244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76E4D1B-CD04-4931-B015-0AF3AF0384D4}" type="datetimeFigureOut">
              <a:rPr lang="it-IT" smtClean="0"/>
              <a:t>14/10/2022</a:t>
            </a:fld>
            <a:endParaRPr lang="it-I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CE8A3A6-085F-4A77-8BC9-7DEFD2659693}" type="slidenum">
              <a:rPr lang="it-IT" smtClean="0"/>
              <a:t>‹N›</a:t>
            </a:fld>
            <a:endParaRPr lang="it-IT"/>
          </a:p>
        </p:txBody>
      </p:sp>
    </p:spTree>
    <p:extLst>
      <p:ext uri="{BB962C8B-B14F-4D97-AF65-F5344CB8AC3E}">
        <p14:creationId xmlns:p14="http://schemas.microsoft.com/office/powerpoint/2010/main" val="10069898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07BF9C-1219-97D4-0EF0-25E5906C9F60}"/>
              </a:ext>
            </a:extLst>
          </p:cNvPr>
          <p:cNvSpPr>
            <a:spLocks noGrp="1"/>
          </p:cNvSpPr>
          <p:nvPr>
            <p:ph idx="1"/>
          </p:nvPr>
        </p:nvSpPr>
        <p:spPr>
          <a:xfrm>
            <a:off x="684212" y="266330"/>
            <a:ext cx="11202988" cy="6063449"/>
          </a:xfrm>
          <a:solidFill>
            <a:srgbClr val="FFFF00"/>
          </a:solidFill>
        </p:spPr>
        <p:txBody>
          <a:bodyPr/>
          <a:lstStyle/>
          <a:p>
            <a:pPr marL="0" indent="0" algn="ctr">
              <a:buNone/>
            </a:pPr>
            <a:r>
              <a:rPr lang="it-IT" sz="2000" b="1" u="sng" dirty="0">
                <a:solidFill>
                  <a:srgbClr val="FF0000"/>
                </a:solidFill>
              </a:rPr>
              <a:t>La scuola di Chicago attorno al 1930</a:t>
            </a:r>
          </a:p>
          <a:p>
            <a:pPr marL="0" indent="0">
              <a:buNone/>
            </a:pPr>
            <a:r>
              <a:rPr lang="it-IT" dirty="0">
                <a:solidFill>
                  <a:schemeClr val="bg1"/>
                </a:solidFill>
              </a:rPr>
              <a:t>La fama di questa scuola è dovuta all’originalità del suo approccio e al profondo interesse per il mondo reale.</a:t>
            </a:r>
          </a:p>
          <a:p>
            <a:pPr marL="0" indent="0">
              <a:buNone/>
            </a:pPr>
            <a:r>
              <a:rPr lang="it-IT" dirty="0">
                <a:solidFill>
                  <a:schemeClr val="bg1"/>
                </a:solidFill>
              </a:rPr>
              <a:t>Il </a:t>
            </a:r>
            <a:r>
              <a:rPr lang="it-IT" b="1" dirty="0">
                <a:solidFill>
                  <a:srgbClr val="FF0000"/>
                </a:solidFill>
              </a:rPr>
              <a:t>Dipartimento di Sociologia dell’Università di Chicago fu fondato nel 1892 </a:t>
            </a:r>
            <a:r>
              <a:rPr lang="it-IT" dirty="0">
                <a:solidFill>
                  <a:schemeClr val="bg1"/>
                </a:solidFill>
              </a:rPr>
              <a:t>e fu la prima scuola di sociologia degli Stati Uniti.</a:t>
            </a:r>
          </a:p>
          <a:p>
            <a:pPr marL="0" indent="0">
              <a:buNone/>
            </a:pPr>
            <a:r>
              <a:rPr lang="it-IT" dirty="0">
                <a:solidFill>
                  <a:schemeClr val="bg1"/>
                </a:solidFill>
              </a:rPr>
              <a:t>Il primo a guidare il Dipartimento su </a:t>
            </a:r>
            <a:r>
              <a:rPr lang="it-IT" b="1" dirty="0">
                <a:solidFill>
                  <a:srgbClr val="FF0000"/>
                </a:solidFill>
              </a:rPr>
              <a:t>Albion Woodbury Small</a:t>
            </a:r>
            <a:r>
              <a:rPr lang="it-IT" dirty="0">
                <a:solidFill>
                  <a:schemeClr val="bg1"/>
                </a:solidFill>
              </a:rPr>
              <a:t>, uno dei pionieri della sociologia americana.</a:t>
            </a:r>
          </a:p>
          <a:p>
            <a:pPr marL="0" indent="0">
              <a:buNone/>
            </a:pPr>
            <a:r>
              <a:rPr lang="it-IT" dirty="0">
                <a:solidFill>
                  <a:schemeClr val="bg1"/>
                </a:solidFill>
              </a:rPr>
              <a:t>Tra il 1914 e il 1915 </a:t>
            </a:r>
            <a:r>
              <a:rPr lang="it-IT" b="1" dirty="0">
                <a:solidFill>
                  <a:srgbClr val="FF0000"/>
                </a:solidFill>
              </a:rPr>
              <a:t>Robert Ezra Park </a:t>
            </a:r>
            <a:r>
              <a:rPr lang="it-IT" dirty="0">
                <a:solidFill>
                  <a:schemeClr val="bg1"/>
                </a:solidFill>
              </a:rPr>
              <a:t>lasciò il giornalismo per andare a far parte del dipartimento. Fu il primo importante studioso di sociologia che si occupò innanzitutto degli esseri umani e del loro normale comportamento sociale.</a:t>
            </a:r>
          </a:p>
          <a:p>
            <a:pPr marL="0" indent="0">
              <a:buNone/>
            </a:pPr>
            <a:r>
              <a:rPr lang="it-IT" dirty="0">
                <a:solidFill>
                  <a:schemeClr val="bg1"/>
                </a:solidFill>
              </a:rPr>
              <a:t>Park propone di applicare alla vita e alla cultura urbana il metodo di osservazione utilizzato da </a:t>
            </a:r>
            <a:r>
              <a:rPr lang="it-IT" b="1" dirty="0">
                <a:solidFill>
                  <a:srgbClr val="FF0000"/>
                </a:solidFill>
              </a:rPr>
              <a:t>Franz Boas </a:t>
            </a:r>
            <a:r>
              <a:rPr lang="it-IT" dirty="0">
                <a:solidFill>
                  <a:schemeClr val="bg1"/>
                </a:solidFill>
              </a:rPr>
              <a:t>e </a:t>
            </a:r>
            <a:r>
              <a:rPr lang="it-IT" b="1" dirty="0">
                <a:solidFill>
                  <a:srgbClr val="FF0000"/>
                </a:solidFill>
              </a:rPr>
              <a:t>R.H. </a:t>
            </a:r>
            <a:r>
              <a:rPr lang="it-IT" b="1" dirty="0" err="1">
                <a:solidFill>
                  <a:srgbClr val="FF0000"/>
                </a:solidFill>
              </a:rPr>
              <a:t>Lowie</a:t>
            </a:r>
            <a:r>
              <a:rPr lang="it-IT" b="1" dirty="0">
                <a:solidFill>
                  <a:srgbClr val="FF0000"/>
                </a:solidFill>
              </a:rPr>
              <a:t> </a:t>
            </a:r>
            <a:r>
              <a:rPr lang="it-IT" dirty="0">
                <a:solidFill>
                  <a:schemeClr val="bg1"/>
                </a:solidFill>
              </a:rPr>
              <a:t>per lo studio della vita degli Indiani dell’America Settentrionale.</a:t>
            </a:r>
          </a:p>
          <a:p>
            <a:pPr marL="0" indent="0">
              <a:buNone/>
            </a:pPr>
            <a:r>
              <a:rPr lang="it-IT" dirty="0">
                <a:solidFill>
                  <a:schemeClr val="bg1"/>
                </a:solidFill>
              </a:rPr>
              <a:t>Nel progettare il programma di ricerche (siamo nel 1916)non prende in esame solo le fonti disponibili, ma anche alcuni problemi ecologici che non erano stati affrontati con mezzi adeguati.</a:t>
            </a:r>
          </a:p>
        </p:txBody>
      </p:sp>
    </p:spTree>
    <p:extLst>
      <p:ext uri="{BB962C8B-B14F-4D97-AF65-F5344CB8AC3E}">
        <p14:creationId xmlns:p14="http://schemas.microsoft.com/office/powerpoint/2010/main" val="599310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07BF9C-1219-97D4-0EF0-25E5906C9F60}"/>
              </a:ext>
            </a:extLst>
          </p:cNvPr>
          <p:cNvSpPr>
            <a:spLocks noGrp="1"/>
          </p:cNvSpPr>
          <p:nvPr>
            <p:ph idx="1"/>
          </p:nvPr>
        </p:nvSpPr>
        <p:spPr>
          <a:xfrm>
            <a:off x="684212" y="266330"/>
            <a:ext cx="11202988" cy="6063449"/>
          </a:xfrm>
          <a:solidFill>
            <a:schemeClr val="tx1">
              <a:lumMod val="75000"/>
            </a:schemeClr>
          </a:solidFill>
        </p:spPr>
        <p:txBody>
          <a:bodyPr/>
          <a:lstStyle/>
          <a:p>
            <a:pPr marL="0" indent="0">
              <a:buNone/>
            </a:pPr>
            <a:r>
              <a:rPr lang="it-IT" sz="2800" dirty="0">
                <a:solidFill>
                  <a:schemeClr val="bg1"/>
                </a:solidFill>
              </a:rPr>
              <a:t>Questi esempi illustrano la </a:t>
            </a:r>
            <a:r>
              <a:rPr lang="it-IT" sz="2800" b="1" dirty="0">
                <a:solidFill>
                  <a:srgbClr val="FF0000"/>
                </a:solidFill>
              </a:rPr>
              <a:t>vasta gamma di tecniche di ricerca </a:t>
            </a:r>
            <a:r>
              <a:rPr lang="it-IT" sz="2800" dirty="0">
                <a:solidFill>
                  <a:schemeClr val="bg1"/>
                </a:solidFill>
              </a:rPr>
              <a:t>elaborate e sviluppate: uso di documenti personali, osservazione partecipante, analisi ecologica.</a:t>
            </a:r>
          </a:p>
          <a:p>
            <a:pPr marL="0" indent="0">
              <a:buNone/>
            </a:pPr>
            <a:r>
              <a:rPr lang="it-IT" sz="2800" dirty="0">
                <a:solidFill>
                  <a:schemeClr val="bg1"/>
                </a:solidFill>
              </a:rPr>
              <a:t>Per la prima volta si affrontò lo studio sistematico dei gruppi devianti aventi caratteristiche antisociali non gravi.</a:t>
            </a:r>
          </a:p>
          <a:p>
            <a:pPr marL="0" indent="0">
              <a:buNone/>
            </a:pPr>
            <a:r>
              <a:rPr lang="it-IT" sz="2800" b="1" dirty="0">
                <a:solidFill>
                  <a:srgbClr val="FF0000"/>
                </a:solidFill>
              </a:rPr>
              <a:t>L’elemento unificatore </a:t>
            </a:r>
            <a:r>
              <a:rPr lang="it-IT" sz="2800" dirty="0">
                <a:solidFill>
                  <a:schemeClr val="bg1"/>
                </a:solidFill>
              </a:rPr>
              <a:t>della Scuola di Chicago è dato dal </a:t>
            </a:r>
            <a:r>
              <a:rPr lang="it-IT" sz="2800" b="1" dirty="0">
                <a:solidFill>
                  <a:srgbClr val="FF0000"/>
                </a:solidFill>
              </a:rPr>
              <a:t>campo di interessi piuttosto che dai metodi. </a:t>
            </a:r>
            <a:r>
              <a:rPr lang="it-IT" sz="2800" dirty="0">
                <a:solidFill>
                  <a:schemeClr val="bg1"/>
                </a:solidFill>
              </a:rPr>
              <a:t>Ciò che distingue la scuola è il suo interesse per gli </a:t>
            </a:r>
            <a:r>
              <a:rPr lang="it-IT" sz="2800" b="1" dirty="0">
                <a:solidFill>
                  <a:srgbClr val="FF0000"/>
                </a:solidFill>
              </a:rPr>
              <a:t>studi ecologici, la sua fiducia nel progresso dell’umanità e la tipica avversione americana per la deviazione e il radicalismo </a:t>
            </a:r>
            <a:r>
              <a:rPr lang="it-IT" sz="2800" dirty="0">
                <a:solidFill>
                  <a:schemeClr val="bg1"/>
                </a:solidFill>
              </a:rPr>
              <a:t>accompagnata dalla capacità di comprendere la varietà delle istituzioni umane</a:t>
            </a:r>
            <a:r>
              <a:rPr lang="it-IT" sz="2800" b="1" dirty="0">
                <a:solidFill>
                  <a:srgbClr val="FF0000"/>
                </a:solidFill>
              </a:rPr>
              <a:t>.</a:t>
            </a:r>
          </a:p>
          <a:p>
            <a:pPr marL="0" indent="0">
              <a:buNone/>
            </a:pPr>
            <a:endParaRPr lang="it-IT" dirty="0">
              <a:solidFill>
                <a:schemeClr val="bg1"/>
              </a:solidFill>
            </a:endParaRPr>
          </a:p>
        </p:txBody>
      </p:sp>
    </p:spTree>
    <p:extLst>
      <p:ext uri="{BB962C8B-B14F-4D97-AF65-F5344CB8AC3E}">
        <p14:creationId xmlns:p14="http://schemas.microsoft.com/office/powerpoint/2010/main" val="2375261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886C1CD9-CC17-ED56-4F8E-84B27D254D5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3137" y="1158390"/>
            <a:ext cx="3491814" cy="4123824"/>
          </a:xfrm>
          <a:solidFill>
            <a:srgbClr val="FFFF00"/>
          </a:solidFill>
        </p:spPr>
      </p:pic>
      <p:pic>
        <p:nvPicPr>
          <p:cNvPr id="6" name="Immagine 5">
            <a:extLst>
              <a:ext uri="{FF2B5EF4-FFF2-40B4-BE49-F238E27FC236}">
                <a16:creationId xmlns:a16="http://schemas.microsoft.com/office/drawing/2014/main" id="{D59E64B7-A7B0-028E-BDB7-6A5AD724E6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8333" y="3173621"/>
            <a:ext cx="2648505" cy="3393165"/>
          </a:xfrm>
          <a:prstGeom prst="rect">
            <a:avLst/>
          </a:prstGeom>
        </p:spPr>
      </p:pic>
      <p:pic>
        <p:nvPicPr>
          <p:cNvPr id="8" name="Immagine 7">
            <a:extLst>
              <a:ext uri="{FF2B5EF4-FFF2-40B4-BE49-F238E27FC236}">
                <a16:creationId xmlns:a16="http://schemas.microsoft.com/office/drawing/2014/main" id="{3ACAC791-5A20-81AC-3C33-12208BF83D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43291" y="0"/>
            <a:ext cx="4616389" cy="2885242"/>
          </a:xfrm>
          <a:prstGeom prst="rect">
            <a:avLst/>
          </a:prstGeom>
        </p:spPr>
      </p:pic>
      <p:pic>
        <p:nvPicPr>
          <p:cNvPr id="10" name="Immagine 9">
            <a:extLst>
              <a:ext uri="{FF2B5EF4-FFF2-40B4-BE49-F238E27FC236}">
                <a16:creationId xmlns:a16="http://schemas.microsoft.com/office/drawing/2014/main" id="{3FD186E4-BE6D-6A7A-2D1A-B7B4E16B2A7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07750" y="3173621"/>
            <a:ext cx="3081113" cy="3295634"/>
          </a:xfrm>
          <a:prstGeom prst="rect">
            <a:avLst/>
          </a:prstGeom>
        </p:spPr>
      </p:pic>
    </p:spTree>
    <p:extLst>
      <p:ext uri="{BB962C8B-B14F-4D97-AF65-F5344CB8AC3E}">
        <p14:creationId xmlns:p14="http://schemas.microsoft.com/office/powerpoint/2010/main" val="4292277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07BF9C-1219-97D4-0EF0-25E5906C9F60}"/>
              </a:ext>
            </a:extLst>
          </p:cNvPr>
          <p:cNvSpPr>
            <a:spLocks noGrp="1"/>
          </p:cNvSpPr>
          <p:nvPr>
            <p:ph idx="1"/>
          </p:nvPr>
        </p:nvSpPr>
        <p:spPr>
          <a:xfrm>
            <a:off x="684212" y="266330"/>
            <a:ext cx="11202988" cy="6063449"/>
          </a:xfrm>
          <a:solidFill>
            <a:schemeClr val="accent3">
              <a:lumMod val="20000"/>
              <a:lumOff val="80000"/>
            </a:schemeClr>
          </a:solidFill>
        </p:spPr>
        <p:txBody>
          <a:bodyPr>
            <a:normAutofit lnSpcReduction="10000"/>
          </a:bodyPr>
          <a:lstStyle/>
          <a:p>
            <a:pPr marL="0" indent="0">
              <a:buNone/>
            </a:pPr>
            <a:endParaRPr lang="it-IT" sz="2300" dirty="0">
              <a:solidFill>
                <a:schemeClr val="bg1"/>
              </a:solidFill>
            </a:endParaRPr>
          </a:p>
          <a:p>
            <a:pPr marL="0" indent="0">
              <a:buNone/>
            </a:pPr>
            <a:r>
              <a:rPr lang="it-IT" sz="2300" dirty="0">
                <a:solidFill>
                  <a:schemeClr val="bg1"/>
                </a:solidFill>
              </a:rPr>
              <a:t>Egli consiglia di concentrare l’attenzione sullo </a:t>
            </a:r>
            <a:r>
              <a:rPr lang="it-IT" sz="2300" b="1" dirty="0">
                <a:solidFill>
                  <a:srgbClr val="FF0000"/>
                </a:solidFill>
              </a:rPr>
              <a:t>studio dei quartieri </a:t>
            </a:r>
            <a:r>
              <a:rPr lang="it-IT" sz="2300" dirty="0">
                <a:solidFill>
                  <a:schemeClr val="bg1"/>
                </a:solidFill>
              </a:rPr>
              <a:t>per determinare la composizione della popolazione.</a:t>
            </a:r>
          </a:p>
          <a:p>
            <a:pPr marL="0" indent="0">
              <a:buNone/>
            </a:pPr>
            <a:r>
              <a:rPr lang="it-IT" sz="2300" dirty="0">
                <a:solidFill>
                  <a:schemeClr val="bg1"/>
                </a:solidFill>
              </a:rPr>
              <a:t>La sua curiosità intellettuale si accompagnava all’idea della necessità di riforme radicali.</a:t>
            </a:r>
          </a:p>
          <a:p>
            <a:pPr marL="0" indent="0">
              <a:buNone/>
            </a:pPr>
            <a:r>
              <a:rPr lang="it-IT" sz="2300" dirty="0">
                <a:solidFill>
                  <a:schemeClr val="bg1"/>
                </a:solidFill>
              </a:rPr>
              <a:t>Considera necessario esaminare il problema </a:t>
            </a:r>
            <a:r>
              <a:rPr lang="it-IT" sz="2300" b="1" dirty="0">
                <a:solidFill>
                  <a:srgbClr val="FF0000"/>
                </a:solidFill>
              </a:rPr>
              <a:t>dell’organizzazione industriale</a:t>
            </a:r>
            <a:r>
              <a:rPr lang="it-IT" sz="2300" dirty="0">
                <a:solidFill>
                  <a:schemeClr val="bg1"/>
                </a:solidFill>
              </a:rPr>
              <a:t> e </a:t>
            </a:r>
            <a:r>
              <a:rPr lang="it-IT" sz="2300" b="1" dirty="0">
                <a:solidFill>
                  <a:srgbClr val="FF0000"/>
                </a:solidFill>
              </a:rPr>
              <a:t>dell’«ordine morale»</a:t>
            </a:r>
            <a:r>
              <a:rPr lang="it-IT" sz="2300" dirty="0">
                <a:solidFill>
                  <a:schemeClr val="bg1"/>
                </a:solidFill>
              </a:rPr>
              <a:t>. Suggerisce così di studiare i vari tipi professionali.</a:t>
            </a:r>
          </a:p>
          <a:p>
            <a:pPr marL="0" indent="0">
              <a:buNone/>
            </a:pPr>
            <a:r>
              <a:rPr lang="it-IT" sz="2300" dirty="0">
                <a:solidFill>
                  <a:schemeClr val="bg1"/>
                </a:solidFill>
              </a:rPr>
              <a:t>Propone anche uno studio del </a:t>
            </a:r>
            <a:r>
              <a:rPr lang="it-IT" sz="2300" b="1" dirty="0">
                <a:solidFill>
                  <a:srgbClr val="FF0000"/>
                </a:solidFill>
              </a:rPr>
              <a:t>controllo e della disorganizzazione sociale nella vita cittadina.</a:t>
            </a:r>
          </a:p>
          <a:p>
            <a:pPr marL="0" indent="0">
              <a:buNone/>
            </a:pPr>
            <a:r>
              <a:rPr lang="it-IT" sz="2300" dirty="0">
                <a:solidFill>
                  <a:schemeClr val="bg1"/>
                </a:solidFill>
              </a:rPr>
              <a:t>In seguito </a:t>
            </a:r>
            <a:r>
              <a:rPr lang="it-IT" sz="2300" b="1" dirty="0">
                <a:solidFill>
                  <a:srgbClr val="FF0000"/>
                </a:solidFill>
              </a:rPr>
              <a:t>Burgess </a:t>
            </a:r>
            <a:r>
              <a:rPr lang="it-IT" sz="2300" dirty="0">
                <a:solidFill>
                  <a:schemeClr val="bg1"/>
                </a:solidFill>
              </a:rPr>
              <a:t>propone il famoso </a:t>
            </a:r>
            <a:r>
              <a:rPr lang="it-IT" sz="2300" b="1" dirty="0">
                <a:solidFill>
                  <a:srgbClr val="FF0000"/>
                </a:solidFill>
              </a:rPr>
              <a:t>diagramma a cerchi concentrici </a:t>
            </a:r>
            <a:r>
              <a:rPr lang="it-IT" sz="2300" dirty="0">
                <a:solidFill>
                  <a:schemeClr val="bg1"/>
                </a:solidFill>
              </a:rPr>
              <a:t>della città di Chicago. L’esposizione di </a:t>
            </a:r>
            <a:r>
              <a:rPr lang="it-IT" sz="2300" dirty="0" err="1">
                <a:solidFill>
                  <a:schemeClr val="bg1"/>
                </a:solidFill>
              </a:rPr>
              <a:t>burgess</a:t>
            </a:r>
            <a:r>
              <a:rPr lang="it-IT" sz="2300" dirty="0">
                <a:solidFill>
                  <a:schemeClr val="bg1"/>
                </a:solidFill>
              </a:rPr>
              <a:t> costituisce la base ecologica su cui si fondarono gli studi della scuola di Chicago durante il periodo influenzato da Park.</a:t>
            </a:r>
          </a:p>
          <a:p>
            <a:pPr marL="0" indent="0">
              <a:buNone/>
            </a:pPr>
            <a:r>
              <a:rPr lang="it-IT" sz="2300" dirty="0">
                <a:solidFill>
                  <a:schemeClr val="bg1"/>
                </a:solidFill>
              </a:rPr>
              <a:t>Tra i concetti esposti da Burgess c’è quello di </a:t>
            </a:r>
            <a:r>
              <a:rPr lang="it-IT" sz="2300" b="1" dirty="0">
                <a:solidFill>
                  <a:srgbClr val="FF0000"/>
                </a:solidFill>
              </a:rPr>
              <a:t>successione </a:t>
            </a:r>
            <a:r>
              <a:rPr lang="it-IT" sz="2300" dirty="0">
                <a:solidFill>
                  <a:schemeClr val="bg1"/>
                </a:solidFill>
              </a:rPr>
              <a:t>e quello del </a:t>
            </a:r>
            <a:r>
              <a:rPr lang="it-IT" sz="2300" b="1" dirty="0">
                <a:solidFill>
                  <a:srgbClr val="FF0000"/>
                </a:solidFill>
              </a:rPr>
              <a:t>decentramento centralizzato</a:t>
            </a:r>
            <a:r>
              <a:rPr lang="it-IT" sz="2300" dirty="0">
                <a:solidFill>
                  <a:schemeClr val="bg1"/>
                </a:solidFill>
              </a:rPr>
              <a:t>.</a:t>
            </a:r>
          </a:p>
          <a:p>
            <a:pPr marL="0" indent="0">
              <a:buNone/>
            </a:pPr>
            <a:endParaRPr lang="it-IT" dirty="0">
              <a:solidFill>
                <a:schemeClr val="bg1"/>
              </a:solidFill>
            </a:endParaRPr>
          </a:p>
          <a:p>
            <a:pPr marL="0" indent="0">
              <a:buNone/>
            </a:pPr>
            <a:endParaRPr lang="it-IT" dirty="0">
              <a:solidFill>
                <a:schemeClr val="bg1"/>
              </a:solidFill>
            </a:endParaRPr>
          </a:p>
        </p:txBody>
      </p:sp>
    </p:spTree>
    <p:extLst>
      <p:ext uri="{BB962C8B-B14F-4D97-AF65-F5344CB8AC3E}">
        <p14:creationId xmlns:p14="http://schemas.microsoft.com/office/powerpoint/2010/main" val="2358643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07BF9C-1219-97D4-0EF0-25E5906C9F60}"/>
              </a:ext>
            </a:extLst>
          </p:cNvPr>
          <p:cNvSpPr>
            <a:spLocks noGrp="1"/>
          </p:cNvSpPr>
          <p:nvPr>
            <p:ph idx="1"/>
          </p:nvPr>
        </p:nvSpPr>
        <p:spPr>
          <a:xfrm>
            <a:off x="684212" y="266330"/>
            <a:ext cx="11202988" cy="6063449"/>
          </a:xfrm>
          <a:solidFill>
            <a:schemeClr val="accent2">
              <a:lumMod val="20000"/>
              <a:lumOff val="80000"/>
            </a:schemeClr>
          </a:solidFill>
        </p:spPr>
        <p:txBody>
          <a:bodyPr/>
          <a:lstStyle/>
          <a:p>
            <a:pPr marL="0" indent="0" algn="ctr">
              <a:buNone/>
            </a:pPr>
            <a:r>
              <a:rPr lang="it-IT" b="1" u="sng" dirty="0">
                <a:solidFill>
                  <a:srgbClr val="FF0000"/>
                </a:solidFill>
              </a:rPr>
              <a:t>The Gold </a:t>
            </a:r>
            <a:r>
              <a:rPr lang="it-IT" b="1" u="sng" dirty="0" err="1">
                <a:solidFill>
                  <a:srgbClr val="FF0000"/>
                </a:solidFill>
              </a:rPr>
              <a:t>Coast</a:t>
            </a:r>
            <a:r>
              <a:rPr lang="it-IT" b="1" u="sng" dirty="0">
                <a:solidFill>
                  <a:srgbClr val="FF0000"/>
                </a:solidFill>
              </a:rPr>
              <a:t> and the Slum</a:t>
            </a:r>
          </a:p>
          <a:p>
            <a:pPr marL="0" indent="0">
              <a:buNone/>
            </a:pPr>
            <a:r>
              <a:rPr lang="it-IT" dirty="0">
                <a:solidFill>
                  <a:schemeClr val="bg1"/>
                </a:solidFill>
              </a:rPr>
              <a:t>Quest’opera è stata scritta da </a:t>
            </a:r>
            <a:r>
              <a:rPr lang="it-IT" b="1" dirty="0">
                <a:solidFill>
                  <a:srgbClr val="FF0000"/>
                </a:solidFill>
              </a:rPr>
              <a:t>Harvey Warren </a:t>
            </a:r>
            <a:r>
              <a:rPr lang="it-IT" b="1" dirty="0" err="1">
                <a:solidFill>
                  <a:srgbClr val="FF0000"/>
                </a:solidFill>
              </a:rPr>
              <a:t>Zorbaugh</a:t>
            </a:r>
            <a:r>
              <a:rPr lang="it-IT" b="1" dirty="0">
                <a:solidFill>
                  <a:srgbClr val="FF0000"/>
                </a:solidFill>
              </a:rPr>
              <a:t> </a:t>
            </a:r>
            <a:r>
              <a:rPr lang="it-IT" dirty="0">
                <a:solidFill>
                  <a:schemeClr val="bg1"/>
                </a:solidFill>
              </a:rPr>
              <a:t>e pubblicata nel 1929. Prende in esame la zona centrale di Chicago conosciuta come «</a:t>
            </a:r>
            <a:r>
              <a:rPr lang="it-IT" b="1" dirty="0" err="1">
                <a:solidFill>
                  <a:srgbClr val="FF0000"/>
                </a:solidFill>
              </a:rPr>
              <a:t>Near</a:t>
            </a:r>
            <a:r>
              <a:rPr lang="it-IT" b="1" dirty="0">
                <a:solidFill>
                  <a:srgbClr val="FF0000"/>
                </a:solidFill>
              </a:rPr>
              <a:t> North Side</a:t>
            </a:r>
            <a:r>
              <a:rPr lang="it-IT" dirty="0">
                <a:solidFill>
                  <a:schemeClr val="bg1"/>
                </a:solidFill>
              </a:rPr>
              <a:t>». Era un’area che aveva visto lo sviluppo di Chicago e fino al 1920 non era stata sommersa dalla vita commerciale.</a:t>
            </a:r>
          </a:p>
          <a:p>
            <a:pPr marL="0" indent="0">
              <a:buNone/>
            </a:pPr>
            <a:r>
              <a:rPr lang="it-IT" dirty="0">
                <a:solidFill>
                  <a:schemeClr val="bg1"/>
                </a:solidFill>
              </a:rPr>
              <a:t>Quest’area presentava una gamma vastissima di condizioni sociali e di vita, di povertà e di ricchezza; era un’area di contrasti ma anche di estremi. In quest’area era possibile studiare un microcosmo dell’intera città. Una parte di quest’area era occupata dagli </a:t>
            </a:r>
            <a:r>
              <a:rPr lang="it-IT" b="1" dirty="0">
                <a:solidFill>
                  <a:srgbClr val="FF0000"/>
                </a:solidFill>
              </a:rPr>
              <a:t>slums. Lo slum </a:t>
            </a:r>
            <a:r>
              <a:rPr lang="it-IT" dirty="0">
                <a:solidFill>
                  <a:schemeClr val="bg1"/>
                </a:solidFill>
              </a:rPr>
              <a:t>era diviso in </a:t>
            </a:r>
            <a:r>
              <a:rPr lang="it-IT" b="1" dirty="0">
                <a:solidFill>
                  <a:srgbClr val="FF0000"/>
                </a:solidFill>
              </a:rPr>
              <a:t>due parti </a:t>
            </a:r>
            <a:r>
              <a:rPr lang="it-IT" dirty="0">
                <a:solidFill>
                  <a:schemeClr val="bg1"/>
                </a:solidFill>
              </a:rPr>
              <a:t>distinte: la prima, la zona degli </a:t>
            </a:r>
            <a:r>
              <a:rPr lang="it-IT" b="1" dirty="0">
                <a:solidFill>
                  <a:srgbClr val="FF0000"/>
                </a:solidFill>
              </a:rPr>
              <a:t>alloggi popolari </a:t>
            </a:r>
            <a:r>
              <a:rPr lang="it-IT" dirty="0">
                <a:solidFill>
                  <a:schemeClr val="bg1"/>
                </a:solidFill>
              </a:rPr>
              <a:t>abitati dagli immigrati, la seconda era la zona delle </a:t>
            </a:r>
            <a:r>
              <a:rPr lang="it-IT" b="1" dirty="0">
                <a:solidFill>
                  <a:srgbClr val="FF0000"/>
                </a:solidFill>
              </a:rPr>
              <a:t>camere d’affitto </a:t>
            </a:r>
            <a:r>
              <a:rPr lang="it-IT" dirty="0">
                <a:solidFill>
                  <a:schemeClr val="bg1"/>
                </a:solidFill>
              </a:rPr>
              <a:t>a buon mercato.</a:t>
            </a:r>
          </a:p>
          <a:p>
            <a:pPr marL="0" indent="0">
              <a:buNone/>
            </a:pPr>
            <a:r>
              <a:rPr lang="it-IT" dirty="0">
                <a:solidFill>
                  <a:schemeClr val="bg1"/>
                </a:solidFill>
              </a:rPr>
              <a:t>Lo slum offriva ospitalità anche a diverse minoranze razziali. Verso la fine degli anni venti gli abitanti di quell’area provenivano in </a:t>
            </a:r>
            <a:r>
              <a:rPr lang="it-IT">
                <a:solidFill>
                  <a:schemeClr val="bg1"/>
                </a:solidFill>
              </a:rPr>
              <a:t>gran parte dalla </a:t>
            </a:r>
            <a:r>
              <a:rPr lang="it-IT" dirty="0">
                <a:solidFill>
                  <a:schemeClr val="bg1"/>
                </a:solidFill>
              </a:rPr>
              <a:t>Sicilia.</a:t>
            </a:r>
          </a:p>
          <a:p>
            <a:pPr marL="0" indent="0">
              <a:buNone/>
            </a:pPr>
            <a:r>
              <a:rPr lang="it-IT" dirty="0">
                <a:solidFill>
                  <a:schemeClr val="bg1"/>
                </a:solidFill>
              </a:rPr>
              <a:t>Ciò che Burgess voleva dimostrare era che lo slum era una </a:t>
            </a:r>
            <a:r>
              <a:rPr lang="it-IT" b="1" dirty="0">
                <a:solidFill>
                  <a:srgbClr val="FF0000"/>
                </a:solidFill>
              </a:rPr>
              <a:t>realtà sociale </a:t>
            </a:r>
            <a:r>
              <a:rPr lang="it-IT" dirty="0">
                <a:solidFill>
                  <a:schemeClr val="bg1"/>
                </a:solidFill>
              </a:rPr>
              <a:t>oltre che </a:t>
            </a:r>
            <a:r>
              <a:rPr lang="it-IT" b="1" dirty="0">
                <a:solidFill>
                  <a:srgbClr val="FF0000"/>
                </a:solidFill>
              </a:rPr>
              <a:t>economica</a:t>
            </a:r>
            <a:r>
              <a:rPr lang="it-IT" dirty="0">
                <a:solidFill>
                  <a:schemeClr val="bg1"/>
                </a:solidFill>
              </a:rPr>
              <a:t>.</a:t>
            </a:r>
          </a:p>
        </p:txBody>
      </p:sp>
    </p:spTree>
    <p:extLst>
      <p:ext uri="{BB962C8B-B14F-4D97-AF65-F5344CB8AC3E}">
        <p14:creationId xmlns:p14="http://schemas.microsoft.com/office/powerpoint/2010/main" val="380421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07BF9C-1219-97D4-0EF0-25E5906C9F60}"/>
              </a:ext>
            </a:extLst>
          </p:cNvPr>
          <p:cNvSpPr>
            <a:spLocks noGrp="1"/>
          </p:cNvSpPr>
          <p:nvPr>
            <p:ph idx="1"/>
          </p:nvPr>
        </p:nvSpPr>
        <p:spPr>
          <a:xfrm>
            <a:off x="684212" y="266330"/>
            <a:ext cx="11202988" cy="6063449"/>
          </a:xfrm>
          <a:solidFill>
            <a:srgbClr val="92D050"/>
          </a:solidFill>
        </p:spPr>
        <p:txBody>
          <a:bodyPr/>
          <a:lstStyle/>
          <a:p>
            <a:pPr marL="0" indent="0">
              <a:buNone/>
            </a:pPr>
            <a:r>
              <a:rPr lang="it-IT" dirty="0">
                <a:solidFill>
                  <a:schemeClr val="bg1"/>
                </a:solidFill>
              </a:rPr>
              <a:t>Le attitudini e i problemi di comportamento degli abitanti dello </a:t>
            </a:r>
            <a:r>
              <a:rPr lang="it-IT" b="1" dirty="0">
                <a:solidFill>
                  <a:srgbClr val="FF0000"/>
                </a:solidFill>
              </a:rPr>
              <a:t>slum </a:t>
            </a:r>
            <a:r>
              <a:rPr lang="it-IT" dirty="0">
                <a:solidFill>
                  <a:schemeClr val="bg1"/>
                </a:solidFill>
              </a:rPr>
              <a:t>hanno </a:t>
            </a:r>
            <a:r>
              <a:rPr lang="it-IT" b="1" dirty="0">
                <a:solidFill>
                  <a:srgbClr val="FF0000"/>
                </a:solidFill>
              </a:rPr>
              <a:t>caratteristiche peculiari</a:t>
            </a:r>
            <a:r>
              <a:rPr lang="it-IT" dirty="0">
                <a:solidFill>
                  <a:schemeClr val="bg1"/>
                </a:solidFill>
              </a:rPr>
              <a:t>.</a:t>
            </a:r>
          </a:p>
          <a:p>
            <a:pPr marL="0" indent="0">
              <a:buNone/>
            </a:pPr>
            <a:r>
              <a:rPr lang="it-IT" b="1" dirty="0">
                <a:solidFill>
                  <a:srgbClr val="FF0000"/>
                </a:solidFill>
              </a:rPr>
              <a:t>La prima caratteristica è il cosmopolitismo</a:t>
            </a:r>
            <a:r>
              <a:rPr lang="it-IT" dirty="0">
                <a:solidFill>
                  <a:schemeClr val="bg1"/>
                </a:solidFill>
              </a:rPr>
              <a:t>. Coloro che vivono nello slum sembrano acquisire una tolleranza per gli altri. Le distanze sociali sono ridotte al minimo e sembra che anche l’odio razziale tenda a scomparire. Le leggi non venivano molto rispettate e consideravano gli enti di assistenza sociale come istituzioni da sfruttare.</a:t>
            </a:r>
          </a:p>
          <a:p>
            <a:pPr marL="0" indent="0">
              <a:buNone/>
            </a:pPr>
            <a:r>
              <a:rPr lang="it-IT" dirty="0">
                <a:solidFill>
                  <a:schemeClr val="bg1"/>
                </a:solidFill>
              </a:rPr>
              <a:t>Non tutti gli abitanti dello slum erano dei falliti.</a:t>
            </a:r>
          </a:p>
          <a:p>
            <a:pPr marL="0" indent="0">
              <a:buNone/>
            </a:pPr>
            <a:r>
              <a:rPr lang="it-IT" b="1" dirty="0" err="1">
                <a:solidFill>
                  <a:srgbClr val="FF0000"/>
                </a:solidFill>
              </a:rPr>
              <a:t>Zorbaugh</a:t>
            </a:r>
            <a:r>
              <a:rPr lang="it-IT" b="1" dirty="0">
                <a:solidFill>
                  <a:srgbClr val="FF0000"/>
                </a:solidFill>
              </a:rPr>
              <a:t> d</a:t>
            </a:r>
            <a:r>
              <a:rPr lang="it-IT" dirty="0">
                <a:solidFill>
                  <a:schemeClr val="bg1"/>
                </a:solidFill>
              </a:rPr>
              <a:t>istingue </a:t>
            </a:r>
            <a:r>
              <a:rPr lang="it-IT" b="1" dirty="0">
                <a:solidFill>
                  <a:srgbClr val="FF0000"/>
                </a:solidFill>
              </a:rPr>
              <a:t>tre classi fra gli abitanti dello slum</a:t>
            </a:r>
            <a:r>
              <a:rPr lang="it-IT" b="1" dirty="0">
                <a:solidFill>
                  <a:schemeClr val="bg1"/>
                </a:solidFill>
              </a:rPr>
              <a:t>: </a:t>
            </a:r>
            <a:r>
              <a:rPr lang="it-IT" b="1" dirty="0" err="1">
                <a:solidFill>
                  <a:srgbClr val="FF0000"/>
                </a:solidFill>
              </a:rPr>
              <a:t>hoboemia</a:t>
            </a:r>
            <a:r>
              <a:rPr lang="it-IT" b="1" dirty="0">
                <a:solidFill>
                  <a:schemeClr val="bg1"/>
                </a:solidFill>
              </a:rPr>
              <a:t>,</a:t>
            </a:r>
            <a:r>
              <a:rPr lang="it-IT" dirty="0">
                <a:solidFill>
                  <a:schemeClr val="bg1"/>
                </a:solidFill>
              </a:rPr>
              <a:t> </a:t>
            </a:r>
            <a:r>
              <a:rPr lang="it-IT" b="1" dirty="0">
                <a:solidFill>
                  <a:srgbClr val="FF0000"/>
                </a:solidFill>
              </a:rPr>
              <a:t>famiglie immigrate di recente, bande di minorenni.</a:t>
            </a:r>
          </a:p>
          <a:p>
            <a:pPr marL="0" indent="0">
              <a:buNone/>
            </a:pPr>
            <a:r>
              <a:rPr lang="it-IT" dirty="0">
                <a:solidFill>
                  <a:schemeClr val="bg1"/>
                </a:solidFill>
              </a:rPr>
              <a:t>Un </a:t>
            </a:r>
            <a:r>
              <a:rPr lang="it-IT" b="1" dirty="0" err="1">
                <a:solidFill>
                  <a:srgbClr val="FF0000"/>
                </a:solidFill>
              </a:rPr>
              <a:t>hobo</a:t>
            </a:r>
            <a:r>
              <a:rPr lang="it-IT" dirty="0">
                <a:solidFill>
                  <a:schemeClr val="bg1"/>
                </a:solidFill>
              </a:rPr>
              <a:t> è un vagabondo che adotta in maniera tendenzialmente volontaria uno stile di vita senza tetto, improntata alla semplicità, al viaggio, all’avventura, alla ricerca interiore, alla marginalità, svolgendo talvolta lavori occasionali.</a:t>
            </a:r>
          </a:p>
          <a:p>
            <a:pPr marL="0" indent="0">
              <a:buNone/>
            </a:pPr>
            <a:r>
              <a:rPr lang="it-IT" dirty="0">
                <a:solidFill>
                  <a:schemeClr val="bg1"/>
                </a:solidFill>
              </a:rPr>
              <a:t>Prende poi in esame il quartiere delle case popolari. Si tratta di quello che viene indicato come </a:t>
            </a:r>
            <a:r>
              <a:rPr lang="it-IT" b="1" dirty="0">
                <a:solidFill>
                  <a:srgbClr val="FF0000"/>
                </a:solidFill>
              </a:rPr>
              <a:t>Little Italy </a:t>
            </a:r>
            <a:r>
              <a:rPr lang="it-IT" dirty="0">
                <a:solidFill>
                  <a:schemeClr val="bg1"/>
                </a:solidFill>
              </a:rPr>
              <a:t>o anche </a:t>
            </a:r>
            <a:r>
              <a:rPr lang="it-IT" b="1" dirty="0">
                <a:solidFill>
                  <a:srgbClr val="FF0000"/>
                </a:solidFill>
              </a:rPr>
              <a:t>Little </a:t>
            </a:r>
            <a:r>
              <a:rPr lang="it-IT" b="1" dirty="0" err="1">
                <a:solidFill>
                  <a:srgbClr val="FF0000"/>
                </a:solidFill>
              </a:rPr>
              <a:t>Sicily</a:t>
            </a:r>
            <a:r>
              <a:rPr lang="it-IT" dirty="0">
                <a:solidFill>
                  <a:schemeClr val="bg1"/>
                </a:solidFill>
              </a:rPr>
              <a:t>. Cinque sesti degli abitanti erano </a:t>
            </a:r>
            <a:r>
              <a:rPr lang="it-IT" b="1" dirty="0">
                <a:solidFill>
                  <a:srgbClr val="FF0000"/>
                </a:solidFill>
              </a:rPr>
              <a:t>siciliani</a:t>
            </a:r>
            <a:r>
              <a:rPr lang="it-IT" dirty="0">
                <a:solidFill>
                  <a:schemeClr val="bg1"/>
                </a:solidFill>
              </a:rPr>
              <a:t>.</a:t>
            </a:r>
          </a:p>
        </p:txBody>
      </p:sp>
    </p:spTree>
    <p:extLst>
      <p:ext uri="{BB962C8B-B14F-4D97-AF65-F5344CB8AC3E}">
        <p14:creationId xmlns:p14="http://schemas.microsoft.com/office/powerpoint/2010/main" val="3862882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07BF9C-1219-97D4-0EF0-25E5906C9F60}"/>
              </a:ext>
            </a:extLst>
          </p:cNvPr>
          <p:cNvSpPr>
            <a:spLocks noGrp="1"/>
          </p:cNvSpPr>
          <p:nvPr>
            <p:ph idx="1"/>
          </p:nvPr>
        </p:nvSpPr>
        <p:spPr>
          <a:xfrm>
            <a:off x="684212" y="266330"/>
            <a:ext cx="11202988" cy="6063449"/>
          </a:xfrm>
          <a:solidFill>
            <a:schemeClr val="accent3">
              <a:lumMod val="60000"/>
              <a:lumOff val="40000"/>
            </a:schemeClr>
          </a:solidFill>
        </p:spPr>
        <p:txBody>
          <a:bodyPr/>
          <a:lstStyle/>
          <a:p>
            <a:pPr marL="0" indent="0">
              <a:buNone/>
            </a:pPr>
            <a:r>
              <a:rPr lang="it-IT" dirty="0">
                <a:solidFill>
                  <a:schemeClr val="bg1"/>
                </a:solidFill>
              </a:rPr>
              <a:t>Queste famiglie siciliane non si comportavano nel tipico modo attribuito agli abitanti dello slum. Questi siciliani sembravano aver </a:t>
            </a:r>
            <a:r>
              <a:rPr lang="it-IT" b="1" dirty="0">
                <a:solidFill>
                  <a:srgbClr val="FF0000"/>
                </a:solidFill>
              </a:rPr>
              <a:t>mantenuto i costumi dei villaggi dai quali erano emigrati</a:t>
            </a:r>
            <a:r>
              <a:rPr lang="it-IT" dirty="0">
                <a:solidFill>
                  <a:schemeClr val="bg1"/>
                </a:solidFill>
              </a:rPr>
              <a:t>. Conservavano la loro rigida morale sessuale.</a:t>
            </a:r>
          </a:p>
          <a:p>
            <a:pPr marL="0" indent="0">
              <a:buNone/>
            </a:pPr>
            <a:r>
              <a:rPr lang="it-IT" dirty="0">
                <a:solidFill>
                  <a:schemeClr val="bg1"/>
                </a:solidFill>
              </a:rPr>
              <a:t>I costumi importati dalla Sicilia venivano riprodotti a Little </a:t>
            </a:r>
            <a:r>
              <a:rPr lang="it-IT" dirty="0" err="1">
                <a:solidFill>
                  <a:schemeClr val="bg1"/>
                </a:solidFill>
              </a:rPr>
              <a:t>Sicily</a:t>
            </a:r>
            <a:r>
              <a:rPr lang="it-IT" dirty="0">
                <a:solidFill>
                  <a:schemeClr val="bg1"/>
                </a:solidFill>
              </a:rPr>
              <a:t>. </a:t>
            </a:r>
            <a:r>
              <a:rPr lang="it-IT" b="1" dirty="0">
                <a:solidFill>
                  <a:srgbClr val="FF0000"/>
                </a:solidFill>
              </a:rPr>
              <a:t>Little </a:t>
            </a:r>
            <a:r>
              <a:rPr lang="it-IT" b="1" dirty="0" err="1">
                <a:solidFill>
                  <a:srgbClr val="FF0000"/>
                </a:solidFill>
              </a:rPr>
              <a:t>Sicily</a:t>
            </a:r>
            <a:r>
              <a:rPr lang="it-IT" b="1" dirty="0">
                <a:solidFill>
                  <a:srgbClr val="FF0000"/>
                </a:solidFill>
              </a:rPr>
              <a:t> </a:t>
            </a:r>
            <a:r>
              <a:rPr lang="it-IT" dirty="0">
                <a:solidFill>
                  <a:schemeClr val="bg1"/>
                </a:solidFill>
              </a:rPr>
              <a:t>era abitata da gente estremamente povera e aveva la maggior percentuale di famiglie assistite di tutta la città. Nonostante questa miseria, c’erano pochi indizi di disorganizzazione sociale. La solidarietà familiare era molto sviluppata a ogni livello.</a:t>
            </a:r>
          </a:p>
          <a:p>
            <a:pPr marL="0" indent="0">
              <a:buNone/>
            </a:pPr>
            <a:r>
              <a:rPr lang="it-IT" dirty="0">
                <a:solidFill>
                  <a:schemeClr val="bg1"/>
                </a:solidFill>
              </a:rPr>
              <a:t>Tutti i gruppi che vivevano il </a:t>
            </a:r>
            <a:r>
              <a:rPr lang="it-IT" dirty="0" err="1">
                <a:solidFill>
                  <a:schemeClr val="bg1"/>
                </a:solidFill>
              </a:rPr>
              <a:t>Near</a:t>
            </a:r>
            <a:r>
              <a:rPr lang="it-IT" dirty="0">
                <a:solidFill>
                  <a:schemeClr val="bg1"/>
                </a:solidFill>
              </a:rPr>
              <a:t> North Side </a:t>
            </a:r>
            <a:r>
              <a:rPr lang="it-IT" b="1" dirty="0">
                <a:solidFill>
                  <a:srgbClr val="FF0000"/>
                </a:solidFill>
              </a:rPr>
              <a:t>avevano in comune una tendenza</a:t>
            </a:r>
            <a:r>
              <a:rPr lang="it-IT" dirty="0">
                <a:solidFill>
                  <a:schemeClr val="bg1"/>
                </a:solidFill>
              </a:rPr>
              <a:t>: l’enorme </a:t>
            </a:r>
            <a:r>
              <a:rPr lang="it-IT" b="1" dirty="0">
                <a:solidFill>
                  <a:srgbClr val="FF0000"/>
                </a:solidFill>
              </a:rPr>
              <a:t>difficoltà di mantenere o ricostruire un senso di comunità</a:t>
            </a:r>
            <a:r>
              <a:rPr lang="it-IT" dirty="0">
                <a:solidFill>
                  <a:schemeClr val="bg1"/>
                </a:solidFill>
              </a:rPr>
              <a:t>. L’unico luogo dove c’era una certa stabilità era Little </a:t>
            </a:r>
            <a:r>
              <a:rPr lang="it-IT" dirty="0" err="1">
                <a:solidFill>
                  <a:schemeClr val="bg1"/>
                </a:solidFill>
              </a:rPr>
              <a:t>Sicily</a:t>
            </a:r>
            <a:r>
              <a:rPr lang="it-IT" dirty="0">
                <a:solidFill>
                  <a:schemeClr val="bg1"/>
                </a:solidFill>
              </a:rPr>
              <a:t>. La maggior parte della popolazione considerava la legge uno strumento di repressione. Il compito della polizia era quello di fare rispettare le proibizioni. Dove non arrivava la legge arrivavano gli enti di assistenza sociale.</a:t>
            </a:r>
          </a:p>
          <a:p>
            <a:pPr marL="0" indent="0">
              <a:buNone/>
            </a:pPr>
            <a:r>
              <a:rPr lang="it-IT" dirty="0">
                <a:solidFill>
                  <a:schemeClr val="bg1"/>
                </a:solidFill>
              </a:rPr>
              <a:t>La reazione della popolazione verso questi enti era piuttosto equivoca.</a:t>
            </a:r>
          </a:p>
          <a:p>
            <a:pPr marL="0" indent="0">
              <a:buNone/>
            </a:pPr>
            <a:r>
              <a:rPr lang="it-IT" dirty="0">
                <a:solidFill>
                  <a:schemeClr val="bg1"/>
                </a:solidFill>
              </a:rPr>
              <a:t>Quelli che pensavano di trarne profitto collaboravano formalmente; gli altri erano indifferenti, sospettosi o in aperta opposizione.</a:t>
            </a:r>
          </a:p>
          <a:p>
            <a:pPr marL="0" indent="0">
              <a:buNone/>
            </a:pPr>
            <a:endParaRPr lang="it-IT" dirty="0">
              <a:solidFill>
                <a:schemeClr val="bg1"/>
              </a:solidFill>
            </a:endParaRPr>
          </a:p>
        </p:txBody>
      </p:sp>
    </p:spTree>
    <p:extLst>
      <p:ext uri="{BB962C8B-B14F-4D97-AF65-F5344CB8AC3E}">
        <p14:creationId xmlns:p14="http://schemas.microsoft.com/office/powerpoint/2010/main" val="3499882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07BF9C-1219-97D4-0EF0-25E5906C9F60}"/>
              </a:ext>
            </a:extLst>
          </p:cNvPr>
          <p:cNvSpPr>
            <a:spLocks noGrp="1"/>
          </p:cNvSpPr>
          <p:nvPr>
            <p:ph idx="1"/>
          </p:nvPr>
        </p:nvSpPr>
        <p:spPr>
          <a:xfrm>
            <a:off x="684212" y="266330"/>
            <a:ext cx="11202988" cy="6063449"/>
          </a:xfrm>
          <a:solidFill>
            <a:schemeClr val="accent2">
              <a:lumMod val="40000"/>
              <a:lumOff val="60000"/>
            </a:schemeClr>
          </a:solidFill>
        </p:spPr>
        <p:txBody>
          <a:bodyPr>
            <a:normAutofit lnSpcReduction="10000"/>
          </a:bodyPr>
          <a:lstStyle/>
          <a:p>
            <a:pPr marL="0" indent="0" algn="ctr">
              <a:buNone/>
            </a:pPr>
            <a:r>
              <a:rPr lang="it-IT" b="1" u="sng" dirty="0">
                <a:solidFill>
                  <a:srgbClr val="FF0000"/>
                </a:solidFill>
              </a:rPr>
              <a:t>Teoria sociale</a:t>
            </a:r>
          </a:p>
          <a:p>
            <a:pPr marL="0" indent="0">
              <a:buNone/>
            </a:pPr>
            <a:r>
              <a:rPr lang="it-IT" dirty="0">
                <a:solidFill>
                  <a:schemeClr val="bg1"/>
                </a:solidFill>
              </a:rPr>
              <a:t>L’unico concetto nuovo che emerge era il concetto di </a:t>
            </a:r>
            <a:r>
              <a:rPr lang="it-IT" b="1" dirty="0">
                <a:solidFill>
                  <a:srgbClr val="FF0000"/>
                </a:solidFill>
              </a:rPr>
              <a:t>ecologia</a:t>
            </a:r>
            <a:r>
              <a:rPr lang="it-IT" dirty="0">
                <a:solidFill>
                  <a:schemeClr val="bg1"/>
                </a:solidFill>
              </a:rPr>
              <a:t> e la pratica di mettere in relazione la struttura sociale della comunità con le realtà geografiche e spaziali. Questo fu il contributo di </a:t>
            </a:r>
            <a:r>
              <a:rPr lang="it-IT" b="1" dirty="0">
                <a:solidFill>
                  <a:srgbClr val="FF0000"/>
                </a:solidFill>
              </a:rPr>
              <a:t>Burgess</a:t>
            </a:r>
            <a:r>
              <a:rPr lang="it-IT" dirty="0">
                <a:solidFill>
                  <a:schemeClr val="bg1"/>
                </a:solidFill>
              </a:rPr>
              <a:t>. Per il resto i progressi teorici furono molto modesti.</a:t>
            </a:r>
          </a:p>
          <a:p>
            <a:pPr marL="0" indent="0">
              <a:buNone/>
            </a:pPr>
            <a:r>
              <a:rPr lang="it-IT" dirty="0">
                <a:solidFill>
                  <a:schemeClr val="bg1"/>
                </a:solidFill>
              </a:rPr>
              <a:t>Si potrebbe dire che i sociologi di Chicago fornirono il materiale, ma che la sistemazione teorica di questo materiale fu lasciata ai sociologi della generazione successiva.</a:t>
            </a:r>
          </a:p>
          <a:p>
            <a:pPr marL="0" indent="0">
              <a:buNone/>
            </a:pPr>
            <a:r>
              <a:rPr lang="it-IT" dirty="0">
                <a:solidFill>
                  <a:schemeClr val="bg1"/>
                </a:solidFill>
              </a:rPr>
              <a:t>Secondo </a:t>
            </a:r>
            <a:r>
              <a:rPr lang="it-IT" b="1" dirty="0" err="1">
                <a:solidFill>
                  <a:srgbClr val="FF0000"/>
                </a:solidFill>
              </a:rPr>
              <a:t>Zorbaugh</a:t>
            </a:r>
            <a:r>
              <a:rPr lang="it-IT" dirty="0">
                <a:solidFill>
                  <a:schemeClr val="bg1"/>
                </a:solidFill>
              </a:rPr>
              <a:t>, prima di migliorare la società occorre comprenderla. Così il primo compito è indagare sulla natura della comunità. Occorre anche analizzare l’effetto esercitato dallo sviluppo della città sulla vita delle aree locali.</a:t>
            </a:r>
          </a:p>
          <a:p>
            <a:pPr marL="0" indent="0">
              <a:buNone/>
            </a:pPr>
            <a:r>
              <a:rPr lang="it-IT" dirty="0">
                <a:solidFill>
                  <a:schemeClr val="bg1"/>
                </a:solidFill>
              </a:rPr>
              <a:t>Egli descrive lo sviluppo della città riprendendo i concetti proposti da Burgess – </a:t>
            </a:r>
            <a:r>
              <a:rPr lang="it-IT" b="1" dirty="0">
                <a:solidFill>
                  <a:srgbClr val="FF0000"/>
                </a:solidFill>
              </a:rPr>
              <a:t>espansione, successione, decentramento centralizzato </a:t>
            </a:r>
            <a:r>
              <a:rPr lang="it-IT" dirty="0">
                <a:solidFill>
                  <a:schemeClr val="bg1"/>
                </a:solidFill>
              </a:rPr>
              <a:t>– e sostiene che essi sono presenti nello sviluppo di qualsiasi città.</a:t>
            </a:r>
          </a:p>
          <a:p>
            <a:pPr marL="0" indent="0">
              <a:buNone/>
            </a:pPr>
            <a:r>
              <a:rPr lang="it-IT" b="1" dirty="0">
                <a:solidFill>
                  <a:srgbClr val="FF0000"/>
                </a:solidFill>
              </a:rPr>
              <a:t>Zona di transizione</a:t>
            </a:r>
            <a:r>
              <a:rPr lang="it-IT" dirty="0">
                <a:solidFill>
                  <a:schemeClr val="bg1"/>
                </a:solidFill>
              </a:rPr>
              <a:t>: area in cui la disorganizzazione si verifica perché gli edifici hanno cessato la loro vecchia funzione e non ne svolgono una nuova. </a:t>
            </a:r>
          </a:p>
          <a:p>
            <a:pPr marL="0" indent="0">
              <a:buNone/>
            </a:pPr>
            <a:r>
              <a:rPr lang="it-IT" dirty="0">
                <a:solidFill>
                  <a:schemeClr val="bg1"/>
                </a:solidFill>
              </a:rPr>
              <a:t>L’autore descrive il modo in cui il rinnovamento della città porta alla distruzione della chiesa e dei monumenti che, come simboli materiali delle comunità locali, tenevano unita la città.</a:t>
            </a:r>
          </a:p>
        </p:txBody>
      </p:sp>
    </p:spTree>
    <p:extLst>
      <p:ext uri="{BB962C8B-B14F-4D97-AF65-F5344CB8AC3E}">
        <p14:creationId xmlns:p14="http://schemas.microsoft.com/office/powerpoint/2010/main" val="534935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07BF9C-1219-97D4-0EF0-25E5906C9F60}"/>
              </a:ext>
            </a:extLst>
          </p:cNvPr>
          <p:cNvSpPr>
            <a:spLocks noGrp="1"/>
          </p:cNvSpPr>
          <p:nvPr>
            <p:ph idx="1"/>
          </p:nvPr>
        </p:nvSpPr>
        <p:spPr>
          <a:xfrm>
            <a:off x="684212" y="266330"/>
            <a:ext cx="11202988" cy="6063449"/>
          </a:xfrm>
          <a:solidFill>
            <a:srgbClr val="FFC000"/>
          </a:solidFill>
        </p:spPr>
        <p:txBody>
          <a:bodyPr>
            <a:normAutofit fontScale="92500"/>
          </a:bodyPr>
          <a:lstStyle/>
          <a:p>
            <a:pPr marL="0" indent="0" algn="just">
              <a:buNone/>
            </a:pPr>
            <a:r>
              <a:rPr lang="it-IT" dirty="0">
                <a:solidFill>
                  <a:schemeClr val="bg1"/>
                </a:solidFill>
              </a:rPr>
              <a:t>Un altro elementi che indebolisce la comunità locale è la sempre più </a:t>
            </a:r>
            <a:r>
              <a:rPr lang="it-IT" b="1" dirty="0">
                <a:solidFill>
                  <a:srgbClr val="FF0000"/>
                </a:solidFill>
              </a:rPr>
              <a:t>marcata separazione delle funzioni</a:t>
            </a:r>
            <a:r>
              <a:rPr lang="it-IT" dirty="0">
                <a:solidFill>
                  <a:schemeClr val="bg1"/>
                </a:solidFill>
              </a:rPr>
              <a:t>. Già nel 1930 soltanto una piccola minoranza della popolazione lavorava nella zona in cui abitava.</a:t>
            </a:r>
          </a:p>
          <a:p>
            <a:pPr marL="0" indent="0" algn="just">
              <a:buNone/>
            </a:pPr>
            <a:r>
              <a:rPr lang="it-IT" dirty="0">
                <a:solidFill>
                  <a:schemeClr val="bg1"/>
                </a:solidFill>
              </a:rPr>
              <a:t>Nel </a:t>
            </a:r>
            <a:r>
              <a:rPr lang="it-IT" b="1" dirty="0">
                <a:solidFill>
                  <a:srgbClr val="FF0000"/>
                </a:solidFill>
              </a:rPr>
              <a:t>villaggio</a:t>
            </a:r>
            <a:r>
              <a:rPr lang="it-IT" dirty="0">
                <a:solidFill>
                  <a:schemeClr val="bg1"/>
                </a:solidFill>
              </a:rPr>
              <a:t> che la scuola di Chicago ha sempre presente come modello ideale, </a:t>
            </a:r>
            <a:r>
              <a:rPr lang="it-IT" b="1" dirty="0">
                <a:solidFill>
                  <a:srgbClr val="FF0000"/>
                </a:solidFill>
              </a:rPr>
              <a:t>ognuno ha qualche relazione economica o culturale con tutti gli altri</a:t>
            </a:r>
            <a:r>
              <a:rPr lang="it-IT" dirty="0">
                <a:solidFill>
                  <a:schemeClr val="bg1"/>
                </a:solidFill>
              </a:rPr>
              <a:t>. Nella </a:t>
            </a:r>
            <a:r>
              <a:rPr lang="it-IT" b="1" dirty="0">
                <a:solidFill>
                  <a:srgbClr val="FF0000"/>
                </a:solidFill>
              </a:rPr>
              <a:t>città </a:t>
            </a:r>
            <a:r>
              <a:rPr lang="it-IT" dirty="0">
                <a:solidFill>
                  <a:schemeClr val="bg1"/>
                </a:solidFill>
              </a:rPr>
              <a:t>queste </a:t>
            </a:r>
            <a:r>
              <a:rPr lang="it-IT" b="1" dirty="0">
                <a:solidFill>
                  <a:srgbClr val="FF0000"/>
                </a:solidFill>
              </a:rPr>
              <a:t>relazioni non esistono più</a:t>
            </a:r>
            <a:r>
              <a:rPr lang="it-IT" dirty="0">
                <a:solidFill>
                  <a:schemeClr val="bg1"/>
                </a:solidFill>
              </a:rPr>
              <a:t>, e di conseguenza le distanze sociali aumentano.</a:t>
            </a:r>
          </a:p>
          <a:p>
            <a:pPr marL="0" indent="0" algn="just">
              <a:buNone/>
            </a:pPr>
            <a:r>
              <a:rPr lang="it-IT" dirty="0">
                <a:solidFill>
                  <a:schemeClr val="bg1"/>
                </a:solidFill>
              </a:rPr>
              <a:t>La </a:t>
            </a:r>
            <a:r>
              <a:rPr lang="it-IT" b="1" dirty="0">
                <a:solidFill>
                  <a:srgbClr val="FF0000"/>
                </a:solidFill>
              </a:rPr>
              <a:t>disgregazione</a:t>
            </a:r>
            <a:r>
              <a:rPr lang="it-IT" dirty="0">
                <a:solidFill>
                  <a:schemeClr val="bg1"/>
                </a:solidFill>
              </a:rPr>
              <a:t> sembra essere il destino di tutte le comunità occidentali del ventesimo secolo via via che si perfeziona la divisione del lavoro e aumentano la mobilità e l’individualizzazione.</a:t>
            </a:r>
          </a:p>
          <a:p>
            <a:pPr marL="0" indent="0" algn="just">
              <a:buNone/>
            </a:pPr>
            <a:endParaRPr lang="it-IT" dirty="0">
              <a:solidFill>
                <a:schemeClr val="bg1"/>
              </a:solidFill>
            </a:endParaRPr>
          </a:p>
          <a:p>
            <a:pPr marL="0" indent="0" algn="ctr">
              <a:buNone/>
            </a:pPr>
            <a:r>
              <a:rPr lang="it-IT" b="1" u="sng" dirty="0">
                <a:solidFill>
                  <a:srgbClr val="FF0000"/>
                </a:solidFill>
              </a:rPr>
              <a:t>Tecniche di indagine</a:t>
            </a:r>
          </a:p>
          <a:p>
            <a:pPr marL="0" indent="0" algn="just">
              <a:buNone/>
            </a:pPr>
            <a:r>
              <a:rPr lang="it-IT" dirty="0">
                <a:solidFill>
                  <a:schemeClr val="bg1"/>
                </a:solidFill>
              </a:rPr>
              <a:t>Le prime opere della scuola di Chicago evidenziano una notevole insufficienza sistematica nella presentazione delle fonti dei dati.</a:t>
            </a:r>
          </a:p>
          <a:p>
            <a:pPr marL="0" indent="0" algn="just">
              <a:buNone/>
            </a:pPr>
            <a:r>
              <a:rPr lang="it-IT" b="1" dirty="0" err="1">
                <a:solidFill>
                  <a:srgbClr val="FF0000"/>
                </a:solidFill>
              </a:rPr>
              <a:t>Zorbaugh</a:t>
            </a:r>
            <a:r>
              <a:rPr lang="it-IT" b="1" dirty="0">
                <a:solidFill>
                  <a:schemeClr val="bg1"/>
                </a:solidFill>
              </a:rPr>
              <a:t> </a:t>
            </a:r>
            <a:r>
              <a:rPr lang="it-IT" dirty="0">
                <a:solidFill>
                  <a:schemeClr val="bg1"/>
                </a:solidFill>
              </a:rPr>
              <a:t>usa documenti forniti da abitanti della Gold </a:t>
            </a:r>
            <a:r>
              <a:rPr lang="it-IT" dirty="0" err="1">
                <a:solidFill>
                  <a:schemeClr val="bg1"/>
                </a:solidFill>
              </a:rPr>
              <a:t>Coast</a:t>
            </a:r>
            <a:r>
              <a:rPr lang="it-IT" dirty="0">
                <a:solidFill>
                  <a:schemeClr val="bg1"/>
                </a:solidFill>
              </a:rPr>
              <a:t> che rimangono anonimi, temi scolastici, un’indagine case per casa, un censimento scolastico, case histories, resoconti autobiografici; furono esaminati anche documenti contenuti negli archivi ufficiali.</a:t>
            </a:r>
          </a:p>
          <a:p>
            <a:pPr marL="0" indent="0" algn="just">
              <a:buNone/>
            </a:pPr>
            <a:r>
              <a:rPr lang="it-IT" dirty="0">
                <a:solidFill>
                  <a:schemeClr val="bg1"/>
                </a:solidFill>
              </a:rPr>
              <a:t>Questa </a:t>
            </a:r>
            <a:r>
              <a:rPr lang="it-IT" dirty="0" err="1">
                <a:solidFill>
                  <a:schemeClr val="bg1"/>
                </a:solidFill>
              </a:rPr>
              <a:t>asistematicità</a:t>
            </a:r>
            <a:r>
              <a:rPr lang="it-IT" dirty="0">
                <a:solidFill>
                  <a:schemeClr val="bg1"/>
                </a:solidFill>
              </a:rPr>
              <a:t> è un sintomo del periodo in cui la ricerca fu condotta.</a:t>
            </a:r>
          </a:p>
          <a:p>
            <a:pPr marL="0" indent="0" algn="just">
              <a:buNone/>
            </a:pPr>
            <a:endParaRPr lang="it-IT" dirty="0">
              <a:solidFill>
                <a:schemeClr val="bg1"/>
              </a:solidFill>
            </a:endParaRPr>
          </a:p>
        </p:txBody>
      </p:sp>
    </p:spTree>
    <p:extLst>
      <p:ext uri="{BB962C8B-B14F-4D97-AF65-F5344CB8AC3E}">
        <p14:creationId xmlns:p14="http://schemas.microsoft.com/office/powerpoint/2010/main" val="3879299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07BF9C-1219-97D4-0EF0-25E5906C9F60}"/>
              </a:ext>
            </a:extLst>
          </p:cNvPr>
          <p:cNvSpPr>
            <a:spLocks noGrp="1"/>
          </p:cNvSpPr>
          <p:nvPr>
            <p:ph idx="1"/>
          </p:nvPr>
        </p:nvSpPr>
        <p:spPr>
          <a:xfrm>
            <a:off x="684212" y="266330"/>
            <a:ext cx="11202988" cy="6063449"/>
          </a:xfrm>
          <a:solidFill>
            <a:srgbClr val="66FF33"/>
          </a:solidFill>
        </p:spPr>
        <p:txBody>
          <a:bodyPr>
            <a:normAutofit/>
          </a:bodyPr>
          <a:lstStyle/>
          <a:p>
            <a:pPr marL="0" indent="0">
              <a:buNone/>
            </a:pPr>
            <a:r>
              <a:rPr lang="it-IT" dirty="0">
                <a:solidFill>
                  <a:schemeClr val="bg1"/>
                </a:solidFill>
              </a:rPr>
              <a:t>Gli autori della Scuola di Chicago differiscono notevolmente per l’importanza che attribuiscono a questa componente del procedimento scientifico.</a:t>
            </a:r>
          </a:p>
          <a:p>
            <a:pPr marL="0" indent="0">
              <a:buNone/>
            </a:pPr>
            <a:r>
              <a:rPr lang="it-IT" dirty="0">
                <a:solidFill>
                  <a:schemeClr val="bg1"/>
                </a:solidFill>
              </a:rPr>
              <a:t>Le questioni di metodo erano lasciate in gran parte all’iniziativa di ogni singolo ricercatore.</a:t>
            </a:r>
          </a:p>
          <a:p>
            <a:pPr marL="0" indent="0">
              <a:buNone/>
            </a:pPr>
            <a:r>
              <a:rPr lang="it-IT" sz="1900" b="1" dirty="0" err="1">
                <a:solidFill>
                  <a:srgbClr val="FF0000"/>
                </a:solidFill>
              </a:rPr>
              <a:t>Thraser</a:t>
            </a:r>
            <a:r>
              <a:rPr lang="it-IT" dirty="0">
                <a:solidFill>
                  <a:schemeClr val="bg1"/>
                </a:solidFill>
              </a:rPr>
              <a:t> studiò le </a:t>
            </a:r>
            <a:r>
              <a:rPr lang="it-IT" sz="1900" b="1" dirty="0">
                <a:solidFill>
                  <a:srgbClr val="FF0000"/>
                </a:solidFill>
              </a:rPr>
              <a:t>gang giovanili</a:t>
            </a:r>
            <a:r>
              <a:rPr lang="it-IT" dirty="0">
                <a:solidFill>
                  <a:schemeClr val="bg1"/>
                </a:solidFill>
              </a:rPr>
              <a:t>. Aveva localizzato ben 1.313 bande nella città di Chicago. Dà una chiara descrizione di come raccolse il materiale</a:t>
            </a:r>
          </a:p>
          <a:p>
            <a:pPr marL="0" indent="0">
              <a:buNone/>
            </a:pPr>
            <a:r>
              <a:rPr lang="it-IT" dirty="0">
                <a:solidFill>
                  <a:schemeClr val="bg1"/>
                </a:solidFill>
              </a:rPr>
              <a:t>Paul G. </a:t>
            </a:r>
            <a:r>
              <a:rPr lang="it-IT" sz="1900" b="1" dirty="0" err="1">
                <a:solidFill>
                  <a:srgbClr val="FF0000"/>
                </a:solidFill>
              </a:rPr>
              <a:t>Cressey</a:t>
            </a:r>
            <a:r>
              <a:rPr lang="it-IT" dirty="0">
                <a:solidFill>
                  <a:schemeClr val="bg1"/>
                </a:solidFill>
              </a:rPr>
              <a:t> svolse un’ indagine su un fenomeno noto come </a:t>
            </a:r>
            <a:r>
              <a:rPr lang="it-IT" sz="1900" b="1" dirty="0">
                <a:solidFill>
                  <a:srgbClr val="FF0000"/>
                </a:solidFill>
              </a:rPr>
              <a:t>taxi-dance hall</a:t>
            </a:r>
            <a:r>
              <a:rPr lang="it-IT" dirty="0">
                <a:solidFill>
                  <a:schemeClr val="bg1"/>
                </a:solidFill>
              </a:rPr>
              <a:t>. Si potevano «noleggiare» in alcuni locali ragazze per ballare a 210 cents per ballo». </a:t>
            </a:r>
          </a:p>
          <a:p>
            <a:pPr marL="0" indent="0">
              <a:buNone/>
            </a:pPr>
            <a:r>
              <a:rPr lang="it-IT" dirty="0">
                <a:solidFill>
                  <a:schemeClr val="bg1"/>
                </a:solidFill>
              </a:rPr>
              <a:t>Per studiare il fenomeno utilizzò il metodo dell’osservazione. Furono mandati osservatori nella taxi-dance hall.</a:t>
            </a:r>
          </a:p>
          <a:p>
            <a:pPr marL="0" indent="0">
              <a:buNone/>
            </a:pPr>
            <a:r>
              <a:rPr lang="it-IT" sz="1900" b="1" dirty="0">
                <a:solidFill>
                  <a:srgbClr val="FF0000"/>
                </a:solidFill>
              </a:rPr>
              <a:t>Clifford R. Shaw </a:t>
            </a:r>
            <a:r>
              <a:rPr lang="it-IT" dirty="0">
                <a:solidFill>
                  <a:schemeClr val="bg1"/>
                </a:solidFill>
              </a:rPr>
              <a:t>usò per il suo lavoro i resoconti autobiografici. Egli scrisse </a:t>
            </a:r>
            <a:r>
              <a:rPr lang="it-IT" sz="1900" b="1" dirty="0">
                <a:solidFill>
                  <a:srgbClr val="FF0000"/>
                </a:solidFill>
              </a:rPr>
              <a:t>The Jack-Roller</a:t>
            </a:r>
            <a:r>
              <a:rPr lang="it-IT" dirty="0">
                <a:solidFill>
                  <a:schemeClr val="bg1"/>
                </a:solidFill>
              </a:rPr>
              <a:t>.</a:t>
            </a:r>
          </a:p>
          <a:p>
            <a:pPr marL="0" indent="0">
              <a:buNone/>
            </a:pPr>
            <a:r>
              <a:rPr lang="it-IT" dirty="0">
                <a:solidFill>
                  <a:schemeClr val="bg1"/>
                </a:solidFill>
              </a:rPr>
              <a:t>Un </a:t>
            </a:r>
            <a:r>
              <a:rPr lang="it-IT" sz="1900" b="1" dirty="0">
                <a:solidFill>
                  <a:srgbClr val="FF0000"/>
                </a:solidFill>
              </a:rPr>
              <a:t>jack-roller</a:t>
            </a:r>
            <a:r>
              <a:rPr lang="it-IT" dirty="0">
                <a:solidFill>
                  <a:schemeClr val="bg1"/>
                </a:solidFill>
              </a:rPr>
              <a:t> è un criminale che deruba gli ubriachi con o senza violenza.</a:t>
            </a:r>
          </a:p>
          <a:p>
            <a:pPr marL="0" indent="0">
              <a:buNone/>
            </a:pPr>
            <a:r>
              <a:rPr lang="it-IT" dirty="0">
                <a:solidFill>
                  <a:schemeClr val="bg1"/>
                </a:solidFill>
              </a:rPr>
              <a:t>Restano </a:t>
            </a:r>
            <a:r>
              <a:rPr lang="it-IT" sz="1900" b="1" dirty="0">
                <a:solidFill>
                  <a:srgbClr val="FF0000"/>
                </a:solidFill>
              </a:rPr>
              <a:t>due domande</a:t>
            </a:r>
            <a:r>
              <a:rPr lang="it-IT" dirty="0">
                <a:solidFill>
                  <a:schemeClr val="bg1"/>
                </a:solidFill>
              </a:rPr>
              <a:t>:</a:t>
            </a:r>
          </a:p>
          <a:p>
            <a:pPr marL="0" indent="0">
              <a:buNone/>
            </a:pPr>
            <a:r>
              <a:rPr lang="it-IT" dirty="0">
                <a:solidFill>
                  <a:schemeClr val="bg1"/>
                </a:solidFill>
              </a:rPr>
              <a:t>1) </a:t>
            </a:r>
            <a:r>
              <a:rPr lang="it-IT" sz="1900" b="1" dirty="0">
                <a:solidFill>
                  <a:srgbClr val="FF0000"/>
                </a:solidFill>
              </a:rPr>
              <a:t>Fino a che punto il resoconto è riferito e interpretato obiettivamente dall’informatore</a:t>
            </a:r>
            <a:r>
              <a:rPr lang="it-IT" dirty="0">
                <a:solidFill>
                  <a:schemeClr val="bg1"/>
                </a:solidFill>
              </a:rPr>
              <a:t>.</a:t>
            </a:r>
          </a:p>
          <a:p>
            <a:pPr marL="0" indent="0">
              <a:buNone/>
            </a:pPr>
            <a:endParaRPr lang="it-IT" dirty="0">
              <a:solidFill>
                <a:schemeClr val="bg1"/>
              </a:solidFill>
            </a:endParaRPr>
          </a:p>
        </p:txBody>
      </p:sp>
    </p:spTree>
    <p:extLst>
      <p:ext uri="{BB962C8B-B14F-4D97-AF65-F5344CB8AC3E}">
        <p14:creationId xmlns:p14="http://schemas.microsoft.com/office/powerpoint/2010/main" val="882201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D07BF9C-1219-97D4-0EF0-25E5906C9F60}"/>
              </a:ext>
            </a:extLst>
          </p:cNvPr>
          <p:cNvSpPr>
            <a:spLocks noGrp="1"/>
          </p:cNvSpPr>
          <p:nvPr>
            <p:ph idx="1"/>
          </p:nvPr>
        </p:nvSpPr>
        <p:spPr>
          <a:xfrm>
            <a:off x="684212" y="266330"/>
            <a:ext cx="11202988" cy="6063449"/>
          </a:xfrm>
          <a:solidFill>
            <a:schemeClr val="bg2">
              <a:lumMod val="20000"/>
              <a:lumOff val="80000"/>
            </a:schemeClr>
          </a:solidFill>
        </p:spPr>
        <p:txBody>
          <a:bodyPr/>
          <a:lstStyle/>
          <a:p>
            <a:pPr marL="0" indent="0">
              <a:buNone/>
            </a:pPr>
            <a:r>
              <a:rPr lang="it-IT" dirty="0">
                <a:solidFill>
                  <a:schemeClr val="bg1"/>
                </a:solidFill>
              </a:rPr>
              <a:t>Quando ci si chiede quale sia l’utilità di conoscere i particolari intimi dei processi mentali di un individuo si può osservare che tale conoscenza offre </a:t>
            </a:r>
            <a:r>
              <a:rPr lang="it-IT" sz="1900" b="1" dirty="0">
                <a:solidFill>
                  <a:srgbClr val="FF0000"/>
                </a:solidFill>
              </a:rPr>
              <a:t>due vantaggi fondamentali</a:t>
            </a:r>
            <a:r>
              <a:rPr lang="it-IT" dirty="0">
                <a:solidFill>
                  <a:schemeClr val="bg1"/>
                </a:solidFill>
              </a:rPr>
              <a:t>:</a:t>
            </a:r>
          </a:p>
          <a:p>
            <a:pPr marL="0" indent="0">
              <a:buNone/>
            </a:pPr>
            <a:r>
              <a:rPr lang="it-IT" dirty="0">
                <a:solidFill>
                  <a:schemeClr val="bg1"/>
                </a:solidFill>
              </a:rPr>
              <a:t>		A) questo materiale fornisce la chiave per un </a:t>
            </a:r>
            <a:r>
              <a:rPr lang="it-IT" sz="1900" b="1" dirty="0">
                <a:solidFill>
                  <a:srgbClr val="FF0000"/>
                </a:solidFill>
              </a:rPr>
              <a:t>corretto impiego dei metodi di 					trattamento del caso individuale</a:t>
            </a:r>
          </a:p>
          <a:p>
            <a:pPr marL="0" indent="0">
              <a:buNone/>
            </a:pPr>
            <a:r>
              <a:rPr lang="it-IT" sz="1900" b="1" dirty="0">
                <a:solidFill>
                  <a:srgbClr val="FF0000"/>
                </a:solidFill>
              </a:rPr>
              <a:t>		</a:t>
            </a:r>
            <a:r>
              <a:rPr lang="it-IT" sz="1900" dirty="0">
                <a:solidFill>
                  <a:schemeClr val="bg1"/>
                </a:solidFill>
              </a:rPr>
              <a:t>B) esso ci permette di </a:t>
            </a:r>
            <a:r>
              <a:rPr lang="it-IT" sz="1900" b="1" dirty="0">
                <a:solidFill>
                  <a:srgbClr val="FF0000"/>
                </a:solidFill>
              </a:rPr>
              <a:t>conoscere a fondo la natura della subcultura deviante a cui 				appartiene il ragazzo</a:t>
            </a:r>
          </a:p>
          <a:p>
            <a:pPr marL="0" indent="0">
              <a:buNone/>
            </a:pPr>
            <a:r>
              <a:rPr lang="it-IT" dirty="0">
                <a:solidFill>
                  <a:schemeClr val="bg1"/>
                </a:solidFill>
              </a:rPr>
              <a:t>2) </a:t>
            </a:r>
            <a:r>
              <a:rPr lang="it-IT" sz="1900" b="1" dirty="0">
                <a:solidFill>
                  <a:srgbClr val="FF0000"/>
                </a:solidFill>
              </a:rPr>
              <a:t>Validità universale </a:t>
            </a:r>
            <a:r>
              <a:rPr lang="it-IT" dirty="0">
                <a:solidFill>
                  <a:schemeClr val="bg1"/>
                </a:solidFill>
              </a:rPr>
              <a:t>di un resoconto del tipo di the Jack-Roller. La validità può essere provata solo con la convergenza di vari studi.</a:t>
            </a:r>
          </a:p>
          <a:p>
            <a:pPr marL="0" indent="0">
              <a:buNone/>
            </a:pPr>
            <a:r>
              <a:rPr lang="it-IT" dirty="0">
                <a:solidFill>
                  <a:schemeClr val="bg1"/>
                </a:solidFill>
              </a:rPr>
              <a:t>Shaw inoltre lavorava con </a:t>
            </a:r>
            <a:r>
              <a:rPr lang="it-IT" sz="1900" b="1" dirty="0">
                <a:solidFill>
                  <a:srgbClr val="FF0000"/>
                </a:solidFill>
              </a:rPr>
              <a:t>Henry </a:t>
            </a:r>
            <a:r>
              <a:rPr lang="it-IT" sz="1900" b="1" dirty="0" err="1">
                <a:solidFill>
                  <a:srgbClr val="FF0000"/>
                </a:solidFill>
              </a:rPr>
              <a:t>McKay</a:t>
            </a:r>
            <a:r>
              <a:rPr lang="it-IT" sz="1900" b="1" dirty="0">
                <a:solidFill>
                  <a:srgbClr val="FF0000"/>
                </a:solidFill>
              </a:rPr>
              <a:t> </a:t>
            </a:r>
            <a:r>
              <a:rPr lang="it-IT" dirty="0">
                <a:solidFill>
                  <a:schemeClr val="bg1"/>
                </a:solidFill>
              </a:rPr>
              <a:t>all’analisi delle «</a:t>
            </a:r>
            <a:r>
              <a:rPr lang="it-IT" sz="1900" b="1" dirty="0">
                <a:solidFill>
                  <a:srgbClr val="FF0000"/>
                </a:solidFill>
              </a:rPr>
              <a:t>aree delinquenziali</a:t>
            </a:r>
            <a:r>
              <a:rPr lang="it-IT" dirty="0">
                <a:solidFill>
                  <a:schemeClr val="bg1"/>
                </a:solidFill>
              </a:rPr>
              <a:t>».</a:t>
            </a:r>
          </a:p>
          <a:p>
            <a:pPr marL="0" indent="0">
              <a:buNone/>
            </a:pPr>
            <a:r>
              <a:rPr lang="it-IT" dirty="0">
                <a:solidFill>
                  <a:schemeClr val="bg1"/>
                </a:solidFill>
              </a:rPr>
              <a:t>I giovani presi in considerazione erano tra i 10 e i 16 anni. L’incidenza della delinquenza era notevolmente più alta in certe aree che vennero chiamate </a:t>
            </a:r>
            <a:r>
              <a:rPr lang="it-IT" sz="2000" b="1" dirty="0">
                <a:solidFill>
                  <a:srgbClr val="FF0000"/>
                </a:solidFill>
              </a:rPr>
              <a:t>aree delinquenziali</a:t>
            </a:r>
            <a:r>
              <a:rPr lang="it-IT" sz="1900" b="1" dirty="0">
                <a:solidFill>
                  <a:srgbClr val="FF0000"/>
                </a:solidFill>
              </a:rPr>
              <a:t>.</a:t>
            </a:r>
          </a:p>
          <a:p>
            <a:pPr marL="0" indent="0">
              <a:buNone/>
            </a:pPr>
            <a:r>
              <a:rPr lang="it-IT" dirty="0">
                <a:solidFill>
                  <a:schemeClr val="bg1"/>
                </a:solidFill>
              </a:rPr>
              <a:t>Si riuscì a dimostrare che il tasso di delinquenza è inversamente proporzionale alla distanza dal centro della città e che le aree ad alto tasso di delinquenza presentano altri sintomi di disorganizzazione sociale: alto n° di assistiti, di suicidi e di trasferimenti.</a:t>
            </a:r>
          </a:p>
        </p:txBody>
      </p:sp>
    </p:spTree>
    <p:extLst>
      <p:ext uri="{BB962C8B-B14F-4D97-AF65-F5344CB8AC3E}">
        <p14:creationId xmlns:p14="http://schemas.microsoft.com/office/powerpoint/2010/main" val="3270648559"/>
      </p:ext>
    </p:extLst>
  </p:cSld>
  <p:clrMapOvr>
    <a:masterClrMapping/>
  </p:clrMapOvr>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284</TotalTime>
  <Words>1679</Words>
  <Application>Microsoft Office PowerPoint</Application>
  <PresentationFormat>Widescreen</PresentationFormat>
  <Paragraphs>64</Paragraphs>
  <Slides>11</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11</vt:i4>
      </vt:variant>
    </vt:vector>
  </HeadingPairs>
  <TitlesOfParts>
    <vt:vector size="14" baseType="lpstr">
      <vt:lpstr>Century Gothic</vt:lpstr>
      <vt:lpstr>Wingdings 3</vt:lpstr>
      <vt:lpstr>Sezione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SERRA ROSEMARY</dc:creator>
  <cp:lastModifiedBy>SERRA ROSEMARY</cp:lastModifiedBy>
  <cp:revision>14</cp:revision>
  <dcterms:created xsi:type="dcterms:W3CDTF">2022-10-12T13:50:54Z</dcterms:created>
  <dcterms:modified xsi:type="dcterms:W3CDTF">2022-10-14T16:32:29Z</dcterms:modified>
</cp:coreProperties>
</file>