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9" r:id="rId3"/>
    <p:sldId id="257" r:id="rId4"/>
    <p:sldId id="265" r:id="rId5"/>
    <p:sldId id="266" r:id="rId6"/>
    <p:sldId id="267" r:id="rId7"/>
    <p:sldId id="268" r:id="rId8"/>
    <p:sldId id="269" r:id="rId9"/>
    <p:sldId id="270" r:id="rId10"/>
    <p:sldId id="271" r:id="rId11"/>
    <p:sldId id="273" r:id="rId12"/>
    <p:sldId id="274" r:id="rId13"/>
    <p:sldId id="275" r:id="rId14"/>
    <p:sldId id="276" r:id="rId15"/>
    <p:sldId id="272"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8309F64C-D8CB-4B3F-B8E6-A88B5846F8E4}" type="datetimeFigureOut">
              <a:rPr lang="it-IT" smtClean="0"/>
              <a:t>31/10/2022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181A941-0B9D-47B2-9759-6392AA088C6B}" type="slidenum">
              <a:rPr lang="it-IT" smtClean="0"/>
              <a:t>‹N›</a:t>
            </a:fld>
            <a:endParaRPr lang="it-IT"/>
          </a:p>
        </p:txBody>
      </p:sp>
    </p:spTree>
    <p:extLst>
      <p:ext uri="{BB962C8B-B14F-4D97-AF65-F5344CB8AC3E}">
        <p14:creationId xmlns:p14="http://schemas.microsoft.com/office/powerpoint/2010/main" val="1085844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309F64C-D8CB-4B3F-B8E6-A88B5846F8E4}" type="datetimeFigureOut">
              <a:rPr lang="it-IT" smtClean="0"/>
              <a:t>31/10/2022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181A941-0B9D-47B2-9759-6392AA088C6B}" type="slidenum">
              <a:rPr lang="it-IT" smtClean="0"/>
              <a:t>‹N›</a:t>
            </a:fld>
            <a:endParaRPr lang="it-IT"/>
          </a:p>
        </p:txBody>
      </p:sp>
    </p:spTree>
    <p:extLst>
      <p:ext uri="{BB962C8B-B14F-4D97-AF65-F5344CB8AC3E}">
        <p14:creationId xmlns:p14="http://schemas.microsoft.com/office/powerpoint/2010/main" val="90196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it-IT"/>
              <a:t>Fare clic per modificare lo stile del titolo dello schema</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309F64C-D8CB-4B3F-B8E6-A88B5846F8E4}" type="datetimeFigureOut">
              <a:rPr lang="it-IT" smtClean="0"/>
              <a:t>31/10/2022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181A941-0B9D-47B2-9759-6392AA088C6B}" type="slidenum">
              <a:rPr lang="it-IT" smtClean="0"/>
              <a:t>‹N›</a:t>
            </a:fld>
            <a:endParaRPr lang="it-IT"/>
          </a:p>
        </p:txBody>
      </p:sp>
    </p:spTree>
    <p:extLst>
      <p:ext uri="{BB962C8B-B14F-4D97-AF65-F5344CB8AC3E}">
        <p14:creationId xmlns:p14="http://schemas.microsoft.com/office/powerpoint/2010/main" val="10635926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it-IT"/>
              <a:t>Fare clic per modificare lo stile del titolo dello schema</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it-IT"/>
              <a:t>Fare clic per modificare gli stili del testo dello schema</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309F64C-D8CB-4B3F-B8E6-A88B5846F8E4}" type="datetimeFigureOut">
              <a:rPr lang="it-IT" smtClean="0"/>
              <a:t>31/10/2022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181A941-0B9D-47B2-9759-6392AA088C6B}" type="slidenum">
              <a:rPr lang="it-IT" smtClean="0"/>
              <a:t>‹N›</a:t>
            </a:fld>
            <a:endParaRPr lang="it-IT"/>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83439643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309F64C-D8CB-4B3F-B8E6-A88B5846F8E4}" type="datetimeFigureOut">
              <a:rPr lang="it-IT" smtClean="0"/>
              <a:t>31/10/2022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181A941-0B9D-47B2-9759-6392AA088C6B}" type="slidenum">
              <a:rPr lang="it-IT" smtClean="0"/>
              <a:t>‹N›</a:t>
            </a:fld>
            <a:endParaRPr lang="it-IT"/>
          </a:p>
        </p:txBody>
      </p:sp>
    </p:spTree>
    <p:extLst>
      <p:ext uri="{BB962C8B-B14F-4D97-AF65-F5344CB8AC3E}">
        <p14:creationId xmlns:p14="http://schemas.microsoft.com/office/powerpoint/2010/main" val="30472603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309F64C-D8CB-4B3F-B8E6-A88B5846F8E4}" type="datetimeFigureOut">
              <a:rPr lang="it-IT" smtClean="0"/>
              <a:t>31/10/2022</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181A941-0B9D-47B2-9759-6392AA088C6B}" type="slidenum">
              <a:rPr lang="it-IT" smtClean="0"/>
              <a:t>‹N›</a:t>
            </a:fld>
            <a:endParaRPr lang="it-IT"/>
          </a:p>
        </p:txBody>
      </p:sp>
    </p:spTree>
    <p:extLst>
      <p:ext uri="{BB962C8B-B14F-4D97-AF65-F5344CB8AC3E}">
        <p14:creationId xmlns:p14="http://schemas.microsoft.com/office/powerpoint/2010/main" val="263657845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 immagin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8309F64C-D8CB-4B3F-B8E6-A88B5846F8E4}" type="datetimeFigureOut">
              <a:rPr lang="it-IT" smtClean="0"/>
              <a:t>31/10/2022</a:t>
            </a:fld>
            <a:endParaRPr lang="it-IT"/>
          </a:p>
        </p:txBody>
      </p:sp>
      <p:sp>
        <p:nvSpPr>
          <p:cNvPr id="4"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181A941-0B9D-47B2-9759-6392AA088C6B}" type="slidenum">
              <a:rPr lang="it-IT" smtClean="0"/>
              <a:t>‹N›</a:t>
            </a:fld>
            <a:endParaRPr lang="it-IT"/>
          </a:p>
        </p:txBody>
      </p:sp>
    </p:spTree>
    <p:extLst>
      <p:ext uri="{BB962C8B-B14F-4D97-AF65-F5344CB8AC3E}">
        <p14:creationId xmlns:p14="http://schemas.microsoft.com/office/powerpoint/2010/main" val="39002174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nchorCtr="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309F64C-D8CB-4B3F-B8E6-A88B5846F8E4}" type="datetimeFigureOut">
              <a:rPr lang="it-IT" smtClean="0"/>
              <a:t>31/10/2022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181A941-0B9D-47B2-9759-6392AA088C6B}" type="slidenum">
              <a:rPr lang="it-IT" smtClean="0"/>
              <a:t>‹N›</a:t>
            </a:fld>
            <a:endParaRPr lang="it-IT"/>
          </a:p>
        </p:txBody>
      </p:sp>
    </p:spTree>
    <p:extLst>
      <p:ext uri="{BB962C8B-B14F-4D97-AF65-F5344CB8AC3E}">
        <p14:creationId xmlns:p14="http://schemas.microsoft.com/office/powerpoint/2010/main" val="16563697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8309F64C-D8CB-4B3F-B8E6-A88B5846F8E4}" type="datetimeFigureOut">
              <a:rPr lang="it-IT" smtClean="0"/>
              <a:t>31/10/2022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181A941-0B9D-47B2-9759-6392AA088C6B}" type="slidenum">
              <a:rPr lang="it-IT" smtClean="0"/>
              <a:t>‹N›</a:t>
            </a:fld>
            <a:endParaRPr lang="it-IT"/>
          </a:p>
        </p:txBody>
      </p:sp>
    </p:spTree>
    <p:extLst>
      <p:ext uri="{BB962C8B-B14F-4D97-AF65-F5344CB8AC3E}">
        <p14:creationId xmlns:p14="http://schemas.microsoft.com/office/powerpoint/2010/main" val="936420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3"/>
          <p:cNvSpPr>
            <a:spLocks noGrp="1"/>
          </p:cNvSpPr>
          <p:nvPr>
            <p:ph type="dt" sz="half" idx="10"/>
          </p:nvPr>
        </p:nvSpPr>
        <p:spPr/>
        <p:txBody>
          <a:bodyPr/>
          <a:lstStyle/>
          <a:p>
            <a:fld id="{8309F64C-D8CB-4B3F-B8E6-A88B5846F8E4}" type="datetimeFigureOut">
              <a:rPr lang="it-IT" smtClean="0"/>
              <a:t>31/10/2022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181A941-0B9D-47B2-9759-6392AA088C6B}" type="slidenum">
              <a:rPr lang="it-IT" smtClean="0"/>
              <a:t>‹N›</a:t>
            </a:fld>
            <a:endParaRPr lang="it-IT"/>
          </a:p>
        </p:txBody>
      </p:sp>
    </p:spTree>
    <p:extLst>
      <p:ext uri="{BB962C8B-B14F-4D97-AF65-F5344CB8AC3E}">
        <p14:creationId xmlns:p14="http://schemas.microsoft.com/office/powerpoint/2010/main" val="25048470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8309F64C-D8CB-4B3F-B8E6-A88B5846F8E4}" type="datetimeFigureOut">
              <a:rPr lang="it-IT" smtClean="0"/>
              <a:t>31/10/2022</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3181A941-0B9D-47B2-9759-6392AA088C6B}" type="slidenum">
              <a:rPr lang="it-IT" smtClean="0"/>
              <a:t>‹N›</a:t>
            </a:fld>
            <a:endParaRPr lang="it-IT"/>
          </a:p>
        </p:txBody>
      </p:sp>
    </p:spTree>
    <p:extLst>
      <p:ext uri="{BB962C8B-B14F-4D97-AF65-F5344CB8AC3E}">
        <p14:creationId xmlns:p14="http://schemas.microsoft.com/office/powerpoint/2010/main" val="3808364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8309F64C-D8CB-4B3F-B8E6-A88B5846F8E4}" type="datetimeFigureOut">
              <a:rPr lang="it-IT" smtClean="0"/>
              <a:t>31/10/2022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181A941-0B9D-47B2-9759-6392AA088C6B}" type="slidenum">
              <a:rPr lang="it-IT" smtClean="0"/>
              <a:t>‹N›</a:t>
            </a:fld>
            <a:endParaRPr lang="it-IT"/>
          </a:p>
        </p:txBody>
      </p:sp>
    </p:spTree>
    <p:extLst>
      <p:ext uri="{BB962C8B-B14F-4D97-AF65-F5344CB8AC3E}">
        <p14:creationId xmlns:p14="http://schemas.microsoft.com/office/powerpoint/2010/main" val="40061769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8309F64C-D8CB-4B3F-B8E6-A88B5846F8E4}" type="datetimeFigureOut">
              <a:rPr lang="it-IT" smtClean="0"/>
              <a:t>31/10/2022</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3181A941-0B9D-47B2-9759-6392AA088C6B}" type="slidenum">
              <a:rPr lang="it-IT" smtClean="0"/>
              <a:t>‹N›</a:t>
            </a:fld>
            <a:endParaRPr lang="it-IT"/>
          </a:p>
        </p:txBody>
      </p:sp>
    </p:spTree>
    <p:extLst>
      <p:ext uri="{BB962C8B-B14F-4D97-AF65-F5344CB8AC3E}">
        <p14:creationId xmlns:p14="http://schemas.microsoft.com/office/powerpoint/2010/main" val="2528377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7" name="Date Placeholder 2"/>
          <p:cNvSpPr>
            <a:spLocks noGrp="1"/>
          </p:cNvSpPr>
          <p:nvPr>
            <p:ph type="dt" sz="half" idx="10"/>
          </p:nvPr>
        </p:nvSpPr>
        <p:spPr/>
        <p:txBody>
          <a:bodyPr/>
          <a:lstStyle/>
          <a:p>
            <a:fld id="{8309F64C-D8CB-4B3F-B8E6-A88B5846F8E4}" type="datetimeFigureOut">
              <a:rPr lang="it-IT" smtClean="0"/>
              <a:t>31/10/2022</a:t>
            </a:fld>
            <a:endParaRPr lang="it-IT"/>
          </a:p>
        </p:txBody>
      </p:sp>
      <p:sp>
        <p:nvSpPr>
          <p:cNvPr id="5" name="Footer Placeholder 3"/>
          <p:cNvSpPr>
            <a:spLocks noGrp="1"/>
          </p:cNvSpPr>
          <p:nvPr>
            <p:ph type="ftr" sz="quarter" idx="11"/>
          </p:nvPr>
        </p:nvSpPr>
        <p:spPr/>
        <p:txBody>
          <a:bodyPr/>
          <a:lstStyle/>
          <a:p>
            <a:endParaRPr lang="it-IT"/>
          </a:p>
        </p:txBody>
      </p:sp>
      <p:sp>
        <p:nvSpPr>
          <p:cNvPr id="6" name="Slide Number Placeholder 4"/>
          <p:cNvSpPr>
            <a:spLocks noGrp="1"/>
          </p:cNvSpPr>
          <p:nvPr>
            <p:ph type="sldNum" sz="quarter" idx="12"/>
          </p:nvPr>
        </p:nvSpPr>
        <p:spPr/>
        <p:txBody>
          <a:bodyPr/>
          <a:lstStyle/>
          <a:p>
            <a:fld id="{3181A941-0B9D-47B2-9759-6392AA088C6B}" type="slidenum">
              <a:rPr lang="it-IT" smtClean="0"/>
              <a:t>‹N›</a:t>
            </a:fld>
            <a:endParaRPr lang="it-IT"/>
          </a:p>
        </p:txBody>
      </p:sp>
    </p:spTree>
    <p:extLst>
      <p:ext uri="{BB962C8B-B14F-4D97-AF65-F5344CB8AC3E}">
        <p14:creationId xmlns:p14="http://schemas.microsoft.com/office/powerpoint/2010/main" val="15033325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8309F64C-D8CB-4B3F-B8E6-A88B5846F8E4}" type="datetimeFigureOut">
              <a:rPr lang="it-IT" smtClean="0"/>
              <a:t>31/10/2022</a:t>
            </a:fld>
            <a:endParaRPr lang="it-IT"/>
          </a:p>
        </p:txBody>
      </p:sp>
      <p:sp>
        <p:nvSpPr>
          <p:cNvPr id="5" name="Footer Placeholder 2"/>
          <p:cNvSpPr>
            <a:spLocks noGrp="1"/>
          </p:cNvSpPr>
          <p:nvPr>
            <p:ph type="ftr" sz="quarter" idx="11"/>
          </p:nvPr>
        </p:nvSpPr>
        <p:spPr/>
        <p:txBody>
          <a:bodyPr/>
          <a:lstStyle/>
          <a:p>
            <a:endParaRPr lang="it-IT"/>
          </a:p>
        </p:txBody>
      </p:sp>
      <p:sp>
        <p:nvSpPr>
          <p:cNvPr id="6" name="Slide Number Placeholder 3"/>
          <p:cNvSpPr>
            <a:spLocks noGrp="1"/>
          </p:cNvSpPr>
          <p:nvPr>
            <p:ph type="sldNum" sz="quarter" idx="12"/>
          </p:nvPr>
        </p:nvSpPr>
        <p:spPr/>
        <p:txBody>
          <a:bodyPr/>
          <a:lstStyle/>
          <a:p>
            <a:fld id="{3181A941-0B9D-47B2-9759-6392AA088C6B}" type="slidenum">
              <a:rPr lang="it-IT" smtClean="0"/>
              <a:t>‹N›</a:t>
            </a:fld>
            <a:endParaRPr lang="it-IT"/>
          </a:p>
        </p:txBody>
      </p:sp>
    </p:spTree>
    <p:extLst>
      <p:ext uri="{BB962C8B-B14F-4D97-AF65-F5344CB8AC3E}">
        <p14:creationId xmlns:p14="http://schemas.microsoft.com/office/powerpoint/2010/main" val="21319816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7" name="Date Placeholder 4"/>
          <p:cNvSpPr>
            <a:spLocks noGrp="1"/>
          </p:cNvSpPr>
          <p:nvPr>
            <p:ph type="dt" sz="half" idx="10"/>
          </p:nvPr>
        </p:nvSpPr>
        <p:spPr/>
        <p:txBody>
          <a:bodyPr/>
          <a:lstStyle/>
          <a:p>
            <a:fld id="{8309F64C-D8CB-4B3F-B8E6-A88B5846F8E4}" type="datetimeFigureOut">
              <a:rPr lang="it-IT" smtClean="0"/>
              <a:t>31/10/2022</a:t>
            </a:fld>
            <a:endParaRPr lang="it-IT"/>
          </a:p>
        </p:txBody>
      </p:sp>
      <p:sp>
        <p:nvSpPr>
          <p:cNvPr id="5" name="Footer Placeholder 5"/>
          <p:cNvSpPr>
            <a:spLocks noGrp="1"/>
          </p:cNvSpPr>
          <p:nvPr>
            <p:ph type="ftr" sz="quarter" idx="11"/>
          </p:nvPr>
        </p:nvSpPr>
        <p:spPr/>
        <p:txBody>
          <a:bodyPr/>
          <a:lstStyle/>
          <a:p>
            <a:endParaRPr lang="it-IT"/>
          </a:p>
        </p:txBody>
      </p:sp>
      <p:sp>
        <p:nvSpPr>
          <p:cNvPr id="6" name="Slide Number Placeholder 6"/>
          <p:cNvSpPr>
            <a:spLocks noGrp="1"/>
          </p:cNvSpPr>
          <p:nvPr>
            <p:ph type="sldNum" sz="quarter" idx="12"/>
          </p:nvPr>
        </p:nvSpPr>
        <p:spPr/>
        <p:txBody>
          <a:bodyPr/>
          <a:lstStyle/>
          <a:p>
            <a:fld id="{3181A941-0B9D-47B2-9759-6392AA088C6B}" type="slidenum">
              <a:rPr lang="it-IT" smtClean="0"/>
              <a:t>‹N›</a:t>
            </a:fld>
            <a:endParaRPr lang="it-IT"/>
          </a:p>
        </p:txBody>
      </p:sp>
    </p:spTree>
    <p:extLst>
      <p:ext uri="{BB962C8B-B14F-4D97-AF65-F5344CB8AC3E}">
        <p14:creationId xmlns:p14="http://schemas.microsoft.com/office/powerpoint/2010/main" val="23645599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8309F64C-D8CB-4B3F-B8E6-A88B5846F8E4}" type="datetimeFigureOut">
              <a:rPr lang="it-IT" smtClean="0"/>
              <a:t>31/10/2022</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3181A941-0B9D-47B2-9759-6392AA088C6B}" type="slidenum">
              <a:rPr lang="it-IT" smtClean="0"/>
              <a:t>‹N›</a:t>
            </a:fld>
            <a:endParaRPr lang="it-IT"/>
          </a:p>
        </p:txBody>
      </p:sp>
    </p:spTree>
    <p:extLst>
      <p:ext uri="{BB962C8B-B14F-4D97-AF65-F5344CB8AC3E}">
        <p14:creationId xmlns:p14="http://schemas.microsoft.com/office/powerpoint/2010/main" val="30738223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8309F64C-D8CB-4B3F-B8E6-A88B5846F8E4}" type="datetimeFigureOut">
              <a:rPr lang="it-IT" smtClean="0"/>
              <a:t>31/10/2022</a:t>
            </a:fld>
            <a:endParaRPr lang="it-IT"/>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it-IT"/>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3181A941-0B9D-47B2-9759-6392AA088C6B}" type="slidenum">
              <a:rPr lang="it-IT" smtClean="0"/>
              <a:t>‹N›</a:t>
            </a:fld>
            <a:endParaRPr lang="it-IT"/>
          </a:p>
        </p:txBody>
      </p:sp>
    </p:spTree>
    <p:extLst>
      <p:ext uri="{BB962C8B-B14F-4D97-AF65-F5344CB8AC3E}">
        <p14:creationId xmlns:p14="http://schemas.microsoft.com/office/powerpoint/2010/main" val="3679390030"/>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11.xml"/><Relationship Id="rId5" Type="http://schemas.openxmlformats.org/officeDocument/2006/relationships/image" Target="../media/image9.jpg"/><Relationship Id="rId4" Type="http://schemas.openxmlformats.org/officeDocument/2006/relationships/image" Target="../media/image8.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5B3F649-998D-2BCD-71C4-A238CEC93E27}"/>
              </a:ext>
            </a:extLst>
          </p:cNvPr>
          <p:cNvSpPr>
            <a:spLocks noGrp="1"/>
          </p:cNvSpPr>
          <p:nvPr>
            <p:ph type="title"/>
          </p:nvPr>
        </p:nvSpPr>
        <p:spPr>
          <a:xfrm>
            <a:off x="1252609" y="1035812"/>
            <a:ext cx="8761413" cy="4344056"/>
          </a:xfrm>
        </p:spPr>
        <p:txBody>
          <a:bodyPr/>
          <a:lstStyle/>
          <a:p>
            <a:pPr algn="ctr"/>
            <a:r>
              <a:rPr lang="it-IT" b="1" dirty="0">
                <a:solidFill>
                  <a:srgbClr val="FFFF00"/>
                </a:solidFill>
              </a:rPr>
              <a:t>La vita in una piccola città </a:t>
            </a:r>
            <a:br>
              <a:rPr lang="it-IT" dirty="0"/>
            </a:br>
            <a:br>
              <a:rPr lang="it-IT" dirty="0"/>
            </a:br>
            <a:r>
              <a:rPr lang="it-IT" b="1" dirty="0">
                <a:solidFill>
                  <a:schemeClr val="accent1">
                    <a:lumMod val="60000"/>
                    <a:lumOff val="40000"/>
                  </a:schemeClr>
                </a:solidFill>
              </a:rPr>
              <a:t>Robert e Helen LYND</a:t>
            </a:r>
            <a:br>
              <a:rPr lang="it-IT" b="1" dirty="0">
                <a:solidFill>
                  <a:schemeClr val="accent1">
                    <a:lumMod val="60000"/>
                    <a:lumOff val="40000"/>
                  </a:schemeClr>
                </a:solidFill>
              </a:rPr>
            </a:br>
            <a:br>
              <a:rPr lang="it-IT" dirty="0"/>
            </a:br>
            <a:r>
              <a:rPr lang="it-IT" b="1" dirty="0" err="1">
                <a:solidFill>
                  <a:srgbClr val="FFFF00"/>
                </a:solidFill>
              </a:rPr>
              <a:t>Middletown</a:t>
            </a:r>
            <a:r>
              <a:rPr lang="it-IT" b="1" dirty="0">
                <a:solidFill>
                  <a:srgbClr val="FFFF00"/>
                </a:solidFill>
              </a:rPr>
              <a:t> studies of </a:t>
            </a:r>
            <a:r>
              <a:rPr lang="it-IT" b="1" dirty="0" err="1">
                <a:solidFill>
                  <a:srgbClr val="FFFF00"/>
                </a:solidFill>
              </a:rPr>
              <a:t>Muncie</a:t>
            </a:r>
            <a:r>
              <a:rPr lang="it-IT" b="1" dirty="0">
                <a:solidFill>
                  <a:srgbClr val="FFFF00"/>
                </a:solidFill>
              </a:rPr>
              <a:t>, Indiana</a:t>
            </a:r>
          </a:p>
        </p:txBody>
      </p:sp>
    </p:spTree>
    <p:extLst>
      <p:ext uri="{BB962C8B-B14F-4D97-AF65-F5344CB8AC3E}">
        <p14:creationId xmlns:p14="http://schemas.microsoft.com/office/powerpoint/2010/main" val="5335503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57F14-5EF1-1050-0072-B7074E7A4F46}"/>
              </a:ext>
            </a:extLst>
          </p:cNvPr>
          <p:cNvSpPr>
            <a:spLocks noGrp="1"/>
          </p:cNvSpPr>
          <p:nvPr>
            <p:ph type="title"/>
          </p:nvPr>
        </p:nvSpPr>
        <p:spPr>
          <a:xfrm>
            <a:off x="674704" y="514905"/>
            <a:ext cx="10981678" cy="5797117"/>
          </a:xfrm>
          <a:solidFill>
            <a:srgbClr val="FFFF00"/>
          </a:solidFill>
        </p:spPr>
        <p:txBody>
          <a:bodyPr/>
          <a:lstStyle/>
          <a:p>
            <a:r>
              <a:rPr lang="it-IT" sz="2400" dirty="0">
                <a:solidFill>
                  <a:schemeClr val="bg1"/>
                </a:solidFill>
              </a:rPr>
              <a:t>Lo scopo di </a:t>
            </a:r>
            <a:r>
              <a:rPr lang="it-IT" sz="2400" dirty="0" err="1">
                <a:solidFill>
                  <a:schemeClr val="bg1"/>
                </a:solidFill>
              </a:rPr>
              <a:t>Middletown</a:t>
            </a:r>
            <a:r>
              <a:rPr lang="it-IT" sz="2400" dirty="0">
                <a:solidFill>
                  <a:schemeClr val="bg1"/>
                </a:solidFill>
              </a:rPr>
              <a:t> è una descrizione sistematica e non un giudizio dall’esterno.</a:t>
            </a:r>
            <a:br>
              <a:rPr lang="it-IT" sz="2400" dirty="0">
                <a:solidFill>
                  <a:schemeClr val="bg1"/>
                </a:solidFill>
              </a:rPr>
            </a:br>
            <a:r>
              <a:rPr lang="it-IT" sz="2400" dirty="0">
                <a:solidFill>
                  <a:schemeClr val="bg1"/>
                </a:solidFill>
              </a:rPr>
              <a:t>Il metodo è quello di presentare fatti per comunicare impressioni.</a:t>
            </a:r>
            <a:br>
              <a:rPr lang="it-IT" sz="2400" dirty="0">
                <a:solidFill>
                  <a:schemeClr val="bg1"/>
                </a:solidFill>
              </a:rPr>
            </a:br>
            <a:r>
              <a:rPr lang="it-IT" sz="2400" dirty="0">
                <a:solidFill>
                  <a:schemeClr val="bg1"/>
                </a:solidFill>
              </a:rPr>
              <a:t>I Lynd </a:t>
            </a:r>
            <a:r>
              <a:rPr lang="it-IT" sz="2400" dirty="0" err="1">
                <a:solidFill>
                  <a:schemeClr val="bg1"/>
                </a:solidFill>
              </a:rPr>
              <a:t>diedere</a:t>
            </a:r>
            <a:r>
              <a:rPr lang="it-IT" sz="2400" dirty="0">
                <a:solidFill>
                  <a:schemeClr val="bg1"/>
                </a:solidFill>
              </a:rPr>
              <a:t> una descrizione particolareggiata della vita dei diversi strati sociali.</a:t>
            </a:r>
            <a:br>
              <a:rPr lang="it-IT" sz="2400" dirty="0">
                <a:solidFill>
                  <a:schemeClr val="bg1"/>
                </a:solidFill>
              </a:rPr>
            </a:br>
            <a:r>
              <a:rPr lang="it-IT" sz="2400" dirty="0">
                <a:solidFill>
                  <a:schemeClr val="bg1"/>
                </a:solidFill>
              </a:rPr>
              <a:t>L’analisi si presenta come l’essenza delle opinioni ponderate di un gruppo di intellettuali di </a:t>
            </a:r>
            <a:r>
              <a:rPr lang="it-IT" sz="2400" dirty="0" err="1">
                <a:solidFill>
                  <a:schemeClr val="bg1"/>
                </a:solidFill>
              </a:rPr>
              <a:t>Middletown</a:t>
            </a:r>
            <a:r>
              <a:rPr lang="it-IT" sz="2400" dirty="0">
                <a:solidFill>
                  <a:schemeClr val="bg1"/>
                </a:solidFill>
              </a:rPr>
              <a:t>.</a:t>
            </a:r>
            <a:br>
              <a:rPr lang="it-IT" sz="2400" dirty="0">
                <a:solidFill>
                  <a:schemeClr val="bg1"/>
                </a:solidFill>
              </a:rPr>
            </a:br>
            <a:r>
              <a:rPr lang="it-IT" sz="2400" dirty="0">
                <a:solidFill>
                  <a:schemeClr val="bg1"/>
                </a:solidFill>
              </a:rPr>
              <a:t>Lynd fu molto meticoloso nella presentazione dei dati e la fonte di ogni affermazione è sempre documentata accuratamente. Tuttavia la sua elaborazione statistica è elementare.</a:t>
            </a:r>
            <a:br>
              <a:rPr lang="it-IT" sz="2400" dirty="0">
                <a:solidFill>
                  <a:schemeClr val="bg1"/>
                </a:solidFill>
              </a:rPr>
            </a:br>
            <a:br>
              <a:rPr lang="it-IT" sz="2400" dirty="0">
                <a:solidFill>
                  <a:schemeClr val="bg1"/>
                </a:solidFill>
              </a:rPr>
            </a:br>
            <a:r>
              <a:rPr lang="it-IT" sz="2400" b="1" u="sng" dirty="0" err="1">
                <a:solidFill>
                  <a:srgbClr val="FF0000"/>
                </a:solidFill>
              </a:rPr>
              <a:t>Middletown</a:t>
            </a:r>
            <a:r>
              <a:rPr lang="it-IT" sz="2400" b="1" u="sng" dirty="0">
                <a:solidFill>
                  <a:srgbClr val="FF0000"/>
                </a:solidFill>
              </a:rPr>
              <a:t> in </a:t>
            </a:r>
            <a:r>
              <a:rPr lang="it-IT" sz="2400" b="1" u="sng" dirty="0" err="1">
                <a:solidFill>
                  <a:srgbClr val="FF0000"/>
                </a:solidFill>
              </a:rPr>
              <a:t>transition</a:t>
            </a:r>
            <a:br>
              <a:rPr lang="it-IT" sz="2400" dirty="0">
                <a:solidFill>
                  <a:schemeClr val="bg1"/>
                </a:solidFill>
              </a:rPr>
            </a:br>
            <a:br>
              <a:rPr lang="it-IT" sz="2400" dirty="0">
                <a:solidFill>
                  <a:schemeClr val="bg1"/>
                </a:solidFill>
              </a:rPr>
            </a:br>
            <a:r>
              <a:rPr lang="it-IT" sz="2400" dirty="0">
                <a:solidFill>
                  <a:schemeClr val="bg1"/>
                </a:solidFill>
              </a:rPr>
              <a:t>Fu pubblicato nel 1937. Esso tocca problemi di interesse molto più duraturo rispetto a quelli affrontati in </a:t>
            </a:r>
            <a:r>
              <a:rPr lang="it-IT" sz="2400" dirty="0" err="1">
                <a:solidFill>
                  <a:schemeClr val="bg1"/>
                </a:solidFill>
              </a:rPr>
              <a:t>Middletown</a:t>
            </a:r>
            <a:r>
              <a:rPr lang="it-IT" sz="2400" dirty="0">
                <a:solidFill>
                  <a:schemeClr val="bg1"/>
                </a:solidFill>
              </a:rPr>
              <a:t>.</a:t>
            </a:r>
          </a:p>
        </p:txBody>
      </p:sp>
    </p:spTree>
    <p:extLst>
      <p:ext uri="{BB962C8B-B14F-4D97-AF65-F5344CB8AC3E}">
        <p14:creationId xmlns:p14="http://schemas.microsoft.com/office/powerpoint/2010/main" val="27794262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57F14-5EF1-1050-0072-B7074E7A4F46}"/>
              </a:ext>
            </a:extLst>
          </p:cNvPr>
          <p:cNvSpPr>
            <a:spLocks noGrp="1"/>
          </p:cNvSpPr>
          <p:nvPr>
            <p:ph type="title"/>
          </p:nvPr>
        </p:nvSpPr>
        <p:spPr>
          <a:xfrm>
            <a:off x="426128" y="514905"/>
            <a:ext cx="11354540" cy="5797117"/>
          </a:xfrm>
          <a:solidFill>
            <a:schemeClr val="accent6">
              <a:lumMod val="60000"/>
              <a:lumOff val="40000"/>
            </a:schemeClr>
          </a:solidFill>
        </p:spPr>
        <p:txBody>
          <a:bodyPr/>
          <a:lstStyle/>
          <a:p>
            <a:r>
              <a:rPr lang="it-IT" sz="2400" dirty="0">
                <a:solidFill>
                  <a:schemeClr val="bg1"/>
                </a:solidFill>
              </a:rPr>
              <a:t>I ricercatori si dedicarono innanzitutto all’analisi dei ritagli di giornale e dei documenti che si erano andati accumulando durante la loro assenza.</a:t>
            </a:r>
            <a:br>
              <a:rPr lang="it-IT" sz="2400" dirty="0">
                <a:solidFill>
                  <a:schemeClr val="bg1"/>
                </a:solidFill>
              </a:rPr>
            </a:br>
            <a:r>
              <a:rPr lang="it-IT" sz="2400" dirty="0">
                <a:solidFill>
                  <a:schemeClr val="bg1"/>
                </a:solidFill>
              </a:rPr>
              <a:t>Iniziarono poi decine di interviste sia formali che informali</a:t>
            </a:r>
            <a:br>
              <a:rPr lang="it-IT" sz="2400" dirty="0">
                <a:solidFill>
                  <a:schemeClr val="bg1"/>
                </a:solidFill>
              </a:rPr>
            </a:br>
            <a:r>
              <a:rPr lang="it-IT" sz="2400" dirty="0">
                <a:solidFill>
                  <a:schemeClr val="bg1"/>
                </a:solidFill>
              </a:rPr>
              <a:t>Lo </a:t>
            </a:r>
            <a:r>
              <a:rPr lang="it-IT" sz="2400" b="1" dirty="0">
                <a:solidFill>
                  <a:srgbClr val="FF0000"/>
                </a:solidFill>
              </a:rPr>
              <a:t>scopo </a:t>
            </a:r>
            <a:r>
              <a:rPr lang="it-IT" sz="2400" dirty="0">
                <a:solidFill>
                  <a:schemeClr val="bg1"/>
                </a:solidFill>
              </a:rPr>
              <a:t>di questo secondo lavoro era quello di </a:t>
            </a:r>
            <a:r>
              <a:rPr lang="it-IT" sz="2400" b="1" dirty="0">
                <a:solidFill>
                  <a:srgbClr val="FF0000"/>
                </a:solidFill>
              </a:rPr>
              <a:t>determinare la misura dei cambiamenti</a:t>
            </a:r>
            <a:r>
              <a:rPr lang="it-IT" sz="2400" dirty="0">
                <a:solidFill>
                  <a:schemeClr val="bg1"/>
                </a:solidFill>
              </a:rPr>
              <a:t> verificatisi a </a:t>
            </a:r>
            <a:r>
              <a:rPr lang="it-IT" sz="2400" dirty="0" err="1">
                <a:solidFill>
                  <a:schemeClr val="bg1"/>
                </a:solidFill>
              </a:rPr>
              <a:t>Middletown</a:t>
            </a:r>
            <a:r>
              <a:rPr lang="it-IT" sz="2400" dirty="0">
                <a:solidFill>
                  <a:schemeClr val="bg1"/>
                </a:solidFill>
              </a:rPr>
              <a:t> dal 1925 al 1935. Furono poste delle domande precise.</a:t>
            </a:r>
            <a:br>
              <a:rPr lang="it-IT" sz="2400" dirty="0">
                <a:solidFill>
                  <a:schemeClr val="bg1"/>
                </a:solidFill>
              </a:rPr>
            </a:br>
            <a:r>
              <a:rPr lang="it-IT" sz="2400" dirty="0">
                <a:solidFill>
                  <a:schemeClr val="bg1"/>
                </a:solidFill>
              </a:rPr>
              <a:t>In M. in T. viene descritta esplicitamente la lotta per l’organizzazione sindacale e le dispute sugli enti di assistenza del New Deal.</a:t>
            </a:r>
            <a:br>
              <a:rPr lang="it-IT" sz="2400" dirty="0">
                <a:solidFill>
                  <a:schemeClr val="bg1"/>
                </a:solidFill>
              </a:rPr>
            </a:br>
            <a:r>
              <a:rPr lang="it-IT" sz="2400" dirty="0">
                <a:solidFill>
                  <a:schemeClr val="bg1"/>
                </a:solidFill>
              </a:rPr>
              <a:t>Nel testo vengono messe in evidenza le differenze ideologiche e di </a:t>
            </a:r>
            <a:r>
              <a:rPr lang="it-IT" sz="2400" dirty="0" err="1">
                <a:solidFill>
                  <a:schemeClr val="bg1"/>
                </a:solidFill>
              </a:rPr>
              <a:t>comportamentofra</a:t>
            </a:r>
            <a:r>
              <a:rPr lang="it-IT" sz="2400" dirty="0">
                <a:solidFill>
                  <a:schemeClr val="bg1"/>
                </a:solidFill>
              </a:rPr>
              <a:t> la classe lavoratrice e quella imprenditoriale.</a:t>
            </a:r>
            <a:br>
              <a:rPr lang="it-IT" sz="2400" dirty="0">
                <a:solidFill>
                  <a:schemeClr val="bg1"/>
                </a:solidFill>
              </a:rPr>
            </a:br>
            <a:r>
              <a:rPr lang="it-IT" sz="2400" dirty="0">
                <a:solidFill>
                  <a:schemeClr val="bg1"/>
                </a:solidFill>
              </a:rPr>
              <a:t>Nel capitolo </a:t>
            </a:r>
            <a:r>
              <a:rPr lang="it-IT" sz="2400" b="1" dirty="0" err="1">
                <a:solidFill>
                  <a:srgbClr val="FF0000"/>
                </a:solidFill>
              </a:rPr>
              <a:t>Middletown</a:t>
            </a:r>
            <a:r>
              <a:rPr lang="it-IT" sz="2400" b="1" dirty="0">
                <a:solidFill>
                  <a:srgbClr val="FF0000"/>
                </a:solidFill>
              </a:rPr>
              <a:t> Spirit </a:t>
            </a:r>
            <a:r>
              <a:rPr lang="it-IT" sz="2400" dirty="0">
                <a:solidFill>
                  <a:schemeClr val="bg1"/>
                </a:solidFill>
              </a:rPr>
              <a:t>viene riassunta l’ideologia di </a:t>
            </a:r>
            <a:r>
              <a:rPr lang="it-IT" sz="2400" dirty="0" err="1">
                <a:solidFill>
                  <a:schemeClr val="bg1"/>
                </a:solidFill>
              </a:rPr>
              <a:t>Middletown</a:t>
            </a:r>
            <a:r>
              <a:rPr lang="it-IT" sz="2400" dirty="0">
                <a:solidFill>
                  <a:schemeClr val="bg1"/>
                </a:solidFill>
              </a:rPr>
              <a:t>.</a:t>
            </a:r>
            <a:br>
              <a:rPr lang="it-IT" sz="2400" dirty="0">
                <a:solidFill>
                  <a:schemeClr val="bg1"/>
                </a:solidFill>
              </a:rPr>
            </a:br>
            <a:r>
              <a:rPr lang="it-IT" sz="2400" dirty="0">
                <a:solidFill>
                  <a:schemeClr val="bg1"/>
                </a:solidFill>
              </a:rPr>
              <a:t>Gli autori stabiliscono una serie di cose nei confronti delle quali M. era </a:t>
            </a:r>
            <a:r>
              <a:rPr lang="it-IT" sz="2400" b="1" dirty="0">
                <a:solidFill>
                  <a:srgbClr val="FF0000"/>
                </a:solidFill>
              </a:rPr>
              <a:t>pro</a:t>
            </a:r>
            <a:r>
              <a:rPr lang="it-IT" sz="2400" dirty="0">
                <a:solidFill>
                  <a:schemeClr val="bg1"/>
                </a:solidFill>
              </a:rPr>
              <a:t> o </a:t>
            </a:r>
            <a:r>
              <a:rPr lang="it-IT" sz="2400" b="1" dirty="0">
                <a:solidFill>
                  <a:srgbClr val="FF0000"/>
                </a:solidFill>
              </a:rPr>
              <a:t>contro.</a:t>
            </a:r>
            <a:br>
              <a:rPr lang="it-IT" sz="2400" b="1" dirty="0">
                <a:solidFill>
                  <a:srgbClr val="FF0000"/>
                </a:solidFill>
              </a:rPr>
            </a:br>
            <a:r>
              <a:rPr lang="it-IT" sz="2400" dirty="0">
                <a:solidFill>
                  <a:schemeClr val="bg1"/>
                </a:solidFill>
              </a:rPr>
              <a:t>Essa valutava «</a:t>
            </a:r>
            <a:r>
              <a:rPr lang="it-IT" sz="2400" b="1" dirty="0">
                <a:solidFill>
                  <a:srgbClr val="FF0000"/>
                </a:solidFill>
              </a:rPr>
              <a:t>il carattere</a:t>
            </a:r>
            <a:r>
              <a:rPr lang="it-IT" sz="2400" dirty="0">
                <a:solidFill>
                  <a:schemeClr val="bg1"/>
                </a:solidFill>
              </a:rPr>
              <a:t>» al di sopra del «</a:t>
            </a:r>
            <a:r>
              <a:rPr lang="it-IT" sz="2400" b="1" dirty="0">
                <a:solidFill>
                  <a:srgbClr val="FF0000"/>
                </a:solidFill>
              </a:rPr>
              <a:t>cervello</a:t>
            </a:r>
            <a:r>
              <a:rPr lang="it-IT" sz="2400" dirty="0">
                <a:solidFill>
                  <a:schemeClr val="bg1"/>
                </a:solidFill>
              </a:rPr>
              <a:t>».</a:t>
            </a:r>
            <a:br>
              <a:rPr lang="it-IT" sz="2400" dirty="0">
                <a:solidFill>
                  <a:schemeClr val="bg1"/>
                </a:solidFill>
              </a:rPr>
            </a:br>
            <a:r>
              <a:rPr lang="it-IT" sz="2400" dirty="0">
                <a:solidFill>
                  <a:schemeClr val="bg1"/>
                </a:solidFill>
              </a:rPr>
              <a:t>Credeva nel </a:t>
            </a:r>
            <a:r>
              <a:rPr lang="it-IT" sz="2400" b="1" dirty="0">
                <a:solidFill>
                  <a:srgbClr val="FF0000"/>
                </a:solidFill>
              </a:rPr>
              <a:t>progresso</a:t>
            </a:r>
            <a:r>
              <a:rPr lang="it-IT" sz="2400" dirty="0">
                <a:solidFill>
                  <a:schemeClr val="bg1"/>
                </a:solidFill>
              </a:rPr>
              <a:t> </a:t>
            </a:r>
            <a:r>
              <a:rPr lang="it-IT" sz="2400" dirty="0" err="1">
                <a:solidFill>
                  <a:schemeClr val="bg1"/>
                </a:solidFill>
              </a:rPr>
              <a:t>purchè</a:t>
            </a:r>
            <a:r>
              <a:rPr lang="it-IT" sz="2400" dirty="0">
                <a:solidFill>
                  <a:schemeClr val="bg1"/>
                </a:solidFill>
              </a:rPr>
              <a:t> non fosse troppo rapido.</a:t>
            </a:r>
            <a:endParaRPr lang="it-IT" sz="2400" b="1" dirty="0">
              <a:solidFill>
                <a:srgbClr val="FF0000"/>
              </a:solidFill>
            </a:endParaRPr>
          </a:p>
        </p:txBody>
      </p:sp>
    </p:spTree>
    <p:extLst>
      <p:ext uri="{BB962C8B-B14F-4D97-AF65-F5344CB8AC3E}">
        <p14:creationId xmlns:p14="http://schemas.microsoft.com/office/powerpoint/2010/main" val="27688138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57F14-5EF1-1050-0072-B7074E7A4F46}"/>
              </a:ext>
            </a:extLst>
          </p:cNvPr>
          <p:cNvSpPr>
            <a:spLocks noGrp="1"/>
          </p:cNvSpPr>
          <p:nvPr>
            <p:ph type="title"/>
          </p:nvPr>
        </p:nvSpPr>
        <p:spPr>
          <a:xfrm>
            <a:off x="426128" y="514905"/>
            <a:ext cx="11354540" cy="5797117"/>
          </a:xfrm>
          <a:solidFill>
            <a:schemeClr val="accent2">
              <a:lumMod val="60000"/>
              <a:lumOff val="40000"/>
            </a:schemeClr>
          </a:solidFill>
        </p:spPr>
        <p:txBody>
          <a:bodyPr/>
          <a:lstStyle/>
          <a:p>
            <a:r>
              <a:rPr lang="it-IT" sz="2400" dirty="0">
                <a:solidFill>
                  <a:schemeClr val="bg1"/>
                </a:solidFill>
              </a:rPr>
              <a:t>Il successo dell’ideologia di </a:t>
            </a:r>
            <a:r>
              <a:rPr lang="it-IT" sz="2400" dirty="0" err="1">
                <a:solidFill>
                  <a:schemeClr val="bg1"/>
                </a:solidFill>
              </a:rPr>
              <a:t>Middletown</a:t>
            </a:r>
            <a:r>
              <a:rPr lang="it-IT" sz="2400" dirty="0">
                <a:solidFill>
                  <a:schemeClr val="bg1"/>
                </a:solidFill>
              </a:rPr>
              <a:t> era dovuto alla sua capacità di conciliare l’apparente </a:t>
            </a:r>
            <a:r>
              <a:rPr lang="it-IT" sz="2400" dirty="0" err="1">
                <a:solidFill>
                  <a:schemeClr val="bg1"/>
                </a:solidFill>
              </a:rPr>
              <a:t>contradditorietà</a:t>
            </a:r>
            <a:r>
              <a:rPr lang="it-IT" sz="2400" dirty="0">
                <a:solidFill>
                  <a:schemeClr val="bg1"/>
                </a:solidFill>
              </a:rPr>
              <a:t> delle </a:t>
            </a:r>
            <a:r>
              <a:rPr lang="it-IT" sz="2400" b="1" dirty="0">
                <a:solidFill>
                  <a:srgbClr val="FF0000"/>
                </a:solidFill>
              </a:rPr>
              <a:t>crudeltà </a:t>
            </a:r>
            <a:r>
              <a:rPr lang="it-IT" sz="2400" dirty="0">
                <a:solidFill>
                  <a:schemeClr val="bg1"/>
                </a:solidFill>
              </a:rPr>
              <a:t>da una parte e, dall’altra, della </a:t>
            </a:r>
            <a:r>
              <a:rPr lang="it-IT" sz="2400" b="1" dirty="0">
                <a:solidFill>
                  <a:srgbClr val="FF0000"/>
                </a:solidFill>
              </a:rPr>
              <a:t>considerazione</a:t>
            </a:r>
            <a:r>
              <a:rPr lang="it-IT" sz="2400" dirty="0">
                <a:solidFill>
                  <a:schemeClr val="bg1"/>
                </a:solidFill>
              </a:rPr>
              <a:t> per gli altri.</a:t>
            </a:r>
            <a:br>
              <a:rPr lang="it-IT" sz="2400" dirty="0">
                <a:solidFill>
                  <a:schemeClr val="bg1"/>
                </a:solidFill>
              </a:rPr>
            </a:br>
            <a:r>
              <a:rPr lang="it-IT" sz="2400" dirty="0">
                <a:solidFill>
                  <a:schemeClr val="bg1"/>
                </a:solidFill>
              </a:rPr>
              <a:t>I Lynd trovarono di grande interesse i </a:t>
            </a:r>
            <a:r>
              <a:rPr lang="it-IT" sz="2400" b="1" dirty="0">
                <a:solidFill>
                  <a:srgbClr val="FF0000"/>
                </a:solidFill>
              </a:rPr>
              <a:t>mutamenti dei valori </a:t>
            </a:r>
            <a:r>
              <a:rPr lang="it-IT" sz="2400" dirty="0">
                <a:solidFill>
                  <a:schemeClr val="bg1"/>
                </a:solidFill>
              </a:rPr>
              <a:t>che si erano verificati durante i 10 anni trascorsi.</a:t>
            </a:r>
            <a:br>
              <a:rPr lang="it-IT" sz="2400" dirty="0">
                <a:solidFill>
                  <a:schemeClr val="bg1"/>
                </a:solidFill>
              </a:rPr>
            </a:br>
            <a:r>
              <a:rPr lang="it-IT" sz="2400" dirty="0">
                <a:solidFill>
                  <a:schemeClr val="bg1"/>
                </a:solidFill>
              </a:rPr>
              <a:t>La loro impressione era che il passare del tempo aveva avuto come conseguenza una maggiore tolleranza in molte direzioni (fede religiosa, costumi). Al contempo essi osservarono una minore tolleranza politica ed economica.</a:t>
            </a:r>
            <a:br>
              <a:rPr lang="it-IT" sz="2400" dirty="0">
                <a:solidFill>
                  <a:schemeClr val="bg1"/>
                </a:solidFill>
              </a:rPr>
            </a:br>
            <a:r>
              <a:rPr lang="it-IT" sz="2400" dirty="0">
                <a:solidFill>
                  <a:schemeClr val="bg1"/>
                </a:solidFill>
              </a:rPr>
              <a:t>Cercarono poi di scoprire se le differenze di comportamento e di atteggiamento tra la classe imprenditoriale e quella lavoratrice erano diventate più o meno profonde.</a:t>
            </a:r>
            <a:br>
              <a:rPr lang="it-IT" sz="2400" dirty="0">
                <a:solidFill>
                  <a:schemeClr val="bg1"/>
                </a:solidFill>
              </a:rPr>
            </a:br>
            <a:r>
              <a:rPr lang="it-IT" sz="2400" dirty="0">
                <a:solidFill>
                  <a:schemeClr val="bg1"/>
                </a:solidFill>
              </a:rPr>
              <a:t>La risposta era che nella società di M. «non c’erano differenze di classe e che l’autorità era nella mani di una vasta classe media».</a:t>
            </a:r>
            <a:br>
              <a:rPr lang="it-IT" sz="2400" dirty="0">
                <a:solidFill>
                  <a:schemeClr val="bg1"/>
                </a:solidFill>
              </a:rPr>
            </a:br>
            <a:r>
              <a:rPr lang="it-IT" sz="2400" dirty="0">
                <a:solidFill>
                  <a:schemeClr val="bg1"/>
                </a:solidFill>
              </a:rPr>
              <a:t>Per converso quasi tutti appartenevano alla classe lavoratrice.</a:t>
            </a:r>
          </a:p>
        </p:txBody>
      </p:sp>
    </p:spTree>
    <p:extLst>
      <p:ext uri="{BB962C8B-B14F-4D97-AF65-F5344CB8AC3E}">
        <p14:creationId xmlns:p14="http://schemas.microsoft.com/office/powerpoint/2010/main" val="2188613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57F14-5EF1-1050-0072-B7074E7A4F46}"/>
              </a:ext>
            </a:extLst>
          </p:cNvPr>
          <p:cNvSpPr>
            <a:spLocks noGrp="1"/>
          </p:cNvSpPr>
          <p:nvPr>
            <p:ph type="title"/>
          </p:nvPr>
        </p:nvSpPr>
        <p:spPr>
          <a:xfrm>
            <a:off x="426128" y="514905"/>
            <a:ext cx="11354540" cy="5797117"/>
          </a:xfrm>
          <a:solidFill>
            <a:schemeClr val="bg2">
              <a:lumMod val="40000"/>
              <a:lumOff val="60000"/>
            </a:schemeClr>
          </a:solidFill>
        </p:spPr>
        <p:txBody>
          <a:bodyPr/>
          <a:lstStyle/>
          <a:p>
            <a:r>
              <a:rPr lang="it-IT" sz="2400" dirty="0">
                <a:solidFill>
                  <a:schemeClr val="bg1"/>
                </a:solidFill>
              </a:rPr>
              <a:t>La classe lavoratrice considerava la classe imprenditoriale come gruppo di riferimento				</a:t>
            </a:r>
            <a:r>
              <a:rPr lang="it-IT" sz="2400" b="1" dirty="0">
                <a:solidFill>
                  <a:srgbClr val="FF0000"/>
                </a:solidFill>
              </a:rPr>
              <a:t>imitazione della vita borghese</a:t>
            </a:r>
            <a:br>
              <a:rPr lang="it-IT" sz="2400" b="1" dirty="0">
                <a:solidFill>
                  <a:srgbClr val="FF0000"/>
                </a:solidFill>
              </a:rPr>
            </a:br>
            <a:br>
              <a:rPr lang="it-IT" sz="2400" b="1" dirty="0">
                <a:solidFill>
                  <a:srgbClr val="FF0000"/>
                </a:solidFill>
              </a:rPr>
            </a:br>
            <a:r>
              <a:rPr lang="it-IT" sz="2400" dirty="0">
                <a:solidFill>
                  <a:schemeClr val="bg1"/>
                </a:solidFill>
              </a:rPr>
              <a:t>Quanto emergeva era che la linea di demarcazione tra la classe lavoratrice e quella imprenditoriale era molto più netta di 10 anni prima.</a:t>
            </a:r>
            <a:br>
              <a:rPr lang="it-IT" sz="2400" dirty="0">
                <a:solidFill>
                  <a:schemeClr val="bg1"/>
                </a:solidFill>
              </a:rPr>
            </a:br>
            <a:r>
              <a:rPr lang="it-IT" sz="2400" dirty="0">
                <a:solidFill>
                  <a:schemeClr val="bg1"/>
                </a:solidFill>
              </a:rPr>
              <a:t>Un’altra divisione a cui essi dedicarono l’attenzione era quella esistente tra </a:t>
            </a:r>
            <a:r>
              <a:rPr lang="it-IT" sz="2400" b="1" dirty="0">
                <a:solidFill>
                  <a:srgbClr val="FF0000"/>
                </a:solidFill>
              </a:rPr>
              <a:t>bianchi e neri</a:t>
            </a:r>
            <a:r>
              <a:rPr lang="it-IT" sz="2400" dirty="0">
                <a:solidFill>
                  <a:schemeClr val="bg1"/>
                </a:solidFill>
              </a:rPr>
              <a:t>. Il risentimento verso i neri era limitato quasi esclusivamente alla classe lavoratrice che si sentiva minacciata più direttamente. </a:t>
            </a:r>
            <a:br>
              <a:rPr lang="it-IT" sz="2400" dirty="0">
                <a:solidFill>
                  <a:schemeClr val="bg1"/>
                </a:solidFill>
              </a:rPr>
            </a:br>
            <a:r>
              <a:rPr lang="it-IT" sz="2400" dirty="0">
                <a:solidFill>
                  <a:schemeClr val="bg1"/>
                </a:solidFill>
              </a:rPr>
              <a:t>Sia la classe lavoratrice che gli uomini d’affari erano convinte che la bassa condizione dei neri fosse dovuta alla loro naturale inferiorità.</a:t>
            </a:r>
            <a:br>
              <a:rPr lang="it-IT" sz="2400" dirty="0">
                <a:solidFill>
                  <a:schemeClr val="bg1"/>
                </a:solidFill>
              </a:rPr>
            </a:br>
            <a:r>
              <a:rPr lang="it-IT" sz="2400" dirty="0">
                <a:solidFill>
                  <a:schemeClr val="bg1"/>
                </a:solidFill>
              </a:rPr>
              <a:t>I dieci anni M. era cambiata notevolmente. </a:t>
            </a:r>
            <a:br>
              <a:rPr lang="it-IT" sz="2400" dirty="0">
                <a:solidFill>
                  <a:schemeClr val="bg1"/>
                </a:solidFill>
              </a:rPr>
            </a:br>
            <a:r>
              <a:rPr lang="it-IT" sz="2400" dirty="0">
                <a:solidFill>
                  <a:schemeClr val="bg1"/>
                </a:solidFill>
              </a:rPr>
              <a:t>L’immagine della città era quella di un </a:t>
            </a:r>
            <a:r>
              <a:rPr lang="it-IT" sz="2400" b="1" dirty="0">
                <a:solidFill>
                  <a:srgbClr val="FF0000"/>
                </a:solidFill>
              </a:rPr>
              <a:t>luogo in grande sviluppo</a:t>
            </a:r>
            <a:r>
              <a:rPr lang="it-IT" sz="2400" dirty="0">
                <a:solidFill>
                  <a:schemeClr val="bg1"/>
                </a:solidFill>
              </a:rPr>
              <a:t>.</a:t>
            </a:r>
            <a:br>
              <a:rPr lang="it-IT" sz="2400" dirty="0">
                <a:solidFill>
                  <a:schemeClr val="bg1"/>
                </a:solidFill>
              </a:rPr>
            </a:br>
            <a:r>
              <a:rPr lang="it-IT" sz="2400" dirty="0">
                <a:solidFill>
                  <a:schemeClr val="bg1"/>
                </a:solidFill>
              </a:rPr>
              <a:t>Nonostante </a:t>
            </a:r>
            <a:r>
              <a:rPr lang="it-IT" sz="2400" dirty="0" err="1">
                <a:solidFill>
                  <a:schemeClr val="bg1"/>
                </a:solidFill>
              </a:rPr>
              <a:t>quetso</a:t>
            </a:r>
            <a:r>
              <a:rPr lang="it-IT" sz="2400" dirty="0">
                <a:solidFill>
                  <a:schemeClr val="bg1"/>
                </a:solidFill>
              </a:rPr>
              <a:t> sviluppo gli autori rilevarono che il tessuto culturale della città era rimasto immutato. Essa viveva ancora secondo i valori del 1925.</a:t>
            </a:r>
          </a:p>
        </p:txBody>
      </p:sp>
      <p:sp>
        <p:nvSpPr>
          <p:cNvPr id="3" name="Freccia a destra 2">
            <a:extLst>
              <a:ext uri="{FF2B5EF4-FFF2-40B4-BE49-F238E27FC236}">
                <a16:creationId xmlns:a16="http://schemas.microsoft.com/office/drawing/2014/main" id="{3663405B-EF8B-3060-9CD8-FA0BE218DB79}"/>
              </a:ext>
            </a:extLst>
          </p:cNvPr>
          <p:cNvSpPr/>
          <p:nvPr/>
        </p:nvSpPr>
        <p:spPr>
          <a:xfrm>
            <a:off x="2343705" y="936594"/>
            <a:ext cx="1216241" cy="38174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8292250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57F14-5EF1-1050-0072-B7074E7A4F46}"/>
              </a:ext>
            </a:extLst>
          </p:cNvPr>
          <p:cNvSpPr>
            <a:spLocks noGrp="1"/>
          </p:cNvSpPr>
          <p:nvPr>
            <p:ph type="title"/>
          </p:nvPr>
        </p:nvSpPr>
        <p:spPr>
          <a:xfrm>
            <a:off x="426128" y="514905"/>
            <a:ext cx="11354540" cy="5797117"/>
          </a:xfrm>
          <a:solidFill>
            <a:schemeClr val="accent6">
              <a:lumMod val="60000"/>
              <a:lumOff val="40000"/>
            </a:schemeClr>
          </a:solidFill>
        </p:spPr>
        <p:txBody>
          <a:bodyPr/>
          <a:lstStyle/>
          <a:p>
            <a:r>
              <a:rPr lang="it-IT" sz="2400" b="1" dirty="0">
                <a:solidFill>
                  <a:srgbClr val="FF0000"/>
                </a:solidFill>
              </a:rPr>
              <a:t>M. sembrava non aver imparato nulla dalla depressione.</a:t>
            </a:r>
            <a:br>
              <a:rPr lang="it-IT" sz="2400" b="1" dirty="0">
                <a:solidFill>
                  <a:srgbClr val="FF0000"/>
                </a:solidFill>
              </a:rPr>
            </a:br>
            <a:r>
              <a:rPr lang="it-IT" sz="2400" dirty="0">
                <a:solidFill>
                  <a:schemeClr val="bg1"/>
                </a:solidFill>
              </a:rPr>
              <a:t>Mentre M. in T. stava per essere stampato, l’elezione del presidente </a:t>
            </a:r>
            <a:r>
              <a:rPr lang="it-IT" sz="2400" dirty="0" err="1">
                <a:solidFill>
                  <a:schemeClr val="bg1"/>
                </a:solidFill>
              </a:rPr>
              <a:t>Roosvelt</a:t>
            </a:r>
            <a:r>
              <a:rPr lang="it-IT" sz="2400" dirty="0">
                <a:solidFill>
                  <a:schemeClr val="bg1"/>
                </a:solidFill>
              </a:rPr>
              <a:t> nel 1936 provocò negli autori un ripensamento del giudizio che essi avevano dato delle opinioni prevalenti in città.</a:t>
            </a:r>
            <a:br>
              <a:rPr lang="it-IT" sz="2400" dirty="0">
                <a:solidFill>
                  <a:schemeClr val="bg1"/>
                </a:solidFill>
              </a:rPr>
            </a:br>
            <a:r>
              <a:rPr lang="it-IT" sz="2400" dirty="0">
                <a:solidFill>
                  <a:schemeClr val="bg1"/>
                </a:solidFill>
              </a:rPr>
              <a:t>Gli autori avvertivano nella cultura di M. </a:t>
            </a:r>
            <a:r>
              <a:rPr lang="it-IT" sz="2400" b="1" dirty="0">
                <a:solidFill>
                  <a:srgbClr val="FF0000"/>
                </a:solidFill>
              </a:rPr>
              <a:t>l’esistenza di profonde incertezze </a:t>
            </a:r>
            <a:r>
              <a:rPr lang="it-IT" sz="2400" dirty="0">
                <a:solidFill>
                  <a:schemeClr val="bg1"/>
                </a:solidFill>
              </a:rPr>
              <a:t>e prevedevano la possibilità, nel caso in cui la reazione della classe imprenditoriale si fosse inasprita, si sarebbe invocato </a:t>
            </a:r>
            <a:r>
              <a:rPr lang="it-IT" sz="2400" b="1" dirty="0">
                <a:solidFill>
                  <a:srgbClr val="FF0000"/>
                </a:solidFill>
              </a:rPr>
              <a:t>l’avvento di un uomo forte</a:t>
            </a:r>
            <a:r>
              <a:rPr lang="it-IT" sz="2400" dirty="0">
                <a:solidFill>
                  <a:schemeClr val="bg1"/>
                </a:solidFill>
              </a:rPr>
              <a:t>.</a:t>
            </a:r>
            <a:br>
              <a:rPr lang="it-IT" sz="2400" dirty="0">
                <a:solidFill>
                  <a:schemeClr val="bg1"/>
                </a:solidFill>
              </a:rPr>
            </a:br>
            <a:r>
              <a:rPr lang="it-IT" sz="2400" dirty="0">
                <a:solidFill>
                  <a:schemeClr val="bg1"/>
                </a:solidFill>
              </a:rPr>
              <a:t>Influenzati dai risultati delle elezioni del 1936, essi ritenevano più probabile l’avvento di un periodo di empirismo politico </a:t>
            </a:r>
            <a:r>
              <a:rPr lang="it-IT" sz="2400" dirty="0" err="1">
                <a:solidFill>
                  <a:schemeClr val="bg1"/>
                </a:solidFill>
              </a:rPr>
              <a:t>contassegnato</a:t>
            </a:r>
            <a:r>
              <a:rPr lang="it-IT" sz="2400" dirty="0">
                <a:solidFill>
                  <a:schemeClr val="bg1"/>
                </a:solidFill>
              </a:rPr>
              <a:t> da un graduale spostamento a sinistra.</a:t>
            </a:r>
            <a:br>
              <a:rPr lang="it-IT" sz="2400" dirty="0">
                <a:solidFill>
                  <a:schemeClr val="bg1"/>
                </a:solidFill>
              </a:rPr>
            </a:br>
            <a:r>
              <a:rPr lang="it-IT" sz="2400" dirty="0">
                <a:solidFill>
                  <a:schemeClr val="bg1"/>
                </a:solidFill>
              </a:rPr>
              <a:t>Il loro contributo è stato importante per la </a:t>
            </a:r>
            <a:r>
              <a:rPr lang="it-IT" sz="2400" b="1" dirty="0">
                <a:solidFill>
                  <a:srgbClr val="FF0000"/>
                </a:solidFill>
              </a:rPr>
              <a:t>descrizione</a:t>
            </a:r>
            <a:r>
              <a:rPr lang="it-IT" sz="2400" dirty="0">
                <a:solidFill>
                  <a:schemeClr val="bg1"/>
                </a:solidFill>
              </a:rPr>
              <a:t> che danno </a:t>
            </a:r>
            <a:r>
              <a:rPr lang="it-IT" sz="2400" b="1" dirty="0">
                <a:solidFill>
                  <a:srgbClr val="FF0000"/>
                </a:solidFill>
              </a:rPr>
              <a:t>della città</a:t>
            </a:r>
            <a:r>
              <a:rPr lang="it-IT" sz="2400" dirty="0">
                <a:solidFill>
                  <a:schemeClr val="bg1"/>
                </a:solidFill>
              </a:rPr>
              <a:t>. Nelle ricerca vengono fatte </a:t>
            </a:r>
            <a:r>
              <a:rPr lang="it-IT" sz="2400" b="1" dirty="0">
                <a:solidFill>
                  <a:srgbClr val="FF0000"/>
                </a:solidFill>
              </a:rPr>
              <a:t>previsioni di vasta portata </a:t>
            </a:r>
            <a:r>
              <a:rPr lang="it-IT" sz="2400" dirty="0">
                <a:solidFill>
                  <a:schemeClr val="bg1"/>
                </a:solidFill>
              </a:rPr>
              <a:t>sul futuro della società e c’è anche da dire che queste previsioni sono state </a:t>
            </a:r>
            <a:r>
              <a:rPr lang="it-IT" sz="2400" b="1" dirty="0">
                <a:solidFill>
                  <a:srgbClr val="FF0000"/>
                </a:solidFill>
              </a:rPr>
              <a:t>completamente superate dagli eventi</a:t>
            </a:r>
            <a:r>
              <a:rPr lang="it-IT" sz="2400" dirty="0">
                <a:solidFill>
                  <a:schemeClr val="bg1"/>
                </a:solidFill>
              </a:rPr>
              <a:t>.</a:t>
            </a:r>
          </a:p>
        </p:txBody>
      </p:sp>
    </p:spTree>
    <p:extLst>
      <p:ext uri="{BB962C8B-B14F-4D97-AF65-F5344CB8AC3E}">
        <p14:creationId xmlns:p14="http://schemas.microsoft.com/office/powerpoint/2010/main" val="4066631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57F14-5EF1-1050-0072-B7074E7A4F46}"/>
              </a:ext>
            </a:extLst>
          </p:cNvPr>
          <p:cNvSpPr>
            <a:spLocks noGrp="1"/>
          </p:cNvSpPr>
          <p:nvPr>
            <p:ph type="title"/>
          </p:nvPr>
        </p:nvSpPr>
        <p:spPr>
          <a:xfrm>
            <a:off x="1154954" y="514905"/>
            <a:ext cx="10501427" cy="5797117"/>
          </a:xfrm>
          <a:solidFill>
            <a:srgbClr val="FFFF00"/>
          </a:solidFill>
        </p:spPr>
        <p:txBody>
          <a:bodyPr/>
          <a:lstStyle/>
          <a:p>
            <a:endParaRPr lang="it-IT" sz="2400" dirty="0"/>
          </a:p>
        </p:txBody>
      </p:sp>
      <p:pic>
        <p:nvPicPr>
          <p:cNvPr id="4" name="Immagine 3">
            <a:extLst>
              <a:ext uri="{FF2B5EF4-FFF2-40B4-BE49-F238E27FC236}">
                <a16:creationId xmlns:a16="http://schemas.microsoft.com/office/drawing/2014/main" id="{C8DC7FF7-19C0-20C9-9CD9-C66246EF48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40529" y="692458"/>
            <a:ext cx="4980372" cy="3666478"/>
          </a:xfrm>
          <a:prstGeom prst="rect">
            <a:avLst/>
          </a:prstGeom>
          <a:solidFill>
            <a:srgbClr val="FFFF00"/>
          </a:solidFill>
        </p:spPr>
      </p:pic>
      <p:pic>
        <p:nvPicPr>
          <p:cNvPr id="6" name="Immagine 5">
            <a:extLst>
              <a:ext uri="{FF2B5EF4-FFF2-40B4-BE49-F238E27FC236}">
                <a16:creationId xmlns:a16="http://schemas.microsoft.com/office/drawing/2014/main" id="{F658A0D6-0407-5221-C0A7-821644F605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62439" y="848234"/>
            <a:ext cx="3844031" cy="2791611"/>
          </a:xfrm>
          <a:prstGeom prst="rect">
            <a:avLst/>
          </a:prstGeom>
        </p:spPr>
      </p:pic>
      <p:pic>
        <p:nvPicPr>
          <p:cNvPr id="8" name="Immagine 7">
            <a:extLst>
              <a:ext uri="{FF2B5EF4-FFF2-40B4-BE49-F238E27FC236}">
                <a16:creationId xmlns:a16="http://schemas.microsoft.com/office/drawing/2014/main" id="{54265FF2-66AE-816E-B9B2-6E9A54551D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383697" y="3852215"/>
            <a:ext cx="1933575" cy="2371725"/>
          </a:xfrm>
          <a:prstGeom prst="rect">
            <a:avLst/>
          </a:prstGeom>
        </p:spPr>
      </p:pic>
      <p:pic>
        <p:nvPicPr>
          <p:cNvPr id="10" name="Immagine 9">
            <a:extLst>
              <a:ext uri="{FF2B5EF4-FFF2-40B4-BE49-F238E27FC236}">
                <a16:creationId xmlns:a16="http://schemas.microsoft.com/office/drawing/2014/main" id="{F0D717FA-C65C-7C2F-2A07-5C1B32BB86A9}"/>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671567" y="4110361"/>
            <a:ext cx="2223857" cy="1899405"/>
          </a:xfrm>
          <a:prstGeom prst="rect">
            <a:avLst/>
          </a:prstGeom>
        </p:spPr>
      </p:pic>
    </p:spTree>
    <p:extLst>
      <p:ext uri="{BB962C8B-B14F-4D97-AF65-F5344CB8AC3E}">
        <p14:creationId xmlns:p14="http://schemas.microsoft.com/office/powerpoint/2010/main" val="3853054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57F14-5EF1-1050-0072-B7074E7A4F46}"/>
              </a:ext>
            </a:extLst>
          </p:cNvPr>
          <p:cNvSpPr>
            <a:spLocks noGrp="1"/>
          </p:cNvSpPr>
          <p:nvPr>
            <p:ph type="title"/>
          </p:nvPr>
        </p:nvSpPr>
        <p:spPr>
          <a:xfrm>
            <a:off x="763480" y="514905"/>
            <a:ext cx="10892901" cy="5797117"/>
          </a:xfrm>
          <a:solidFill>
            <a:srgbClr val="92D050"/>
          </a:solidFill>
        </p:spPr>
        <p:txBody>
          <a:bodyPr/>
          <a:lstStyle/>
          <a:p>
            <a:r>
              <a:rPr lang="it-IT" sz="2400" dirty="0">
                <a:solidFill>
                  <a:srgbClr val="002060"/>
                </a:solidFill>
              </a:rPr>
              <a:t>Lo studio di </a:t>
            </a:r>
            <a:r>
              <a:rPr lang="it-IT" sz="2400" b="1" dirty="0" err="1">
                <a:solidFill>
                  <a:srgbClr val="FF0000"/>
                </a:solidFill>
              </a:rPr>
              <a:t>Middletown</a:t>
            </a:r>
            <a:r>
              <a:rPr lang="it-IT" sz="2400" dirty="0">
                <a:solidFill>
                  <a:srgbClr val="002060"/>
                </a:solidFill>
              </a:rPr>
              <a:t> venne svolto nel 1924-1925. In seguito venne fanno un altro studio sulla città dopo dieci anni.</a:t>
            </a:r>
            <a:br>
              <a:rPr lang="it-IT" sz="2400" dirty="0">
                <a:solidFill>
                  <a:srgbClr val="002060"/>
                </a:solidFill>
              </a:rPr>
            </a:br>
            <a:r>
              <a:rPr lang="it-IT" sz="2400" b="1" dirty="0">
                <a:solidFill>
                  <a:srgbClr val="FF0000"/>
                </a:solidFill>
              </a:rPr>
              <a:t>Robert Lynd </a:t>
            </a:r>
            <a:r>
              <a:rPr lang="it-IT" sz="2400" dirty="0">
                <a:solidFill>
                  <a:srgbClr val="002060"/>
                </a:solidFill>
              </a:rPr>
              <a:t>nacque nell’Indiana nel 1892. </a:t>
            </a:r>
            <a:br>
              <a:rPr lang="it-IT" sz="2400" dirty="0">
                <a:solidFill>
                  <a:srgbClr val="002060"/>
                </a:solidFill>
              </a:rPr>
            </a:br>
            <a:r>
              <a:rPr lang="it-IT" sz="2400" dirty="0">
                <a:solidFill>
                  <a:srgbClr val="002060"/>
                </a:solidFill>
              </a:rPr>
              <a:t>Studiò alla </a:t>
            </a:r>
            <a:r>
              <a:rPr lang="it-IT" sz="2400" b="1" dirty="0">
                <a:solidFill>
                  <a:srgbClr val="FF0000"/>
                </a:solidFill>
              </a:rPr>
              <a:t>Princeton University </a:t>
            </a:r>
            <a:r>
              <a:rPr lang="it-IT" sz="2400" dirty="0">
                <a:solidFill>
                  <a:srgbClr val="002060"/>
                </a:solidFill>
              </a:rPr>
              <a:t>e in seguito si arruolò nell’esercito americano.</a:t>
            </a:r>
            <a:br>
              <a:rPr lang="it-IT" sz="2400" dirty="0">
                <a:solidFill>
                  <a:srgbClr val="002060"/>
                </a:solidFill>
              </a:rPr>
            </a:br>
            <a:r>
              <a:rPr lang="it-IT" sz="2400" dirty="0">
                <a:solidFill>
                  <a:srgbClr val="002060"/>
                </a:solidFill>
              </a:rPr>
              <a:t>All’inizio degli anni ‘20, Robert ed Helen LYND lavorarono </a:t>
            </a:r>
            <a:r>
              <a:rPr lang="it-IT" sz="2400" b="1" dirty="0">
                <a:solidFill>
                  <a:srgbClr val="FF0000"/>
                </a:solidFill>
              </a:rPr>
              <a:t>all’Institute of Social and </a:t>
            </a:r>
            <a:r>
              <a:rPr lang="it-IT" sz="2400" b="1" dirty="0" err="1">
                <a:solidFill>
                  <a:srgbClr val="FF0000"/>
                </a:solidFill>
              </a:rPr>
              <a:t>Religious</a:t>
            </a:r>
            <a:r>
              <a:rPr lang="it-IT" sz="2400" b="1" dirty="0">
                <a:solidFill>
                  <a:srgbClr val="FF0000"/>
                </a:solidFill>
              </a:rPr>
              <a:t> </a:t>
            </a:r>
            <a:r>
              <a:rPr lang="it-IT" sz="2400" b="1" dirty="0" err="1">
                <a:solidFill>
                  <a:srgbClr val="FF0000"/>
                </a:solidFill>
              </a:rPr>
              <a:t>Research</a:t>
            </a:r>
            <a:r>
              <a:rPr lang="it-IT" sz="2400" dirty="0">
                <a:solidFill>
                  <a:srgbClr val="002060"/>
                </a:solidFill>
              </a:rPr>
              <a:t> dove svolsero un’indagine sulla pratica religiosa in una piccola città di provincia americana. La città prescelta fu </a:t>
            </a:r>
            <a:r>
              <a:rPr lang="it-IT" sz="2400" b="1" dirty="0">
                <a:solidFill>
                  <a:srgbClr val="FF0000"/>
                </a:solidFill>
              </a:rPr>
              <a:t>MUNCIE</a:t>
            </a:r>
            <a:r>
              <a:rPr lang="it-IT" sz="2400" dirty="0">
                <a:solidFill>
                  <a:srgbClr val="002060"/>
                </a:solidFill>
              </a:rPr>
              <a:t> nell’Indiana.</a:t>
            </a:r>
            <a:br>
              <a:rPr lang="it-IT" sz="2400" dirty="0">
                <a:solidFill>
                  <a:srgbClr val="002060"/>
                </a:solidFill>
              </a:rPr>
            </a:br>
            <a:r>
              <a:rPr lang="it-IT" sz="2400" dirty="0">
                <a:solidFill>
                  <a:srgbClr val="002060"/>
                </a:solidFill>
              </a:rPr>
              <a:t>L’antropologo </a:t>
            </a:r>
            <a:r>
              <a:rPr lang="it-IT" sz="2400" b="1" dirty="0">
                <a:solidFill>
                  <a:srgbClr val="FF0000"/>
                </a:solidFill>
              </a:rPr>
              <a:t>Clark </a:t>
            </a:r>
            <a:r>
              <a:rPr lang="it-IT" sz="2400" b="1" dirty="0" err="1">
                <a:solidFill>
                  <a:srgbClr val="FF0000"/>
                </a:solidFill>
              </a:rPr>
              <a:t>Wissler</a:t>
            </a:r>
            <a:r>
              <a:rPr lang="it-IT" sz="2400" b="1" dirty="0">
                <a:solidFill>
                  <a:srgbClr val="FF0000"/>
                </a:solidFill>
              </a:rPr>
              <a:t> </a:t>
            </a:r>
            <a:r>
              <a:rPr lang="it-IT" sz="2400" dirty="0">
                <a:solidFill>
                  <a:srgbClr val="002060"/>
                </a:solidFill>
              </a:rPr>
              <a:t>nella prefazione di </a:t>
            </a:r>
            <a:r>
              <a:rPr lang="it-IT" sz="2400" dirty="0" err="1">
                <a:solidFill>
                  <a:srgbClr val="002060"/>
                </a:solidFill>
              </a:rPr>
              <a:t>Middletown</a:t>
            </a:r>
            <a:r>
              <a:rPr lang="it-IT" sz="2400" dirty="0">
                <a:solidFill>
                  <a:srgbClr val="002060"/>
                </a:solidFill>
              </a:rPr>
              <a:t> scriverà: </a:t>
            </a:r>
            <a:br>
              <a:rPr lang="it-IT" sz="2400" dirty="0">
                <a:solidFill>
                  <a:srgbClr val="002060"/>
                </a:solidFill>
              </a:rPr>
            </a:br>
            <a:br>
              <a:rPr lang="it-IT" sz="2400" dirty="0">
                <a:solidFill>
                  <a:srgbClr val="002060"/>
                </a:solidFill>
              </a:rPr>
            </a:br>
            <a:r>
              <a:rPr lang="it-IT" sz="2400" dirty="0">
                <a:solidFill>
                  <a:srgbClr val="002060"/>
                </a:solidFill>
              </a:rPr>
              <a:t>«Si tratta dello studio di una comunità americana allo stesso modo in cui l’antropologo affronta lo studio di una tribù primitiva. Questo è il loro vero contributo; un esperimento non solo nel metodo, ma in un nuovo campo, l’antropologia sociale nella vita contemporanea.»</a:t>
            </a:r>
          </a:p>
        </p:txBody>
      </p:sp>
    </p:spTree>
    <p:extLst>
      <p:ext uri="{BB962C8B-B14F-4D97-AF65-F5344CB8AC3E}">
        <p14:creationId xmlns:p14="http://schemas.microsoft.com/office/powerpoint/2010/main" val="39142713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57F14-5EF1-1050-0072-B7074E7A4F46}"/>
              </a:ext>
            </a:extLst>
          </p:cNvPr>
          <p:cNvSpPr>
            <a:spLocks noGrp="1"/>
          </p:cNvSpPr>
          <p:nvPr>
            <p:ph type="title"/>
          </p:nvPr>
        </p:nvSpPr>
        <p:spPr>
          <a:xfrm>
            <a:off x="452762" y="292963"/>
            <a:ext cx="11203620" cy="6019059"/>
          </a:xfrm>
          <a:solidFill>
            <a:srgbClr val="00B0F0"/>
          </a:solidFill>
        </p:spPr>
        <p:txBody>
          <a:bodyPr/>
          <a:lstStyle/>
          <a:p>
            <a:r>
              <a:rPr lang="it-IT" sz="2400" dirty="0">
                <a:solidFill>
                  <a:schemeClr val="bg1"/>
                </a:solidFill>
              </a:rPr>
              <a:t>Il libro ebbe un successo immediato. </a:t>
            </a:r>
            <a:r>
              <a:rPr lang="it-IT" sz="2400" b="1" dirty="0" err="1">
                <a:solidFill>
                  <a:srgbClr val="FFFF00"/>
                </a:solidFill>
              </a:rPr>
              <a:t>Middletown</a:t>
            </a:r>
            <a:r>
              <a:rPr lang="it-IT" sz="2400" b="1" dirty="0">
                <a:solidFill>
                  <a:srgbClr val="FFFF00"/>
                </a:solidFill>
              </a:rPr>
              <a:t> </a:t>
            </a:r>
            <a:r>
              <a:rPr lang="it-IT" sz="2400" dirty="0">
                <a:solidFill>
                  <a:schemeClr val="bg1"/>
                </a:solidFill>
              </a:rPr>
              <a:t>era riuscito a stabilire «i fatti» riguardanti una </a:t>
            </a:r>
            <a:r>
              <a:rPr lang="it-IT" sz="2400" b="1" dirty="0">
                <a:solidFill>
                  <a:srgbClr val="FFFF00"/>
                </a:solidFill>
              </a:rPr>
              <a:t>piccola città americana</a:t>
            </a:r>
            <a:r>
              <a:rPr lang="it-IT" sz="2400" dirty="0">
                <a:solidFill>
                  <a:schemeClr val="bg1"/>
                </a:solidFill>
              </a:rPr>
              <a:t>. Si trattava della prima descrizione scientifica e obiettiva della vita di una piccola città.</a:t>
            </a:r>
            <a:br>
              <a:rPr lang="it-IT" sz="2400" dirty="0">
                <a:solidFill>
                  <a:schemeClr val="bg1"/>
                </a:solidFill>
              </a:rPr>
            </a:br>
            <a:r>
              <a:rPr lang="it-IT" sz="2400" b="1" dirty="0">
                <a:solidFill>
                  <a:srgbClr val="7030A0"/>
                </a:solidFill>
              </a:rPr>
              <a:t>L’americano medio </a:t>
            </a:r>
            <a:r>
              <a:rPr lang="it-IT" sz="2400" dirty="0">
                <a:solidFill>
                  <a:schemeClr val="bg1"/>
                </a:solidFill>
              </a:rPr>
              <a:t>poteva rispecchiarsi in questa opera.</a:t>
            </a:r>
            <a:br>
              <a:rPr lang="it-IT" sz="2400" dirty="0">
                <a:solidFill>
                  <a:schemeClr val="bg1"/>
                </a:solidFill>
              </a:rPr>
            </a:br>
            <a:r>
              <a:rPr lang="it-IT" sz="2400" dirty="0">
                <a:solidFill>
                  <a:schemeClr val="bg1"/>
                </a:solidFill>
              </a:rPr>
              <a:t>Il suo successo stimolò la richiesta di altre indagini dello stesso tipo.</a:t>
            </a:r>
            <a:br>
              <a:rPr lang="it-IT" sz="2400" dirty="0">
                <a:solidFill>
                  <a:schemeClr val="bg1"/>
                </a:solidFill>
              </a:rPr>
            </a:br>
            <a:r>
              <a:rPr lang="it-IT" sz="2400" dirty="0">
                <a:solidFill>
                  <a:schemeClr val="bg1"/>
                </a:solidFill>
              </a:rPr>
              <a:t>Nel campo delle scienze sociali </a:t>
            </a:r>
            <a:r>
              <a:rPr lang="it-IT" sz="2400" b="1" dirty="0">
                <a:solidFill>
                  <a:srgbClr val="FF0000"/>
                </a:solidFill>
              </a:rPr>
              <a:t>LYND era un autodidatta</a:t>
            </a:r>
            <a:r>
              <a:rPr lang="it-IT" sz="2400" dirty="0">
                <a:solidFill>
                  <a:schemeClr val="bg1"/>
                </a:solidFill>
              </a:rPr>
              <a:t>. Nel 1931 la </a:t>
            </a:r>
            <a:r>
              <a:rPr lang="it-IT" sz="2400" b="1" dirty="0">
                <a:solidFill>
                  <a:srgbClr val="FF0000"/>
                </a:solidFill>
              </a:rPr>
              <a:t>Columbia</a:t>
            </a:r>
            <a:r>
              <a:rPr lang="it-IT" sz="2400" dirty="0">
                <a:solidFill>
                  <a:schemeClr val="bg1"/>
                </a:solidFill>
              </a:rPr>
              <a:t> </a:t>
            </a:r>
            <a:r>
              <a:rPr lang="it-IT" sz="2400" b="1" dirty="0">
                <a:solidFill>
                  <a:srgbClr val="FF0000"/>
                </a:solidFill>
              </a:rPr>
              <a:t>University</a:t>
            </a:r>
            <a:r>
              <a:rPr lang="it-IT" sz="2400" dirty="0">
                <a:solidFill>
                  <a:schemeClr val="bg1"/>
                </a:solidFill>
              </a:rPr>
              <a:t> lo chiamò ad occupare la cattedra di sociologia.</a:t>
            </a:r>
            <a:br>
              <a:rPr lang="it-IT" sz="2400" dirty="0">
                <a:solidFill>
                  <a:schemeClr val="bg1"/>
                </a:solidFill>
              </a:rPr>
            </a:br>
            <a:r>
              <a:rPr lang="it-IT" sz="2400" dirty="0">
                <a:solidFill>
                  <a:schemeClr val="bg1"/>
                </a:solidFill>
              </a:rPr>
              <a:t>Il contributo immediato di Lynd fu un rinnovato interesse per i problemi contemporanei.</a:t>
            </a:r>
            <a:br>
              <a:rPr lang="it-IT" sz="2400" dirty="0">
                <a:solidFill>
                  <a:schemeClr val="bg1"/>
                </a:solidFill>
              </a:rPr>
            </a:br>
            <a:r>
              <a:rPr lang="it-IT" sz="2400" dirty="0">
                <a:solidFill>
                  <a:schemeClr val="bg1"/>
                </a:solidFill>
              </a:rPr>
              <a:t>Nel suo studio su </a:t>
            </a:r>
            <a:r>
              <a:rPr lang="it-IT" sz="2400" b="1" dirty="0" err="1">
                <a:solidFill>
                  <a:srgbClr val="FFFF00"/>
                </a:solidFill>
              </a:rPr>
              <a:t>Middletown</a:t>
            </a:r>
            <a:r>
              <a:rPr lang="it-IT" sz="2400" b="1" dirty="0">
                <a:solidFill>
                  <a:srgbClr val="FFFF00"/>
                </a:solidFill>
              </a:rPr>
              <a:t> Lynd </a:t>
            </a:r>
            <a:r>
              <a:rPr lang="it-IT" sz="2400" dirty="0">
                <a:solidFill>
                  <a:schemeClr val="bg1"/>
                </a:solidFill>
              </a:rPr>
              <a:t>aveva diviso le famiglie in due gruppi: «la classe lavoratrice» e la «classe degli affari».</a:t>
            </a:r>
            <a:br>
              <a:rPr lang="it-IT" sz="2400" dirty="0">
                <a:solidFill>
                  <a:schemeClr val="bg1"/>
                </a:solidFill>
              </a:rPr>
            </a:br>
            <a:r>
              <a:rPr lang="it-IT" sz="2400" dirty="0">
                <a:solidFill>
                  <a:schemeClr val="bg1"/>
                </a:solidFill>
              </a:rPr>
              <a:t>Durante gli anni ‘30, la coppia lesse gli scritti di Marx e Engels e, dopo questa lettura, cominciarono a rivedere il loro pensiero sulla comunità americana.</a:t>
            </a:r>
            <a:br>
              <a:rPr lang="it-IT" sz="2400" dirty="0">
                <a:solidFill>
                  <a:schemeClr val="bg1"/>
                </a:solidFill>
              </a:rPr>
            </a:br>
            <a:r>
              <a:rPr lang="it-IT" sz="2400" dirty="0">
                <a:solidFill>
                  <a:schemeClr val="bg1"/>
                </a:solidFill>
              </a:rPr>
              <a:t>Nel 1935, Lynd fu convinto a ritornare a </a:t>
            </a:r>
            <a:r>
              <a:rPr lang="it-IT" sz="2400" dirty="0" err="1">
                <a:solidFill>
                  <a:schemeClr val="bg1"/>
                </a:solidFill>
              </a:rPr>
              <a:t>Middletown</a:t>
            </a:r>
            <a:r>
              <a:rPr lang="it-IT" sz="2400" dirty="0">
                <a:solidFill>
                  <a:schemeClr val="bg1"/>
                </a:solidFill>
              </a:rPr>
              <a:t> per vedere fino a che punto la comunità era cambiata.</a:t>
            </a:r>
            <a:br>
              <a:rPr lang="it-IT" sz="2400" dirty="0">
                <a:solidFill>
                  <a:schemeClr val="bg1"/>
                </a:solidFill>
              </a:rPr>
            </a:br>
            <a:endParaRPr lang="it-IT" sz="2400" dirty="0">
              <a:solidFill>
                <a:schemeClr val="bg1"/>
              </a:solidFill>
            </a:endParaRPr>
          </a:p>
        </p:txBody>
      </p:sp>
    </p:spTree>
    <p:extLst>
      <p:ext uri="{BB962C8B-B14F-4D97-AF65-F5344CB8AC3E}">
        <p14:creationId xmlns:p14="http://schemas.microsoft.com/office/powerpoint/2010/main" val="14125234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57F14-5EF1-1050-0072-B7074E7A4F46}"/>
              </a:ext>
            </a:extLst>
          </p:cNvPr>
          <p:cNvSpPr>
            <a:spLocks noGrp="1"/>
          </p:cNvSpPr>
          <p:nvPr>
            <p:ph type="title"/>
          </p:nvPr>
        </p:nvSpPr>
        <p:spPr>
          <a:xfrm>
            <a:off x="612560" y="514905"/>
            <a:ext cx="11043822" cy="5797117"/>
          </a:xfrm>
          <a:solidFill>
            <a:srgbClr val="FFC000"/>
          </a:solidFill>
        </p:spPr>
        <p:txBody>
          <a:bodyPr/>
          <a:lstStyle/>
          <a:p>
            <a:r>
              <a:rPr lang="it-IT" sz="2400" dirty="0">
                <a:solidFill>
                  <a:schemeClr val="bg1"/>
                </a:solidFill>
              </a:rPr>
              <a:t>In </a:t>
            </a:r>
            <a:r>
              <a:rPr lang="it-IT" sz="2400" b="1" dirty="0" err="1">
                <a:solidFill>
                  <a:srgbClr val="FF0000"/>
                </a:solidFill>
              </a:rPr>
              <a:t>Middletown</a:t>
            </a:r>
            <a:r>
              <a:rPr lang="it-IT" sz="2400" b="1" dirty="0">
                <a:solidFill>
                  <a:srgbClr val="FF0000"/>
                </a:solidFill>
              </a:rPr>
              <a:t> in </a:t>
            </a:r>
            <a:r>
              <a:rPr lang="it-IT" sz="2400" b="1" dirty="0" err="1">
                <a:solidFill>
                  <a:srgbClr val="FF0000"/>
                </a:solidFill>
              </a:rPr>
              <a:t>transition</a:t>
            </a:r>
            <a:r>
              <a:rPr lang="it-IT" sz="2400" b="1" dirty="0">
                <a:solidFill>
                  <a:srgbClr val="FF0000"/>
                </a:solidFill>
              </a:rPr>
              <a:t> </a:t>
            </a:r>
            <a:r>
              <a:rPr lang="it-IT" sz="2400" dirty="0">
                <a:solidFill>
                  <a:schemeClr val="bg1"/>
                </a:solidFill>
              </a:rPr>
              <a:t>Lynd espresse tutte le sue preoccupazioni di evangelista militante nei confronti della manchevolezza della società americana. Emerge una </a:t>
            </a:r>
            <a:r>
              <a:rPr lang="it-IT" sz="2400" b="1" dirty="0">
                <a:solidFill>
                  <a:srgbClr val="FF0000"/>
                </a:solidFill>
              </a:rPr>
              <a:t>severa denuncia delle fonti di potere </a:t>
            </a:r>
            <a:r>
              <a:rPr lang="it-IT" sz="2400" dirty="0">
                <a:solidFill>
                  <a:schemeClr val="bg1"/>
                </a:solidFill>
              </a:rPr>
              <a:t>in quella che considerava una tipica città americana.</a:t>
            </a:r>
            <a:br>
              <a:rPr lang="it-IT" sz="2400" dirty="0">
                <a:solidFill>
                  <a:schemeClr val="bg1"/>
                </a:solidFill>
              </a:rPr>
            </a:br>
            <a:r>
              <a:rPr lang="it-IT" sz="2400" dirty="0">
                <a:solidFill>
                  <a:schemeClr val="bg1"/>
                </a:solidFill>
              </a:rPr>
              <a:t>Egli sostiene che nelle </a:t>
            </a:r>
            <a:r>
              <a:rPr lang="it-IT" sz="2400" b="1" dirty="0">
                <a:solidFill>
                  <a:srgbClr val="FF0000"/>
                </a:solidFill>
              </a:rPr>
              <a:t>scienze sociali </a:t>
            </a:r>
            <a:r>
              <a:rPr lang="it-IT" sz="2400" dirty="0">
                <a:solidFill>
                  <a:schemeClr val="bg1"/>
                </a:solidFill>
              </a:rPr>
              <a:t>esistono </a:t>
            </a:r>
            <a:r>
              <a:rPr lang="it-IT" sz="2400" b="1" dirty="0">
                <a:solidFill>
                  <a:srgbClr val="FF0000"/>
                </a:solidFill>
              </a:rPr>
              <a:t>due tipi di orientamento </a:t>
            </a:r>
            <a:r>
              <a:rPr lang="it-IT" sz="2400" dirty="0">
                <a:solidFill>
                  <a:schemeClr val="bg1"/>
                </a:solidFill>
              </a:rPr>
              <a:t>che determinano una divisione dei sociologi in </a:t>
            </a:r>
            <a:r>
              <a:rPr lang="it-IT" sz="2400" b="1" dirty="0">
                <a:solidFill>
                  <a:srgbClr val="FF0000"/>
                </a:solidFill>
              </a:rPr>
              <a:t>due gruppi</a:t>
            </a:r>
            <a:r>
              <a:rPr lang="it-IT" sz="2400" dirty="0">
                <a:solidFill>
                  <a:schemeClr val="bg1"/>
                </a:solidFill>
              </a:rPr>
              <a:t>: </a:t>
            </a:r>
            <a:r>
              <a:rPr lang="it-IT" sz="2400" b="1" dirty="0">
                <a:solidFill>
                  <a:srgbClr val="FF0000"/>
                </a:solidFill>
              </a:rPr>
              <a:t>gli studiosi e i tecnici. </a:t>
            </a:r>
            <a:r>
              <a:rPr lang="it-IT" sz="2400" dirty="0">
                <a:solidFill>
                  <a:schemeClr val="bg1"/>
                </a:solidFill>
              </a:rPr>
              <a:t>Questi due gruppi tendono sempre più a divergere.</a:t>
            </a:r>
            <a:br>
              <a:rPr lang="it-IT" sz="2400" dirty="0">
                <a:solidFill>
                  <a:schemeClr val="bg1"/>
                </a:solidFill>
              </a:rPr>
            </a:br>
            <a:r>
              <a:rPr lang="it-IT" sz="2400" dirty="0">
                <a:solidFill>
                  <a:schemeClr val="bg1"/>
                </a:solidFill>
              </a:rPr>
              <a:t>Il sociologo deve essere in grado di interessarsi dei problemi pratici immediati elevandoli contemporaneamente ad un più alto ordine di astrazione.</a:t>
            </a:r>
            <a:br>
              <a:rPr lang="it-IT" sz="2400" dirty="0">
                <a:solidFill>
                  <a:schemeClr val="bg1"/>
                </a:solidFill>
              </a:rPr>
            </a:br>
            <a:r>
              <a:rPr lang="it-IT" sz="2400" dirty="0">
                <a:solidFill>
                  <a:schemeClr val="bg1"/>
                </a:solidFill>
              </a:rPr>
              <a:t>Propone una </a:t>
            </a:r>
            <a:r>
              <a:rPr lang="it-IT" sz="2400" b="1" dirty="0">
                <a:solidFill>
                  <a:srgbClr val="FF0000"/>
                </a:solidFill>
              </a:rPr>
              <a:t>lista delle sue idee</a:t>
            </a:r>
            <a:r>
              <a:rPr lang="it-IT" sz="2400" dirty="0">
                <a:solidFill>
                  <a:schemeClr val="bg1"/>
                </a:solidFill>
              </a:rPr>
              <a:t>:</a:t>
            </a:r>
            <a:br>
              <a:rPr lang="it-IT" sz="2400" dirty="0">
                <a:solidFill>
                  <a:schemeClr val="bg1"/>
                </a:solidFill>
              </a:rPr>
            </a:br>
            <a:r>
              <a:rPr lang="it-IT" sz="2400" dirty="0">
                <a:solidFill>
                  <a:schemeClr val="bg1"/>
                </a:solidFill>
              </a:rPr>
              <a:t>1) necessità di un maggior controllo e di una maggiore pianificazione sociale</a:t>
            </a:r>
            <a:br>
              <a:rPr lang="it-IT" sz="2400" dirty="0">
                <a:solidFill>
                  <a:schemeClr val="bg1"/>
                </a:solidFill>
              </a:rPr>
            </a:br>
            <a:r>
              <a:rPr lang="it-IT" sz="2400" dirty="0">
                <a:solidFill>
                  <a:schemeClr val="bg1"/>
                </a:solidFill>
              </a:rPr>
              <a:t>2) necessità di estendere la realtà della democrazia nel governo</a:t>
            </a:r>
            <a:br>
              <a:rPr lang="it-IT" sz="2400" dirty="0">
                <a:solidFill>
                  <a:schemeClr val="bg1"/>
                </a:solidFill>
              </a:rPr>
            </a:br>
            <a:r>
              <a:rPr lang="it-IT" sz="2400" dirty="0">
                <a:solidFill>
                  <a:schemeClr val="bg1"/>
                </a:solidFill>
              </a:rPr>
              <a:t>3) necessità di esaminare attentamente la sostanza dei conflitti di classe</a:t>
            </a:r>
          </a:p>
        </p:txBody>
      </p:sp>
    </p:spTree>
    <p:extLst>
      <p:ext uri="{BB962C8B-B14F-4D97-AF65-F5344CB8AC3E}">
        <p14:creationId xmlns:p14="http://schemas.microsoft.com/office/powerpoint/2010/main" val="19826135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57F14-5EF1-1050-0072-B7074E7A4F46}"/>
              </a:ext>
            </a:extLst>
          </p:cNvPr>
          <p:cNvSpPr>
            <a:spLocks noGrp="1"/>
          </p:cNvSpPr>
          <p:nvPr>
            <p:ph type="title"/>
          </p:nvPr>
        </p:nvSpPr>
        <p:spPr>
          <a:xfrm>
            <a:off x="1154954" y="514905"/>
            <a:ext cx="10501427" cy="6107837"/>
          </a:xfrm>
          <a:solidFill>
            <a:schemeClr val="accent1">
              <a:lumMod val="20000"/>
              <a:lumOff val="80000"/>
            </a:schemeClr>
          </a:solidFill>
        </p:spPr>
        <p:txBody>
          <a:bodyPr/>
          <a:lstStyle/>
          <a:p>
            <a:r>
              <a:rPr lang="it-IT" sz="2400" dirty="0">
                <a:solidFill>
                  <a:schemeClr val="bg1"/>
                </a:solidFill>
              </a:rPr>
              <a:t>4) necessità di sostituire il mito dell’eguaglianza individuale con la realtà dell’eguaglianza di possibilità</a:t>
            </a:r>
            <a:br>
              <a:rPr lang="it-IT" sz="2400" dirty="0">
                <a:solidFill>
                  <a:schemeClr val="bg1"/>
                </a:solidFill>
              </a:rPr>
            </a:br>
            <a:r>
              <a:rPr lang="it-IT" sz="2400" dirty="0">
                <a:solidFill>
                  <a:schemeClr val="bg1"/>
                </a:solidFill>
              </a:rPr>
              <a:t>5) necessità di tener conto dell’irrazionalità spontanea e creativa della natura umana</a:t>
            </a:r>
            <a:br>
              <a:rPr lang="it-IT" sz="2400" dirty="0">
                <a:solidFill>
                  <a:schemeClr val="bg1"/>
                </a:solidFill>
              </a:rPr>
            </a:br>
            <a:r>
              <a:rPr lang="it-IT" sz="2400" dirty="0">
                <a:solidFill>
                  <a:schemeClr val="bg1"/>
                </a:solidFill>
              </a:rPr>
              <a:t>6) necessità di riesaminare le basi dell’educazione popolare</a:t>
            </a:r>
            <a:br>
              <a:rPr lang="it-IT" sz="2400" dirty="0">
                <a:solidFill>
                  <a:schemeClr val="bg1"/>
                </a:solidFill>
              </a:rPr>
            </a:br>
            <a:r>
              <a:rPr lang="it-IT" sz="2400" dirty="0">
                <a:solidFill>
                  <a:schemeClr val="bg1"/>
                </a:solidFill>
              </a:rPr>
              <a:t>7) necessità di trovare un sostituto moderno alla realtà morente della religione tradizionale</a:t>
            </a:r>
            <a:br>
              <a:rPr lang="it-IT" sz="2400" dirty="0">
                <a:solidFill>
                  <a:schemeClr val="bg1"/>
                </a:solidFill>
              </a:rPr>
            </a:br>
            <a:r>
              <a:rPr lang="it-IT" sz="2400" dirty="0">
                <a:solidFill>
                  <a:schemeClr val="bg1"/>
                </a:solidFill>
              </a:rPr>
              <a:t>8)necessità di edificare una cultura che respinga l’inevitabilità della guerra</a:t>
            </a:r>
            <a:br>
              <a:rPr lang="it-IT" sz="2400" dirty="0">
                <a:solidFill>
                  <a:schemeClr val="bg1"/>
                </a:solidFill>
              </a:rPr>
            </a:br>
            <a:r>
              <a:rPr lang="it-IT" sz="2400" dirty="0">
                <a:solidFill>
                  <a:schemeClr val="bg1"/>
                </a:solidFill>
              </a:rPr>
              <a:t>9) necessità di risolvere i problemi della vita urbana</a:t>
            </a:r>
            <a:br>
              <a:rPr lang="it-IT" sz="2400" dirty="0">
                <a:solidFill>
                  <a:schemeClr val="bg1"/>
                </a:solidFill>
              </a:rPr>
            </a:br>
            <a:r>
              <a:rPr lang="it-IT" sz="2400" dirty="0">
                <a:solidFill>
                  <a:schemeClr val="bg1"/>
                </a:solidFill>
              </a:rPr>
              <a:t>10) necessità di favorire i mutamenti</a:t>
            </a:r>
            <a:br>
              <a:rPr lang="it-IT" sz="2400" dirty="0">
                <a:solidFill>
                  <a:schemeClr val="bg1"/>
                </a:solidFill>
              </a:rPr>
            </a:br>
            <a:r>
              <a:rPr lang="it-IT" sz="2400" dirty="0">
                <a:solidFill>
                  <a:schemeClr val="bg1"/>
                </a:solidFill>
              </a:rPr>
              <a:t>11) necessità di rimuovere gli ostacoli all’applicazione di misure preventive da parte dei sociologi</a:t>
            </a:r>
            <a:br>
              <a:rPr lang="it-IT" sz="2400" dirty="0">
                <a:solidFill>
                  <a:schemeClr val="bg1"/>
                </a:solidFill>
              </a:rPr>
            </a:br>
            <a:br>
              <a:rPr lang="it-IT" sz="2400" dirty="0">
                <a:solidFill>
                  <a:schemeClr val="bg1"/>
                </a:solidFill>
              </a:rPr>
            </a:br>
            <a:r>
              <a:rPr lang="it-IT" sz="2400" dirty="0">
                <a:solidFill>
                  <a:schemeClr val="bg1"/>
                </a:solidFill>
              </a:rPr>
              <a:t>Questa lista sostiene un programma politico che negli anni 30 qualsiasi progressista sarebbe stato disposto ad appoggiare.</a:t>
            </a:r>
          </a:p>
        </p:txBody>
      </p:sp>
    </p:spTree>
    <p:extLst>
      <p:ext uri="{BB962C8B-B14F-4D97-AF65-F5344CB8AC3E}">
        <p14:creationId xmlns:p14="http://schemas.microsoft.com/office/powerpoint/2010/main" val="25746344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57F14-5EF1-1050-0072-B7074E7A4F46}"/>
              </a:ext>
            </a:extLst>
          </p:cNvPr>
          <p:cNvSpPr>
            <a:spLocks noGrp="1"/>
          </p:cNvSpPr>
          <p:nvPr>
            <p:ph type="title"/>
          </p:nvPr>
        </p:nvSpPr>
        <p:spPr>
          <a:xfrm>
            <a:off x="648070" y="514905"/>
            <a:ext cx="11008311" cy="6027938"/>
          </a:xfrm>
          <a:solidFill>
            <a:schemeClr val="tx2">
              <a:lumMod val="75000"/>
            </a:schemeClr>
          </a:solidFill>
        </p:spPr>
        <p:txBody>
          <a:bodyPr/>
          <a:lstStyle/>
          <a:p>
            <a:r>
              <a:rPr lang="it-IT" sz="2400" b="1" u="sng" dirty="0">
                <a:solidFill>
                  <a:srgbClr val="FF0000"/>
                </a:solidFill>
              </a:rPr>
              <a:t>Metodi d’indagine</a:t>
            </a:r>
            <a:br>
              <a:rPr lang="it-IT" sz="2400" b="1" dirty="0">
                <a:solidFill>
                  <a:srgbClr val="FF0000"/>
                </a:solidFill>
              </a:rPr>
            </a:br>
            <a:br>
              <a:rPr lang="it-IT" sz="2400" b="1" dirty="0">
                <a:solidFill>
                  <a:srgbClr val="FF0000"/>
                </a:solidFill>
              </a:rPr>
            </a:br>
            <a:r>
              <a:rPr lang="it-IT" sz="2400" dirty="0">
                <a:solidFill>
                  <a:schemeClr val="bg1"/>
                </a:solidFill>
              </a:rPr>
              <a:t>Il lavoro sul campo fu completato nel 1925. Il libro uscì nel 1929.</a:t>
            </a:r>
            <a:br>
              <a:rPr lang="it-IT" sz="2400" dirty="0">
                <a:solidFill>
                  <a:schemeClr val="bg1"/>
                </a:solidFill>
              </a:rPr>
            </a:br>
            <a:r>
              <a:rPr lang="it-IT" sz="2400" dirty="0">
                <a:solidFill>
                  <a:schemeClr val="bg1"/>
                </a:solidFill>
              </a:rPr>
              <a:t>Gli autori presentano una descrizione completa e coscienziosa del materiale usato e dei metodi impiegati per raccoglierlo.</a:t>
            </a:r>
            <a:br>
              <a:rPr lang="it-IT" sz="2400" dirty="0">
                <a:solidFill>
                  <a:schemeClr val="bg1"/>
                </a:solidFill>
              </a:rPr>
            </a:br>
            <a:r>
              <a:rPr lang="it-IT" sz="2400" dirty="0">
                <a:solidFill>
                  <a:schemeClr val="bg1"/>
                </a:solidFill>
              </a:rPr>
              <a:t>Quando iniziarono il loro lavoro i Lynd avevano in mente di raccogliere materiale relativo alle </a:t>
            </a:r>
            <a:r>
              <a:rPr lang="it-IT" sz="2400" b="1" dirty="0">
                <a:solidFill>
                  <a:srgbClr val="FF0000"/>
                </a:solidFill>
              </a:rPr>
              <a:t>sei maggiori attività </a:t>
            </a:r>
            <a:r>
              <a:rPr lang="it-IT" sz="2400" dirty="0">
                <a:solidFill>
                  <a:schemeClr val="bg1"/>
                </a:solidFill>
              </a:rPr>
              <a:t>che prevedevano  </a:t>
            </a:r>
            <a:r>
              <a:rPr lang="it-IT" sz="2400" b="1" dirty="0">
                <a:solidFill>
                  <a:srgbClr val="FF0000"/>
                </a:solidFill>
              </a:rPr>
              <a:t>sei direttive d’azione</a:t>
            </a:r>
            <a:r>
              <a:rPr lang="it-IT" sz="2400" dirty="0">
                <a:solidFill>
                  <a:schemeClr val="bg1"/>
                </a:solidFill>
              </a:rPr>
              <a:t>: 1) guadagnarsi da vivere; 2) farsi una casa; 3) educare i figli; 4) impegnare il tempo libero; 5) impegnarsi in pratiche religiose; 6) impegnarsi in pratiche comunitarie.</a:t>
            </a:r>
            <a:br>
              <a:rPr lang="it-IT" sz="2400" dirty="0">
                <a:solidFill>
                  <a:schemeClr val="bg1"/>
                </a:solidFill>
              </a:rPr>
            </a:br>
            <a:r>
              <a:rPr lang="it-IT" sz="2400" b="1" dirty="0">
                <a:solidFill>
                  <a:srgbClr val="FF0000"/>
                </a:solidFill>
              </a:rPr>
              <a:t>Perché scelsero </a:t>
            </a:r>
            <a:r>
              <a:rPr lang="it-IT" sz="2400" b="1" dirty="0" err="1">
                <a:solidFill>
                  <a:srgbClr val="FF0000"/>
                </a:solidFill>
              </a:rPr>
              <a:t>Muncie</a:t>
            </a:r>
            <a:r>
              <a:rPr lang="it-IT" sz="2400" b="1" dirty="0">
                <a:solidFill>
                  <a:srgbClr val="FF0000"/>
                </a:solidFill>
              </a:rPr>
              <a:t>?</a:t>
            </a:r>
            <a:br>
              <a:rPr lang="it-IT" sz="2400" b="1" dirty="0">
                <a:solidFill>
                  <a:srgbClr val="FF0000"/>
                </a:solidFill>
              </a:rPr>
            </a:br>
            <a:r>
              <a:rPr lang="it-IT" sz="2400" dirty="0">
                <a:solidFill>
                  <a:schemeClr val="bg1"/>
                </a:solidFill>
              </a:rPr>
              <a:t>Il motivo che guidò la loro scelta fu il fatto che in quella città non erano mai state fatte ricerche sociologiche e che nessun privato e nessuna organizzazione del luogo aveva contribuito al finanziamento della ricerca.</a:t>
            </a:r>
            <a:br>
              <a:rPr lang="it-IT" sz="2400" b="1" dirty="0">
                <a:solidFill>
                  <a:srgbClr val="FF0000"/>
                </a:solidFill>
              </a:rPr>
            </a:br>
            <a:endParaRPr lang="it-IT" sz="2400" b="1" dirty="0">
              <a:solidFill>
                <a:srgbClr val="FF0000"/>
              </a:solidFill>
            </a:endParaRPr>
          </a:p>
        </p:txBody>
      </p:sp>
    </p:spTree>
    <p:extLst>
      <p:ext uri="{BB962C8B-B14F-4D97-AF65-F5344CB8AC3E}">
        <p14:creationId xmlns:p14="http://schemas.microsoft.com/office/powerpoint/2010/main" val="35264004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57F14-5EF1-1050-0072-B7074E7A4F46}"/>
              </a:ext>
            </a:extLst>
          </p:cNvPr>
          <p:cNvSpPr>
            <a:spLocks noGrp="1"/>
          </p:cNvSpPr>
          <p:nvPr>
            <p:ph type="title"/>
          </p:nvPr>
        </p:nvSpPr>
        <p:spPr>
          <a:xfrm>
            <a:off x="692458" y="514905"/>
            <a:ext cx="10963923" cy="6027938"/>
          </a:xfrm>
          <a:solidFill>
            <a:srgbClr val="FFFF00"/>
          </a:solidFill>
        </p:spPr>
        <p:txBody>
          <a:bodyPr/>
          <a:lstStyle/>
          <a:p>
            <a:r>
              <a:rPr lang="it-IT" sz="2400" dirty="0">
                <a:solidFill>
                  <a:schemeClr val="bg1"/>
                </a:solidFill>
              </a:rPr>
              <a:t>Essi elencarono le caratteristiche che doveva possedere una città per costituire un esempio della vita contemporanea americana. Era necessario anche che fosse abbastanza </a:t>
            </a:r>
            <a:r>
              <a:rPr lang="it-IT" sz="2400" b="1" dirty="0">
                <a:solidFill>
                  <a:srgbClr val="FF0000"/>
                </a:solidFill>
              </a:rPr>
              <a:t>compatta e omogenea </a:t>
            </a:r>
            <a:r>
              <a:rPr lang="it-IT" sz="2400" dirty="0">
                <a:solidFill>
                  <a:schemeClr val="bg1"/>
                </a:solidFill>
              </a:rPr>
              <a:t>e che avesse una percentuale di neri e di immigrati relativamente bassa.</a:t>
            </a:r>
            <a:br>
              <a:rPr lang="it-IT" sz="2400" dirty="0">
                <a:solidFill>
                  <a:schemeClr val="bg1"/>
                </a:solidFill>
              </a:rPr>
            </a:br>
            <a:r>
              <a:rPr lang="it-IT" sz="2400" dirty="0">
                <a:solidFill>
                  <a:schemeClr val="bg1"/>
                </a:solidFill>
              </a:rPr>
              <a:t>Il metodo adottato all’inizio dell’indagine consisteva </a:t>
            </a:r>
            <a:r>
              <a:rPr lang="it-IT" sz="2400" b="1" dirty="0">
                <a:solidFill>
                  <a:srgbClr val="FF0000"/>
                </a:solidFill>
              </a:rPr>
              <a:t>nell’esaminare nel modo più distaccato possibile le attività degli abitanti di </a:t>
            </a:r>
            <a:r>
              <a:rPr lang="it-IT" sz="2400" b="1" dirty="0" err="1">
                <a:solidFill>
                  <a:srgbClr val="FF0000"/>
                </a:solidFill>
              </a:rPr>
              <a:t>Middletown</a:t>
            </a:r>
            <a:r>
              <a:rPr lang="it-IT" sz="2400" dirty="0">
                <a:solidFill>
                  <a:schemeClr val="bg1"/>
                </a:solidFill>
              </a:rPr>
              <a:t>.</a:t>
            </a:r>
            <a:br>
              <a:rPr lang="it-IT" sz="2400" dirty="0">
                <a:solidFill>
                  <a:schemeClr val="bg1"/>
                </a:solidFill>
              </a:rPr>
            </a:br>
            <a:r>
              <a:rPr lang="it-IT" sz="2400" dirty="0">
                <a:solidFill>
                  <a:schemeClr val="bg1"/>
                </a:solidFill>
              </a:rPr>
              <a:t>Cercarono di farsi un’idea della città e si avviarono gradualmente a un’osservazione via via sempre più sistematica.</a:t>
            </a:r>
            <a:br>
              <a:rPr lang="it-IT" sz="2400" dirty="0">
                <a:solidFill>
                  <a:schemeClr val="bg1"/>
                </a:solidFill>
              </a:rPr>
            </a:br>
            <a:r>
              <a:rPr lang="it-IT" sz="2400" dirty="0">
                <a:solidFill>
                  <a:schemeClr val="bg1"/>
                </a:solidFill>
              </a:rPr>
              <a:t>Si trattava di </a:t>
            </a:r>
            <a:r>
              <a:rPr lang="it-IT" sz="2400" b="1" dirty="0">
                <a:solidFill>
                  <a:srgbClr val="FF0000"/>
                </a:solidFill>
              </a:rPr>
              <a:t>un’informazione informale e ricettiva</a:t>
            </a:r>
            <a:r>
              <a:rPr lang="it-IT" sz="2400" dirty="0">
                <a:solidFill>
                  <a:schemeClr val="bg1"/>
                </a:solidFill>
              </a:rPr>
              <a:t>.</a:t>
            </a:r>
            <a:br>
              <a:rPr lang="it-IT" sz="2400" dirty="0">
                <a:solidFill>
                  <a:schemeClr val="bg1"/>
                </a:solidFill>
              </a:rPr>
            </a:br>
            <a:r>
              <a:rPr lang="it-IT" sz="2400" dirty="0">
                <a:solidFill>
                  <a:schemeClr val="bg1"/>
                </a:solidFill>
              </a:rPr>
              <a:t>Fin dall’inizio decisero di </a:t>
            </a:r>
            <a:r>
              <a:rPr lang="it-IT" sz="2400" b="1" dirty="0">
                <a:solidFill>
                  <a:srgbClr val="FF0000"/>
                </a:solidFill>
              </a:rPr>
              <a:t>esaminare la città nel suo sviluppo storico</a:t>
            </a:r>
            <a:r>
              <a:rPr lang="it-IT" sz="2400" dirty="0">
                <a:solidFill>
                  <a:schemeClr val="bg1"/>
                </a:solidFill>
              </a:rPr>
              <a:t>.</a:t>
            </a:r>
            <a:br>
              <a:rPr lang="it-IT" sz="2400" dirty="0">
                <a:solidFill>
                  <a:schemeClr val="bg1"/>
                </a:solidFill>
              </a:rPr>
            </a:br>
            <a:r>
              <a:rPr lang="it-IT" sz="2400" dirty="0">
                <a:solidFill>
                  <a:schemeClr val="bg1"/>
                </a:solidFill>
              </a:rPr>
              <a:t>Le </a:t>
            </a:r>
            <a:r>
              <a:rPr lang="it-IT" sz="2400" b="1" dirty="0">
                <a:solidFill>
                  <a:srgbClr val="FF0000"/>
                </a:solidFill>
              </a:rPr>
              <a:t>date fondamentali </a:t>
            </a:r>
            <a:r>
              <a:rPr lang="it-IT" sz="2400" dirty="0">
                <a:solidFill>
                  <a:schemeClr val="bg1"/>
                </a:solidFill>
              </a:rPr>
              <a:t>ai fini della loro indagine erano il </a:t>
            </a:r>
            <a:r>
              <a:rPr lang="it-IT" sz="2400" b="1" dirty="0">
                <a:solidFill>
                  <a:srgbClr val="FF0000"/>
                </a:solidFill>
              </a:rPr>
              <a:t>1890</a:t>
            </a:r>
            <a:r>
              <a:rPr lang="it-IT" sz="2400" dirty="0">
                <a:solidFill>
                  <a:schemeClr val="bg1"/>
                </a:solidFill>
              </a:rPr>
              <a:t> e il </a:t>
            </a:r>
            <a:r>
              <a:rPr lang="it-IT" sz="2400" b="1" dirty="0">
                <a:solidFill>
                  <a:srgbClr val="FF0000"/>
                </a:solidFill>
              </a:rPr>
              <a:t>1924</a:t>
            </a:r>
            <a:r>
              <a:rPr lang="it-IT" sz="2400" dirty="0">
                <a:solidFill>
                  <a:schemeClr val="bg1"/>
                </a:solidFill>
              </a:rPr>
              <a:t>.</a:t>
            </a:r>
            <a:br>
              <a:rPr lang="it-IT" sz="2400" dirty="0">
                <a:solidFill>
                  <a:schemeClr val="bg1"/>
                </a:solidFill>
              </a:rPr>
            </a:br>
            <a:r>
              <a:rPr lang="it-IT" sz="2400" dirty="0">
                <a:solidFill>
                  <a:schemeClr val="bg1"/>
                </a:solidFill>
              </a:rPr>
              <a:t>Inoltre presero la decisione riguardo alla classificazione sociale da adottare decidendo che le classi sarebbero state solo </a:t>
            </a:r>
            <a:r>
              <a:rPr lang="it-IT" sz="2400" b="1" dirty="0">
                <a:solidFill>
                  <a:srgbClr val="FF0000"/>
                </a:solidFill>
              </a:rPr>
              <a:t>due</a:t>
            </a:r>
            <a:r>
              <a:rPr lang="it-IT" sz="2400" dirty="0">
                <a:solidFill>
                  <a:schemeClr val="bg1"/>
                </a:solidFill>
              </a:rPr>
              <a:t>.</a:t>
            </a:r>
            <a:br>
              <a:rPr lang="it-IT" sz="2400" dirty="0">
                <a:solidFill>
                  <a:schemeClr val="bg1"/>
                </a:solidFill>
              </a:rPr>
            </a:br>
            <a:r>
              <a:rPr lang="it-IT" sz="2400" dirty="0">
                <a:solidFill>
                  <a:schemeClr val="bg1"/>
                </a:solidFill>
              </a:rPr>
              <a:t>Secondo i Lynd, a </a:t>
            </a:r>
            <a:r>
              <a:rPr lang="it-IT" sz="2400" dirty="0" err="1">
                <a:solidFill>
                  <a:schemeClr val="bg1"/>
                </a:solidFill>
              </a:rPr>
              <a:t>Middletown</a:t>
            </a:r>
            <a:r>
              <a:rPr lang="it-IT" sz="2400" dirty="0">
                <a:solidFill>
                  <a:schemeClr val="bg1"/>
                </a:solidFill>
              </a:rPr>
              <a:t> non esisteva una vera aristocrazia e che era legittimo suddividere la popolazione in </a:t>
            </a:r>
            <a:r>
              <a:rPr lang="it-IT" sz="2400" b="1" dirty="0">
                <a:solidFill>
                  <a:srgbClr val="FF0000"/>
                </a:solidFill>
              </a:rPr>
              <a:t>classe lavoratrice </a:t>
            </a:r>
            <a:r>
              <a:rPr lang="it-IT" sz="2400" dirty="0">
                <a:solidFill>
                  <a:schemeClr val="bg1"/>
                </a:solidFill>
              </a:rPr>
              <a:t>e </a:t>
            </a:r>
            <a:r>
              <a:rPr lang="it-IT" sz="2400" b="1" dirty="0">
                <a:solidFill>
                  <a:srgbClr val="FF0000"/>
                </a:solidFill>
              </a:rPr>
              <a:t>classe degli affari.</a:t>
            </a:r>
            <a:br>
              <a:rPr lang="it-IT" sz="2400" dirty="0">
                <a:solidFill>
                  <a:schemeClr val="bg1"/>
                </a:solidFill>
              </a:rPr>
            </a:br>
            <a:endParaRPr lang="it-IT" sz="2400" dirty="0">
              <a:solidFill>
                <a:schemeClr val="bg1"/>
              </a:solidFill>
            </a:endParaRPr>
          </a:p>
        </p:txBody>
      </p:sp>
    </p:spTree>
    <p:extLst>
      <p:ext uri="{BB962C8B-B14F-4D97-AF65-F5344CB8AC3E}">
        <p14:creationId xmlns:p14="http://schemas.microsoft.com/office/powerpoint/2010/main" val="1140170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57F14-5EF1-1050-0072-B7074E7A4F46}"/>
              </a:ext>
            </a:extLst>
          </p:cNvPr>
          <p:cNvSpPr>
            <a:spLocks noGrp="1"/>
          </p:cNvSpPr>
          <p:nvPr>
            <p:ph type="title"/>
          </p:nvPr>
        </p:nvSpPr>
        <p:spPr>
          <a:xfrm>
            <a:off x="435006" y="514905"/>
            <a:ext cx="11221375" cy="5797117"/>
          </a:xfrm>
          <a:solidFill>
            <a:schemeClr val="bg2">
              <a:lumMod val="40000"/>
              <a:lumOff val="60000"/>
            </a:schemeClr>
          </a:solidFill>
        </p:spPr>
        <p:txBody>
          <a:bodyPr/>
          <a:lstStyle/>
          <a:p>
            <a:r>
              <a:rPr lang="it-IT" sz="2400" dirty="0">
                <a:solidFill>
                  <a:schemeClr val="bg1"/>
                </a:solidFill>
              </a:rPr>
              <a:t>Il numero delle famiglie della classe lavoratrice risultò molto più elevato.</a:t>
            </a:r>
            <a:br>
              <a:rPr lang="it-IT" sz="2400" dirty="0">
                <a:solidFill>
                  <a:schemeClr val="bg1"/>
                </a:solidFill>
              </a:rPr>
            </a:br>
            <a:r>
              <a:rPr lang="it-IT" sz="2400" b="1" dirty="0">
                <a:solidFill>
                  <a:srgbClr val="FF0000"/>
                </a:solidFill>
              </a:rPr>
              <a:t>60% </a:t>
            </a:r>
            <a:r>
              <a:rPr lang="it-IT" sz="2400" dirty="0">
                <a:solidFill>
                  <a:schemeClr val="bg1"/>
                </a:solidFill>
              </a:rPr>
              <a:t>famiglie della </a:t>
            </a:r>
            <a:r>
              <a:rPr lang="it-IT" sz="2400" b="1" dirty="0">
                <a:solidFill>
                  <a:srgbClr val="FF0000"/>
                </a:solidFill>
              </a:rPr>
              <a:t>classe lavoratrice</a:t>
            </a:r>
            <a:br>
              <a:rPr lang="it-IT" sz="2400" dirty="0">
                <a:solidFill>
                  <a:schemeClr val="bg1"/>
                </a:solidFill>
              </a:rPr>
            </a:br>
            <a:r>
              <a:rPr lang="it-IT" sz="2400" b="1" dirty="0">
                <a:solidFill>
                  <a:srgbClr val="FF0000"/>
                </a:solidFill>
              </a:rPr>
              <a:t>40%</a:t>
            </a:r>
            <a:r>
              <a:rPr lang="it-IT" sz="2400" dirty="0">
                <a:solidFill>
                  <a:schemeClr val="bg1"/>
                </a:solidFill>
              </a:rPr>
              <a:t>famiglie della </a:t>
            </a:r>
            <a:r>
              <a:rPr lang="it-IT" sz="2400" b="1" dirty="0">
                <a:solidFill>
                  <a:srgbClr val="FF0000"/>
                </a:solidFill>
              </a:rPr>
              <a:t>classe degli affari</a:t>
            </a:r>
            <a:br>
              <a:rPr lang="it-IT" sz="2400" b="1" dirty="0">
                <a:solidFill>
                  <a:srgbClr val="FF0000"/>
                </a:solidFill>
              </a:rPr>
            </a:br>
            <a:br>
              <a:rPr lang="it-IT" sz="2400" dirty="0">
                <a:solidFill>
                  <a:schemeClr val="bg1"/>
                </a:solidFill>
              </a:rPr>
            </a:br>
            <a:r>
              <a:rPr lang="it-IT" sz="2400" dirty="0">
                <a:solidFill>
                  <a:schemeClr val="bg1"/>
                </a:solidFill>
              </a:rPr>
              <a:t>Basarono la loro classificazione sul tipo di occupazione, distinguendo la classe che trattava con le cose (classe lavoratrice) e la gente che trattava con le persone (classe degli affari).</a:t>
            </a:r>
            <a:br>
              <a:rPr lang="it-IT" sz="2400" dirty="0">
                <a:solidFill>
                  <a:schemeClr val="bg1"/>
                </a:solidFill>
              </a:rPr>
            </a:br>
            <a:br>
              <a:rPr lang="it-IT" sz="2400" dirty="0">
                <a:solidFill>
                  <a:schemeClr val="bg1"/>
                </a:solidFill>
              </a:rPr>
            </a:br>
            <a:r>
              <a:rPr lang="it-IT" sz="2400" dirty="0">
                <a:solidFill>
                  <a:schemeClr val="bg1"/>
                </a:solidFill>
              </a:rPr>
              <a:t>I metodi della ricerca sul campo sono descritti in 5 paragrafi.</a:t>
            </a:r>
            <a:br>
              <a:rPr lang="it-IT" sz="2400" dirty="0">
                <a:solidFill>
                  <a:schemeClr val="bg1"/>
                </a:solidFill>
              </a:rPr>
            </a:br>
            <a:r>
              <a:rPr lang="it-IT" sz="2400" b="1" dirty="0">
                <a:solidFill>
                  <a:srgbClr val="FF0000"/>
                </a:solidFill>
              </a:rPr>
              <a:t>1) Partecipazione alla vita locale</a:t>
            </a:r>
            <a:br>
              <a:rPr lang="it-IT" sz="2400" dirty="0">
                <a:solidFill>
                  <a:schemeClr val="bg1"/>
                </a:solidFill>
              </a:rPr>
            </a:br>
            <a:r>
              <a:rPr lang="it-IT" sz="2400" dirty="0">
                <a:solidFill>
                  <a:schemeClr val="bg1"/>
                </a:solidFill>
              </a:rPr>
              <a:t>Alla fine degli incontri, annotavano tutto quello che accadeva e subito dopo predisponevano un resoconto, utilizzando un modulo standard.</a:t>
            </a:r>
            <a:br>
              <a:rPr lang="it-IT" sz="2400" dirty="0">
                <a:solidFill>
                  <a:schemeClr val="bg1"/>
                </a:solidFill>
              </a:rPr>
            </a:br>
            <a:r>
              <a:rPr lang="it-IT" sz="2400" b="1" dirty="0">
                <a:solidFill>
                  <a:srgbClr val="FF0000"/>
                </a:solidFill>
              </a:rPr>
              <a:t>2) Metodo di esame del materiale documentario</a:t>
            </a:r>
            <a:br>
              <a:rPr lang="it-IT" sz="2400" dirty="0">
                <a:solidFill>
                  <a:schemeClr val="bg1"/>
                </a:solidFill>
              </a:rPr>
            </a:br>
            <a:r>
              <a:rPr lang="it-IT" sz="2400" dirty="0">
                <a:solidFill>
                  <a:schemeClr val="bg1"/>
                </a:solidFill>
              </a:rPr>
              <a:t>Raccolsero tutti i documenti disponibili riguardanti </a:t>
            </a:r>
            <a:r>
              <a:rPr lang="it-IT" sz="2400" dirty="0" err="1">
                <a:solidFill>
                  <a:schemeClr val="bg1"/>
                </a:solidFill>
              </a:rPr>
              <a:t>Middletown</a:t>
            </a:r>
            <a:r>
              <a:rPr lang="it-IT" sz="2400" dirty="0">
                <a:solidFill>
                  <a:schemeClr val="bg1"/>
                </a:solidFill>
              </a:rPr>
              <a:t>.</a:t>
            </a:r>
            <a:br>
              <a:rPr lang="it-IT" sz="2400" dirty="0">
                <a:solidFill>
                  <a:schemeClr val="bg1"/>
                </a:solidFill>
              </a:rPr>
            </a:br>
            <a:r>
              <a:rPr lang="it-IT" sz="2400" b="1" dirty="0">
                <a:solidFill>
                  <a:srgbClr val="FF0000"/>
                </a:solidFill>
              </a:rPr>
              <a:t>3) Metodo di compilazione delle statistiche</a:t>
            </a:r>
          </a:p>
        </p:txBody>
      </p:sp>
    </p:spTree>
    <p:extLst>
      <p:ext uri="{BB962C8B-B14F-4D97-AF65-F5344CB8AC3E}">
        <p14:creationId xmlns:p14="http://schemas.microsoft.com/office/powerpoint/2010/main" val="21173863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3457F14-5EF1-1050-0072-B7074E7A4F46}"/>
              </a:ext>
            </a:extLst>
          </p:cNvPr>
          <p:cNvSpPr>
            <a:spLocks noGrp="1"/>
          </p:cNvSpPr>
          <p:nvPr>
            <p:ph type="title"/>
          </p:nvPr>
        </p:nvSpPr>
        <p:spPr>
          <a:xfrm>
            <a:off x="488272" y="514905"/>
            <a:ext cx="11168109" cy="6019060"/>
          </a:xfrm>
          <a:solidFill>
            <a:srgbClr val="92D050"/>
          </a:solidFill>
        </p:spPr>
        <p:txBody>
          <a:bodyPr/>
          <a:lstStyle/>
          <a:p>
            <a:r>
              <a:rPr lang="it-IT" sz="2400" b="1" dirty="0">
                <a:solidFill>
                  <a:srgbClr val="FF0000"/>
                </a:solidFill>
              </a:rPr>
              <a:t>4) Metodo di interviste</a:t>
            </a:r>
            <a:br>
              <a:rPr lang="it-IT" sz="2400" dirty="0">
                <a:solidFill>
                  <a:schemeClr val="bg1"/>
                </a:solidFill>
              </a:rPr>
            </a:br>
            <a:r>
              <a:rPr lang="it-IT" sz="2400" dirty="0">
                <a:solidFill>
                  <a:schemeClr val="bg1"/>
                </a:solidFill>
              </a:rPr>
              <a:t>Vennero descritte quattro varianti fondamentali: 1) conversazioni casuali; 2) interviste con persone qualificate 3) interviste alle mogli dei lavoratori 4) interviste alle mogli degli uomini d’affari.</a:t>
            </a:r>
            <a:br>
              <a:rPr lang="it-IT" sz="2400" dirty="0">
                <a:solidFill>
                  <a:schemeClr val="bg1"/>
                </a:solidFill>
              </a:rPr>
            </a:br>
            <a:r>
              <a:rPr lang="it-IT" sz="2400" dirty="0">
                <a:solidFill>
                  <a:schemeClr val="bg1"/>
                </a:solidFill>
              </a:rPr>
              <a:t>Lo scopo era quello di scegliere una serie di famiglie ideali piuttosto che statisticamente rappresentative.</a:t>
            </a:r>
            <a:br>
              <a:rPr lang="it-IT" sz="2400" dirty="0">
                <a:solidFill>
                  <a:schemeClr val="bg1"/>
                </a:solidFill>
              </a:rPr>
            </a:br>
            <a:r>
              <a:rPr lang="it-IT" sz="2400" dirty="0">
                <a:solidFill>
                  <a:schemeClr val="bg1"/>
                </a:solidFill>
              </a:rPr>
              <a:t>Complessivamente fecero 182 interviste della durata di due-tre ore.</a:t>
            </a:r>
            <a:br>
              <a:rPr lang="it-IT" sz="2400" dirty="0">
                <a:solidFill>
                  <a:schemeClr val="bg1"/>
                </a:solidFill>
              </a:rPr>
            </a:br>
            <a:r>
              <a:rPr lang="it-IT" sz="2400" b="1" dirty="0">
                <a:solidFill>
                  <a:srgbClr val="FF0000"/>
                </a:solidFill>
              </a:rPr>
              <a:t>5) Uso dei questionari</a:t>
            </a:r>
            <a:br>
              <a:rPr lang="it-IT" sz="2400" b="1" dirty="0">
                <a:solidFill>
                  <a:srgbClr val="FF0000"/>
                </a:solidFill>
              </a:rPr>
            </a:br>
            <a:r>
              <a:rPr lang="it-IT" sz="2400" dirty="0">
                <a:solidFill>
                  <a:schemeClr val="bg1"/>
                </a:solidFill>
              </a:rPr>
              <a:t>Furono inviati a esperti locali e anche a ragazzi e ragazze delle scuole superiori. Somministrarono anche un test vero-falso.</a:t>
            </a:r>
            <a:br>
              <a:rPr lang="it-IT" sz="2400" dirty="0">
                <a:solidFill>
                  <a:schemeClr val="bg1"/>
                </a:solidFill>
              </a:rPr>
            </a:br>
            <a:br>
              <a:rPr lang="it-IT" sz="2400" dirty="0">
                <a:solidFill>
                  <a:schemeClr val="bg1"/>
                </a:solidFill>
              </a:rPr>
            </a:br>
            <a:r>
              <a:rPr lang="it-IT" sz="2400" b="1" u="sng" dirty="0">
                <a:solidFill>
                  <a:srgbClr val="FF0000"/>
                </a:solidFill>
              </a:rPr>
              <a:t>Materiale descrittivo</a:t>
            </a:r>
            <a:br>
              <a:rPr lang="it-IT" sz="2400" b="1" u="sng" dirty="0">
                <a:solidFill>
                  <a:srgbClr val="FF0000"/>
                </a:solidFill>
              </a:rPr>
            </a:br>
            <a:br>
              <a:rPr lang="it-IT" sz="2400" b="1" u="sng" dirty="0">
                <a:solidFill>
                  <a:srgbClr val="FF0000"/>
                </a:solidFill>
              </a:rPr>
            </a:br>
            <a:r>
              <a:rPr lang="it-IT" sz="2400" dirty="0">
                <a:solidFill>
                  <a:schemeClr val="bg1"/>
                </a:solidFill>
              </a:rPr>
              <a:t>Il materiale descrittivo viene esposto in modo semplice e chiaro.</a:t>
            </a:r>
            <a:br>
              <a:rPr lang="it-IT" sz="2400" dirty="0">
                <a:solidFill>
                  <a:schemeClr val="bg1"/>
                </a:solidFill>
              </a:rPr>
            </a:br>
            <a:r>
              <a:rPr lang="it-IT" sz="2400" dirty="0">
                <a:solidFill>
                  <a:schemeClr val="bg1"/>
                </a:solidFill>
              </a:rPr>
              <a:t>L’immagine che la gente aveva a quel tempo della città di provincia era distorta.</a:t>
            </a:r>
          </a:p>
        </p:txBody>
      </p:sp>
    </p:spTree>
    <p:extLst>
      <p:ext uri="{BB962C8B-B14F-4D97-AF65-F5344CB8AC3E}">
        <p14:creationId xmlns:p14="http://schemas.microsoft.com/office/powerpoint/2010/main" val="28291904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e">
  <a:themeElements>
    <a:clrScheme name="Ione">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e">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e">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166</TotalTime>
  <Words>1918</Words>
  <Application>Microsoft Office PowerPoint</Application>
  <PresentationFormat>Widescreen</PresentationFormat>
  <Paragraphs>14</Paragraphs>
  <Slides>15</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15</vt:i4>
      </vt:variant>
    </vt:vector>
  </HeadingPairs>
  <TitlesOfParts>
    <vt:vector size="19" baseType="lpstr">
      <vt:lpstr>Arial</vt:lpstr>
      <vt:lpstr>Century Gothic</vt:lpstr>
      <vt:lpstr>Wingdings 3</vt:lpstr>
      <vt:lpstr>Ione</vt:lpstr>
      <vt:lpstr>La vita in una piccola città   Robert e Helen LYND  Middletown studies of Muncie, Indiana</vt:lpstr>
      <vt:lpstr>Lo studio di Middletown venne svolto nel 1924-1925. In seguito venne fanno un altro studio sulla città dopo dieci anni. Robert Lynd nacque nell’Indiana nel 1892.  Studiò alla Princeton University e in seguito si arruolò nell’esercito americano. All’inizio degli anni ‘20, Robert ed Helen LYND lavorarono all’Institute of Social and Religious Research dove svolsero un’indagine sulla pratica religiosa in una piccola città di provincia americana. La città prescelta fu MUNCIE nell’Indiana. L’antropologo Clark Wissler nella prefazione di Middletown scriverà:   «Si tratta dello studio di una comunità americana allo stesso modo in cui l’antropologo affronta lo studio di una tribù primitiva. Questo è il loro vero contributo; un esperimento non solo nel metodo, ma in un nuovo campo, l’antropologia sociale nella vita contemporanea.»</vt:lpstr>
      <vt:lpstr>Il libro ebbe un successo immediato. Middletown era riuscito a stabilire «i fatti» riguardanti una piccola città americana. Si trattava della prima descrizione scientifica e obiettiva della vita di una piccola città. L’americano medio poteva rispecchiarsi in questa opera. Il suo successo stimolò la richiesta di altre indagini dello stesso tipo. Nel campo delle scienze sociali LYND era un autodidatta. Nel 1931 la Columbia University lo chiamò ad occupare la cattedra di sociologia. Il contributo immediato di Lynd fu un rinnovato interesse per i problemi contemporanei. Nel suo studio su Middletown Lynd aveva diviso le famiglie in due gruppi: «la classe lavoratrice» e la «classe degli affari». Durante gli anni ‘30, la coppia lesse gli scritti di Marx e Engels e, dopo questa lettura, cominciarono a rivedere il loro pensiero sulla comunità americana. Nel 1935, Lynd fu convinto a ritornare a Middletown per vedere fino a che punto la comunità era cambiata. </vt:lpstr>
      <vt:lpstr>In Middletown in transition Lynd espresse tutte le sue preoccupazioni di evangelista militante nei confronti della manchevolezza della società americana. Emerge una severa denuncia delle fonti di potere in quella che considerava una tipica città americana. Egli sostiene che nelle scienze sociali esistono due tipi di orientamento che determinano una divisione dei sociologi in due gruppi: gli studiosi e i tecnici. Questi due gruppi tendono sempre più a divergere. Il sociologo deve essere in grado di interessarsi dei problemi pratici immediati elevandoli contemporaneamente ad un più alto ordine di astrazione. Propone una lista delle sue idee: 1) necessità di un maggior controllo e di una maggiore pianificazione sociale 2) necessità di estendere la realtà della democrazia nel governo 3) necessità di esaminare attentamente la sostanza dei conflitti di classe</vt:lpstr>
      <vt:lpstr>4) necessità di sostituire il mito dell’eguaglianza individuale con la realtà dell’eguaglianza di possibilità 5) necessità di tener conto dell’irrazionalità spontanea e creativa della natura umana 6) necessità di riesaminare le basi dell’educazione popolare 7) necessità di trovare un sostituto moderno alla realtà morente della religione tradizionale 8)necessità di edificare una cultura che respinga l’inevitabilità della guerra 9) necessità di risolvere i problemi della vita urbana 10) necessità di favorire i mutamenti 11) necessità di rimuovere gli ostacoli all’applicazione di misure preventive da parte dei sociologi  Questa lista sostiene un programma politico che negli anni 30 qualsiasi progressista sarebbe stato disposto ad appoggiare.</vt:lpstr>
      <vt:lpstr>Metodi d’indagine  Il lavoro sul campo fu completato nel 1925. Il libro uscì nel 1929. Gli autori presentano una descrizione completa e coscienziosa del materiale usato e dei metodi impiegati per raccoglierlo. Quando iniziarono il loro lavoro i Lynd avevano in mente di raccogliere materiale relativo alle sei maggiori attività che prevedevano  sei direttive d’azione: 1) guadagnarsi da vivere; 2) farsi una casa; 3) educare i figli; 4) impegnare il tempo libero; 5) impegnarsi in pratiche religiose; 6) impegnarsi in pratiche comunitarie. Perché scelsero Muncie? Il motivo che guidò la loro scelta fu il fatto che in quella città non erano mai state fatte ricerche sociologiche e che nessun privato e nessuna organizzazione del luogo aveva contribuito al finanziamento della ricerca. </vt:lpstr>
      <vt:lpstr>Essi elencarono le caratteristiche che doveva possedere una città per costituire un esempio della vita contemporanea americana. Era necessario anche che fosse abbastanza compatta e omogenea e che avesse una percentuale di neri e di immigrati relativamente bassa. Il metodo adottato all’inizio dell’indagine consisteva nell’esaminare nel modo più distaccato possibile le attività degli abitanti di Middletown. Cercarono di farsi un’idea della città e si avviarono gradualmente a un’osservazione via via sempre più sistematica. Si trattava di un’informazione informale e ricettiva. Fin dall’inizio decisero di esaminare la città nel suo sviluppo storico. Le date fondamentali ai fini della loro indagine erano il 1890 e il 1924. Inoltre presero la decisione riguardo alla classificazione sociale da adottare decidendo che le classi sarebbero state solo due. Secondo i Lynd, a Middletown non esisteva una vera aristocrazia e che era legittimo suddividere la popolazione in classe lavoratrice e classe degli affari. </vt:lpstr>
      <vt:lpstr>Il numero delle famiglie della classe lavoratrice risultò molto più elevato. 60% famiglie della classe lavoratrice 40%famiglie della classe degli affari  Basarono la loro classificazione sul tipo di occupazione, distinguendo la classe che trattava con le cose (classe lavoratrice) e la gente che trattava con le persone (classe degli affari).  I metodi della ricerca sul campo sono descritti in 5 paragrafi. 1) Partecipazione alla vita locale Alla fine degli incontri, annotavano tutto quello che accadeva e subito dopo predisponevano un resoconto, utilizzando un modulo standard. 2) Metodo di esame del materiale documentario Raccolsero tutti i documenti disponibili riguardanti Middletown. 3) Metodo di compilazione delle statistiche</vt:lpstr>
      <vt:lpstr>4) Metodo di interviste Vennero descritte quattro varianti fondamentali: 1) conversazioni casuali; 2) interviste con persone qualificate 3) interviste alle mogli dei lavoratori 4) interviste alle mogli degli uomini d’affari. Lo scopo era quello di scegliere una serie di famiglie ideali piuttosto che statisticamente rappresentative. Complessivamente fecero 182 interviste della durata di due-tre ore. 5) Uso dei questionari Furono inviati a esperti locali e anche a ragazzi e ragazze delle scuole superiori. Somministrarono anche un test vero-falso.  Materiale descrittivo  Il materiale descrittivo viene esposto in modo semplice e chiaro. L’immagine che la gente aveva a quel tempo della città di provincia era distorta.</vt:lpstr>
      <vt:lpstr>Lo scopo di Middletown è una descrizione sistematica e non un giudizio dall’esterno. Il metodo è quello di presentare fatti per comunicare impressioni. I Lynd diedere una descrizione particolareggiata della vita dei diversi strati sociali. L’analisi si presenta come l’essenza delle opinioni ponderate di un gruppo di intellettuali di Middletown. Lynd fu molto meticoloso nella presentazione dei dati e la fonte di ogni affermazione è sempre documentata accuratamente. Tuttavia la sua elaborazione statistica è elementare.  Middletown in transition  Fu pubblicato nel 1937. Esso tocca problemi di interesse molto più duraturo rispetto a quelli affrontati in Middletown.</vt:lpstr>
      <vt:lpstr>I ricercatori si dedicarono innanzitutto all’analisi dei ritagli di giornale e dei documenti che si erano andati accumulando durante la loro assenza. Iniziarono poi decine di interviste sia formali che informali Lo scopo di questo secondo lavoro era quello di determinare la misura dei cambiamenti verificatisi a Middletown dal 1925 al 1935. Furono poste delle domande precise. In M. in T. viene descritta esplicitamente la lotta per l’organizzazione sindacale e le dispute sugli enti di assistenza del New Deal. Nel testo vengono messe in evidenza le differenze ideologiche e di comportamentofra la classe lavoratrice e quella imprenditoriale. Nel capitolo Middletown Spirit viene riassunta l’ideologia di Middletown. Gli autori stabiliscono una serie di cose nei confronti delle quali M. era pro o contro. Essa valutava «il carattere» al di sopra del «cervello». Credeva nel progresso purchè non fosse troppo rapido.</vt:lpstr>
      <vt:lpstr>Il successo dell’ideologia di Middletown era dovuto alla sua capacità di conciliare l’apparente contradditorietà delle crudeltà da una parte e, dall’altra, della considerazione per gli altri. I Lynd trovarono di grande interesse i mutamenti dei valori che si erano verificati durante i 10 anni trascorsi. La loro impressione era che il passare del tempo aveva avuto come conseguenza una maggiore tolleranza in molte direzioni (fede religiosa, costumi). Al contempo essi osservarono una minore tolleranza politica ed economica. Cercarono poi di scoprire se le differenze di comportamento e di atteggiamento tra la classe imprenditoriale e quella lavoratrice erano diventate più o meno profonde. La risposta era che nella società di M. «non c’erano differenze di classe e che l’autorità era nella mani di una vasta classe media». Per converso quasi tutti appartenevano alla classe lavoratrice.</vt:lpstr>
      <vt:lpstr>La classe lavoratrice considerava la classe imprenditoriale come gruppo di riferimento    imitazione della vita borghese  Quanto emergeva era che la linea di demarcazione tra la classe lavoratrice e quella imprenditoriale era molto più netta di 10 anni prima. Un’altra divisione a cui essi dedicarono l’attenzione era quella esistente tra bianchi e neri. Il risentimento verso i neri era limitato quasi esclusivamente alla classe lavoratrice che si sentiva minacciata più direttamente.  Sia la classe lavoratrice che gli uomini d’affari erano convinte che la bassa condizione dei neri fosse dovuta alla loro naturale inferiorità. I dieci anni M. era cambiata notevolmente.  L’immagine della città era quella di un luogo in grande sviluppo. Nonostante quetso sviluppo gli autori rilevarono che il tessuto culturale della città era rimasto immutato. Essa viveva ancora secondo i valori del 1925.</vt:lpstr>
      <vt:lpstr>M. sembrava non aver imparato nulla dalla depressione. Mentre M. in T. stava per essere stampato, l’elezione del presidente Roosvelt nel 1936 provocò negli autori un ripensamento del giudizio che essi avevano dato delle opinioni prevalenti in città. Gli autori avvertivano nella cultura di M. l’esistenza di profonde incertezze e prevedevano la possibilità, nel caso in cui la reazione della classe imprenditoriale si fosse inasprita, si sarebbe invocato l’avvento di un uomo forte. Influenzati dai risultati delle elezioni del 1936, essi ritenevano più probabile l’avvento di un periodo di empirismo politico contassegnato da un graduale spostamento a sinistra. Il loro contributo è stato importante per la descrizione che danno della città. Nelle ricerca vengono fatte previsioni di vasta portata sul futuro della società e c’è anche da dire che queste previsioni sono state completamente superate dagli eventi.</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vita in una piccola città   Robert e Helen LYND  Middletown studies of Muncie, Indiana</dc:title>
  <dc:creator>SERRA ROSEMARY</dc:creator>
  <cp:lastModifiedBy>SERRA ROSEMARY</cp:lastModifiedBy>
  <cp:revision>13</cp:revision>
  <dcterms:created xsi:type="dcterms:W3CDTF">2022-10-29T11:12:58Z</dcterms:created>
  <dcterms:modified xsi:type="dcterms:W3CDTF">2022-10-31T09:45:35Z</dcterms:modified>
</cp:coreProperties>
</file>