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FF66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8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72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418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5518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951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0478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4052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460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51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55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64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85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103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14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67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78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B1C8909-A4C7-411C-A741-74C8A0AE978C}" type="datetimeFigureOut">
              <a:rPr lang="it-IT" smtClean="0"/>
              <a:t>31/10/2020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4D94595-E7DF-4089-9C86-641EB657BE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339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DF9242-1B77-4FD2-89DA-F8DD7B08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671" y="1351624"/>
            <a:ext cx="10936657" cy="3211497"/>
          </a:xfrm>
        </p:spPr>
        <p:txBody>
          <a:bodyPr>
            <a:normAutofit/>
          </a:bodyPr>
          <a:lstStyle/>
          <a:p>
            <a:pPr algn="ctr"/>
            <a:r>
              <a:rPr lang="it-IT" sz="5400" b="1" dirty="0">
                <a:solidFill>
                  <a:srgbClr val="FFFF00"/>
                </a:solidFill>
              </a:rPr>
              <a:t>La devianza </a:t>
            </a:r>
          </a:p>
        </p:txBody>
      </p:sp>
    </p:spTree>
    <p:extLst>
      <p:ext uri="{BB962C8B-B14F-4D97-AF65-F5344CB8AC3E}">
        <p14:creationId xmlns:p14="http://schemas.microsoft.com/office/powerpoint/2010/main" val="332051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DF9242-1B77-4FD2-89DA-F8DD7B08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671" y="781236"/>
            <a:ext cx="10936657" cy="545088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it-IT" sz="2400" dirty="0">
                <a:solidFill>
                  <a:schemeClr val="bg1"/>
                </a:solidFill>
              </a:rPr>
            </a:br>
            <a:r>
              <a:rPr lang="it-IT" sz="2400" dirty="0">
                <a:solidFill>
                  <a:schemeClr val="bg1"/>
                </a:solidFill>
              </a:rPr>
              <a:t>In senso stretto, </a:t>
            </a:r>
            <a:r>
              <a:rPr lang="it-IT" sz="2400" b="1" dirty="0">
                <a:solidFill>
                  <a:srgbClr val="FF0000"/>
                </a:solidFill>
              </a:rPr>
              <a:t>la devianza </a:t>
            </a:r>
            <a:r>
              <a:rPr lang="it-IT" sz="2400" dirty="0">
                <a:solidFill>
                  <a:schemeClr val="bg1"/>
                </a:solidFill>
              </a:rPr>
              <a:t>è un comportamento non conforme alle norme sociali.</a:t>
            </a:r>
            <a:br>
              <a:rPr lang="it-IT" sz="2400" dirty="0">
                <a:solidFill>
                  <a:schemeClr val="bg1"/>
                </a:solidFill>
              </a:rPr>
            </a:br>
            <a:r>
              <a:rPr lang="it-IT" sz="2400" dirty="0">
                <a:solidFill>
                  <a:schemeClr val="bg1"/>
                </a:solidFill>
              </a:rPr>
              <a:t>A molte norme, però, non viene attribuita una grande importanza e quindi, rispetto a esse, è ammesso un grado variabile di devianza.</a:t>
            </a:r>
            <a:br>
              <a:rPr lang="it-IT" sz="2400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rgbClr val="FF0000"/>
                </a:solidFill>
              </a:rPr>
              <a:t>La sociologia della devianza </a:t>
            </a:r>
            <a:r>
              <a:rPr lang="it-IT" sz="2400" dirty="0">
                <a:solidFill>
                  <a:schemeClr val="bg1"/>
                </a:solidFill>
              </a:rPr>
              <a:t>si occupa principalmente delle violazioni che vengono considerate offensive da un numero consistente di persone.</a:t>
            </a:r>
            <a:br>
              <a:rPr lang="it-IT" sz="2400" dirty="0">
                <a:solidFill>
                  <a:schemeClr val="bg1"/>
                </a:solidFill>
              </a:rPr>
            </a:br>
            <a:br>
              <a:rPr lang="it-IT" sz="2400" dirty="0">
                <a:solidFill>
                  <a:schemeClr val="bg1"/>
                </a:solidFill>
              </a:rPr>
            </a:br>
            <a:r>
              <a:rPr lang="it-IT" sz="2400" dirty="0">
                <a:solidFill>
                  <a:schemeClr val="bg1"/>
                </a:solidFill>
              </a:rPr>
              <a:t>La prima caratteristica del deviante è lo </a:t>
            </a:r>
            <a:r>
              <a:rPr lang="it-IT" sz="2400" b="1" dirty="0">
                <a:solidFill>
                  <a:srgbClr val="FF0000"/>
                </a:solidFill>
              </a:rPr>
              <a:t>STIGMA</a:t>
            </a:r>
            <a:r>
              <a:rPr lang="it-IT" sz="2400" dirty="0">
                <a:solidFill>
                  <a:schemeClr val="bg1"/>
                </a:solidFill>
              </a:rPr>
              <a:t>, il marchio dell’ignominia, che separa il deviante dai «normali».</a:t>
            </a:r>
            <a:br>
              <a:rPr lang="it-IT" sz="2400" dirty="0">
                <a:solidFill>
                  <a:schemeClr val="bg1"/>
                </a:solidFill>
              </a:rPr>
            </a:br>
            <a:r>
              <a:rPr lang="it-IT" sz="2400" dirty="0">
                <a:solidFill>
                  <a:schemeClr val="bg1"/>
                </a:solidFill>
              </a:rPr>
              <a:t>La </a:t>
            </a:r>
            <a:r>
              <a:rPr lang="it-IT" sz="2400" b="1" dirty="0">
                <a:solidFill>
                  <a:srgbClr val="FF0000"/>
                </a:solidFill>
              </a:rPr>
              <a:t>devianza</a:t>
            </a:r>
            <a:r>
              <a:rPr lang="it-IT" sz="2400" dirty="0">
                <a:solidFill>
                  <a:schemeClr val="bg1"/>
                </a:solidFill>
              </a:rPr>
              <a:t> si riferisce, quindi, al comportamento e alle caratteristiche che violano norme e aspettative sociali importanti e che, di conseguenza, sono oggetto di valutazione negativa da parte di un gran numero di persone.</a:t>
            </a:r>
            <a:br>
              <a:rPr lang="it-IT" sz="2400" dirty="0">
                <a:solidFill>
                  <a:schemeClr val="bg1"/>
                </a:solidFill>
              </a:rPr>
            </a:br>
            <a:br>
              <a:rPr lang="it-IT" sz="2400" dirty="0">
                <a:solidFill>
                  <a:schemeClr val="bg1"/>
                </a:solidFill>
              </a:rPr>
            </a:br>
            <a:br>
              <a:rPr lang="it-IT" sz="2400" dirty="0">
                <a:solidFill>
                  <a:schemeClr val="bg1"/>
                </a:solidFill>
              </a:rPr>
            </a:b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032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DF9242-1B77-4FD2-89DA-F8DD7B08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671" y="887768"/>
            <a:ext cx="11419327" cy="5530788"/>
          </a:xfrm>
          <a:solidFill>
            <a:srgbClr val="FF99FF"/>
          </a:solidFill>
        </p:spPr>
        <p:txBody>
          <a:bodyPr>
            <a:norm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1) La devianza non va confusa con la rarità statistica</a:t>
            </a:r>
            <a:br>
              <a:rPr lang="it-IT" sz="1600" dirty="0">
                <a:solidFill>
                  <a:schemeClr val="bg1"/>
                </a:solidFill>
              </a:rPr>
            </a:b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dirty="0">
                <a:solidFill>
                  <a:schemeClr val="bg1"/>
                </a:solidFill>
              </a:rPr>
              <a:t>2) Non è possibile dividere in modo netto la società in buoni e cattivi, dove i normali si conformano e i devianti no.</a:t>
            </a:r>
            <a:br>
              <a:rPr lang="it-IT" sz="1600" dirty="0">
                <a:solidFill>
                  <a:schemeClr val="bg1"/>
                </a:solidFill>
              </a:rPr>
            </a:b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dirty="0">
                <a:solidFill>
                  <a:schemeClr val="bg1"/>
                </a:solidFill>
              </a:rPr>
              <a:t>3) la devianza è relativa</a:t>
            </a:r>
            <a:br>
              <a:rPr lang="it-IT" sz="1600" dirty="0">
                <a:solidFill>
                  <a:schemeClr val="bg1"/>
                </a:solidFill>
              </a:rPr>
            </a:b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b="1" u="sng" dirty="0">
                <a:solidFill>
                  <a:srgbClr val="FF0000"/>
                </a:solidFill>
              </a:rPr>
              <a:t>Devianza e controllo sociale</a:t>
            </a:r>
            <a:br>
              <a:rPr lang="it-IT" sz="1600" b="1" u="sng" dirty="0">
                <a:solidFill>
                  <a:srgbClr val="FF0000"/>
                </a:solidFill>
              </a:rPr>
            </a:br>
            <a:br>
              <a:rPr lang="it-IT" sz="1600" b="1" u="sng" dirty="0">
                <a:solidFill>
                  <a:srgbClr val="FF0000"/>
                </a:solidFill>
              </a:rPr>
            </a:br>
            <a:r>
              <a:rPr lang="it-IT" sz="1600" dirty="0">
                <a:solidFill>
                  <a:schemeClr val="bg1"/>
                </a:solidFill>
              </a:rPr>
              <a:t>L’ordine sociale è possibile solo se esiste un sistema di </a:t>
            </a:r>
            <a:r>
              <a:rPr lang="it-IT" sz="1600" b="1" dirty="0">
                <a:solidFill>
                  <a:srgbClr val="FF0000"/>
                </a:solidFill>
              </a:rPr>
              <a:t>controllo sociale</a:t>
            </a:r>
            <a:r>
              <a:rPr lang="it-IT" sz="1600" dirty="0">
                <a:solidFill>
                  <a:schemeClr val="bg1"/>
                </a:solidFill>
              </a:rPr>
              <a:t>.</a:t>
            </a: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dirty="0">
                <a:solidFill>
                  <a:schemeClr val="bg1"/>
                </a:solidFill>
              </a:rPr>
              <a:t>Il controllo sociale inizia con il processo di socializzazione.</a:t>
            </a: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dirty="0">
                <a:solidFill>
                  <a:schemeClr val="bg1"/>
                </a:solidFill>
              </a:rPr>
              <a:t>Quando la socializzazione non è in grado di garantire una sufficiente conformità alle norme, sono necessari ulteriori mezzi di controllo sociale.</a:t>
            </a: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dirty="0">
                <a:solidFill>
                  <a:schemeClr val="bg1"/>
                </a:solidFill>
              </a:rPr>
              <a:t>Le norme vengono rafforzate con le </a:t>
            </a:r>
            <a:r>
              <a:rPr lang="it-IT" sz="1600" b="1" dirty="0">
                <a:solidFill>
                  <a:srgbClr val="FF0000"/>
                </a:solidFill>
              </a:rPr>
              <a:t>sanzioni</a:t>
            </a:r>
            <a:r>
              <a:rPr lang="it-IT" sz="1600" dirty="0">
                <a:solidFill>
                  <a:schemeClr val="bg1"/>
                </a:solidFill>
              </a:rPr>
              <a:t>, cioè ricompensando chi segue le norme e punendo chi non lo fa.</a:t>
            </a:r>
            <a:br>
              <a:rPr lang="it-IT" sz="1600" dirty="0">
                <a:solidFill>
                  <a:schemeClr val="bg1"/>
                </a:solidFill>
              </a:rPr>
            </a:b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dirty="0">
                <a:solidFill>
                  <a:schemeClr val="bg1"/>
                </a:solidFill>
              </a:rPr>
              <a:t>Le sanzioni possono essere erogate in modo </a:t>
            </a:r>
            <a:r>
              <a:rPr lang="it-IT" sz="1600" b="1" dirty="0">
                <a:solidFill>
                  <a:srgbClr val="FF0000"/>
                </a:solidFill>
              </a:rPr>
              <a:t>formale</a:t>
            </a:r>
            <a:r>
              <a:rPr lang="it-IT" sz="1600" dirty="0">
                <a:solidFill>
                  <a:schemeClr val="bg1"/>
                </a:solidFill>
              </a:rPr>
              <a:t> e </a:t>
            </a:r>
            <a:r>
              <a:rPr lang="it-IT" sz="1600" b="1" dirty="0">
                <a:solidFill>
                  <a:srgbClr val="FF0000"/>
                </a:solidFill>
              </a:rPr>
              <a:t>informale </a:t>
            </a:r>
            <a:r>
              <a:rPr lang="it-IT" sz="1600" dirty="0">
                <a:solidFill>
                  <a:schemeClr val="bg1"/>
                </a:solidFill>
              </a:rPr>
              <a:t>(reazioni spontanee della gente)</a:t>
            </a:r>
            <a:br>
              <a:rPr lang="it-IT" sz="1600" dirty="0">
                <a:solidFill>
                  <a:schemeClr val="bg1"/>
                </a:solidFill>
              </a:rPr>
            </a:b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b="1" dirty="0">
                <a:solidFill>
                  <a:srgbClr val="FF0000"/>
                </a:solidFill>
              </a:rPr>
              <a:t>sanzione formale positiva</a:t>
            </a:r>
            <a:r>
              <a:rPr lang="it-IT" sz="1600" dirty="0">
                <a:solidFill>
                  <a:schemeClr val="bg1"/>
                </a:solidFill>
              </a:rPr>
              <a:t>			</a:t>
            </a:r>
            <a:r>
              <a:rPr lang="it-IT" sz="1600" b="1" dirty="0">
                <a:solidFill>
                  <a:srgbClr val="FFFF00"/>
                </a:solidFill>
              </a:rPr>
              <a:t>medaglia</a:t>
            </a:r>
            <a:br>
              <a:rPr lang="it-IT" sz="1600" b="1" dirty="0">
                <a:solidFill>
                  <a:srgbClr val="FFFF00"/>
                </a:solidFill>
              </a:rPr>
            </a:br>
            <a:r>
              <a:rPr lang="it-IT" sz="1600" b="1" dirty="0">
                <a:solidFill>
                  <a:srgbClr val="FF0000"/>
                </a:solidFill>
              </a:rPr>
              <a:t>sanzione formale negativa</a:t>
            </a:r>
            <a:r>
              <a:rPr lang="it-IT" sz="1600" dirty="0">
                <a:solidFill>
                  <a:schemeClr val="bg1"/>
                </a:solidFill>
              </a:rPr>
              <a:t>			</a:t>
            </a:r>
            <a:r>
              <a:rPr lang="it-IT" sz="1600" b="1" dirty="0">
                <a:solidFill>
                  <a:srgbClr val="FFFF00"/>
                </a:solidFill>
              </a:rPr>
              <a:t>incarcerazione</a:t>
            </a: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b="1" dirty="0">
                <a:solidFill>
                  <a:srgbClr val="FF0000"/>
                </a:solidFill>
              </a:rPr>
              <a:t>sanzione informale positiva</a:t>
            </a:r>
            <a:r>
              <a:rPr lang="it-IT" sz="1600" dirty="0">
                <a:solidFill>
                  <a:schemeClr val="bg1"/>
                </a:solidFill>
              </a:rPr>
              <a:t>			</a:t>
            </a:r>
            <a:r>
              <a:rPr lang="it-IT" sz="1600" b="1" dirty="0">
                <a:solidFill>
                  <a:srgbClr val="FFFF00"/>
                </a:solidFill>
              </a:rPr>
              <a:t>stretta di mano</a:t>
            </a:r>
            <a:br>
              <a:rPr lang="it-IT" sz="1600" dirty="0">
                <a:solidFill>
                  <a:schemeClr val="bg1"/>
                </a:solidFill>
              </a:rPr>
            </a:br>
            <a:r>
              <a:rPr lang="it-IT" sz="1600" b="1" dirty="0">
                <a:solidFill>
                  <a:srgbClr val="FF0000"/>
                </a:solidFill>
              </a:rPr>
              <a:t>Sanzione informale negativa </a:t>
            </a:r>
            <a:r>
              <a:rPr lang="it-IT" sz="1600" dirty="0">
                <a:solidFill>
                  <a:schemeClr val="bg1"/>
                </a:solidFill>
              </a:rPr>
              <a:t>		</a:t>
            </a:r>
            <a:r>
              <a:rPr lang="it-IT" sz="1600" b="1" dirty="0">
                <a:solidFill>
                  <a:srgbClr val="FFFF00"/>
                </a:solidFill>
              </a:rPr>
              <a:t>insulto verbale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9F89C8FA-8A1E-42AE-AE73-CBD88DB1AD5B}"/>
              </a:ext>
            </a:extLst>
          </p:cNvPr>
          <p:cNvCxnSpPr/>
          <p:nvPr/>
        </p:nvCxnSpPr>
        <p:spPr>
          <a:xfrm>
            <a:off x="3719744" y="5477522"/>
            <a:ext cx="994299" cy="0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385D7A6E-F76A-4C36-B744-CFAE6F7DEC97}"/>
              </a:ext>
            </a:extLst>
          </p:cNvPr>
          <p:cNvCxnSpPr/>
          <p:nvPr/>
        </p:nvCxnSpPr>
        <p:spPr>
          <a:xfrm>
            <a:off x="3941685" y="5717219"/>
            <a:ext cx="852257" cy="0"/>
          </a:xfrm>
          <a:prstGeom prst="straightConnector1">
            <a:avLst/>
          </a:prstGeom>
          <a:ln w="5715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9422BAB4-85DD-4FA2-8F84-3ED78604DC17}"/>
              </a:ext>
            </a:extLst>
          </p:cNvPr>
          <p:cNvCxnSpPr/>
          <p:nvPr/>
        </p:nvCxnSpPr>
        <p:spPr>
          <a:xfrm>
            <a:off x="4003829" y="6001305"/>
            <a:ext cx="790113" cy="0"/>
          </a:xfrm>
          <a:prstGeom prst="straightConnector1">
            <a:avLst/>
          </a:prstGeom>
          <a:ln w="5715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6AC64115-DD77-492C-989D-4A2F5E129130}"/>
              </a:ext>
            </a:extLst>
          </p:cNvPr>
          <p:cNvCxnSpPr/>
          <p:nvPr/>
        </p:nvCxnSpPr>
        <p:spPr>
          <a:xfrm>
            <a:off x="4110361" y="6205492"/>
            <a:ext cx="603682" cy="0"/>
          </a:xfrm>
          <a:prstGeom prst="straightConnector1">
            <a:avLst/>
          </a:prstGeom>
          <a:ln w="5715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1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8A03E-F23F-49FD-BC57-C2C25ED9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93404"/>
            <a:ext cx="8534400" cy="833556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teorie della devianza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AFCBB2-695F-482E-9FD6-F5BD165F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4" y="1740023"/>
            <a:ext cx="11194742" cy="4811697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Le principali teorie proposte sono quattro: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1) LE TEORIE BIOLOGICHE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Cesare Lombroso </a:t>
            </a:r>
            <a:r>
              <a:rPr lang="it-IT" dirty="0"/>
              <a:t>(1884)			il comportamento criminale era innato</a:t>
            </a:r>
          </a:p>
          <a:p>
            <a:pPr marL="0" indent="0">
              <a:buNone/>
            </a:pPr>
            <a:r>
              <a:rPr lang="it-IT" dirty="0"/>
              <a:t>Identificò nelle caratteristiche fisiche della popolazione criminale.</a:t>
            </a:r>
          </a:p>
          <a:p>
            <a:pPr marL="0" indent="0">
              <a:buNone/>
            </a:pPr>
            <a:r>
              <a:rPr lang="it-IT" dirty="0"/>
              <a:t>I criminali rappresentano una forma di regressione evolutiva in direzione di un tipo umano primitivo.</a:t>
            </a:r>
          </a:p>
          <a:p>
            <a:pPr marL="0" indent="0">
              <a:buNone/>
            </a:pPr>
            <a:r>
              <a:rPr lang="it-IT" dirty="0"/>
              <a:t>Le caratteristiche innate non danno una spiegazione esauriente di forme di comportamento relative.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2) LA TEORIA DELL’ANOMIA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Emile </a:t>
            </a:r>
            <a:r>
              <a:rPr lang="it-IT" b="1" dirty="0" err="1">
                <a:solidFill>
                  <a:srgbClr val="FF0000"/>
                </a:solidFill>
              </a:rPr>
              <a:t>Durkheim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/>
              <a:t>ha introdotto il concetto di </a:t>
            </a:r>
            <a:r>
              <a:rPr lang="it-IT" b="1" dirty="0">
                <a:solidFill>
                  <a:srgbClr val="FF0000"/>
                </a:solidFill>
              </a:rPr>
              <a:t>anomia </a:t>
            </a:r>
            <a:r>
              <a:rPr lang="it-IT" dirty="0"/>
              <a:t>per descrivere la condizione di confusione che si riscontra sia negli individui che nella società quando si è in presenza di orme sociali deboli o in conflitto o in assenza di norme.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7E7343A3-D7A7-453F-9A31-A14DA2396A2E}"/>
              </a:ext>
            </a:extLst>
          </p:cNvPr>
          <p:cNvCxnSpPr/>
          <p:nvPr/>
        </p:nvCxnSpPr>
        <p:spPr>
          <a:xfrm>
            <a:off x="3622089" y="2902998"/>
            <a:ext cx="958789" cy="0"/>
          </a:xfrm>
          <a:prstGeom prst="straightConnector1">
            <a:avLst/>
          </a:prstGeom>
          <a:ln w="5715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656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8A03E-F23F-49FD-BC57-C2C25ED9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93404"/>
            <a:ext cx="8534400" cy="833556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teorie della devianza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AFCBB2-695F-482E-9FD6-F5BD165F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4" y="1526961"/>
            <a:ext cx="11514338" cy="502476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Robert Merton </a:t>
            </a:r>
            <a:r>
              <a:rPr lang="it-IT" dirty="0"/>
              <a:t>ha applicato questo concetto al comportamento deviante. Parte da una prospettiva funzionalista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devianza è il risultato di uno squilibrio del sistema sociale.</a:t>
            </a:r>
          </a:p>
          <a:p>
            <a:pPr marL="0" indent="0">
              <a:buNone/>
            </a:pPr>
            <a:r>
              <a:rPr lang="it-IT" dirty="0"/>
              <a:t>Si ha anomia qualora esista una discrepanza tra </a:t>
            </a:r>
            <a:r>
              <a:rPr lang="it-IT" b="1" dirty="0">
                <a:solidFill>
                  <a:srgbClr val="FF0000"/>
                </a:solidFill>
              </a:rPr>
              <a:t>fini socialmente approvati e mezzi socialmente approvati </a:t>
            </a:r>
            <a:r>
              <a:rPr lang="it-IT" dirty="0"/>
              <a:t>disponibili per il loro conseguimento.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Merton </a:t>
            </a:r>
            <a:r>
              <a:rPr lang="it-IT" dirty="0"/>
              <a:t>individua nella struttura sociale e nella cultura le fonti del fenomeno della devianza, anziché nelle difficoltà individuali dei devianti</a:t>
            </a:r>
          </a:p>
          <a:p>
            <a:pPr marL="0" indent="0">
              <a:buNone/>
            </a:pPr>
            <a:r>
              <a:rPr lang="it-IT" dirty="0"/>
              <a:t>Le reazioni degli individui, a seconda che accettino o respingano le mete e i mezzi, sono cinque:</a:t>
            </a:r>
          </a:p>
          <a:p>
            <a:pPr marL="457200" indent="-457200">
              <a:buAutoNum type="alphaLcParenR"/>
            </a:pPr>
            <a:r>
              <a:rPr lang="it-IT" b="1" dirty="0">
                <a:solidFill>
                  <a:srgbClr val="FF0000"/>
                </a:solidFill>
              </a:rPr>
              <a:t>Conformità</a:t>
            </a:r>
            <a:r>
              <a:rPr lang="it-IT" dirty="0"/>
              <a:t>: gli individui accettano sia i fini approvati che i mezzi approvati</a:t>
            </a:r>
          </a:p>
          <a:p>
            <a:pPr marL="457200" indent="-457200">
              <a:buAutoNum type="alphaLcParenR"/>
            </a:pPr>
            <a:r>
              <a:rPr lang="it-IT" b="1" dirty="0">
                <a:solidFill>
                  <a:srgbClr val="FF0000"/>
                </a:solidFill>
              </a:rPr>
              <a:t>Innovazione</a:t>
            </a:r>
            <a:r>
              <a:rPr lang="it-IT" dirty="0"/>
              <a:t>: gli individui accettano i fini approvati, ma ricorrono a mezzi disapprovati</a:t>
            </a:r>
          </a:p>
          <a:p>
            <a:pPr marL="457200" indent="-457200">
              <a:buAutoNum type="alphaLcParenR"/>
            </a:pPr>
            <a:r>
              <a:rPr lang="it-IT" b="1" dirty="0">
                <a:solidFill>
                  <a:srgbClr val="FF0000"/>
                </a:solidFill>
              </a:rPr>
              <a:t>Ritualismo</a:t>
            </a:r>
            <a:r>
              <a:rPr lang="it-IT" dirty="0"/>
              <a:t>: gli individui rifiutano le mete considerandole irrilevanti per la loro esistenza, ma accettano e mettono in atto coercitivamente i mezzi</a:t>
            </a:r>
          </a:p>
          <a:p>
            <a:pPr marL="457200" indent="-457200">
              <a:buAutoNum type="alphaLcParenR"/>
            </a:pPr>
            <a:r>
              <a:rPr lang="it-IT" b="1" dirty="0">
                <a:solidFill>
                  <a:srgbClr val="FF0000"/>
                </a:solidFill>
              </a:rPr>
              <a:t>Rinuncia</a:t>
            </a:r>
            <a:r>
              <a:rPr lang="it-IT" dirty="0"/>
              <a:t>: gli individui rifiutano sia le mete approvate che i mezzi approvati necessari per raggiungerle</a:t>
            </a:r>
          </a:p>
          <a:p>
            <a:pPr marL="457200" indent="-457200">
              <a:buAutoNum type="alphaLcParenR"/>
            </a:pPr>
            <a:r>
              <a:rPr lang="it-IT" b="1" dirty="0">
                <a:solidFill>
                  <a:srgbClr val="FF0000"/>
                </a:solidFill>
              </a:rPr>
              <a:t>Ribellione</a:t>
            </a:r>
            <a:r>
              <a:rPr lang="it-IT" dirty="0"/>
              <a:t>: gli individui rifiutano sia le mete approvate che i mezzi approvati e li sostituiscono con altre mete e altri mezzi che la società non accetta</a:t>
            </a:r>
          </a:p>
        </p:txBody>
      </p:sp>
    </p:spTree>
    <p:extLst>
      <p:ext uri="{BB962C8B-B14F-4D97-AF65-F5344CB8AC3E}">
        <p14:creationId xmlns:p14="http://schemas.microsoft.com/office/powerpoint/2010/main" val="154606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8A03E-F23F-49FD-BC57-C2C25ED9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93404"/>
            <a:ext cx="8534400" cy="833556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teorie della devianza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AFCBB2-695F-482E-9FD6-F5BD165F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4" y="1740023"/>
            <a:ext cx="11558726" cy="4811697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3) LA TEORIA DELLA TRASMISSIONE CULTURALE</a:t>
            </a:r>
          </a:p>
          <a:p>
            <a:pPr marL="0" indent="0" algn="just">
              <a:buNone/>
            </a:pPr>
            <a:r>
              <a:rPr lang="it-IT" sz="2400" dirty="0"/>
              <a:t>Tale teoria considera il comportamento deviante come </a:t>
            </a:r>
            <a:r>
              <a:rPr lang="it-IT" sz="2400" b="1" dirty="0">
                <a:solidFill>
                  <a:srgbClr val="FF0000"/>
                </a:solidFill>
              </a:rPr>
              <a:t>appreso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r>
              <a:rPr lang="it-IT" sz="2400" dirty="0"/>
              <a:t>Il comportamento deviante, presente come modello culturale in un certo gruppo o in una certa comunità, tende ad essere trasmesso ai nuovi arrivati e ai giovani</a:t>
            </a:r>
          </a:p>
          <a:p>
            <a:pPr marL="0" indent="0" algn="just">
              <a:buNone/>
            </a:pPr>
            <a:r>
              <a:rPr lang="it-IT" sz="2400" dirty="0"/>
              <a:t>Si verifica una trasmissione culturale.</a:t>
            </a:r>
          </a:p>
          <a:p>
            <a:pPr marL="0" indent="0" algn="just">
              <a:buNone/>
            </a:pPr>
            <a:r>
              <a:rPr lang="it-IT" sz="2400" dirty="0"/>
              <a:t>Il comportamento deviante viene appreso attraverso un processo di </a:t>
            </a:r>
            <a:r>
              <a:rPr lang="it-IT" sz="2400" b="1" dirty="0">
                <a:solidFill>
                  <a:srgbClr val="FF0000"/>
                </a:solidFill>
              </a:rPr>
              <a:t>associazione differenziale </a:t>
            </a:r>
            <a:r>
              <a:rPr lang="it-IT" sz="2400" dirty="0"/>
              <a:t>(</a:t>
            </a:r>
            <a:r>
              <a:rPr lang="it-IT" sz="2400" b="1" dirty="0">
                <a:solidFill>
                  <a:srgbClr val="00B050"/>
                </a:solidFill>
              </a:rPr>
              <a:t>Edwin Sutherland, 1939</a:t>
            </a:r>
            <a:r>
              <a:rPr lang="it-IT" sz="2400" dirty="0"/>
              <a:t>).</a:t>
            </a:r>
          </a:p>
          <a:p>
            <a:pPr marL="0" indent="0" algn="just">
              <a:buNone/>
            </a:pPr>
            <a:r>
              <a:rPr lang="it-IT" sz="2400" dirty="0"/>
              <a:t>Il limite di questa teoria è che essa spiega solo la devianza come apprendimento, ma non spiega la nascita nella cultura, né perché viene definita come devianza.</a:t>
            </a:r>
          </a:p>
        </p:txBody>
      </p:sp>
    </p:spTree>
    <p:extLst>
      <p:ext uri="{BB962C8B-B14F-4D97-AF65-F5344CB8AC3E}">
        <p14:creationId xmlns:p14="http://schemas.microsoft.com/office/powerpoint/2010/main" val="65311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8A03E-F23F-49FD-BC57-C2C25ED9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146" y="306280"/>
            <a:ext cx="8534400" cy="50508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teorie della devianza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AFCBB2-695F-482E-9FD6-F5BD165F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994299"/>
            <a:ext cx="11407806" cy="555742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4) LA TEORIA DELL’ETICHETTAMENTO</a:t>
            </a:r>
          </a:p>
          <a:p>
            <a:pPr marL="0" indent="0">
              <a:buNone/>
            </a:pPr>
            <a:r>
              <a:rPr lang="it-IT" dirty="0"/>
              <a:t>Mette in evidenza il carattere relativo della devianza.</a:t>
            </a:r>
          </a:p>
          <a:p>
            <a:pPr marL="0" indent="0">
              <a:buNone/>
            </a:pPr>
            <a:r>
              <a:rPr lang="it-IT" dirty="0"/>
              <a:t>Una persona o un atto diventano devianti solo quando gli altri sono riusciti ad applicare a essi l’etichetta di «devianti»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EDWIN LEMERT, HOWARD BECKER</a:t>
            </a:r>
          </a:p>
          <a:p>
            <a:pPr marL="0" indent="0">
              <a:buNone/>
            </a:pPr>
            <a:r>
              <a:rPr lang="it-IT" dirty="0"/>
              <a:t>												</a:t>
            </a:r>
          </a:p>
          <a:p>
            <a:pPr marL="0" indent="0">
              <a:buNone/>
            </a:pPr>
            <a:r>
              <a:rPr lang="it-IT" dirty="0"/>
              <a:t>Quasi tutte le persone si sono comportate, prima o poi, in modo deviante.</a:t>
            </a:r>
          </a:p>
          <a:p>
            <a:pPr marL="0" indent="0">
              <a:buNone/>
            </a:pPr>
            <a:r>
              <a:rPr lang="it-IT" dirty="0"/>
              <a:t>Questo comportamento ha, di solito, carattere temporaneo, superficiale e viene facilmente occultato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										</a:t>
            </a:r>
            <a:r>
              <a:rPr lang="it-IT" b="1" dirty="0">
                <a:solidFill>
                  <a:srgbClr val="FF0000"/>
                </a:solidFill>
              </a:rPr>
              <a:t>devianza primaria</a:t>
            </a:r>
          </a:p>
          <a:p>
            <a:pPr marL="0" indent="0">
              <a:buNone/>
            </a:pPr>
            <a:r>
              <a:rPr lang="it-IT" dirty="0"/>
              <a:t>Se questi atti vengono scoperti e resi pubblici da persone significative, la situazione cambia.</a:t>
            </a:r>
          </a:p>
          <a:p>
            <a:pPr marL="0" indent="0">
              <a:buNone/>
            </a:pPr>
            <a:r>
              <a:rPr lang="it-IT" dirty="0"/>
              <a:t>Il trasgressore viene messo dinanzi all’’evidenza di ciò che ha commesso mediante la </a:t>
            </a:r>
            <a:r>
              <a:rPr lang="it-IT" b="1" dirty="0">
                <a:solidFill>
                  <a:srgbClr val="FF0000"/>
                </a:solidFill>
              </a:rPr>
              <a:t>cerimonia di degradazione</a:t>
            </a:r>
            <a:r>
              <a:rPr lang="it-IT" dirty="0"/>
              <a:t> (</a:t>
            </a:r>
            <a:r>
              <a:rPr lang="it-IT" b="1" dirty="0">
                <a:solidFill>
                  <a:srgbClr val="00B050"/>
                </a:solidFill>
              </a:rPr>
              <a:t>Harold </a:t>
            </a:r>
            <a:r>
              <a:rPr lang="it-IT" b="1" dirty="0" err="1">
                <a:solidFill>
                  <a:srgbClr val="00B050"/>
                </a:solidFill>
              </a:rPr>
              <a:t>Garfinkel</a:t>
            </a:r>
            <a:r>
              <a:rPr lang="it-IT" dirty="0"/>
              <a:t>), dove la persona viene accusata dell’atto deviante, punita ed etichettata dagli altri come deviante.</a:t>
            </a:r>
          </a:p>
          <a:p>
            <a:pPr marL="0" indent="0">
              <a:buNone/>
            </a:pPr>
            <a:r>
              <a:rPr lang="it-IT" dirty="0"/>
              <a:t>Il trasgressore accetta l’etichetta e inizia a comportarsi conformemente a essa.</a:t>
            </a:r>
          </a:p>
          <a:p>
            <a:pPr marL="0" indent="0">
              <a:buNone/>
            </a:pPr>
            <a:r>
              <a:rPr lang="it-IT" dirty="0"/>
              <a:t>Il comportamento assume la forma di </a:t>
            </a:r>
            <a:r>
              <a:rPr lang="it-IT" b="1" dirty="0">
                <a:solidFill>
                  <a:srgbClr val="FF0000"/>
                </a:solidFill>
              </a:rPr>
              <a:t>devianza secondaria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 devianti vengono spinti verso la carriera di devianti.</a:t>
            </a:r>
          </a:p>
          <a:p>
            <a:pPr marL="0" indent="0">
              <a:buNone/>
            </a:pPr>
            <a:r>
              <a:rPr lang="it-IT" dirty="0"/>
              <a:t>La devianza diventa lo status dominante.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0BF5FAC7-6C9E-4F49-95DA-FC419CE2CC56}"/>
              </a:ext>
            </a:extLst>
          </p:cNvPr>
          <p:cNvCxnSpPr/>
          <p:nvPr/>
        </p:nvCxnSpPr>
        <p:spPr>
          <a:xfrm>
            <a:off x="5921406" y="2556769"/>
            <a:ext cx="0" cy="319596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E886CB75-24F8-4550-8AA3-F6319565E998}"/>
              </a:ext>
            </a:extLst>
          </p:cNvPr>
          <p:cNvCxnSpPr/>
          <p:nvPr/>
        </p:nvCxnSpPr>
        <p:spPr>
          <a:xfrm>
            <a:off x="6001305" y="3517776"/>
            <a:ext cx="0" cy="423909"/>
          </a:xfrm>
          <a:prstGeom prst="straightConnector1">
            <a:avLst/>
          </a:prstGeom>
          <a:ln w="76200">
            <a:solidFill>
              <a:srgbClr val="00206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62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8A03E-F23F-49FD-BC57-C2C25ED9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268" y="435951"/>
            <a:ext cx="8534400" cy="540592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criminalità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AFCBB2-695F-482E-9FD6-F5BD165F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4" y="1526961"/>
            <a:ext cx="11194742" cy="5024760"/>
          </a:xfrm>
          <a:solidFill>
            <a:srgbClr val="99FF66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>
                <a:solidFill>
                  <a:srgbClr val="FF0000"/>
                </a:solidFill>
              </a:rPr>
              <a:t>reato </a:t>
            </a:r>
            <a:r>
              <a:rPr lang="it-IT" dirty="0"/>
              <a:t>è un atto formalmente proibito da un’autorità politica mediante la promulgazione di una legge.</a:t>
            </a:r>
          </a:p>
          <a:p>
            <a:pPr marL="0" indent="0">
              <a:buNone/>
            </a:pPr>
            <a:r>
              <a:rPr lang="it-IT" dirty="0"/>
              <a:t>Il reato deve sottostare a due condizioni:</a:t>
            </a:r>
          </a:p>
          <a:p>
            <a:pPr marL="0" indent="0">
              <a:buNone/>
            </a:pPr>
            <a:r>
              <a:rPr lang="it-IT" dirty="0"/>
              <a:t>1) Deve essere considerato troppo disgregante socialmente per essere tollerato</a:t>
            </a:r>
          </a:p>
          <a:p>
            <a:pPr marL="0" indent="0">
              <a:buNone/>
            </a:pPr>
            <a:r>
              <a:rPr lang="it-IT" dirty="0"/>
              <a:t>2) Deve essere difficilmente controllabile attraverso le semplici sanzioni informali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TIPI DI AZIONI DELITTUOSE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a) Reati conto la persona: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azioni delittuose che mettono a repentaglio l’integrità fisica e la vita della vittima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b) Reati contro il patrimonio: </a:t>
            </a:r>
            <a:r>
              <a:rPr lang="it-IT" dirty="0">
                <a:solidFill>
                  <a:schemeClr val="bg1"/>
                </a:solidFill>
              </a:rPr>
              <a:t>azioni delittuose in cui il criminale ruba o danneggia oggetti altrui (es. furto, incendio doloso)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c) Reati senza vittime: </a:t>
            </a:r>
            <a:r>
              <a:rPr lang="it-IT" dirty="0">
                <a:solidFill>
                  <a:schemeClr val="bg1"/>
                </a:solidFill>
              </a:rPr>
              <a:t>attività delittuose delle quali nessuno soffre in modo diretto, se non il trasgressore (prostituzione, consumo di droghe, gioco d’azzardo,…)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d) Reati commessi dai «colletti bianchi» </a:t>
            </a:r>
            <a:r>
              <a:rPr lang="it-IT" dirty="0"/>
              <a:t>(</a:t>
            </a:r>
            <a:r>
              <a:rPr lang="it-IT" b="1" dirty="0">
                <a:solidFill>
                  <a:srgbClr val="7030A0"/>
                </a:solidFill>
              </a:rPr>
              <a:t>Edwin Sutherland</a:t>
            </a:r>
            <a:r>
              <a:rPr lang="it-IT" dirty="0"/>
              <a:t>): </a:t>
            </a:r>
            <a:r>
              <a:rPr lang="it-IT" dirty="0">
                <a:solidFill>
                  <a:schemeClr val="bg1"/>
                </a:solidFill>
              </a:rPr>
              <a:t>azioni delittuose commesse da una persona rispettabile e con uno status sociale elevato nell’ambito della sua professione (truffe, pubblicità fraudolenta, violazione dei diritti d’autore…)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4726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8A03E-F23F-49FD-BC57-C2C25ED9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37604"/>
            <a:ext cx="8534400" cy="64712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Gli effetti della devianza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AFCBB2-695F-482E-9FD6-F5BD165F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2" y="784729"/>
            <a:ext cx="11754035" cy="5793624"/>
          </a:xfrm>
          <a:solidFill>
            <a:srgbClr val="FFFF66"/>
          </a:solidFill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sz="2300" dirty="0"/>
              <a:t>La devianza produce effetti </a:t>
            </a:r>
            <a:r>
              <a:rPr lang="it-IT" sz="2300" b="1" dirty="0">
                <a:solidFill>
                  <a:srgbClr val="FF0000"/>
                </a:solidFill>
              </a:rPr>
              <a:t>disfunzionali</a:t>
            </a:r>
            <a:r>
              <a:rPr lang="it-IT" sz="2300" dirty="0"/>
              <a:t> e </a:t>
            </a:r>
            <a:r>
              <a:rPr lang="it-IT" sz="2300" b="1" dirty="0">
                <a:solidFill>
                  <a:srgbClr val="FF0000"/>
                </a:solidFill>
              </a:rPr>
              <a:t>funzionali </a:t>
            </a:r>
            <a:r>
              <a:rPr lang="it-IT" sz="2300" dirty="0"/>
              <a:t>alla società</a:t>
            </a:r>
          </a:p>
          <a:p>
            <a:pPr marL="0" indent="0" algn="ctr">
              <a:buNone/>
            </a:pPr>
            <a:r>
              <a:rPr lang="it-IT" sz="2300" b="1" dirty="0">
                <a:solidFill>
                  <a:srgbClr val="FF0000"/>
                </a:solidFill>
              </a:rPr>
              <a:t>EFFETTI DISFUNZIONALI</a:t>
            </a:r>
          </a:p>
          <a:p>
            <a:pPr marL="0" indent="0" algn="just">
              <a:buNone/>
            </a:pPr>
            <a:r>
              <a:rPr lang="it-IT" sz="2300" dirty="0"/>
              <a:t>1) La diffusa violazione di importanti norme sociali può disgregare l’ordine sociale</a:t>
            </a:r>
          </a:p>
          <a:p>
            <a:pPr marL="0" indent="0" algn="just">
              <a:buNone/>
            </a:pPr>
            <a:r>
              <a:rPr lang="it-IT" sz="2300" dirty="0"/>
              <a:t>2) Sottrae risorse che potrebbero trovare altro impiego</a:t>
            </a:r>
          </a:p>
          <a:p>
            <a:pPr marL="0" indent="0" algn="just">
              <a:buNone/>
            </a:pPr>
            <a:r>
              <a:rPr lang="it-IT" sz="2300" dirty="0"/>
              <a:t>3) Indebolisce la fiducia delle persone, producendo una generale ansia sia nei conformisti che nei devianti.</a:t>
            </a:r>
          </a:p>
          <a:p>
            <a:pPr marL="0" indent="0" algn="just">
              <a:buNone/>
            </a:pPr>
            <a:r>
              <a:rPr lang="it-IT" sz="2300" dirty="0"/>
              <a:t>4) Nei casi in cui resta impunita, indebolisce la disponibilità degli altri a conformarsi.</a:t>
            </a:r>
          </a:p>
          <a:p>
            <a:pPr marL="0" indent="0" algn="ctr">
              <a:buNone/>
            </a:pPr>
            <a:r>
              <a:rPr lang="it-IT" sz="2300" b="1">
                <a:solidFill>
                  <a:srgbClr val="FF0000"/>
                </a:solidFill>
              </a:rPr>
              <a:t>EFFETTI FUNZIONALI</a:t>
            </a:r>
            <a:endParaRPr lang="it-IT" sz="23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300" dirty="0"/>
              <a:t>1) L’esistenza della devianza serve a mettere in luce le norme sociali e a segnalare i limiti della tolleranza sociale (</a:t>
            </a:r>
            <a:r>
              <a:rPr lang="it-IT" sz="2300" b="1" dirty="0" err="1">
                <a:solidFill>
                  <a:srgbClr val="00B050"/>
                </a:solidFill>
              </a:rPr>
              <a:t>Durkheim</a:t>
            </a:r>
            <a:r>
              <a:rPr lang="it-IT" sz="2300" dirty="0"/>
              <a:t>)</a:t>
            </a:r>
          </a:p>
          <a:p>
            <a:pPr marL="0" indent="0" algn="just">
              <a:buNone/>
            </a:pPr>
            <a:r>
              <a:rPr lang="it-IT" sz="2300" dirty="0"/>
              <a:t>2) Se contenuta entro limiti ragionevoli, la devianza svolge la funzione di mantenere l’integrazione e la coesione sociale</a:t>
            </a:r>
          </a:p>
          <a:p>
            <a:pPr marL="0" indent="0" algn="just">
              <a:buNone/>
            </a:pPr>
            <a:r>
              <a:rPr lang="it-IT" sz="2300" dirty="0"/>
              <a:t>3) Rappresenta la valvola di sfogo al malcontento sociale. Mantiene la tensione al di fuori dell’ordine sociale impedendo un accumulo eccessivo di scontento.</a:t>
            </a:r>
          </a:p>
          <a:p>
            <a:pPr marL="0" indent="0" algn="just">
              <a:buNone/>
            </a:pPr>
            <a:r>
              <a:rPr lang="it-IT" sz="2300" dirty="0"/>
              <a:t>4) Riesce a segnalare alcuni difetti dell’organizzazione sociale: </a:t>
            </a:r>
            <a:r>
              <a:rPr lang="it-IT" sz="2300" b="1" dirty="0">
                <a:solidFill>
                  <a:srgbClr val="FF0000"/>
                </a:solidFill>
              </a:rPr>
              <a:t>evasione istituzionalizzata</a:t>
            </a:r>
            <a:r>
              <a:rPr lang="it-IT" sz="2300" dirty="0"/>
              <a:t>, una forma di devianza su larga scala, definita da un modello, che coinvolge molte persone</a:t>
            </a:r>
          </a:p>
          <a:p>
            <a:pPr marL="0" indent="0" algn="just">
              <a:buNone/>
            </a:pPr>
            <a:r>
              <a:rPr lang="it-IT" sz="2300" dirty="0"/>
              <a:t>5) Serve come fonte di cambiamento</a:t>
            </a:r>
          </a:p>
          <a:p>
            <a:pPr marL="0" indent="0" algn="just">
              <a:buNone/>
            </a:pPr>
            <a:endParaRPr lang="it-IT" sz="2300" dirty="0"/>
          </a:p>
          <a:p>
            <a:pPr marL="0" indent="0" algn="just">
              <a:buNone/>
            </a:pPr>
            <a:r>
              <a:rPr lang="it-IT" sz="2300" dirty="0"/>
              <a:t>La devianza non è un fenomeno raro e temporaneo, ma è un prodotto inevitabile – qualche volta costruttivo – del vivere sociale.</a:t>
            </a:r>
          </a:p>
          <a:p>
            <a:pPr marL="457200" indent="-45720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359071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68</TotalTime>
  <Words>1280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Sezione</vt:lpstr>
      <vt:lpstr>La devianza </vt:lpstr>
      <vt:lpstr> In senso stretto, la devianza è un comportamento non conforme alle norme sociali. A molte norme, però, non viene attribuita una grande importanza e quindi, rispetto a esse, è ammesso un grado variabile di devianza. La sociologia della devianza si occupa principalmente delle violazioni che vengono considerate offensive da un numero consistente di persone.  La prima caratteristica del deviante è lo STIGMA, il marchio dell’ignominia, che separa il deviante dai «normali». La devianza si riferisce, quindi, al comportamento e alle caratteristiche che violano norme e aspettative sociali importanti e che, di conseguenza, sono oggetto di valutazione negativa da parte di un gran numero di persone.   </vt:lpstr>
      <vt:lpstr>1) La devianza non va confusa con la rarità statistica  2) Non è possibile dividere in modo netto la società in buoni e cattivi, dove i normali si conformano e i devianti no.  3) la devianza è relativa  Devianza e controllo sociale  L’ordine sociale è possibile solo se esiste un sistema di controllo sociale. Il controllo sociale inizia con il processo di socializzazione. Quando la socializzazione non è in grado di garantire una sufficiente conformità alle norme, sono necessari ulteriori mezzi di controllo sociale. Le norme vengono rafforzate con le sanzioni, cioè ricompensando chi segue le norme e punendo chi non lo fa.  Le sanzioni possono essere erogate in modo formale e informale (reazioni spontanee della gente)  sanzione formale positiva   medaglia sanzione formale negativa   incarcerazione sanzione informale positiva   stretta di mano Sanzione informale negativa   insulto verbale</vt:lpstr>
      <vt:lpstr>Le teorie della devianza</vt:lpstr>
      <vt:lpstr>Le teorie della devianza</vt:lpstr>
      <vt:lpstr>Le teorie della devianza</vt:lpstr>
      <vt:lpstr>Le teorie della devianza</vt:lpstr>
      <vt:lpstr>La criminalità</vt:lpstr>
      <vt:lpstr>Gli effetti della devianza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devianza </dc:title>
  <dc:creator>SERRA ROSEMARY</dc:creator>
  <cp:lastModifiedBy>SERRA ROSEMARY</cp:lastModifiedBy>
  <cp:revision>11</cp:revision>
  <dcterms:created xsi:type="dcterms:W3CDTF">2020-09-01T14:38:35Z</dcterms:created>
  <dcterms:modified xsi:type="dcterms:W3CDTF">2020-10-31T10:10:32Z</dcterms:modified>
</cp:coreProperties>
</file>