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8" r:id="rId12"/>
    <p:sldId id="269" r:id="rId13"/>
    <p:sldId id="270" r:id="rId14"/>
    <p:sldId id="266" r:id="rId15"/>
    <p:sldId id="267"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99FF"/>
    <a:srgbClr val="66FFCC"/>
    <a:srgbClr val="FF99FF"/>
    <a:srgbClr val="CC66FF"/>
    <a:srgbClr val="FFFF99"/>
    <a:srgbClr val="66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8" d="100"/>
          <a:sy n="108" d="100"/>
        </p:scale>
        <p:origin x="67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6064BAA6-C8BC-4791-86FD-E35459D4856A}" type="datetimeFigureOut">
              <a:rPr lang="it-IT" smtClean="0"/>
              <a:t>03/11/2021</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A3F9FDFA-9D29-429D-8C97-9AA0CF268A65}" type="slidenum">
              <a:rPr lang="it-IT" smtClean="0"/>
              <a:t>‹N›</a:t>
            </a:fld>
            <a:endParaRPr lang="it-IT"/>
          </a:p>
        </p:txBody>
      </p:sp>
    </p:spTree>
    <p:extLst>
      <p:ext uri="{BB962C8B-B14F-4D97-AF65-F5344CB8AC3E}">
        <p14:creationId xmlns:p14="http://schemas.microsoft.com/office/powerpoint/2010/main" val="13077543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6064BAA6-C8BC-4791-86FD-E35459D4856A}" type="datetimeFigureOut">
              <a:rPr lang="it-IT" smtClean="0"/>
              <a:t>03/11/2021</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A3F9FDFA-9D29-429D-8C97-9AA0CF268A65}" type="slidenum">
              <a:rPr lang="it-IT" smtClean="0"/>
              <a:t>‹N›</a:t>
            </a:fld>
            <a:endParaRPr lang="it-IT"/>
          </a:p>
        </p:txBody>
      </p:sp>
    </p:spTree>
    <p:extLst>
      <p:ext uri="{BB962C8B-B14F-4D97-AF65-F5344CB8AC3E}">
        <p14:creationId xmlns:p14="http://schemas.microsoft.com/office/powerpoint/2010/main" val="34717633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6064BAA6-C8BC-4791-86FD-E35459D4856A}" type="datetimeFigureOut">
              <a:rPr lang="it-IT" smtClean="0"/>
              <a:t>03/11/2021</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A3F9FDFA-9D29-429D-8C97-9AA0CF268A65}" type="slidenum">
              <a:rPr lang="it-IT" smtClean="0"/>
              <a:t>‹N›</a:t>
            </a:fld>
            <a:endParaRPr lang="it-IT"/>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0812602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6064BAA6-C8BC-4791-86FD-E35459D4856A}" type="datetimeFigureOut">
              <a:rPr lang="it-IT" smtClean="0"/>
              <a:t>03/11/2021</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A3F9FDFA-9D29-429D-8C97-9AA0CF268A65}" type="slidenum">
              <a:rPr lang="it-IT" smtClean="0"/>
              <a:t>‹N›</a:t>
            </a:fld>
            <a:endParaRPr lang="it-IT"/>
          </a:p>
        </p:txBody>
      </p:sp>
    </p:spTree>
    <p:extLst>
      <p:ext uri="{BB962C8B-B14F-4D97-AF65-F5344CB8AC3E}">
        <p14:creationId xmlns:p14="http://schemas.microsoft.com/office/powerpoint/2010/main" val="956420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6064BAA6-C8BC-4791-86FD-E35459D4856A}" type="datetimeFigureOut">
              <a:rPr lang="it-IT" smtClean="0"/>
              <a:t>03/11/2021</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A3F9FDFA-9D29-429D-8C97-9AA0CF268A65}" type="slidenum">
              <a:rPr lang="it-IT" smtClean="0"/>
              <a:t>‹N›</a:t>
            </a:fld>
            <a:endParaRPr lang="it-IT"/>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9031403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6064BAA6-C8BC-4791-86FD-E35459D4856A}" type="datetimeFigureOut">
              <a:rPr lang="it-IT" smtClean="0"/>
              <a:t>03/11/2021</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A3F9FDFA-9D29-429D-8C97-9AA0CF268A65}" type="slidenum">
              <a:rPr lang="it-IT" smtClean="0"/>
              <a:t>‹N›</a:t>
            </a:fld>
            <a:endParaRPr lang="it-IT"/>
          </a:p>
        </p:txBody>
      </p:sp>
    </p:spTree>
    <p:extLst>
      <p:ext uri="{BB962C8B-B14F-4D97-AF65-F5344CB8AC3E}">
        <p14:creationId xmlns:p14="http://schemas.microsoft.com/office/powerpoint/2010/main" val="22734983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6064BAA6-C8BC-4791-86FD-E35459D4856A}" type="datetimeFigureOut">
              <a:rPr lang="it-IT" smtClean="0"/>
              <a:t>03/11/2021</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A3F9FDFA-9D29-429D-8C97-9AA0CF268A65}" type="slidenum">
              <a:rPr lang="it-IT" smtClean="0"/>
              <a:t>‹N›</a:t>
            </a:fld>
            <a:endParaRPr lang="it-IT"/>
          </a:p>
        </p:txBody>
      </p:sp>
    </p:spTree>
    <p:extLst>
      <p:ext uri="{BB962C8B-B14F-4D97-AF65-F5344CB8AC3E}">
        <p14:creationId xmlns:p14="http://schemas.microsoft.com/office/powerpoint/2010/main" val="19361836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6064BAA6-C8BC-4791-86FD-E35459D4856A}" type="datetimeFigureOut">
              <a:rPr lang="it-IT" smtClean="0"/>
              <a:t>03/11/2021</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A3F9FDFA-9D29-429D-8C97-9AA0CF268A65}" type="slidenum">
              <a:rPr lang="it-IT" smtClean="0"/>
              <a:t>‹N›</a:t>
            </a:fld>
            <a:endParaRPr lang="it-IT"/>
          </a:p>
        </p:txBody>
      </p:sp>
    </p:spTree>
    <p:extLst>
      <p:ext uri="{BB962C8B-B14F-4D97-AF65-F5344CB8AC3E}">
        <p14:creationId xmlns:p14="http://schemas.microsoft.com/office/powerpoint/2010/main" val="30680420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6064BAA6-C8BC-4791-86FD-E35459D4856A}" type="datetimeFigureOut">
              <a:rPr lang="it-IT" smtClean="0"/>
              <a:t>03/11/2021</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A3F9FDFA-9D29-429D-8C97-9AA0CF268A65}" type="slidenum">
              <a:rPr lang="it-IT" smtClean="0"/>
              <a:t>‹N›</a:t>
            </a:fld>
            <a:endParaRPr lang="it-IT"/>
          </a:p>
        </p:txBody>
      </p:sp>
    </p:spTree>
    <p:extLst>
      <p:ext uri="{BB962C8B-B14F-4D97-AF65-F5344CB8AC3E}">
        <p14:creationId xmlns:p14="http://schemas.microsoft.com/office/powerpoint/2010/main" val="8215431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6064BAA6-C8BC-4791-86FD-E35459D4856A}" type="datetimeFigureOut">
              <a:rPr lang="it-IT" smtClean="0"/>
              <a:t>03/11/2021</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A3F9FDFA-9D29-429D-8C97-9AA0CF268A65}" type="slidenum">
              <a:rPr lang="it-IT" smtClean="0"/>
              <a:t>‹N›</a:t>
            </a:fld>
            <a:endParaRPr lang="it-IT"/>
          </a:p>
        </p:txBody>
      </p:sp>
    </p:spTree>
    <p:extLst>
      <p:ext uri="{BB962C8B-B14F-4D97-AF65-F5344CB8AC3E}">
        <p14:creationId xmlns:p14="http://schemas.microsoft.com/office/powerpoint/2010/main" val="25140290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6064BAA6-C8BC-4791-86FD-E35459D4856A}" type="datetimeFigureOut">
              <a:rPr lang="it-IT" smtClean="0"/>
              <a:t>03/11/2021</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A3F9FDFA-9D29-429D-8C97-9AA0CF268A65}" type="slidenum">
              <a:rPr lang="it-IT" smtClean="0"/>
              <a:t>‹N›</a:t>
            </a:fld>
            <a:endParaRPr lang="it-IT"/>
          </a:p>
        </p:txBody>
      </p:sp>
    </p:spTree>
    <p:extLst>
      <p:ext uri="{BB962C8B-B14F-4D97-AF65-F5344CB8AC3E}">
        <p14:creationId xmlns:p14="http://schemas.microsoft.com/office/powerpoint/2010/main" val="26590144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6064BAA6-C8BC-4791-86FD-E35459D4856A}" type="datetimeFigureOut">
              <a:rPr lang="it-IT" smtClean="0"/>
              <a:t>03/11/2021</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A3F9FDFA-9D29-429D-8C97-9AA0CF268A65}" type="slidenum">
              <a:rPr lang="it-IT" smtClean="0"/>
              <a:t>‹N›</a:t>
            </a:fld>
            <a:endParaRPr lang="it-IT"/>
          </a:p>
        </p:txBody>
      </p:sp>
    </p:spTree>
    <p:extLst>
      <p:ext uri="{BB962C8B-B14F-4D97-AF65-F5344CB8AC3E}">
        <p14:creationId xmlns:p14="http://schemas.microsoft.com/office/powerpoint/2010/main" val="4586372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6064BAA6-C8BC-4791-86FD-E35459D4856A}" type="datetimeFigureOut">
              <a:rPr lang="it-IT" smtClean="0"/>
              <a:t>03/11/2021</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A3F9FDFA-9D29-429D-8C97-9AA0CF268A65}" type="slidenum">
              <a:rPr lang="it-IT" smtClean="0"/>
              <a:t>‹N›</a:t>
            </a:fld>
            <a:endParaRPr lang="it-IT"/>
          </a:p>
        </p:txBody>
      </p:sp>
    </p:spTree>
    <p:extLst>
      <p:ext uri="{BB962C8B-B14F-4D97-AF65-F5344CB8AC3E}">
        <p14:creationId xmlns:p14="http://schemas.microsoft.com/office/powerpoint/2010/main" val="14418697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64BAA6-C8BC-4791-86FD-E35459D4856A}" type="datetimeFigureOut">
              <a:rPr lang="it-IT" smtClean="0"/>
              <a:t>03/11/2021</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A3F9FDFA-9D29-429D-8C97-9AA0CF268A65}" type="slidenum">
              <a:rPr lang="it-IT" smtClean="0"/>
              <a:t>‹N›</a:t>
            </a:fld>
            <a:endParaRPr lang="it-IT"/>
          </a:p>
        </p:txBody>
      </p:sp>
    </p:spTree>
    <p:extLst>
      <p:ext uri="{BB962C8B-B14F-4D97-AF65-F5344CB8AC3E}">
        <p14:creationId xmlns:p14="http://schemas.microsoft.com/office/powerpoint/2010/main" val="17207142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6064BAA6-C8BC-4791-86FD-E35459D4856A}" type="datetimeFigureOut">
              <a:rPr lang="it-IT" smtClean="0"/>
              <a:t>03/11/2021</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A3F9FDFA-9D29-429D-8C97-9AA0CF268A65}" type="slidenum">
              <a:rPr lang="it-IT" smtClean="0"/>
              <a:t>‹N›</a:t>
            </a:fld>
            <a:endParaRPr lang="it-IT"/>
          </a:p>
        </p:txBody>
      </p:sp>
    </p:spTree>
    <p:extLst>
      <p:ext uri="{BB962C8B-B14F-4D97-AF65-F5344CB8AC3E}">
        <p14:creationId xmlns:p14="http://schemas.microsoft.com/office/powerpoint/2010/main" val="30759240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6064BAA6-C8BC-4791-86FD-E35459D4856A}" type="datetimeFigureOut">
              <a:rPr lang="it-IT" smtClean="0"/>
              <a:t>03/11/2021</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A3F9FDFA-9D29-429D-8C97-9AA0CF268A65}" type="slidenum">
              <a:rPr lang="it-IT" smtClean="0"/>
              <a:t>‹N›</a:t>
            </a:fld>
            <a:endParaRPr lang="it-IT"/>
          </a:p>
        </p:txBody>
      </p:sp>
    </p:spTree>
    <p:extLst>
      <p:ext uri="{BB962C8B-B14F-4D97-AF65-F5344CB8AC3E}">
        <p14:creationId xmlns:p14="http://schemas.microsoft.com/office/powerpoint/2010/main" val="28768832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064BAA6-C8BC-4791-86FD-E35459D4856A}" type="datetimeFigureOut">
              <a:rPr lang="it-IT" smtClean="0"/>
              <a:t>03/11/2021</a:t>
            </a:fld>
            <a:endParaRPr lang="it-IT"/>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A3F9FDFA-9D29-429D-8C97-9AA0CF268A65}" type="slidenum">
              <a:rPr lang="it-IT" smtClean="0"/>
              <a:t>‹N›</a:t>
            </a:fld>
            <a:endParaRPr lang="it-IT"/>
          </a:p>
        </p:txBody>
      </p:sp>
    </p:spTree>
    <p:extLst>
      <p:ext uri="{BB962C8B-B14F-4D97-AF65-F5344CB8AC3E}">
        <p14:creationId xmlns:p14="http://schemas.microsoft.com/office/powerpoint/2010/main" val="362885917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3C2C57F-295E-410B-B3DE-104E6C1B25BA}"/>
              </a:ext>
            </a:extLst>
          </p:cNvPr>
          <p:cNvSpPr>
            <a:spLocks noGrp="1"/>
          </p:cNvSpPr>
          <p:nvPr>
            <p:ph type="ctrTitle"/>
          </p:nvPr>
        </p:nvSpPr>
        <p:spPr/>
        <p:txBody>
          <a:bodyPr/>
          <a:lstStyle/>
          <a:p>
            <a:r>
              <a:rPr lang="it-IT" sz="6000" dirty="0">
                <a:solidFill>
                  <a:srgbClr val="FF0000"/>
                </a:solidFill>
              </a:rPr>
              <a:t>Età e diseguaglianze</a:t>
            </a:r>
          </a:p>
        </p:txBody>
      </p:sp>
    </p:spTree>
    <p:extLst>
      <p:ext uri="{BB962C8B-B14F-4D97-AF65-F5344CB8AC3E}">
        <p14:creationId xmlns:p14="http://schemas.microsoft.com/office/powerpoint/2010/main" val="29201004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2E4D4AC-9A23-4588-B21D-D272087EFFFF}"/>
              </a:ext>
            </a:extLst>
          </p:cNvPr>
          <p:cNvSpPr>
            <a:spLocks noGrp="1"/>
          </p:cNvSpPr>
          <p:nvPr>
            <p:ph type="title"/>
          </p:nvPr>
        </p:nvSpPr>
        <p:spPr>
          <a:xfrm>
            <a:off x="685799" y="452761"/>
            <a:ext cx="10473432" cy="6063449"/>
          </a:xfrm>
          <a:solidFill>
            <a:srgbClr val="FF99FF"/>
          </a:solidFill>
        </p:spPr>
        <p:txBody>
          <a:bodyPr>
            <a:noAutofit/>
          </a:bodyPr>
          <a:lstStyle/>
          <a:p>
            <a:r>
              <a:rPr lang="it-IT" sz="2000" dirty="0">
                <a:solidFill>
                  <a:schemeClr val="tx1"/>
                </a:solidFill>
                <a:latin typeface="Times New Roman" panose="02020603050405020304" pitchFamily="18" charset="0"/>
                <a:cs typeface="Times New Roman" panose="02020603050405020304" pitchFamily="18" charset="0"/>
              </a:rPr>
              <a:t>L’anziano finisce per accettare il «</a:t>
            </a:r>
            <a:r>
              <a:rPr lang="it-IT" sz="2000" b="1" dirty="0">
                <a:solidFill>
                  <a:srgbClr val="FF0000"/>
                </a:solidFill>
                <a:latin typeface="Times New Roman" panose="02020603050405020304" pitchFamily="18" charset="0"/>
                <a:cs typeface="Times New Roman" panose="02020603050405020304" pitchFamily="18" charset="0"/>
              </a:rPr>
              <a:t>ruolo di assenza di ruolo</a:t>
            </a:r>
            <a:r>
              <a:rPr lang="it-IT" sz="2000" dirty="0">
                <a:solidFill>
                  <a:schemeClr val="tx1"/>
                </a:solidFill>
                <a:latin typeface="Times New Roman" panose="02020603050405020304" pitchFamily="18" charset="0"/>
                <a:cs typeface="Times New Roman" panose="02020603050405020304" pitchFamily="18" charset="0"/>
              </a:rPr>
              <a:t>» e si rassegna.</a:t>
            </a:r>
            <a:br>
              <a:rPr lang="it-IT" sz="2000" dirty="0">
                <a:solidFill>
                  <a:schemeClr val="tx1"/>
                </a:solidFill>
                <a:latin typeface="Times New Roman" panose="02020603050405020304" pitchFamily="18" charset="0"/>
                <a:cs typeface="Times New Roman" panose="02020603050405020304" pitchFamily="18" charset="0"/>
              </a:rPr>
            </a:br>
            <a:r>
              <a:rPr lang="it-IT" sz="2000" dirty="0">
                <a:solidFill>
                  <a:schemeClr val="tx1"/>
                </a:solidFill>
                <a:latin typeface="Times New Roman" panose="02020603050405020304" pitchFamily="18" charset="0"/>
                <a:cs typeface="Times New Roman" panose="02020603050405020304" pitchFamily="18" charset="0"/>
              </a:rPr>
              <a:t>Gli stereotipi che riguardano gli anziani vengono accettati dagli stessi anziani (</a:t>
            </a:r>
            <a:r>
              <a:rPr lang="it-IT" sz="2000" b="1" dirty="0">
                <a:solidFill>
                  <a:srgbClr val="FF0000"/>
                </a:solidFill>
                <a:latin typeface="Times New Roman" panose="02020603050405020304" pitchFamily="18" charset="0"/>
                <a:cs typeface="Times New Roman" panose="02020603050405020304" pitchFamily="18" charset="0"/>
              </a:rPr>
              <a:t>profezia che si </a:t>
            </a:r>
            <a:r>
              <a:rPr lang="it-IT" sz="2000" b="1" dirty="0" err="1">
                <a:solidFill>
                  <a:srgbClr val="FF0000"/>
                </a:solidFill>
                <a:latin typeface="Times New Roman" panose="02020603050405020304" pitchFamily="18" charset="0"/>
                <a:cs typeface="Times New Roman" panose="02020603050405020304" pitchFamily="18" charset="0"/>
              </a:rPr>
              <a:t>autoavvera</a:t>
            </a:r>
            <a:r>
              <a:rPr lang="it-IT" sz="2000" dirty="0">
                <a:solidFill>
                  <a:schemeClr val="tx1"/>
                </a:solidFill>
                <a:latin typeface="Times New Roman" panose="02020603050405020304" pitchFamily="18" charset="0"/>
                <a:cs typeface="Times New Roman" panose="02020603050405020304" pitchFamily="18" charset="0"/>
              </a:rPr>
              <a:t>).</a:t>
            </a:r>
            <a:br>
              <a:rPr lang="it-IT" sz="2000" dirty="0">
                <a:solidFill>
                  <a:schemeClr val="tx1"/>
                </a:solidFill>
                <a:latin typeface="Times New Roman" panose="02020603050405020304" pitchFamily="18" charset="0"/>
                <a:cs typeface="Times New Roman" panose="02020603050405020304" pitchFamily="18" charset="0"/>
              </a:rPr>
            </a:br>
            <a:r>
              <a:rPr lang="it-IT" sz="2000" dirty="0">
                <a:solidFill>
                  <a:schemeClr val="tx1"/>
                </a:solidFill>
                <a:latin typeface="Times New Roman" panose="02020603050405020304" pitchFamily="18" charset="0"/>
                <a:cs typeface="Times New Roman" panose="02020603050405020304" pitchFamily="18" charset="0"/>
              </a:rPr>
              <a:t>I principali </a:t>
            </a:r>
            <a:r>
              <a:rPr lang="it-IT" sz="2000" b="1" dirty="0">
                <a:solidFill>
                  <a:srgbClr val="FF0000"/>
                </a:solidFill>
                <a:latin typeface="Times New Roman" panose="02020603050405020304" pitchFamily="18" charset="0"/>
                <a:cs typeface="Times New Roman" panose="02020603050405020304" pitchFamily="18" charset="0"/>
              </a:rPr>
              <a:t>stereotipi </a:t>
            </a:r>
            <a:r>
              <a:rPr lang="it-IT" sz="2000" dirty="0">
                <a:solidFill>
                  <a:schemeClr val="tx1"/>
                </a:solidFill>
                <a:latin typeface="Times New Roman" panose="02020603050405020304" pitchFamily="18" charset="0"/>
                <a:cs typeface="Times New Roman" panose="02020603050405020304" pitchFamily="18" charset="0"/>
              </a:rPr>
              <a:t>che operano nella cultura occidentale sono:</a:t>
            </a:r>
            <a:br>
              <a:rPr lang="it-IT" sz="2000" dirty="0">
                <a:solidFill>
                  <a:schemeClr val="tx1"/>
                </a:solidFill>
                <a:latin typeface="Times New Roman" panose="02020603050405020304" pitchFamily="18" charset="0"/>
                <a:cs typeface="Times New Roman" panose="02020603050405020304" pitchFamily="18" charset="0"/>
              </a:rPr>
            </a:br>
            <a:r>
              <a:rPr lang="it-IT" sz="2000" dirty="0">
                <a:solidFill>
                  <a:schemeClr val="tx1"/>
                </a:solidFill>
                <a:latin typeface="Times New Roman" panose="02020603050405020304" pitchFamily="18" charset="0"/>
                <a:cs typeface="Times New Roman" panose="02020603050405020304" pitchFamily="18" charset="0"/>
              </a:rPr>
              <a:t>- comportamento passivo</a:t>
            </a:r>
            <a:br>
              <a:rPr lang="it-IT" sz="2000" dirty="0">
                <a:solidFill>
                  <a:schemeClr val="tx1"/>
                </a:solidFill>
                <a:latin typeface="Times New Roman" panose="02020603050405020304" pitchFamily="18" charset="0"/>
                <a:cs typeface="Times New Roman" panose="02020603050405020304" pitchFamily="18" charset="0"/>
              </a:rPr>
            </a:br>
            <a:r>
              <a:rPr lang="it-IT" sz="2000" dirty="0">
                <a:solidFill>
                  <a:schemeClr val="tx1"/>
                </a:solidFill>
                <a:latin typeface="Times New Roman" panose="02020603050405020304" pitchFamily="18" charset="0"/>
                <a:cs typeface="Times New Roman" panose="02020603050405020304" pitchFamily="18" charset="0"/>
              </a:rPr>
              <a:t>- dipendenza da altri per aiuti e assistenza</a:t>
            </a:r>
            <a:br>
              <a:rPr lang="it-IT" sz="2000" dirty="0">
                <a:solidFill>
                  <a:schemeClr val="tx1"/>
                </a:solidFill>
                <a:latin typeface="Times New Roman" panose="02020603050405020304" pitchFamily="18" charset="0"/>
                <a:cs typeface="Times New Roman" panose="02020603050405020304" pitchFamily="18" charset="0"/>
              </a:rPr>
            </a:br>
            <a:r>
              <a:rPr lang="it-IT" sz="2000" dirty="0">
                <a:solidFill>
                  <a:schemeClr val="tx1"/>
                </a:solidFill>
                <a:latin typeface="Times New Roman" panose="02020603050405020304" pitchFamily="18" charset="0"/>
                <a:cs typeface="Times New Roman" panose="02020603050405020304" pitchFamily="18" charset="0"/>
              </a:rPr>
              <a:t>- protezione </a:t>
            </a:r>
            <a:r>
              <a:rPr lang="it-IT" sz="2000" dirty="0" err="1">
                <a:solidFill>
                  <a:schemeClr val="tx1"/>
                </a:solidFill>
                <a:latin typeface="Times New Roman" panose="02020603050405020304" pitchFamily="18" charset="0"/>
                <a:cs typeface="Times New Roman" panose="02020603050405020304" pitchFamily="18" charset="0"/>
              </a:rPr>
              <a:t>custodialistica</a:t>
            </a:r>
            <a:r>
              <a:rPr lang="it-IT" sz="2000" dirty="0">
                <a:solidFill>
                  <a:schemeClr val="tx1"/>
                </a:solidFill>
                <a:latin typeface="Times New Roman" panose="02020603050405020304" pitchFamily="18" charset="0"/>
                <a:cs typeface="Times New Roman" panose="02020603050405020304" pitchFamily="18" charset="0"/>
              </a:rPr>
              <a:t> negli istituti (malattia cronica, invalidità, disturbi mentali)</a:t>
            </a:r>
            <a:br>
              <a:rPr lang="it-IT" sz="2000" dirty="0">
                <a:solidFill>
                  <a:schemeClr val="tx1"/>
                </a:solidFill>
                <a:latin typeface="Times New Roman" panose="02020603050405020304" pitchFamily="18" charset="0"/>
                <a:cs typeface="Times New Roman" panose="02020603050405020304" pitchFamily="18" charset="0"/>
              </a:rPr>
            </a:br>
            <a:r>
              <a:rPr lang="it-IT" sz="2000" dirty="0">
                <a:solidFill>
                  <a:schemeClr val="tx1"/>
                </a:solidFill>
                <a:latin typeface="Times New Roman" panose="02020603050405020304" pitchFamily="18" charset="0"/>
                <a:cs typeface="Times New Roman" panose="02020603050405020304" pitchFamily="18" charset="0"/>
              </a:rPr>
              <a:t>- ritiro dalla partecipazione sociale</a:t>
            </a:r>
            <a:br>
              <a:rPr lang="it-IT" sz="2000" dirty="0">
                <a:solidFill>
                  <a:schemeClr val="tx1"/>
                </a:solidFill>
                <a:latin typeface="Times New Roman" panose="02020603050405020304" pitchFamily="18" charset="0"/>
                <a:cs typeface="Times New Roman" panose="02020603050405020304" pitchFamily="18" charset="0"/>
              </a:rPr>
            </a:br>
            <a:r>
              <a:rPr lang="it-IT" sz="2000" dirty="0">
                <a:solidFill>
                  <a:schemeClr val="tx1"/>
                </a:solidFill>
                <a:latin typeface="Times New Roman" panose="02020603050405020304" pitchFamily="18" charset="0"/>
                <a:cs typeface="Times New Roman" panose="02020603050405020304" pitchFamily="18" charset="0"/>
              </a:rPr>
              <a:t>- non preparazione al pensionamento</a:t>
            </a:r>
            <a:br>
              <a:rPr lang="it-IT" sz="2000" dirty="0">
                <a:solidFill>
                  <a:schemeClr val="tx1"/>
                </a:solidFill>
                <a:latin typeface="Times New Roman" panose="02020603050405020304" pitchFamily="18" charset="0"/>
                <a:cs typeface="Times New Roman" panose="02020603050405020304" pitchFamily="18" charset="0"/>
              </a:rPr>
            </a:br>
            <a:br>
              <a:rPr lang="it-IT" sz="2000" dirty="0">
                <a:solidFill>
                  <a:schemeClr val="tx1"/>
                </a:solidFill>
                <a:latin typeface="Times New Roman" panose="02020603050405020304" pitchFamily="18" charset="0"/>
                <a:cs typeface="Times New Roman" panose="02020603050405020304" pitchFamily="18" charset="0"/>
              </a:rPr>
            </a:br>
            <a:r>
              <a:rPr lang="it-IT" sz="2000" b="1" dirty="0">
                <a:solidFill>
                  <a:srgbClr val="FF0000"/>
                </a:solidFill>
                <a:latin typeface="Times New Roman" panose="02020603050405020304" pitchFamily="18" charset="0"/>
                <a:cs typeface="Times New Roman" panose="02020603050405020304" pitchFamily="18" charset="0"/>
              </a:rPr>
              <a:t>ALTRI STEREOTIPI</a:t>
            </a:r>
            <a:r>
              <a:rPr lang="it-IT" sz="2000" dirty="0">
                <a:solidFill>
                  <a:schemeClr val="tx1"/>
                </a:solidFill>
                <a:latin typeface="Times New Roman" panose="02020603050405020304" pitchFamily="18" charset="0"/>
                <a:cs typeface="Times New Roman" panose="02020603050405020304" pitchFamily="18" charset="0"/>
              </a:rPr>
              <a:t>:</a:t>
            </a:r>
            <a:br>
              <a:rPr lang="it-IT" sz="2000" dirty="0">
                <a:solidFill>
                  <a:schemeClr val="tx1"/>
                </a:solidFill>
                <a:latin typeface="Times New Roman" panose="02020603050405020304" pitchFamily="18" charset="0"/>
                <a:cs typeface="Times New Roman" panose="02020603050405020304" pitchFamily="18" charset="0"/>
              </a:rPr>
            </a:br>
            <a:r>
              <a:rPr lang="it-IT" sz="2000" dirty="0">
                <a:solidFill>
                  <a:schemeClr val="tx1"/>
                </a:solidFill>
                <a:latin typeface="Times New Roman" panose="02020603050405020304" pitchFamily="18" charset="0"/>
                <a:cs typeface="Times New Roman" panose="02020603050405020304" pitchFamily="18" charset="0"/>
              </a:rPr>
              <a:t>- Gli anziani non sono abili ad apprendere nuove capacità</a:t>
            </a:r>
            <a:br>
              <a:rPr lang="it-IT" sz="2000" dirty="0">
                <a:solidFill>
                  <a:schemeClr val="tx1"/>
                </a:solidFill>
                <a:latin typeface="Times New Roman" panose="02020603050405020304" pitchFamily="18" charset="0"/>
                <a:cs typeface="Times New Roman" panose="02020603050405020304" pitchFamily="18" charset="0"/>
              </a:rPr>
            </a:br>
            <a:r>
              <a:rPr lang="it-IT" sz="2000" dirty="0">
                <a:solidFill>
                  <a:schemeClr val="tx1"/>
                </a:solidFill>
                <a:latin typeface="Times New Roman" panose="02020603050405020304" pitchFamily="18" charset="0"/>
                <a:cs typeface="Times New Roman" panose="02020603050405020304" pitchFamily="18" charset="0"/>
              </a:rPr>
              <a:t>- Hanno più incidenti</a:t>
            </a:r>
            <a:br>
              <a:rPr lang="it-IT" sz="2000" dirty="0">
                <a:solidFill>
                  <a:schemeClr val="tx1"/>
                </a:solidFill>
                <a:latin typeface="Times New Roman" panose="02020603050405020304" pitchFamily="18" charset="0"/>
                <a:cs typeface="Times New Roman" panose="02020603050405020304" pitchFamily="18" charset="0"/>
              </a:rPr>
            </a:br>
            <a:r>
              <a:rPr lang="it-IT" sz="2000" dirty="0">
                <a:solidFill>
                  <a:schemeClr val="tx1"/>
                </a:solidFill>
                <a:latin typeface="Times New Roman" panose="02020603050405020304" pitchFamily="18" charset="0"/>
                <a:cs typeface="Times New Roman" panose="02020603050405020304" pitchFamily="18" charset="0"/>
              </a:rPr>
              <a:t>- Fanno più assenze</a:t>
            </a:r>
            <a:br>
              <a:rPr lang="it-IT" sz="2000" dirty="0">
                <a:solidFill>
                  <a:schemeClr val="tx1"/>
                </a:solidFill>
                <a:latin typeface="Times New Roman" panose="02020603050405020304" pitchFamily="18" charset="0"/>
                <a:cs typeface="Times New Roman" panose="02020603050405020304" pitchFamily="18" charset="0"/>
              </a:rPr>
            </a:br>
            <a:r>
              <a:rPr lang="it-IT" sz="2000" dirty="0">
                <a:solidFill>
                  <a:schemeClr val="tx1"/>
                </a:solidFill>
                <a:latin typeface="Times New Roman" panose="02020603050405020304" pitchFamily="18" charset="0"/>
                <a:cs typeface="Times New Roman" panose="02020603050405020304" pitchFamily="18" charset="0"/>
              </a:rPr>
              <a:t>- Sono meno produttivi dei lavoratori più giovani</a:t>
            </a:r>
            <a:br>
              <a:rPr lang="it-IT" sz="2000" dirty="0">
                <a:solidFill>
                  <a:schemeClr val="tx1"/>
                </a:solidFill>
                <a:latin typeface="Times New Roman" panose="02020603050405020304" pitchFamily="18" charset="0"/>
                <a:cs typeface="Times New Roman" panose="02020603050405020304" pitchFamily="18" charset="0"/>
              </a:rPr>
            </a:br>
            <a:br>
              <a:rPr lang="it-IT" sz="2000" dirty="0">
                <a:solidFill>
                  <a:schemeClr val="tx1"/>
                </a:solidFill>
                <a:latin typeface="Times New Roman" panose="02020603050405020304" pitchFamily="18" charset="0"/>
                <a:cs typeface="Times New Roman" panose="02020603050405020304" pitchFamily="18" charset="0"/>
              </a:rPr>
            </a:br>
            <a:r>
              <a:rPr lang="it-IT" sz="2000" dirty="0">
                <a:solidFill>
                  <a:schemeClr val="tx1"/>
                </a:solidFill>
                <a:latin typeface="Times New Roman" panose="02020603050405020304" pitchFamily="18" charset="0"/>
                <a:cs typeface="Times New Roman" panose="02020603050405020304" pitchFamily="18" charset="0"/>
              </a:rPr>
              <a:t>Nel passaggio dall’età adulta al pensionamento si ha una socializzazione negativa alla perdita di ruolo.</a:t>
            </a:r>
            <a:br>
              <a:rPr lang="it-IT" sz="2000" dirty="0">
                <a:solidFill>
                  <a:schemeClr val="tx1"/>
                </a:solidFill>
                <a:latin typeface="Times New Roman" panose="02020603050405020304" pitchFamily="18" charset="0"/>
                <a:cs typeface="Times New Roman" panose="02020603050405020304" pitchFamily="18" charset="0"/>
              </a:rPr>
            </a:br>
            <a:br>
              <a:rPr lang="it-IT" sz="2000" dirty="0">
                <a:solidFill>
                  <a:schemeClr val="tx1"/>
                </a:solidFill>
                <a:latin typeface="Times New Roman" panose="02020603050405020304" pitchFamily="18" charset="0"/>
                <a:cs typeface="Times New Roman" panose="02020603050405020304" pitchFamily="18" charset="0"/>
              </a:rPr>
            </a:br>
            <a:endParaRPr lang="it-IT" sz="2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001076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B6DDC04F-D81A-4DA0-BB0D-F7823F5A5637}"/>
              </a:ext>
            </a:extLst>
          </p:cNvPr>
          <p:cNvSpPr>
            <a:spLocks noGrp="1"/>
          </p:cNvSpPr>
          <p:nvPr>
            <p:ph idx="1"/>
          </p:nvPr>
        </p:nvSpPr>
        <p:spPr>
          <a:xfrm>
            <a:off x="266330" y="766795"/>
            <a:ext cx="11034944" cy="5154611"/>
          </a:xfrm>
          <a:solidFill>
            <a:schemeClr val="accent1"/>
          </a:solidFill>
        </p:spPr>
        <p:txBody>
          <a:bodyPr>
            <a:normAutofit/>
          </a:bodyPr>
          <a:lstStyle/>
          <a:p>
            <a:pPr algn="ctr"/>
            <a:r>
              <a:rPr lang="it-IT" sz="2800" b="1" dirty="0">
                <a:solidFill>
                  <a:srgbClr val="FF0000"/>
                </a:solidFill>
              </a:rPr>
              <a:t>TEORIA DELLA TRASFORMAZIONE DELLA FAMIGLIA</a:t>
            </a:r>
          </a:p>
          <a:p>
            <a:pPr algn="just"/>
            <a:r>
              <a:rPr lang="it-IT" sz="2800" dirty="0">
                <a:solidFill>
                  <a:schemeClr val="tx1"/>
                </a:solidFill>
              </a:rPr>
              <a:t>Secondo questa interpretazione le cause dell’isolamento sociale dell’anziano sono da individuarsi nella trasformazione della società a seguito dell’industrializzazione che ha implicato:</a:t>
            </a:r>
          </a:p>
          <a:p>
            <a:pPr algn="just"/>
            <a:r>
              <a:rPr lang="it-IT" sz="2800" dirty="0">
                <a:solidFill>
                  <a:schemeClr val="tx1"/>
                </a:solidFill>
              </a:rPr>
              <a:t>1) il passaggio dalla famiglia allargata a quella nucleare</a:t>
            </a:r>
          </a:p>
          <a:p>
            <a:pPr algn="just"/>
            <a:r>
              <a:rPr lang="it-IT" sz="2800" dirty="0">
                <a:solidFill>
                  <a:schemeClr val="tx1"/>
                </a:solidFill>
              </a:rPr>
              <a:t>2) il progressivo allontanamento del controllo della proprietà e delle forme di lavoro dalla famiglia</a:t>
            </a:r>
          </a:p>
          <a:p>
            <a:pPr algn="just"/>
            <a:r>
              <a:rPr lang="it-IT" sz="2800" dirty="0">
                <a:solidFill>
                  <a:schemeClr val="tx1"/>
                </a:solidFill>
              </a:rPr>
              <a:t>3) l’aumentata mobilità geografica e sociale che tende a separare gli anziani dai figli</a:t>
            </a:r>
          </a:p>
        </p:txBody>
      </p:sp>
    </p:spTree>
    <p:extLst>
      <p:ext uri="{BB962C8B-B14F-4D97-AF65-F5344CB8AC3E}">
        <p14:creationId xmlns:p14="http://schemas.microsoft.com/office/powerpoint/2010/main" val="24438325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33444F6D-9ADE-4AE7-A6A9-59566BA0C037}"/>
              </a:ext>
            </a:extLst>
          </p:cNvPr>
          <p:cNvSpPr>
            <a:spLocks noGrp="1"/>
          </p:cNvSpPr>
          <p:nvPr>
            <p:ph idx="1"/>
          </p:nvPr>
        </p:nvSpPr>
        <p:spPr>
          <a:xfrm>
            <a:off x="677334" y="479395"/>
            <a:ext cx="10774860" cy="5561968"/>
          </a:xfrm>
          <a:solidFill>
            <a:schemeClr val="accent3">
              <a:lumMod val="40000"/>
              <a:lumOff val="60000"/>
            </a:schemeClr>
          </a:solidFill>
        </p:spPr>
        <p:txBody>
          <a:bodyPr/>
          <a:lstStyle/>
          <a:p>
            <a:pPr marL="0" indent="0" algn="ctr">
              <a:buNone/>
            </a:pPr>
            <a:r>
              <a:rPr lang="it-IT" sz="2400" b="1" dirty="0">
                <a:solidFill>
                  <a:srgbClr val="FF0000"/>
                </a:solidFill>
              </a:rPr>
              <a:t>TEORIA DELL’ANOMIA</a:t>
            </a:r>
          </a:p>
          <a:p>
            <a:pPr marL="0" indent="0">
              <a:buNone/>
            </a:pPr>
            <a:r>
              <a:rPr lang="it-IT" sz="2400" dirty="0"/>
              <a:t>l’anziano si trova in uno stato anomico in quanto individuo frustrato dal non-ruolo produttivo e in quanto portatore di tendenze illimitate per le quali la società non è capace di controllo.</a:t>
            </a:r>
          </a:p>
          <a:p>
            <a:pPr marL="0" indent="0">
              <a:buNone/>
            </a:pPr>
            <a:r>
              <a:rPr lang="it-IT" sz="2400" dirty="0"/>
              <a:t>La vecchiaia è, prima che un processo biologico, una rappresentazione sociale.</a:t>
            </a:r>
          </a:p>
          <a:p>
            <a:pPr marL="0" indent="0">
              <a:buNone/>
            </a:pPr>
            <a:r>
              <a:rPr lang="it-IT" sz="2400" dirty="0"/>
              <a:t>Nel senso comune la vecchiaia è legata a immagini di infermità, debolezza, smemoratezza, non è «naturale», ma è il frutto di un processo culturale che ha reso gli anziani socialmente un gruppo minoritario e privo di potere.</a:t>
            </a:r>
          </a:p>
          <a:p>
            <a:pPr marL="0" indent="0">
              <a:buNone/>
            </a:pPr>
            <a:r>
              <a:rPr lang="it-IT" sz="2400" dirty="0"/>
              <a:t>Ciò sta rischiando di lasciare questa condizione della vita in un vero e proprio stato di </a:t>
            </a:r>
            <a:r>
              <a:rPr lang="it-IT" sz="2400" b="1" dirty="0">
                <a:solidFill>
                  <a:srgbClr val="FF0000"/>
                </a:solidFill>
              </a:rPr>
              <a:t>ANOMIA</a:t>
            </a:r>
            <a:r>
              <a:rPr lang="it-IT" sz="2400" dirty="0"/>
              <a:t>.</a:t>
            </a:r>
          </a:p>
          <a:p>
            <a:pPr marL="0" indent="0">
              <a:buNone/>
            </a:pPr>
            <a:r>
              <a:rPr lang="it-IT" sz="2400" dirty="0"/>
              <a:t>L’anziano si adatta al sistema con la </a:t>
            </a:r>
            <a:r>
              <a:rPr lang="it-IT" sz="2400" b="1" dirty="0">
                <a:solidFill>
                  <a:srgbClr val="FF0000"/>
                </a:solidFill>
              </a:rPr>
              <a:t>RINUNCIA</a:t>
            </a:r>
            <a:r>
              <a:rPr lang="it-IT" sz="2400" dirty="0"/>
              <a:t>.</a:t>
            </a:r>
          </a:p>
          <a:p>
            <a:pPr marL="0" indent="0">
              <a:buNone/>
            </a:pPr>
            <a:endParaRPr lang="it-IT" dirty="0"/>
          </a:p>
          <a:p>
            <a:pPr marL="0" indent="0">
              <a:buNone/>
            </a:pPr>
            <a:endParaRPr lang="it-IT" dirty="0"/>
          </a:p>
        </p:txBody>
      </p:sp>
    </p:spTree>
    <p:extLst>
      <p:ext uri="{BB962C8B-B14F-4D97-AF65-F5344CB8AC3E}">
        <p14:creationId xmlns:p14="http://schemas.microsoft.com/office/powerpoint/2010/main" val="14423916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B86B79BA-7153-4023-8217-3CD3463373F6}"/>
              </a:ext>
            </a:extLst>
          </p:cNvPr>
          <p:cNvSpPr>
            <a:spLocks noGrp="1"/>
          </p:cNvSpPr>
          <p:nvPr>
            <p:ph idx="1"/>
          </p:nvPr>
        </p:nvSpPr>
        <p:spPr>
          <a:xfrm>
            <a:off x="677333" y="656948"/>
            <a:ext cx="10757105" cy="5734973"/>
          </a:xfrm>
          <a:solidFill>
            <a:schemeClr val="accent4">
              <a:lumMod val="20000"/>
              <a:lumOff val="80000"/>
            </a:schemeClr>
          </a:solidFill>
        </p:spPr>
        <p:txBody>
          <a:bodyPr>
            <a:normAutofit lnSpcReduction="10000"/>
          </a:bodyPr>
          <a:lstStyle/>
          <a:p>
            <a:pPr marL="0" indent="0" algn="ctr">
              <a:buNone/>
            </a:pPr>
            <a:r>
              <a:rPr lang="it-IT" sz="2800" b="1" dirty="0">
                <a:solidFill>
                  <a:srgbClr val="FF0000"/>
                </a:solidFill>
              </a:rPr>
              <a:t>TEORIA DELL’ALIENAZIONE</a:t>
            </a:r>
          </a:p>
          <a:p>
            <a:pPr marL="0" indent="0">
              <a:buNone/>
            </a:pPr>
            <a:r>
              <a:rPr lang="it-IT" sz="2400" dirty="0"/>
              <a:t>Tale teoria interpreta e spiega l’emarginazione dell’anziano facendo ricorso alla categoria marxiana dell’alienazione.</a:t>
            </a:r>
          </a:p>
          <a:p>
            <a:pPr marL="0" indent="0">
              <a:buNone/>
            </a:pPr>
            <a:r>
              <a:rPr lang="it-IT" sz="2400" dirty="0"/>
              <a:t>Secondo l’analisi marxista la causa del declassamento dei ruoli e della persona dell’anziano è da attribuirsi all’irrazionale divisione del lavoro, conseguenza dello sfruttamento capitalistico.</a:t>
            </a:r>
          </a:p>
          <a:p>
            <a:pPr marL="0" indent="0">
              <a:buNone/>
            </a:pPr>
            <a:r>
              <a:rPr lang="it-IT" sz="2400" dirty="0"/>
              <a:t>Il processo di sviluppo economico sperimentato nei paesi tardo-industriali e quindi anche in Italia, obbedisce alla logica della </a:t>
            </a:r>
            <a:r>
              <a:rPr lang="it-IT" sz="2400" b="1" dirty="0">
                <a:solidFill>
                  <a:srgbClr val="FF0000"/>
                </a:solidFill>
              </a:rPr>
              <a:t>massima discontinuità</a:t>
            </a:r>
            <a:r>
              <a:rPr lang="it-IT" sz="2400" dirty="0"/>
              <a:t>.</a:t>
            </a:r>
          </a:p>
          <a:p>
            <a:pPr marL="0" indent="0">
              <a:buNone/>
            </a:pPr>
            <a:r>
              <a:rPr lang="it-IT" sz="2400" dirty="0"/>
              <a:t>La categoria marxiana dell’alienazione sintetizza lo stato della condizione anziana, deprivato da ogni significato esistenziale e di ogni valenza positiva in ragione della sua esclusione dai processi di produzione.</a:t>
            </a:r>
          </a:p>
          <a:p>
            <a:pPr marL="0" indent="0">
              <a:buNone/>
            </a:pPr>
            <a:r>
              <a:rPr lang="it-IT" sz="2400" dirty="0"/>
              <a:t>Solo eliminando le radici profonde di ogni sfruttamento verranno eliminate le cause che storicamente determinano le varie forme di emarginazione individuale e sociale.</a:t>
            </a:r>
          </a:p>
        </p:txBody>
      </p:sp>
    </p:spTree>
    <p:extLst>
      <p:ext uri="{BB962C8B-B14F-4D97-AF65-F5344CB8AC3E}">
        <p14:creationId xmlns:p14="http://schemas.microsoft.com/office/powerpoint/2010/main" val="19126846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2E4D4AC-9A23-4588-B21D-D272087EFFFF}"/>
              </a:ext>
            </a:extLst>
          </p:cNvPr>
          <p:cNvSpPr>
            <a:spLocks noGrp="1"/>
          </p:cNvSpPr>
          <p:nvPr>
            <p:ph type="title"/>
          </p:nvPr>
        </p:nvSpPr>
        <p:spPr>
          <a:xfrm>
            <a:off x="685798" y="609600"/>
            <a:ext cx="10402411" cy="5906610"/>
          </a:xfrm>
          <a:solidFill>
            <a:srgbClr val="66FFCC"/>
          </a:solidFill>
        </p:spPr>
        <p:txBody>
          <a:bodyPr>
            <a:normAutofit/>
          </a:bodyPr>
          <a:lstStyle/>
          <a:p>
            <a:r>
              <a:rPr lang="it-IT" sz="2000" dirty="0">
                <a:solidFill>
                  <a:schemeClr val="tx1"/>
                </a:solidFill>
                <a:latin typeface="Times New Roman" panose="02020603050405020304" pitchFamily="18" charset="0"/>
                <a:cs typeface="Times New Roman" panose="02020603050405020304" pitchFamily="18" charset="0"/>
              </a:rPr>
              <a:t>						</a:t>
            </a:r>
            <a:r>
              <a:rPr lang="it-IT" sz="2000" b="1" dirty="0">
                <a:solidFill>
                  <a:srgbClr val="FF0000"/>
                </a:solidFill>
                <a:latin typeface="Times New Roman" panose="02020603050405020304" pitchFamily="18" charset="0"/>
                <a:cs typeface="Times New Roman" panose="02020603050405020304" pitchFamily="18" charset="0"/>
              </a:rPr>
              <a:t>TEORIA DEL DISIMPEGNO</a:t>
            </a:r>
            <a:br>
              <a:rPr lang="it-IT" sz="2000" dirty="0">
                <a:solidFill>
                  <a:schemeClr val="tx1"/>
                </a:solidFill>
                <a:latin typeface="Times New Roman" panose="02020603050405020304" pitchFamily="18" charset="0"/>
                <a:cs typeface="Times New Roman" panose="02020603050405020304" pitchFamily="18" charset="0"/>
              </a:rPr>
            </a:br>
            <a:br>
              <a:rPr lang="it-IT" sz="2000" dirty="0">
                <a:solidFill>
                  <a:schemeClr val="tx1"/>
                </a:solidFill>
                <a:latin typeface="Times New Roman" panose="02020603050405020304" pitchFamily="18" charset="0"/>
                <a:cs typeface="Times New Roman" panose="02020603050405020304" pitchFamily="18" charset="0"/>
              </a:rPr>
            </a:br>
            <a:r>
              <a:rPr lang="it-IT" sz="2000" dirty="0">
                <a:solidFill>
                  <a:schemeClr val="tx1"/>
                </a:solidFill>
                <a:latin typeface="Times New Roman" panose="02020603050405020304" pitchFamily="18" charset="0"/>
                <a:cs typeface="Times New Roman" panose="02020603050405020304" pitchFamily="18" charset="0"/>
              </a:rPr>
              <a:t>Diventare vecchi comporta un graduale e inevitabile mutuo ritiro o disimpegno.</a:t>
            </a:r>
            <a:br>
              <a:rPr lang="it-IT" sz="2000" dirty="0">
                <a:solidFill>
                  <a:schemeClr val="tx1"/>
                </a:solidFill>
                <a:latin typeface="Times New Roman" panose="02020603050405020304" pitchFamily="18" charset="0"/>
                <a:cs typeface="Times New Roman" panose="02020603050405020304" pitchFamily="18" charset="0"/>
              </a:rPr>
            </a:br>
            <a:r>
              <a:rPr lang="it-IT" sz="2000" dirty="0">
                <a:solidFill>
                  <a:schemeClr val="tx1"/>
                </a:solidFill>
                <a:latin typeface="Times New Roman" panose="02020603050405020304" pitchFamily="18" charset="0"/>
                <a:cs typeface="Times New Roman" panose="02020603050405020304" pitchFamily="18" charset="0"/>
              </a:rPr>
              <a:t>La società e l’individuo si preparano alla morte</a:t>
            </a:r>
            <a:br>
              <a:rPr lang="it-IT" sz="2000" dirty="0">
                <a:solidFill>
                  <a:schemeClr val="tx1"/>
                </a:solidFill>
                <a:latin typeface="Times New Roman" panose="02020603050405020304" pitchFamily="18" charset="0"/>
                <a:cs typeface="Times New Roman" panose="02020603050405020304" pitchFamily="18" charset="0"/>
              </a:rPr>
            </a:br>
            <a:br>
              <a:rPr lang="it-IT" sz="2000" dirty="0">
                <a:solidFill>
                  <a:schemeClr val="tx1"/>
                </a:solidFill>
                <a:latin typeface="Times New Roman" panose="02020603050405020304" pitchFamily="18" charset="0"/>
                <a:cs typeface="Times New Roman" panose="02020603050405020304" pitchFamily="18" charset="0"/>
              </a:rPr>
            </a:br>
            <a:r>
              <a:rPr lang="it-IT" sz="2000" dirty="0">
                <a:solidFill>
                  <a:schemeClr val="tx1"/>
                </a:solidFill>
                <a:latin typeface="Times New Roman" panose="02020603050405020304" pitchFamily="18" charset="0"/>
                <a:cs typeface="Times New Roman" panose="02020603050405020304" pitchFamily="18" charset="0"/>
              </a:rPr>
              <a:t>						- dell’individuo dalla società</a:t>
            </a:r>
            <a:br>
              <a:rPr lang="it-IT" sz="2000" dirty="0">
                <a:solidFill>
                  <a:schemeClr val="tx1"/>
                </a:solidFill>
                <a:latin typeface="Times New Roman" panose="02020603050405020304" pitchFamily="18" charset="0"/>
                <a:cs typeface="Times New Roman" panose="02020603050405020304" pitchFamily="18" charset="0"/>
              </a:rPr>
            </a:br>
            <a:r>
              <a:rPr lang="it-IT" sz="2000" b="1" dirty="0">
                <a:solidFill>
                  <a:srgbClr val="FF0000"/>
                </a:solidFill>
                <a:latin typeface="Times New Roman" panose="02020603050405020304" pitchFamily="18" charset="0"/>
                <a:cs typeface="Times New Roman" panose="02020603050405020304" pitchFamily="18" charset="0"/>
              </a:rPr>
              <a:t>DOPPIO RITIRO</a:t>
            </a:r>
            <a:r>
              <a:rPr lang="it-IT" sz="2000" dirty="0">
                <a:solidFill>
                  <a:schemeClr val="tx1"/>
                </a:solidFill>
                <a:latin typeface="Times New Roman" panose="02020603050405020304" pitchFamily="18" charset="0"/>
                <a:cs typeface="Times New Roman" panose="02020603050405020304" pitchFamily="18" charset="0"/>
              </a:rPr>
              <a:t>		- della società dall’individuo</a:t>
            </a:r>
            <a:br>
              <a:rPr lang="it-IT" sz="2000" dirty="0">
                <a:solidFill>
                  <a:schemeClr val="tx1"/>
                </a:solidFill>
                <a:latin typeface="Times New Roman" panose="02020603050405020304" pitchFamily="18" charset="0"/>
                <a:cs typeface="Times New Roman" panose="02020603050405020304" pitchFamily="18" charset="0"/>
              </a:rPr>
            </a:br>
            <a:br>
              <a:rPr lang="it-IT" sz="2000" dirty="0">
                <a:solidFill>
                  <a:schemeClr val="tx1"/>
                </a:solidFill>
                <a:latin typeface="Times New Roman" panose="02020603050405020304" pitchFamily="18" charset="0"/>
                <a:cs typeface="Times New Roman" panose="02020603050405020304" pitchFamily="18" charset="0"/>
              </a:rPr>
            </a:br>
            <a:r>
              <a:rPr lang="it-IT" sz="2000" dirty="0">
                <a:solidFill>
                  <a:schemeClr val="tx1"/>
                </a:solidFill>
                <a:latin typeface="Times New Roman" panose="02020603050405020304" pitchFamily="18" charset="0"/>
                <a:cs typeface="Times New Roman" panose="02020603050405020304" pitchFamily="18" charset="0"/>
              </a:rPr>
              <a:t>Individuo e società recidono i loro legami mediante un </a:t>
            </a:r>
            <a:r>
              <a:rPr lang="it-IT" sz="2000" b="1" dirty="0">
                <a:solidFill>
                  <a:srgbClr val="FF0000"/>
                </a:solidFill>
                <a:latin typeface="Times New Roman" panose="02020603050405020304" pitchFamily="18" charset="0"/>
                <a:cs typeface="Times New Roman" panose="02020603050405020304" pitchFamily="18" charset="0"/>
              </a:rPr>
              <a:t>processo di desocializzazione </a:t>
            </a:r>
            <a:r>
              <a:rPr lang="it-IT" sz="2000" dirty="0">
                <a:solidFill>
                  <a:schemeClr val="tx1"/>
                </a:solidFill>
                <a:latin typeface="Times New Roman" panose="02020603050405020304" pitchFamily="18" charset="0"/>
                <a:cs typeface="Times New Roman" panose="02020603050405020304" pitchFamily="18" charset="0"/>
              </a:rPr>
              <a:t>che conduce al </a:t>
            </a:r>
            <a:r>
              <a:rPr lang="it-IT" sz="2000" b="1" dirty="0">
                <a:solidFill>
                  <a:srgbClr val="FF0000"/>
                </a:solidFill>
                <a:latin typeface="Times New Roman" panose="02020603050405020304" pitchFamily="18" charset="0"/>
                <a:cs typeface="Times New Roman" panose="02020603050405020304" pitchFamily="18" charset="0"/>
              </a:rPr>
              <a:t>disimpegno totale </a:t>
            </a:r>
            <a:r>
              <a:rPr lang="it-IT" sz="2000" dirty="0">
                <a:solidFill>
                  <a:schemeClr val="tx1"/>
                </a:solidFill>
                <a:latin typeface="Times New Roman" panose="02020603050405020304" pitchFamily="18" charset="0"/>
                <a:cs typeface="Times New Roman" panose="02020603050405020304" pitchFamily="18" charset="0"/>
              </a:rPr>
              <a:t>prima della morte</a:t>
            </a:r>
            <a:br>
              <a:rPr lang="it-IT" sz="2000" dirty="0">
                <a:solidFill>
                  <a:schemeClr val="tx1"/>
                </a:solidFill>
                <a:latin typeface="Times New Roman" panose="02020603050405020304" pitchFamily="18" charset="0"/>
                <a:cs typeface="Times New Roman" panose="02020603050405020304" pitchFamily="18" charset="0"/>
              </a:rPr>
            </a:br>
            <a:br>
              <a:rPr lang="it-IT" sz="2000" dirty="0">
                <a:solidFill>
                  <a:schemeClr val="tx1"/>
                </a:solidFill>
                <a:latin typeface="Times New Roman" panose="02020603050405020304" pitchFamily="18" charset="0"/>
                <a:cs typeface="Times New Roman" panose="02020603050405020304" pitchFamily="18" charset="0"/>
              </a:rPr>
            </a:br>
            <a:r>
              <a:rPr lang="it-IT" sz="2000" dirty="0">
                <a:solidFill>
                  <a:schemeClr val="tx1"/>
                </a:solidFill>
                <a:latin typeface="Times New Roman" panose="02020603050405020304" pitchFamily="18" charset="0"/>
                <a:cs typeface="Times New Roman" panose="02020603050405020304" pitchFamily="18" charset="0"/>
              </a:rPr>
              <a:t>						</a:t>
            </a:r>
            <a:r>
              <a:rPr lang="it-IT" sz="2000" b="1" dirty="0">
                <a:solidFill>
                  <a:srgbClr val="FF0000"/>
                </a:solidFill>
                <a:latin typeface="Times New Roman" panose="02020603050405020304" pitchFamily="18" charset="0"/>
                <a:cs typeface="Times New Roman" panose="02020603050405020304" pitchFamily="18" charset="0"/>
              </a:rPr>
              <a:t>TEORIA DELL’ACTIVITY</a:t>
            </a:r>
            <a:br>
              <a:rPr lang="it-IT" sz="2000" dirty="0">
                <a:solidFill>
                  <a:schemeClr val="tx1"/>
                </a:solidFill>
                <a:latin typeface="Times New Roman" panose="02020603050405020304" pitchFamily="18" charset="0"/>
                <a:cs typeface="Times New Roman" panose="02020603050405020304" pitchFamily="18" charset="0"/>
              </a:rPr>
            </a:br>
            <a:br>
              <a:rPr lang="it-IT" sz="2000" dirty="0">
                <a:solidFill>
                  <a:schemeClr val="tx1"/>
                </a:solidFill>
                <a:latin typeface="Times New Roman" panose="02020603050405020304" pitchFamily="18" charset="0"/>
                <a:cs typeface="Times New Roman" panose="02020603050405020304" pitchFamily="18" charset="0"/>
              </a:rPr>
            </a:br>
            <a:r>
              <a:rPr lang="it-IT" sz="2000" dirty="0">
                <a:solidFill>
                  <a:schemeClr val="tx1"/>
                </a:solidFill>
                <a:latin typeface="Times New Roman" panose="02020603050405020304" pitchFamily="18" charset="0"/>
                <a:cs typeface="Times New Roman" panose="02020603050405020304" pitchFamily="18" charset="0"/>
              </a:rPr>
              <a:t>L’anziano ha gli stessi bisogni sociali e psicologici delle persone adulte.</a:t>
            </a:r>
            <a:br>
              <a:rPr lang="it-IT" sz="2000" dirty="0">
                <a:solidFill>
                  <a:schemeClr val="tx1"/>
                </a:solidFill>
                <a:latin typeface="Times New Roman" panose="02020603050405020304" pitchFamily="18" charset="0"/>
                <a:cs typeface="Times New Roman" panose="02020603050405020304" pitchFamily="18" charset="0"/>
              </a:rPr>
            </a:br>
            <a:r>
              <a:rPr lang="it-IT" sz="2000" dirty="0">
                <a:solidFill>
                  <a:schemeClr val="tx1"/>
                </a:solidFill>
                <a:latin typeface="Times New Roman" panose="02020603050405020304" pitchFamily="18" charset="0"/>
                <a:cs typeface="Times New Roman" panose="02020603050405020304" pitchFamily="18" charset="0"/>
              </a:rPr>
              <a:t>L’esclusione dal mondo produttivo avviene per una scelta unilaterale della società</a:t>
            </a:r>
            <a:br>
              <a:rPr lang="it-IT" sz="2000" dirty="0">
                <a:solidFill>
                  <a:schemeClr val="tx1"/>
                </a:solidFill>
                <a:latin typeface="Times New Roman" panose="02020603050405020304" pitchFamily="18" charset="0"/>
                <a:cs typeface="Times New Roman" panose="02020603050405020304" pitchFamily="18" charset="0"/>
              </a:rPr>
            </a:br>
            <a:r>
              <a:rPr lang="it-IT" sz="2000" dirty="0">
                <a:solidFill>
                  <a:schemeClr val="tx1"/>
                </a:solidFill>
                <a:latin typeface="Times New Roman" panose="02020603050405020304" pitchFamily="18" charset="0"/>
                <a:cs typeface="Times New Roman" panose="02020603050405020304" pitchFamily="18" charset="0"/>
              </a:rPr>
              <a:t>L’anziano rimarrebbe impegnato fino al limite del possibile.</a:t>
            </a:r>
            <a:br>
              <a:rPr lang="it-IT" sz="2000" dirty="0">
                <a:solidFill>
                  <a:schemeClr val="tx1"/>
                </a:solidFill>
                <a:latin typeface="Times New Roman" panose="02020603050405020304" pitchFamily="18" charset="0"/>
                <a:cs typeface="Times New Roman" panose="02020603050405020304" pitchFamily="18" charset="0"/>
              </a:rPr>
            </a:br>
            <a:r>
              <a:rPr lang="it-IT" sz="2000" dirty="0">
                <a:solidFill>
                  <a:schemeClr val="tx1"/>
                </a:solidFill>
                <a:latin typeface="Times New Roman" panose="02020603050405020304" pitchFamily="18" charset="0"/>
                <a:cs typeface="Times New Roman" panose="02020603050405020304" pitchFamily="18" charset="0"/>
              </a:rPr>
              <a:t>Se l’anziano è attivo, impegnato in nuovi ruoli e attività sostitutive può essere soddisfatto nonostante la riduzione dei ruoli sociali.</a:t>
            </a:r>
            <a:br>
              <a:rPr lang="it-IT" sz="2000" dirty="0">
                <a:solidFill>
                  <a:schemeClr val="tx1"/>
                </a:solidFill>
                <a:latin typeface="Times New Roman" panose="02020603050405020304" pitchFamily="18" charset="0"/>
                <a:cs typeface="Times New Roman" panose="02020603050405020304" pitchFamily="18" charset="0"/>
              </a:rPr>
            </a:br>
            <a:endParaRPr lang="it-IT" sz="2000" dirty="0">
              <a:solidFill>
                <a:schemeClr val="tx1"/>
              </a:solidFill>
              <a:latin typeface="Times New Roman" panose="02020603050405020304" pitchFamily="18" charset="0"/>
              <a:cs typeface="Times New Roman" panose="02020603050405020304" pitchFamily="18" charset="0"/>
            </a:endParaRPr>
          </a:p>
        </p:txBody>
      </p:sp>
      <p:sp>
        <p:nvSpPr>
          <p:cNvPr id="3" name="Parentesi graffa aperta 2">
            <a:extLst>
              <a:ext uri="{FF2B5EF4-FFF2-40B4-BE49-F238E27FC236}">
                <a16:creationId xmlns:a16="http://schemas.microsoft.com/office/drawing/2014/main" id="{94EED47D-5905-46D1-8180-C6AA0EFCB029}"/>
              </a:ext>
            </a:extLst>
          </p:cNvPr>
          <p:cNvSpPr/>
          <p:nvPr/>
        </p:nvSpPr>
        <p:spPr>
          <a:xfrm>
            <a:off x="3426781" y="2219417"/>
            <a:ext cx="45719" cy="710214"/>
          </a:xfrm>
          <a:prstGeom prst="leftBrace">
            <a:avLst/>
          </a:prstGeom>
          <a:ln w="57150"/>
        </p:spPr>
        <p:style>
          <a:lnRef idx="1">
            <a:schemeClr val="accent2"/>
          </a:lnRef>
          <a:fillRef idx="0">
            <a:schemeClr val="accent2"/>
          </a:fillRef>
          <a:effectRef idx="0">
            <a:schemeClr val="accent2"/>
          </a:effectRef>
          <a:fontRef idx="minor">
            <a:schemeClr val="tx1"/>
          </a:fontRef>
        </p:style>
        <p:txBody>
          <a:bodyPr rtlCol="0" anchor="ctr"/>
          <a:lstStyle/>
          <a:p>
            <a:pPr algn="ctr"/>
            <a:endParaRPr lang="it-IT"/>
          </a:p>
        </p:txBody>
      </p:sp>
    </p:spTree>
    <p:extLst>
      <p:ext uri="{BB962C8B-B14F-4D97-AF65-F5344CB8AC3E}">
        <p14:creationId xmlns:p14="http://schemas.microsoft.com/office/powerpoint/2010/main" val="38205778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2E4D4AC-9A23-4588-B21D-D272087EFFFF}"/>
              </a:ext>
            </a:extLst>
          </p:cNvPr>
          <p:cNvSpPr>
            <a:spLocks noGrp="1"/>
          </p:cNvSpPr>
          <p:nvPr>
            <p:ph type="title"/>
          </p:nvPr>
        </p:nvSpPr>
        <p:spPr>
          <a:xfrm>
            <a:off x="685799" y="609600"/>
            <a:ext cx="10056182" cy="5906610"/>
          </a:xfrm>
          <a:solidFill>
            <a:srgbClr val="CC99FF"/>
          </a:solidFill>
        </p:spPr>
        <p:txBody>
          <a:bodyPr>
            <a:normAutofit/>
          </a:bodyPr>
          <a:lstStyle/>
          <a:p>
            <a:r>
              <a:rPr lang="it-IT" sz="2000" dirty="0">
                <a:solidFill>
                  <a:schemeClr val="tx1"/>
                </a:solidFill>
                <a:latin typeface="Times New Roman" panose="02020603050405020304" pitchFamily="18" charset="0"/>
                <a:cs typeface="Times New Roman" panose="02020603050405020304" pitchFamily="18" charset="0"/>
              </a:rPr>
              <a:t>L’attività in una larga varietà di ruoli è correlata alla felicità e a un buon adattamento sociale dell’anziano</a:t>
            </a:r>
            <a:br>
              <a:rPr lang="it-IT" sz="2000" dirty="0">
                <a:solidFill>
                  <a:schemeClr val="tx1"/>
                </a:solidFill>
                <a:latin typeface="Times New Roman" panose="02020603050405020304" pitchFamily="18" charset="0"/>
                <a:cs typeface="Times New Roman" panose="02020603050405020304" pitchFamily="18" charset="0"/>
              </a:rPr>
            </a:br>
            <a:br>
              <a:rPr lang="it-IT" sz="2000" dirty="0">
                <a:solidFill>
                  <a:schemeClr val="tx1"/>
                </a:solidFill>
                <a:latin typeface="Times New Roman" panose="02020603050405020304" pitchFamily="18" charset="0"/>
                <a:cs typeface="Times New Roman" panose="02020603050405020304" pitchFamily="18" charset="0"/>
              </a:rPr>
            </a:br>
            <a:r>
              <a:rPr lang="it-IT" sz="2000" dirty="0">
                <a:solidFill>
                  <a:schemeClr val="tx1"/>
                </a:solidFill>
                <a:latin typeface="Times New Roman" panose="02020603050405020304" pitchFamily="18" charset="0"/>
                <a:cs typeface="Times New Roman" panose="02020603050405020304" pitchFamily="18" charset="0"/>
              </a:rPr>
              <a:t>							</a:t>
            </a:r>
            <a:r>
              <a:rPr lang="it-IT" sz="2000" b="1" dirty="0">
                <a:solidFill>
                  <a:srgbClr val="FF0000"/>
                </a:solidFill>
                <a:latin typeface="Times New Roman" panose="02020603050405020304" pitchFamily="18" charset="0"/>
                <a:cs typeface="Times New Roman" panose="02020603050405020304" pitchFamily="18" charset="0"/>
              </a:rPr>
              <a:t>Sviluppo di nuovi ruoli</a:t>
            </a:r>
            <a:br>
              <a:rPr lang="it-IT" sz="2000" dirty="0">
                <a:solidFill>
                  <a:schemeClr val="tx1"/>
                </a:solidFill>
                <a:latin typeface="Times New Roman" panose="02020603050405020304" pitchFamily="18" charset="0"/>
                <a:cs typeface="Times New Roman" panose="02020603050405020304" pitchFamily="18" charset="0"/>
              </a:rPr>
            </a:br>
            <a:br>
              <a:rPr lang="it-IT" sz="2000" dirty="0">
                <a:solidFill>
                  <a:schemeClr val="tx1"/>
                </a:solidFill>
                <a:latin typeface="Times New Roman" panose="02020603050405020304" pitchFamily="18" charset="0"/>
                <a:cs typeface="Times New Roman" panose="02020603050405020304" pitchFamily="18" charset="0"/>
              </a:rPr>
            </a:br>
            <a:r>
              <a:rPr lang="it-IT" sz="2000" dirty="0">
                <a:solidFill>
                  <a:schemeClr val="tx1"/>
                </a:solidFill>
                <a:latin typeface="Times New Roman" panose="02020603050405020304" pitchFamily="18" charset="0"/>
                <a:cs typeface="Times New Roman" panose="02020603050405020304" pitchFamily="18" charset="0"/>
              </a:rPr>
              <a:t>Sulla scelta dell’activity incidono la storia individuale, le esperienze accumulate, le risorse individuali disponibili: </a:t>
            </a:r>
            <a:r>
              <a:rPr lang="it-IT" sz="2000" b="1" dirty="0">
                <a:solidFill>
                  <a:srgbClr val="FF0000"/>
                </a:solidFill>
                <a:latin typeface="Times New Roman" panose="02020603050405020304" pitchFamily="18" charset="0"/>
                <a:cs typeface="Times New Roman" panose="02020603050405020304" pitchFamily="18" charset="0"/>
              </a:rPr>
              <a:t>dimensione individuale dell’activity</a:t>
            </a:r>
            <a:br>
              <a:rPr lang="it-IT" sz="2000" dirty="0">
                <a:solidFill>
                  <a:schemeClr val="tx1"/>
                </a:solidFill>
                <a:latin typeface="Times New Roman" panose="02020603050405020304" pitchFamily="18" charset="0"/>
                <a:cs typeface="Times New Roman" panose="02020603050405020304" pitchFamily="18" charset="0"/>
              </a:rPr>
            </a:br>
            <a:br>
              <a:rPr lang="it-IT" sz="2000" dirty="0">
                <a:solidFill>
                  <a:schemeClr val="tx1"/>
                </a:solidFill>
                <a:latin typeface="Times New Roman" panose="02020603050405020304" pitchFamily="18" charset="0"/>
                <a:cs typeface="Times New Roman" panose="02020603050405020304" pitchFamily="18" charset="0"/>
              </a:rPr>
            </a:br>
            <a:r>
              <a:rPr lang="it-IT" sz="2000" dirty="0">
                <a:solidFill>
                  <a:schemeClr val="tx1"/>
                </a:solidFill>
                <a:latin typeface="Times New Roman" panose="02020603050405020304" pitchFamily="18" charset="0"/>
                <a:cs typeface="Times New Roman" panose="02020603050405020304" pitchFamily="18" charset="0"/>
              </a:rPr>
              <a:t>- Nuova intraprendenza o imprenditorialità degli anziani (</a:t>
            </a:r>
            <a:r>
              <a:rPr lang="it-IT" sz="2000" b="1" dirty="0">
                <a:solidFill>
                  <a:srgbClr val="FF0000"/>
                </a:solidFill>
                <a:latin typeface="Times New Roman" panose="02020603050405020304" pitchFamily="18" charset="0"/>
                <a:cs typeface="Times New Roman" panose="02020603050405020304" pitchFamily="18" charset="0"/>
              </a:rPr>
              <a:t>codici solidaristici</a:t>
            </a:r>
            <a:r>
              <a:rPr lang="it-IT" sz="2000" dirty="0">
                <a:solidFill>
                  <a:schemeClr val="tx1"/>
                </a:solidFill>
                <a:latin typeface="Times New Roman" panose="02020603050405020304" pitchFamily="18" charset="0"/>
                <a:cs typeface="Times New Roman" panose="02020603050405020304" pitchFamily="18" charset="0"/>
              </a:rPr>
              <a:t>)</a:t>
            </a:r>
            <a:br>
              <a:rPr lang="it-IT" sz="2000" dirty="0">
                <a:solidFill>
                  <a:schemeClr val="tx1"/>
                </a:solidFill>
                <a:latin typeface="Times New Roman" panose="02020603050405020304" pitchFamily="18" charset="0"/>
                <a:cs typeface="Times New Roman" panose="02020603050405020304" pitchFamily="18" charset="0"/>
              </a:rPr>
            </a:br>
            <a:br>
              <a:rPr lang="it-IT" sz="2000" dirty="0">
                <a:solidFill>
                  <a:schemeClr val="tx1"/>
                </a:solidFill>
                <a:latin typeface="Times New Roman" panose="02020603050405020304" pitchFamily="18" charset="0"/>
                <a:cs typeface="Times New Roman" panose="02020603050405020304" pitchFamily="18" charset="0"/>
              </a:rPr>
            </a:br>
            <a:r>
              <a:rPr lang="it-IT" sz="2000" dirty="0">
                <a:solidFill>
                  <a:schemeClr val="tx1"/>
                </a:solidFill>
                <a:latin typeface="Times New Roman" panose="02020603050405020304" pitchFamily="18" charset="0"/>
                <a:cs typeface="Times New Roman" panose="02020603050405020304" pitchFamily="18" charset="0"/>
              </a:rPr>
              <a:t>Nell’activity dell’anziano è rilevante la dimensione associativa</a:t>
            </a:r>
            <a:br>
              <a:rPr lang="it-IT" sz="2000" dirty="0">
                <a:solidFill>
                  <a:schemeClr val="tx1"/>
                </a:solidFill>
                <a:latin typeface="Times New Roman" panose="02020603050405020304" pitchFamily="18" charset="0"/>
                <a:cs typeface="Times New Roman" panose="02020603050405020304" pitchFamily="18" charset="0"/>
              </a:rPr>
            </a:br>
            <a:br>
              <a:rPr lang="it-IT" sz="2000" dirty="0">
                <a:solidFill>
                  <a:schemeClr val="tx1"/>
                </a:solidFill>
                <a:latin typeface="Times New Roman" panose="02020603050405020304" pitchFamily="18" charset="0"/>
                <a:cs typeface="Times New Roman" panose="02020603050405020304" pitchFamily="18" charset="0"/>
              </a:rPr>
            </a:br>
            <a:r>
              <a:rPr lang="it-IT" sz="2000" dirty="0">
                <a:solidFill>
                  <a:schemeClr val="tx1"/>
                </a:solidFill>
                <a:latin typeface="Times New Roman" panose="02020603050405020304" pitchFamily="18" charset="0"/>
                <a:cs typeface="Times New Roman" panose="02020603050405020304" pitchFamily="18" charset="0"/>
              </a:rPr>
              <a:t>							</a:t>
            </a:r>
            <a:r>
              <a:rPr lang="it-IT" sz="2000" b="1" dirty="0">
                <a:solidFill>
                  <a:srgbClr val="FF0000"/>
                </a:solidFill>
                <a:latin typeface="Times New Roman" panose="02020603050405020304" pitchFamily="18" charset="0"/>
                <a:cs typeface="Times New Roman" panose="02020603050405020304" pitchFamily="18" charset="0"/>
              </a:rPr>
              <a:t>TEORIA INTERMEDIA</a:t>
            </a:r>
            <a:br>
              <a:rPr lang="it-IT" sz="2000" b="1" dirty="0">
                <a:solidFill>
                  <a:srgbClr val="FF0000"/>
                </a:solidFill>
                <a:latin typeface="Times New Roman" panose="02020603050405020304" pitchFamily="18" charset="0"/>
                <a:cs typeface="Times New Roman" panose="02020603050405020304" pitchFamily="18" charset="0"/>
              </a:rPr>
            </a:br>
            <a:br>
              <a:rPr lang="it-IT" sz="2000" dirty="0">
                <a:solidFill>
                  <a:schemeClr val="tx1"/>
                </a:solidFill>
                <a:latin typeface="Times New Roman" panose="02020603050405020304" pitchFamily="18" charset="0"/>
                <a:cs typeface="Times New Roman" panose="02020603050405020304" pitchFamily="18" charset="0"/>
              </a:rPr>
            </a:br>
            <a:r>
              <a:rPr lang="it-IT" sz="2000" dirty="0">
                <a:solidFill>
                  <a:schemeClr val="tx1"/>
                </a:solidFill>
                <a:latin typeface="Times New Roman" panose="02020603050405020304" pitchFamily="18" charset="0"/>
                <a:cs typeface="Times New Roman" panose="02020603050405020304" pitchFamily="18" charset="0"/>
              </a:rPr>
              <a:t>Il disimpegno e l’activity sono due tendenze che coesistono nell’individuo che si adatta alla vecchiaia seguendo entrambe (a seconda della personalità e della situazione ambientale) </a:t>
            </a:r>
            <a:br>
              <a:rPr lang="it-IT" sz="2000" dirty="0">
                <a:solidFill>
                  <a:schemeClr val="tx1"/>
                </a:solidFill>
                <a:latin typeface="Times New Roman" panose="02020603050405020304" pitchFamily="18" charset="0"/>
                <a:cs typeface="Times New Roman" panose="02020603050405020304" pitchFamily="18" charset="0"/>
              </a:rPr>
            </a:br>
            <a:r>
              <a:rPr lang="it-IT" sz="2000" b="1" dirty="0">
                <a:solidFill>
                  <a:srgbClr val="FF0000"/>
                </a:solidFill>
                <a:latin typeface="Times New Roman" panose="02020603050405020304" pitchFamily="18" charset="0"/>
                <a:cs typeface="Times New Roman" panose="02020603050405020304" pitchFamily="18" charset="0"/>
              </a:rPr>
              <a:t>Entrambi i meccanismi interagiscono nella persona che invecchia</a:t>
            </a:r>
            <a:br>
              <a:rPr lang="it-IT" sz="2000" dirty="0">
                <a:solidFill>
                  <a:schemeClr val="tx1"/>
                </a:solidFill>
                <a:latin typeface="Times New Roman" panose="02020603050405020304" pitchFamily="18" charset="0"/>
                <a:cs typeface="Times New Roman" panose="02020603050405020304" pitchFamily="18" charset="0"/>
              </a:rPr>
            </a:br>
            <a:endParaRPr lang="it-IT" sz="2000" dirty="0">
              <a:solidFill>
                <a:schemeClr val="tx1"/>
              </a:solidFill>
              <a:latin typeface="Times New Roman" panose="02020603050405020304" pitchFamily="18" charset="0"/>
              <a:cs typeface="Times New Roman" panose="02020603050405020304" pitchFamily="18" charset="0"/>
            </a:endParaRPr>
          </a:p>
        </p:txBody>
      </p:sp>
      <p:sp>
        <p:nvSpPr>
          <p:cNvPr id="3" name="Freccia in giù 2">
            <a:extLst>
              <a:ext uri="{FF2B5EF4-FFF2-40B4-BE49-F238E27FC236}">
                <a16:creationId xmlns:a16="http://schemas.microsoft.com/office/drawing/2014/main" id="{668773E9-A312-435C-B528-BBD13CBA80DE}"/>
              </a:ext>
            </a:extLst>
          </p:cNvPr>
          <p:cNvSpPr/>
          <p:nvPr/>
        </p:nvSpPr>
        <p:spPr>
          <a:xfrm>
            <a:off x="4971494" y="1225118"/>
            <a:ext cx="568171" cy="559294"/>
          </a:xfrm>
          <a:prstGeom prst="down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42460696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2E4D4AC-9A23-4588-B21D-D272087EFFFF}"/>
              </a:ext>
            </a:extLst>
          </p:cNvPr>
          <p:cNvSpPr>
            <a:spLocks noGrp="1"/>
          </p:cNvSpPr>
          <p:nvPr>
            <p:ph type="title"/>
          </p:nvPr>
        </p:nvSpPr>
        <p:spPr>
          <a:xfrm>
            <a:off x="685799" y="609600"/>
            <a:ext cx="10056182" cy="5906610"/>
          </a:xfrm>
          <a:solidFill>
            <a:schemeClr val="accent5">
              <a:lumMod val="40000"/>
              <a:lumOff val="60000"/>
            </a:schemeClr>
          </a:solidFill>
        </p:spPr>
        <p:txBody>
          <a:bodyPr>
            <a:normAutofit/>
          </a:bodyPr>
          <a:lstStyle/>
          <a:p>
            <a:r>
              <a:rPr lang="it-IT" sz="2400" dirty="0">
                <a:solidFill>
                  <a:schemeClr val="tx1"/>
                </a:solidFill>
                <a:latin typeface="Times New Roman" panose="02020603050405020304" pitchFamily="18" charset="0"/>
                <a:cs typeface="Times New Roman" panose="02020603050405020304" pitchFamily="18" charset="0"/>
              </a:rPr>
              <a:t>Il ciclo di vita umana è un </a:t>
            </a:r>
            <a:r>
              <a:rPr lang="it-IT" sz="2400" b="1" dirty="0">
                <a:solidFill>
                  <a:srgbClr val="FF0000"/>
                </a:solidFill>
                <a:latin typeface="Times New Roman" panose="02020603050405020304" pitchFamily="18" charset="0"/>
                <a:cs typeface="Times New Roman" panose="02020603050405020304" pitchFamily="18" charset="0"/>
              </a:rPr>
              <a:t>processo sociale e biologico</a:t>
            </a:r>
            <a:r>
              <a:rPr lang="it-IT" sz="2400" dirty="0">
                <a:solidFill>
                  <a:schemeClr val="tx1"/>
                </a:solidFill>
                <a:latin typeface="Times New Roman" panose="02020603050405020304" pitchFamily="18" charset="0"/>
                <a:cs typeface="Times New Roman" panose="02020603050405020304" pitchFamily="18" charset="0"/>
              </a:rPr>
              <a:t>.</a:t>
            </a:r>
            <a:br>
              <a:rPr lang="it-IT" sz="2400" dirty="0">
                <a:solidFill>
                  <a:schemeClr val="tx1"/>
                </a:solidFill>
                <a:latin typeface="Times New Roman" panose="02020603050405020304" pitchFamily="18" charset="0"/>
                <a:cs typeface="Times New Roman" panose="02020603050405020304" pitchFamily="18" charset="0"/>
              </a:rPr>
            </a:br>
            <a:r>
              <a:rPr lang="it-IT" sz="2400" dirty="0">
                <a:solidFill>
                  <a:schemeClr val="tx1"/>
                </a:solidFill>
                <a:latin typeface="Times New Roman" panose="02020603050405020304" pitchFamily="18" charset="0"/>
                <a:cs typeface="Times New Roman" panose="02020603050405020304" pitchFamily="18" charset="0"/>
              </a:rPr>
              <a:t>Anche il contenuto del ciclo vitale è influenzato da fattori sociali ed è suddiviso in fasi sulla base delle quali si svolge il processo d’invecchiamento e precedentemente di crescita.</a:t>
            </a:r>
            <a:br>
              <a:rPr lang="it-IT" sz="2400" dirty="0">
                <a:solidFill>
                  <a:schemeClr val="tx1"/>
                </a:solidFill>
                <a:latin typeface="Times New Roman" panose="02020603050405020304" pitchFamily="18" charset="0"/>
                <a:cs typeface="Times New Roman" panose="02020603050405020304" pitchFamily="18" charset="0"/>
              </a:rPr>
            </a:br>
            <a:r>
              <a:rPr lang="it-IT" sz="2400" dirty="0">
                <a:solidFill>
                  <a:schemeClr val="tx1"/>
                </a:solidFill>
                <a:latin typeface="Times New Roman" panose="02020603050405020304" pitchFamily="18" charset="0"/>
                <a:cs typeface="Times New Roman" panose="02020603050405020304" pitchFamily="18" charset="0"/>
              </a:rPr>
              <a:t>L’appartenenza a un determinato gruppo d’età comporta diritti e obblighi ascritti.</a:t>
            </a:r>
            <a:br>
              <a:rPr lang="it-IT" sz="2400" dirty="0">
                <a:solidFill>
                  <a:schemeClr val="tx1"/>
                </a:solidFill>
                <a:latin typeface="Times New Roman" panose="02020603050405020304" pitchFamily="18" charset="0"/>
                <a:cs typeface="Times New Roman" panose="02020603050405020304" pitchFamily="18" charset="0"/>
              </a:rPr>
            </a:br>
            <a:br>
              <a:rPr lang="it-IT" sz="2400" dirty="0">
                <a:solidFill>
                  <a:schemeClr val="tx1"/>
                </a:solidFill>
                <a:latin typeface="Times New Roman" panose="02020603050405020304" pitchFamily="18" charset="0"/>
                <a:cs typeface="Times New Roman" panose="02020603050405020304" pitchFamily="18" charset="0"/>
              </a:rPr>
            </a:br>
            <a:r>
              <a:rPr lang="it-IT" sz="2400" b="1" dirty="0">
                <a:solidFill>
                  <a:srgbClr val="FF0000"/>
                </a:solidFill>
                <a:latin typeface="Times New Roman" panose="02020603050405020304" pitchFamily="18" charset="0"/>
                <a:cs typeface="Times New Roman" panose="02020603050405020304" pitchFamily="18" charset="0"/>
              </a:rPr>
              <a:t>AGEISM:</a:t>
            </a:r>
            <a:r>
              <a:rPr lang="it-IT" sz="2400" dirty="0">
                <a:solidFill>
                  <a:schemeClr val="tx1"/>
                </a:solidFill>
                <a:latin typeface="Times New Roman" panose="02020603050405020304" pitchFamily="18" charset="0"/>
                <a:cs typeface="Times New Roman" panose="02020603050405020304" pitchFamily="18" charset="0"/>
              </a:rPr>
              <a:t> ideologia che caratterizza la disuguaglianza sociale dell’anziano</a:t>
            </a:r>
            <a:br>
              <a:rPr lang="it-IT" sz="2400" dirty="0">
                <a:solidFill>
                  <a:schemeClr val="tx1"/>
                </a:solidFill>
                <a:latin typeface="Times New Roman" panose="02020603050405020304" pitchFamily="18" charset="0"/>
                <a:cs typeface="Times New Roman" panose="02020603050405020304" pitchFamily="18" charset="0"/>
              </a:rPr>
            </a:br>
            <a:r>
              <a:rPr lang="it-IT" sz="2400" dirty="0">
                <a:solidFill>
                  <a:schemeClr val="tx1"/>
                </a:solidFill>
                <a:latin typeface="Times New Roman" panose="02020603050405020304" pitchFamily="18" charset="0"/>
                <a:cs typeface="Times New Roman" panose="02020603050405020304" pitchFamily="18" charset="0"/>
              </a:rPr>
              <a:t>E’ un insieme di credenze che viene impiegato per legittimare la sistematica discriminazione nei confronti dell’anziano</a:t>
            </a:r>
            <a:br>
              <a:rPr lang="it-IT" sz="2400" dirty="0">
                <a:solidFill>
                  <a:schemeClr val="tx1"/>
                </a:solidFill>
                <a:latin typeface="Times New Roman" panose="02020603050405020304" pitchFamily="18" charset="0"/>
                <a:cs typeface="Times New Roman" panose="02020603050405020304" pitchFamily="18" charset="0"/>
              </a:rPr>
            </a:br>
            <a:br>
              <a:rPr lang="it-IT" sz="2400" dirty="0">
                <a:solidFill>
                  <a:schemeClr val="tx1"/>
                </a:solidFill>
                <a:latin typeface="Times New Roman" panose="02020603050405020304" pitchFamily="18" charset="0"/>
                <a:cs typeface="Times New Roman" panose="02020603050405020304" pitchFamily="18" charset="0"/>
              </a:rPr>
            </a:br>
            <a:br>
              <a:rPr lang="it-IT" sz="2400" dirty="0">
                <a:solidFill>
                  <a:schemeClr val="tx1"/>
                </a:solidFill>
                <a:latin typeface="Times New Roman" panose="02020603050405020304" pitchFamily="18" charset="0"/>
                <a:cs typeface="Times New Roman" panose="02020603050405020304" pitchFamily="18" charset="0"/>
              </a:rPr>
            </a:br>
            <a:r>
              <a:rPr lang="it-IT" sz="2400" dirty="0">
                <a:solidFill>
                  <a:schemeClr val="tx1"/>
                </a:solidFill>
                <a:latin typeface="Times New Roman" panose="02020603050405020304" pitchFamily="18" charset="0"/>
                <a:cs typeface="Times New Roman" panose="02020603050405020304" pitchFamily="18" charset="0"/>
              </a:rPr>
              <a:t>1) Lo status subordinato dell’anziano poggia su caratteristiche biologiche.</a:t>
            </a:r>
            <a:br>
              <a:rPr lang="it-IT" sz="2400" dirty="0">
                <a:solidFill>
                  <a:schemeClr val="tx1"/>
                </a:solidFill>
                <a:latin typeface="Times New Roman" panose="02020603050405020304" pitchFamily="18" charset="0"/>
                <a:cs typeface="Times New Roman" panose="02020603050405020304" pitchFamily="18" charset="0"/>
              </a:rPr>
            </a:br>
            <a:r>
              <a:rPr lang="it-IT" sz="2400" dirty="0">
                <a:solidFill>
                  <a:schemeClr val="tx1"/>
                </a:solidFill>
                <a:latin typeface="Times New Roman" panose="02020603050405020304" pitchFamily="18" charset="0"/>
                <a:cs typeface="Times New Roman" panose="02020603050405020304" pitchFamily="18" charset="0"/>
              </a:rPr>
              <a:t>2) Tale ideologia si fonda su stereotipi negativi per rappresentare la minoranza considerata.</a:t>
            </a:r>
          </a:p>
        </p:txBody>
      </p:sp>
      <p:sp>
        <p:nvSpPr>
          <p:cNvPr id="5" name="Freccia in giù 4">
            <a:extLst>
              <a:ext uri="{FF2B5EF4-FFF2-40B4-BE49-F238E27FC236}">
                <a16:creationId xmlns:a16="http://schemas.microsoft.com/office/drawing/2014/main" id="{F092E597-C11B-436A-810B-48ACAECADD3A}"/>
              </a:ext>
            </a:extLst>
          </p:cNvPr>
          <p:cNvSpPr/>
          <p:nvPr/>
        </p:nvSpPr>
        <p:spPr>
          <a:xfrm>
            <a:off x="5362113" y="4394447"/>
            <a:ext cx="733887" cy="67470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9290711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2E4D4AC-9A23-4588-B21D-D272087EFFFF}"/>
              </a:ext>
            </a:extLst>
          </p:cNvPr>
          <p:cNvSpPr>
            <a:spLocks noGrp="1"/>
          </p:cNvSpPr>
          <p:nvPr>
            <p:ph type="title"/>
          </p:nvPr>
        </p:nvSpPr>
        <p:spPr>
          <a:xfrm>
            <a:off x="685798" y="609600"/>
            <a:ext cx="10722007" cy="5906610"/>
          </a:xfrm>
          <a:solidFill>
            <a:schemeClr val="accent3">
              <a:lumMod val="60000"/>
              <a:lumOff val="40000"/>
            </a:schemeClr>
          </a:solidFill>
        </p:spPr>
        <p:txBody>
          <a:bodyPr>
            <a:noAutofit/>
          </a:bodyPr>
          <a:lstStyle/>
          <a:p>
            <a:br>
              <a:rPr lang="it-IT" sz="2400" b="1" dirty="0">
                <a:solidFill>
                  <a:srgbClr val="FF0000"/>
                </a:solidFill>
                <a:latin typeface="Times New Roman" panose="02020603050405020304" pitchFamily="18" charset="0"/>
                <a:cs typeface="Times New Roman" panose="02020603050405020304" pitchFamily="18" charset="0"/>
              </a:rPr>
            </a:br>
            <a:r>
              <a:rPr lang="it-IT" sz="2400" b="1" dirty="0">
                <a:solidFill>
                  <a:srgbClr val="FF0000"/>
                </a:solidFill>
                <a:latin typeface="Times New Roman" panose="02020603050405020304" pitchFamily="18" charset="0"/>
                <a:cs typeface="Times New Roman" panose="02020603050405020304" pitchFamily="18" charset="0"/>
              </a:rPr>
              <a:t>							Le differenze di età</a:t>
            </a:r>
            <a:br>
              <a:rPr lang="it-IT" sz="2400" dirty="0">
                <a:solidFill>
                  <a:schemeClr val="tx1"/>
                </a:solidFill>
                <a:latin typeface="Times New Roman" panose="02020603050405020304" pitchFamily="18" charset="0"/>
                <a:cs typeface="Times New Roman" panose="02020603050405020304" pitchFamily="18" charset="0"/>
              </a:rPr>
            </a:br>
            <a:br>
              <a:rPr lang="it-IT" sz="2400" dirty="0">
                <a:solidFill>
                  <a:schemeClr val="tx1"/>
                </a:solidFill>
                <a:latin typeface="Times New Roman" panose="02020603050405020304" pitchFamily="18" charset="0"/>
                <a:cs typeface="Times New Roman" panose="02020603050405020304" pitchFamily="18" charset="0"/>
              </a:rPr>
            </a:br>
            <a:r>
              <a:rPr lang="it-IT" sz="2400" dirty="0">
                <a:solidFill>
                  <a:schemeClr val="tx1"/>
                </a:solidFill>
                <a:latin typeface="Times New Roman" panose="02020603050405020304" pitchFamily="18" charset="0"/>
                <a:cs typeface="Times New Roman" panose="02020603050405020304" pitchFamily="18" charset="0"/>
              </a:rPr>
              <a:t>In tutte le società individui e ruoli sono stratificati per età.</a:t>
            </a:r>
            <a:br>
              <a:rPr lang="it-IT" sz="2400" dirty="0">
                <a:solidFill>
                  <a:schemeClr val="tx1"/>
                </a:solidFill>
                <a:latin typeface="Times New Roman" panose="02020603050405020304" pitchFamily="18" charset="0"/>
                <a:cs typeface="Times New Roman" panose="02020603050405020304" pitchFamily="18" charset="0"/>
              </a:rPr>
            </a:br>
            <a:r>
              <a:rPr lang="it-IT" sz="2400" dirty="0">
                <a:solidFill>
                  <a:schemeClr val="tx1"/>
                </a:solidFill>
                <a:latin typeface="Times New Roman" panose="02020603050405020304" pitchFamily="18" charset="0"/>
                <a:cs typeface="Times New Roman" panose="02020603050405020304" pitchFamily="18" charset="0"/>
              </a:rPr>
              <a:t>Dalla posizione che occupiamo nella struttura d’età della società dipendono le nostre capacità biologiche, le attività che svolgiamo, i rapporti che stabiliamo con gli altri. </a:t>
            </a:r>
            <a:br>
              <a:rPr lang="it-IT" sz="2400" dirty="0">
                <a:solidFill>
                  <a:schemeClr val="tx1"/>
                </a:solidFill>
                <a:latin typeface="Times New Roman" panose="02020603050405020304" pitchFamily="18" charset="0"/>
                <a:cs typeface="Times New Roman" panose="02020603050405020304" pitchFamily="18" charset="0"/>
              </a:rPr>
            </a:br>
            <a:br>
              <a:rPr lang="it-IT" sz="2400" dirty="0">
                <a:solidFill>
                  <a:schemeClr val="tx1"/>
                </a:solidFill>
                <a:latin typeface="Times New Roman" panose="02020603050405020304" pitchFamily="18" charset="0"/>
                <a:cs typeface="Times New Roman" panose="02020603050405020304" pitchFamily="18" charset="0"/>
              </a:rPr>
            </a:br>
            <a:r>
              <a:rPr lang="it-IT" sz="2400" dirty="0">
                <a:solidFill>
                  <a:schemeClr val="tx1"/>
                </a:solidFill>
                <a:latin typeface="Times New Roman" panose="02020603050405020304" pitchFamily="18" charset="0"/>
                <a:cs typeface="Times New Roman" panose="02020603050405020304" pitchFamily="18" charset="0"/>
              </a:rPr>
              <a:t>L’età è una caratteristica ascritta. In ogni società vi sono strati di età, cioè aggregati di individui di età simili. Tali strati differiscono anche per status e ruoli.</a:t>
            </a:r>
            <a:br>
              <a:rPr lang="it-IT" sz="2400" dirty="0">
                <a:solidFill>
                  <a:schemeClr val="tx1"/>
                </a:solidFill>
                <a:latin typeface="Times New Roman" panose="02020603050405020304" pitchFamily="18" charset="0"/>
                <a:cs typeface="Times New Roman" panose="02020603050405020304" pitchFamily="18" charset="0"/>
              </a:rPr>
            </a:br>
            <a:r>
              <a:rPr lang="it-IT" sz="2400" dirty="0">
                <a:solidFill>
                  <a:schemeClr val="tx1"/>
                </a:solidFill>
                <a:latin typeface="Times New Roman" panose="02020603050405020304" pitchFamily="18" charset="0"/>
                <a:cs typeface="Times New Roman" panose="02020603050405020304" pitchFamily="18" charset="0"/>
              </a:rPr>
              <a:t>Doveri, diritti e ricompense sono distribuiti in maniera diversa a seconda dell’età.</a:t>
            </a:r>
            <a:br>
              <a:rPr lang="it-IT" sz="2400" dirty="0">
                <a:solidFill>
                  <a:schemeClr val="tx1"/>
                </a:solidFill>
                <a:latin typeface="Times New Roman" panose="02020603050405020304" pitchFamily="18" charset="0"/>
                <a:cs typeface="Times New Roman" panose="02020603050405020304" pitchFamily="18" charset="0"/>
              </a:rPr>
            </a:br>
            <a:r>
              <a:rPr lang="it-IT" sz="2400" dirty="0">
                <a:solidFill>
                  <a:schemeClr val="tx1"/>
                </a:solidFill>
                <a:latin typeface="Times New Roman" panose="02020603050405020304" pitchFamily="18" charset="0"/>
                <a:cs typeface="Times New Roman" panose="02020603050405020304" pitchFamily="18" charset="0"/>
              </a:rPr>
              <a:t>In ogni società hanno luogo </a:t>
            </a:r>
            <a:r>
              <a:rPr lang="it-IT" sz="2400" b="1" dirty="0">
                <a:solidFill>
                  <a:srgbClr val="FF0000"/>
                </a:solidFill>
                <a:latin typeface="Times New Roman" panose="02020603050405020304" pitchFamily="18" charset="0"/>
                <a:cs typeface="Times New Roman" panose="02020603050405020304" pitchFamily="18" charset="0"/>
              </a:rPr>
              <a:t>due processi</a:t>
            </a:r>
            <a:r>
              <a:rPr lang="it-IT" sz="2400" dirty="0">
                <a:solidFill>
                  <a:schemeClr val="tx1"/>
                </a:solidFill>
                <a:latin typeface="Times New Roman" panose="02020603050405020304" pitchFamily="18" charset="0"/>
                <a:cs typeface="Times New Roman" panose="02020603050405020304" pitchFamily="18" charset="0"/>
              </a:rPr>
              <a:t>:</a:t>
            </a:r>
            <a:br>
              <a:rPr lang="it-IT" sz="2400" dirty="0">
                <a:solidFill>
                  <a:schemeClr val="tx1"/>
                </a:solidFill>
                <a:latin typeface="Times New Roman" panose="02020603050405020304" pitchFamily="18" charset="0"/>
                <a:cs typeface="Times New Roman" panose="02020603050405020304" pitchFamily="18" charset="0"/>
              </a:rPr>
            </a:br>
            <a:r>
              <a:rPr lang="it-IT" sz="2400" dirty="0">
                <a:solidFill>
                  <a:schemeClr val="tx1"/>
                </a:solidFill>
                <a:latin typeface="Times New Roman" panose="02020603050405020304" pitchFamily="18" charset="0"/>
                <a:cs typeface="Times New Roman" panose="02020603050405020304" pitchFamily="18" charset="0"/>
              </a:rPr>
              <a:t>1) </a:t>
            </a:r>
            <a:r>
              <a:rPr lang="it-IT" sz="2400" b="1" dirty="0">
                <a:solidFill>
                  <a:srgbClr val="FF0000"/>
                </a:solidFill>
                <a:latin typeface="Times New Roman" panose="02020603050405020304" pitchFamily="18" charset="0"/>
                <a:cs typeface="Times New Roman" panose="02020603050405020304" pitchFamily="18" charset="0"/>
              </a:rPr>
              <a:t>INVECCHIAMENTO</a:t>
            </a:r>
            <a:r>
              <a:rPr lang="it-IT" sz="2400" dirty="0">
                <a:solidFill>
                  <a:schemeClr val="tx1"/>
                </a:solidFill>
                <a:latin typeface="Times New Roman" panose="02020603050405020304" pitchFamily="18" charset="0"/>
                <a:cs typeface="Times New Roman" panose="02020603050405020304" pitchFamily="18" charset="0"/>
              </a:rPr>
              <a:t>: crescita in percentuale degli anziani sul totale della popolazione</a:t>
            </a:r>
            <a:br>
              <a:rPr lang="it-IT" sz="2400" dirty="0">
                <a:solidFill>
                  <a:schemeClr val="tx1"/>
                </a:solidFill>
                <a:latin typeface="Times New Roman" panose="02020603050405020304" pitchFamily="18" charset="0"/>
                <a:cs typeface="Times New Roman" panose="02020603050405020304" pitchFamily="18" charset="0"/>
              </a:rPr>
            </a:br>
            <a:r>
              <a:rPr lang="it-IT" sz="2400" dirty="0">
                <a:solidFill>
                  <a:schemeClr val="tx1"/>
                </a:solidFill>
                <a:latin typeface="Times New Roman" panose="02020603050405020304" pitchFamily="18" charset="0"/>
                <a:cs typeface="Times New Roman" panose="02020603050405020304" pitchFamily="18" charset="0"/>
              </a:rPr>
              <a:t>2)</a:t>
            </a:r>
            <a:r>
              <a:rPr lang="it-IT" sz="2400" b="1" dirty="0">
                <a:solidFill>
                  <a:srgbClr val="FF0000"/>
                </a:solidFill>
                <a:latin typeface="Times New Roman" panose="02020603050405020304" pitchFamily="18" charset="0"/>
                <a:cs typeface="Times New Roman" panose="02020603050405020304" pitchFamily="18" charset="0"/>
              </a:rPr>
              <a:t>MUTAMENTO DELLE STRUTTTURE E DEI RUOLI CONNESSI ALL’ETA’		</a:t>
            </a:r>
            <a:br>
              <a:rPr lang="it-IT" sz="2400" dirty="0">
                <a:solidFill>
                  <a:schemeClr val="tx1"/>
                </a:solidFill>
                <a:latin typeface="Times New Roman" panose="02020603050405020304" pitchFamily="18" charset="0"/>
                <a:cs typeface="Times New Roman" panose="02020603050405020304" pitchFamily="18" charset="0"/>
              </a:rPr>
            </a:br>
            <a:br>
              <a:rPr lang="it-IT" sz="2400" dirty="0">
                <a:solidFill>
                  <a:schemeClr val="tx1"/>
                </a:solidFill>
                <a:latin typeface="Times New Roman" panose="02020603050405020304" pitchFamily="18" charset="0"/>
                <a:cs typeface="Times New Roman" panose="02020603050405020304" pitchFamily="18" charset="0"/>
              </a:rPr>
            </a:br>
            <a:r>
              <a:rPr lang="it-IT" sz="2400" dirty="0">
                <a:solidFill>
                  <a:schemeClr val="tx1"/>
                </a:solidFill>
                <a:latin typeface="Times New Roman" panose="02020603050405020304" pitchFamily="18" charset="0"/>
                <a:cs typeface="Times New Roman" panose="02020603050405020304" pitchFamily="18" charset="0"/>
              </a:rPr>
              <a:t>La società si trasforma e con essa cambiano le aspettative normative riferite all’età</a:t>
            </a:r>
            <a:br>
              <a:rPr lang="it-IT" sz="2400" dirty="0">
                <a:solidFill>
                  <a:schemeClr val="tx1"/>
                </a:solidFill>
                <a:latin typeface="Times New Roman" panose="02020603050405020304" pitchFamily="18" charset="0"/>
                <a:cs typeface="Times New Roman" panose="02020603050405020304" pitchFamily="18" charset="0"/>
              </a:rPr>
            </a:br>
            <a:endParaRPr lang="it-IT" sz="2400" dirty="0">
              <a:solidFill>
                <a:schemeClr val="tx1"/>
              </a:solidFill>
              <a:latin typeface="Times New Roman" panose="02020603050405020304" pitchFamily="18" charset="0"/>
              <a:cs typeface="Times New Roman" panose="02020603050405020304" pitchFamily="18" charset="0"/>
            </a:endParaRPr>
          </a:p>
        </p:txBody>
      </p:sp>
      <p:sp>
        <p:nvSpPr>
          <p:cNvPr id="3" name="Freccia in giù 2">
            <a:extLst>
              <a:ext uri="{FF2B5EF4-FFF2-40B4-BE49-F238E27FC236}">
                <a16:creationId xmlns:a16="http://schemas.microsoft.com/office/drawing/2014/main" id="{B8ABC3CF-BFBE-4CF0-8BBB-62D6C2ECDB44}"/>
              </a:ext>
            </a:extLst>
          </p:cNvPr>
          <p:cNvSpPr/>
          <p:nvPr/>
        </p:nvSpPr>
        <p:spPr>
          <a:xfrm>
            <a:off x="4580878" y="5433133"/>
            <a:ext cx="328475" cy="62143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0020906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2E4D4AC-9A23-4588-B21D-D272087EFFFF}"/>
              </a:ext>
            </a:extLst>
          </p:cNvPr>
          <p:cNvSpPr>
            <a:spLocks noGrp="1"/>
          </p:cNvSpPr>
          <p:nvPr>
            <p:ph type="title"/>
          </p:nvPr>
        </p:nvSpPr>
        <p:spPr>
          <a:xfrm>
            <a:off x="685799" y="609600"/>
            <a:ext cx="11023848" cy="5906610"/>
          </a:xfrm>
          <a:solidFill>
            <a:schemeClr val="accent2">
              <a:lumMod val="60000"/>
              <a:lumOff val="40000"/>
            </a:schemeClr>
          </a:solidFill>
        </p:spPr>
        <p:txBody>
          <a:bodyPr>
            <a:noAutofit/>
          </a:bodyPr>
          <a:lstStyle/>
          <a:p>
            <a:r>
              <a:rPr lang="it-IT" sz="2400" b="1" dirty="0">
                <a:solidFill>
                  <a:srgbClr val="FF0000"/>
                </a:solidFill>
                <a:latin typeface="Times New Roman" panose="02020603050405020304" pitchFamily="18" charset="0"/>
                <a:cs typeface="Times New Roman" panose="02020603050405020304" pitchFamily="18" charset="0"/>
              </a:rPr>
              <a:t>Nelle società tradizionali</a:t>
            </a:r>
            <a:r>
              <a:rPr lang="it-IT" sz="2400" dirty="0">
                <a:solidFill>
                  <a:schemeClr val="tx1"/>
                </a:solidFill>
                <a:latin typeface="Times New Roman" panose="02020603050405020304" pitchFamily="18" charset="0"/>
                <a:cs typeface="Times New Roman" panose="02020603050405020304" pitchFamily="18" charset="0"/>
              </a:rPr>
              <a:t> veniva riservato all’anziano rispetto e deferenza.</a:t>
            </a:r>
            <a:br>
              <a:rPr lang="it-IT" sz="2400" dirty="0">
                <a:solidFill>
                  <a:schemeClr val="tx1"/>
                </a:solidFill>
                <a:latin typeface="Times New Roman" panose="02020603050405020304" pitchFamily="18" charset="0"/>
                <a:cs typeface="Times New Roman" panose="02020603050405020304" pitchFamily="18" charset="0"/>
              </a:rPr>
            </a:br>
            <a:r>
              <a:rPr lang="it-IT" sz="2400" dirty="0">
                <a:solidFill>
                  <a:schemeClr val="tx1"/>
                </a:solidFill>
                <a:latin typeface="Times New Roman" panose="02020603050405020304" pitchFamily="18" charset="0"/>
                <a:cs typeface="Times New Roman" panose="02020603050405020304" pitchFamily="18" charset="0"/>
              </a:rPr>
              <a:t>L’anziano era depositario di saggezza e di sapienza sulla base dell’esperienza di vita.</a:t>
            </a:r>
            <a:br>
              <a:rPr lang="it-IT" sz="2400" dirty="0">
                <a:solidFill>
                  <a:schemeClr val="tx1"/>
                </a:solidFill>
                <a:latin typeface="Times New Roman" panose="02020603050405020304" pitchFamily="18" charset="0"/>
                <a:cs typeface="Times New Roman" panose="02020603050405020304" pitchFamily="18" charset="0"/>
              </a:rPr>
            </a:br>
            <a:r>
              <a:rPr lang="it-IT" sz="2400" dirty="0">
                <a:solidFill>
                  <a:schemeClr val="tx1"/>
                </a:solidFill>
                <a:latin typeface="Times New Roman" panose="02020603050405020304" pitchFamily="18" charset="0"/>
                <a:cs typeface="Times New Roman" panose="02020603050405020304" pitchFamily="18" charset="0"/>
              </a:rPr>
              <a:t>Dispensava consigli e aveva funzione di guida.</a:t>
            </a:r>
            <a:br>
              <a:rPr lang="it-IT" sz="2400" dirty="0">
                <a:solidFill>
                  <a:schemeClr val="tx1"/>
                </a:solidFill>
                <a:latin typeface="Times New Roman" panose="02020603050405020304" pitchFamily="18" charset="0"/>
                <a:cs typeface="Times New Roman" panose="02020603050405020304" pitchFamily="18" charset="0"/>
              </a:rPr>
            </a:br>
            <a:r>
              <a:rPr lang="it-IT" sz="2400" dirty="0">
                <a:solidFill>
                  <a:schemeClr val="tx1"/>
                </a:solidFill>
                <a:latin typeface="Times New Roman" panose="02020603050405020304" pitchFamily="18" charset="0"/>
                <a:cs typeface="Times New Roman" panose="02020603050405020304" pitchFamily="18" charset="0"/>
              </a:rPr>
              <a:t>Tramandava la storia della comunità e informazioni di vita quotidiana.</a:t>
            </a:r>
            <a:br>
              <a:rPr lang="it-IT" sz="2400" dirty="0">
                <a:solidFill>
                  <a:schemeClr val="tx1"/>
                </a:solidFill>
                <a:latin typeface="Times New Roman" panose="02020603050405020304" pitchFamily="18" charset="0"/>
                <a:cs typeface="Times New Roman" panose="02020603050405020304" pitchFamily="18" charset="0"/>
              </a:rPr>
            </a:br>
            <a:r>
              <a:rPr lang="it-IT" sz="2400" dirty="0">
                <a:solidFill>
                  <a:schemeClr val="tx1"/>
                </a:solidFill>
                <a:latin typeface="Times New Roman" panose="02020603050405020304" pitchFamily="18" charset="0"/>
                <a:cs typeface="Times New Roman" panose="02020603050405020304" pitchFamily="18" charset="0"/>
              </a:rPr>
              <a:t>In queste società il potere spettava agli anziani («</a:t>
            </a:r>
            <a:r>
              <a:rPr lang="it-IT" sz="2400" b="1" dirty="0">
                <a:solidFill>
                  <a:srgbClr val="FF0000"/>
                </a:solidFill>
                <a:latin typeface="Times New Roman" panose="02020603050405020304" pitchFamily="18" charset="0"/>
                <a:cs typeface="Times New Roman" panose="02020603050405020304" pitchFamily="18" charset="0"/>
              </a:rPr>
              <a:t>Consiglio di anziani</a:t>
            </a:r>
            <a:r>
              <a:rPr lang="it-IT" sz="2400" dirty="0">
                <a:solidFill>
                  <a:schemeClr val="tx1"/>
                </a:solidFill>
                <a:latin typeface="Times New Roman" panose="02020603050405020304" pitchFamily="18" charset="0"/>
                <a:cs typeface="Times New Roman" panose="02020603050405020304" pitchFamily="18" charset="0"/>
              </a:rPr>
              <a:t>»)</a:t>
            </a:r>
            <a:br>
              <a:rPr lang="it-IT" sz="2400" dirty="0">
                <a:solidFill>
                  <a:schemeClr val="tx1"/>
                </a:solidFill>
                <a:latin typeface="Times New Roman" panose="02020603050405020304" pitchFamily="18" charset="0"/>
                <a:cs typeface="Times New Roman" panose="02020603050405020304" pitchFamily="18" charset="0"/>
              </a:rPr>
            </a:br>
            <a:r>
              <a:rPr lang="it-IT" sz="2400" dirty="0">
                <a:solidFill>
                  <a:schemeClr val="tx1"/>
                </a:solidFill>
                <a:latin typeface="Times New Roman" panose="02020603050405020304" pitchFamily="18" charset="0"/>
                <a:cs typeface="Times New Roman" panose="02020603050405020304" pitchFamily="18" charset="0"/>
              </a:rPr>
              <a:t>Il più anziano era il soggetto dominante nella famiglia.</a:t>
            </a:r>
            <a:br>
              <a:rPr lang="it-IT" sz="2400" dirty="0">
                <a:solidFill>
                  <a:schemeClr val="tx1"/>
                </a:solidFill>
                <a:latin typeface="Times New Roman" panose="02020603050405020304" pitchFamily="18" charset="0"/>
                <a:cs typeface="Times New Roman" panose="02020603050405020304" pitchFamily="18" charset="0"/>
              </a:rPr>
            </a:br>
            <a:br>
              <a:rPr lang="it-IT" sz="2400" dirty="0">
                <a:solidFill>
                  <a:schemeClr val="tx1"/>
                </a:solidFill>
                <a:latin typeface="Times New Roman" panose="02020603050405020304" pitchFamily="18" charset="0"/>
                <a:cs typeface="Times New Roman" panose="02020603050405020304" pitchFamily="18" charset="0"/>
              </a:rPr>
            </a:br>
            <a:r>
              <a:rPr lang="it-IT" sz="2400" b="1" dirty="0">
                <a:solidFill>
                  <a:srgbClr val="FF0000"/>
                </a:solidFill>
                <a:latin typeface="Times New Roman" panose="02020603050405020304" pitchFamily="18" charset="0"/>
                <a:cs typeface="Times New Roman" panose="02020603050405020304" pitchFamily="18" charset="0"/>
              </a:rPr>
              <a:t>Nelle società industriali </a:t>
            </a:r>
            <a:r>
              <a:rPr lang="it-IT" sz="2400" dirty="0">
                <a:solidFill>
                  <a:schemeClr val="tx1"/>
                </a:solidFill>
                <a:latin typeface="Times New Roman" panose="02020603050405020304" pitchFamily="18" charset="0"/>
                <a:cs typeface="Times New Roman" panose="02020603050405020304" pitchFamily="18" charset="0"/>
              </a:rPr>
              <a:t>lo status di anziano muta.</a:t>
            </a:r>
            <a:br>
              <a:rPr lang="it-IT" sz="2400" dirty="0">
                <a:solidFill>
                  <a:schemeClr val="tx1"/>
                </a:solidFill>
                <a:latin typeface="Times New Roman" panose="02020603050405020304" pitchFamily="18" charset="0"/>
                <a:cs typeface="Times New Roman" panose="02020603050405020304" pitchFamily="18" charset="0"/>
              </a:rPr>
            </a:br>
            <a:r>
              <a:rPr lang="it-IT" sz="2400" dirty="0">
                <a:solidFill>
                  <a:schemeClr val="tx1"/>
                </a:solidFill>
                <a:latin typeface="Times New Roman" panose="02020603050405020304" pitchFamily="18" charset="0"/>
                <a:cs typeface="Times New Roman" panose="02020603050405020304" pitchFamily="18" charset="0"/>
              </a:rPr>
              <a:t>In queste società l’accesso alla conoscenza avviene attraverso l’istruzione formale.</a:t>
            </a:r>
            <a:br>
              <a:rPr lang="it-IT" sz="2400" dirty="0">
                <a:solidFill>
                  <a:schemeClr val="tx1"/>
                </a:solidFill>
                <a:latin typeface="Times New Roman" panose="02020603050405020304" pitchFamily="18" charset="0"/>
                <a:cs typeface="Times New Roman" panose="02020603050405020304" pitchFamily="18" charset="0"/>
              </a:rPr>
            </a:br>
            <a:r>
              <a:rPr lang="it-IT" sz="2400" dirty="0">
                <a:solidFill>
                  <a:schemeClr val="tx1"/>
                </a:solidFill>
                <a:latin typeface="Times New Roman" panose="02020603050405020304" pitchFamily="18" charset="0"/>
                <a:cs typeface="Times New Roman" panose="02020603050405020304" pitchFamily="18" charset="0"/>
              </a:rPr>
              <a:t>L’esperienza dell’anziano perde valore e la sua conoscenza viene considerata sorpassata.</a:t>
            </a:r>
            <a:br>
              <a:rPr lang="it-IT" sz="2400" dirty="0">
                <a:solidFill>
                  <a:schemeClr val="tx1"/>
                </a:solidFill>
                <a:latin typeface="Times New Roman" panose="02020603050405020304" pitchFamily="18" charset="0"/>
                <a:cs typeface="Times New Roman" panose="02020603050405020304" pitchFamily="18" charset="0"/>
              </a:rPr>
            </a:br>
            <a:r>
              <a:rPr lang="it-IT" sz="2400" dirty="0">
                <a:solidFill>
                  <a:schemeClr val="tx1"/>
                </a:solidFill>
                <a:latin typeface="Times New Roman" panose="02020603050405020304" pitchFamily="18" charset="0"/>
                <a:cs typeface="Times New Roman" panose="02020603050405020304" pitchFamily="18" charset="0"/>
              </a:rPr>
              <a:t>Sotto il profilo economico, gli anziani non svolgono ruoli di rilievo.</a:t>
            </a:r>
            <a:br>
              <a:rPr lang="it-IT" sz="2400" dirty="0">
                <a:solidFill>
                  <a:schemeClr val="tx1"/>
                </a:solidFill>
                <a:latin typeface="Times New Roman" panose="02020603050405020304" pitchFamily="18" charset="0"/>
                <a:cs typeface="Times New Roman" panose="02020603050405020304" pitchFamily="18" charset="0"/>
              </a:rPr>
            </a:br>
            <a:r>
              <a:rPr lang="it-IT" sz="2400" dirty="0">
                <a:solidFill>
                  <a:schemeClr val="tx1"/>
                </a:solidFill>
                <a:latin typeface="Times New Roman" panose="02020603050405020304" pitchFamily="18" charset="0"/>
                <a:cs typeface="Times New Roman" panose="02020603050405020304" pitchFamily="18" charset="0"/>
              </a:rPr>
              <a:t>Muta il suo ruolo nella famiglia: prima era il capo, oggi è una figura sempre più isolata.</a:t>
            </a:r>
            <a:br>
              <a:rPr lang="it-IT" sz="2400" dirty="0">
                <a:solidFill>
                  <a:schemeClr val="tx1"/>
                </a:solidFill>
                <a:latin typeface="Times New Roman" panose="02020603050405020304" pitchFamily="18" charset="0"/>
                <a:cs typeface="Times New Roman" panose="02020603050405020304" pitchFamily="18" charset="0"/>
              </a:rPr>
            </a:br>
            <a:r>
              <a:rPr lang="it-IT" sz="2400" dirty="0">
                <a:solidFill>
                  <a:schemeClr val="tx1"/>
                </a:solidFill>
                <a:latin typeface="Times New Roman" panose="02020603050405020304" pitchFamily="18" charset="0"/>
                <a:cs typeface="Times New Roman" panose="02020603050405020304" pitchFamily="18" charset="0"/>
              </a:rPr>
              <a:t>Molto spesso il processo di urbanizzazione si conclude con la </a:t>
            </a:r>
            <a:r>
              <a:rPr lang="it-IT" sz="2400" b="1" dirty="0">
                <a:solidFill>
                  <a:srgbClr val="FF0000"/>
                </a:solidFill>
                <a:latin typeface="Times New Roman" panose="02020603050405020304" pitchFamily="18" charset="0"/>
                <a:cs typeface="Times New Roman" panose="02020603050405020304" pitchFamily="18" charset="0"/>
              </a:rPr>
              <a:t>segregazione dell’anziano</a:t>
            </a:r>
            <a:r>
              <a:rPr lang="it-IT" sz="2400" dirty="0">
                <a:solidFill>
                  <a:schemeClr val="tx1"/>
                </a:solidFill>
                <a:latin typeface="Times New Roman" panose="02020603050405020304" pitchFamily="18" charset="0"/>
                <a:cs typeface="Times New Roman" panose="02020603050405020304" pitchFamily="18" charset="0"/>
              </a:rPr>
              <a:t>.</a:t>
            </a:r>
            <a:br>
              <a:rPr lang="it-IT" sz="2400" dirty="0">
                <a:solidFill>
                  <a:schemeClr val="tx1"/>
                </a:solidFill>
                <a:latin typeface="Times New Roman" panose="02020603050405020304" pitchFamily="18" charset="0"/>
                <a:cs typeface="Times New Roman" panose="02020603050405020304" pitchFamily="18" charset="0"/>
              </a:rPr>
            </a:br>
            <a:br>
              <a:rPr lang="it-IT" sz="2400" dirty="0">
                <a:solidFill>
                  <a:schemeClr val="tx1"/>
                </a:solidFill>
                <a:latin typeface="Times New Roman" panose="02020603050405020304" pitchFamily="18" charset="0"/>
                <a:cs typeface="Times New Roman" panose="02020603050405020304" pitchFamily="18" charset="0"/>
              </a:rPr>
            </a:br>
            <a:endParaRPr lang="it-IT"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556812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2E4D4AC-9A23-4588-B21D-D272087EFFFF}"/>
              </a:ext>
            </a:extLst>
          </p:cNvPr>
          <p:cNvSpPr>
            <a:spLocks noGrp="1"/>
          </p:cNvSpPr>
          <p:nvPr>
            <p:ph type="title"/>
          </p:nvPr>
        </p:nvSpPr>
        <p:spPr>
          <a:xfrm>
            <a:off x="588144" y="568171"/>
            <a:ext cx="10668741" cy="5557421"/>
          </a:xfrm>
          <a:solidFill>
            <a:srgbClr val="66FFFF"/>
          </a:solidFill>
        </p:spPr>
        <p:txBody>
          <a:bodyPr>
            <a:noAutofit/>
          </a:bodyPr>
          <a:lstStyle/>
          <a:p>
            <a:br>
              <a:rPr lang="it-IT" sz="2400" b="1" dirty="0">
                <a:solidFill>
                  <a:srgbClr val="FF0000"/>
                </a:solidFill>
                <a:latin typeface="Times New Roman" panose="02020603050405020304" pitchFamily="18" charset="0"/>
                <a:cs typeface="Times New Roman" panose="02020603050405020304" pitchFamily="18" charset="0"/>
              </a:rPr>
            </a:br>
            <a:br>
              <a:rPr lang="it-IT" sz="2400" b="1" dirty="0">
                <a:solidFill>
                  <a:srgbClr val="FF0000"/>
                </a:solidFill>
                <a:latin typeface="Times New Roman" panose="02020603050405020304" pitchFamily="18" charset="0"/>
                <a:cs typeface="Times New Roman" panose="02020603050405020304" pitchFamily="18" charset="0"/>
              </a:rPr>
            </a:br>
            <a:r>
              <a:rPr lang="it-IT" sz="2400" b="1" dirty="0">
                <a:solidFill>
                  <a:srgbClr val="FF0000"/>
                </a:solidFill>
                <a:latin typeface="Times New Roman" panose="02020603050405020304" pitchFamily="18" charset="0"/>
                <a:cs typeface="Times New Roman" panose="02020603050405020304" pitchFamily="18" charset="0"/>
              </a:rPr>
              <a:t>						La popolazione anziana</a:t>
            </a:r>
            <a:br>
              <a:rPr lang="it-IT" sz="2400" dirty="0">
                <a:solidFill>
                  <a:schemeClr val="tx1"/>
                </a:solidFill>
                <a:latin typeface="Times New Roman" panose="02020603050405020304" pitchFamily="18" charset="0"/>
                <a:cs typeface="Times New Roman" panose="02020603050405020304" pitchFamily="18" charset="0"/>
              </a:rPr>
            </a:br>
            <a:br>
              <a:rPr lang="it-IT" sz="2400" dirty="0">
                <a:solidFill>
                  <a:schemeClr val="tx1"/>
                </a:solidFill>
                <a:latin typeface="Times New Roman" panose="02020603050405020304" pitchFamily="18" charset="0"/>
                <a:cs typeface="Times New Roman" panose="02020603050405020304" pitchFamily="18" charset="0"/>
              </a:rPr>
            </a:br>
            <a:r>
              <a:rPr lang="it-IT" sz="2400" dirty="0">
                <a:solidFill>
                  <a:schemeClr val="tx1"/>
                </a:solidFill>
                <a:latin typeface="Times New Roman" panose="02020603050405020304" pitchFamily="18" charset="0"/>
                <a:cs typeface="Times New Roman" panose="02020603050405020304" pitchFamily="18" charset="0"/>
              </a:rPr>
              <a:t>Il concetto di anziano è un concetto esteso, difficile da circoscrivere.</a:t>
            </a:r>
            <a:br>
              <a:rPr lang="it-IT" sz="2400" dirty="0">
                <a:solidFill>
                  <a:schemeClr val="tx1"/>
                </a:solidFill>
                <a:latin typeface="Times New Roman" panose="02020603050405020304" pitchFamily="18" charset="0"/>
                <a:cs typeface="Times New Roman" panose="02020603050405020304" pitchFamily="18" charset="0"/>
              </a:rPr>
            </a:br>
            <a:r>
              <a:rPr lang="it-IT" sz="2400" dirty="0">
                <a:solidFill>
                  <a:schemeClr val="tx1"/>
                </a:solidFill>
                <a:latin typeface="Times New Roman" panose="02020603050405020304" pitchFamily="18" charset="0"/>
                <a:cs typeface="Times New Roman" panose="02020603050405020304" pitchFamily="18" charset="0"/>
              </a:rPr>
              <a:t>A livello individuale è possibile definire una persona anziana in termini </a:t>
            </a:r>
            <a:r>
              <a:rPr lang="it-IT" sz="2400" b="1" dirty="0">
                <a:solidFill>
                  <a:srgbClr val="FF0000"/>
                </a:solidFill>
                <a:latin typeface="Times New Roman" panose="02020603050405020304" pitchFamily="18" charset="0"/>
                <a:cs typeface="Times New Roman" panose="02020603050405020304" pitchFamily="18" charset="0"/>
              </a:rPr>
              <a:t>biologici, psicologici, anagrafici, sociali, previdenziali, legali</a:t>
            </a:r>
            <a:r>
              <a:rPr lang="it-IT" sz="2400" dirty="0">
                <a:solidFill>
                  <a:schemeClr val="tx1"/>
                </a:solidFill>
                <a:latin typeface="Times New Roman" panose="02020603050405020304" pitchFamily="18" charset="0"/>
                <a:cs typeface="Times New Roman" panose="02020603050405020304" pitchFamily="18" charset="0"/>
              </a:rPr>
              <a:t>.</a:t>
            </a:r>
            <a:br>
              <a:rPr lang="it-IT" sz="2400" dirty="0">
                <a:solidFill>
                  <a:schemeClr val="tx1"/>
                </a:solidFill>
                <a:latin typeface="Times New Roman" panose="02020603050405020304" pitchFamily="18" charset="0"/>
                <a:cs typeface="Times New Roman" panose="02020603050405020304" pitchFamily="18" charset="0"/>
              </a:rPr>
            </a:br>
            <a:r>
              <a:rPr lang="it-IT" sz="2400" dirty="0">
                <a:solidFill>
                  <a:schemeClr val="tx1"/>
                </a:solidFill>
                <a:latin typeface="Times New Roman" panose="02020603050405020304" pitchFamily="18" charset="0"/>
                <a:cs typeface="Times New Roman" panose="02020603050405020304" pitchFamily="18" charset="0"/>
              </a:rPr>
              <a:t>Più problematico è parlare di anziano a livello macro-sociale.</a:t>
            </a:r>
            <a:br>
              <a:rPr lang="it-IT" sz="2400" dirty="0">
                <a:solidFill>
                  <a:schemeClr val="tx1"/>
                </a:solidFill>
                <a:latin typeface="Times New Roman" panose="02020603050405020304" pitchFamily="18" charset="0"/>
                <a:cs typeface="Times New Roman" panose="02020603050405020304" pitchFamily="18" charset="0"/>
              </a:rPr>
            </a:br>
            <a:br>
              <a:rPr lang="it-IT" sz="2400" dirty="0">
                <a:solidFill>
                  <a:schemeClr val="tx1"/>
                </a:solidFill>
                <a:latin typeface="Times New Roman" panose="02020603050405020304" pitchFamily="18" charset="0"/>
                <a:cs typeface="Times New Roman" panose="02020603050405020304" pitchFamily="18" charset="0"/>
              </a:rPr>
            </a:br>
            <a:r>
              <a:rPr lang="it-IT" sz="2800" b="1" dirty="0">
                <a:solidFill>
                  <a:srgbClr val="FF0000"/>
                </a:solidFill>
                <a:latin typeface="Times New Roman" panose="02020603050405020304" pitchFamily="18" charset="0"/>
                <a:cs typeface="Times New Roman" panose="02020603050405020304" pitchFamily="18" charset="0"/>
              </a:rPr>
              <a:t>Qual è l’indicatore che delimita l’ingresso nella vecchiaia per la maggior parte delle persone?</a:t>
            </a:r>
            <a:br>
              <a:rPr lang="it-IT" sz="2800" b="1" dirty="0">
                <a:solidFill>
                  <a:srgbClr val="FF0000"/>
                </a:solidFill>
                <a:latin typeface="Times New Roman" panose="02020603050405020304" pitchFamily="18" charset="0"/>
                <a:cs typeface="Times New Roman" panose="02020603050405020304" pitchFamily="18" charset="0"/>
              </a:rPr>
            </a:br>
            <a:br>
              <a:rPr lang="it-IT" sz="2400" dirty="0">
                <a:solidFill>
                  <a:schemeClr val="tx1"/>
                </a:solidFill>
                <a:latin typeface="Times New Roman" panose="02020603050405020304" pitchFamily="18" charset="0"/>
                <a:cs typeface="Times New Roman" panose="02020603050405020304" pitchFamily="18" charset="0"/>
              </a:rPr>
            </a:br>
            <a:r>
              <a:rPr lang="it-IT" sz="2400" b="1" dirty="0">
                <a:solidFill>
                  <a:srgbClr val="FF0000"/>
                </a:solidFill>
                <a:latin typeface="Times New Roman" panose="02020603050405020304" pitchFamily="18" charset="0"/>
                <a:cs typeface="Times New Roman" panose="02020603050405020304" pitchFamily="18" charset="0"/>
              </a:rPr>
              <a:t>L’approccio di tipo anagrafico </a:t>
            </a:r>
            <a:r>
              <a:rPr lang="it-IT" sz="2400" dirty="0">
                <a:solidFill>
                  <a:schemeClr val="tx1"/>
                </a:solidFill>
                <a:latin typeface="Times New Roman" panose="02020603050405020304" pitchFamily="18" charset="0"/>
                <a:cs typeface="Times New Roman" panose="02020603050405020304" pitchFamily="18" charset="0"/>
              </a:rPr>
              <a:t>ha considerato l’età di 60/65 anni il limite oltre il quale la maggior parte della popolazione attiva (produttiva) passa a una condizione di inattività (improduttiva) e diventa anziana.</a:t>
            </a:r>
            <a:br>
              <a:rPr lang="it-IT" sz="2400" dirty="0">
                <a:solidFill>
                  <a:schemeClr val="tx1"/>
                </a:solidFill>
                <a:latin typeface="Times New Roman" panose="02020603050405020304" pitchFamily="18" charset="0"/>
                <a:cs typeface="Times New Roman" panose="02020603050405020304" pitchFamily="18" charset="0"/>
              </a:rPr>
            </a:br>
            <a:r>
              <a:rPr lang="it-IT" sz="2400" dirty="0">
                <a:solidFill>
                  <a:schemeClr val="tx1"/>
                </a:solidFill>
                <a:latin typeface="Times New Roman" panose="02020603050405020304" pitchFamily="18" charset="0"/>
                <a:cs typeface="Times New Roman" panose="02020603050405020304" pitchFamily="18" charset="0"/>
              </a:rPr>
              <a:t>Questa è l’età considerata «normale» per il ritiro dal lavoro e il passaggio allo status di pensionato.</a:t>
            </a:r>
            <a:br>
              <a:rPr lang="it-IT" sz="2400" dirty="0">
                <a:solidFill>
                  <a:schemeClr val="tx1"/>
                </a:solidFill>
                <a:latin typeface="Times New Roman" panose="02020603050405020304" pitchFamily="18" charset="0"/>
                <a:cs typeface="Times New Roman" panose="02020603050405020304" pitchFamily="18" charset="0"/>
              </a:rPr>
            </a:br>
            <a:br>
              <a:rPr lang="it-IT" sz="2400" dirty="0">
                <a:solidFill>
                  <a:schemeClr val="tx1"/>
                </a:solidFill>
                <a:latin typeface="Times New Roman" panose="02020603050405020304" pitchFamily="18" charset="0"/>
                <a:cs typeface="Times New Roman" panose="02020603050405020304" pitchFamily="18" charset="0"/>
              </a:rPr>
            </a:br>
            <a:endParaRPr lang="it-IT"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335962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2E4D4AC-9A23-4588-B21D-D272087EFFFF}"/>
              </a:ext>
            </a:extLst>
          </p:cNvPr>
          <p:cNvSpPr>
            <a:spLocks noGrp="1"/>
          </p:cNvSpPr>
          <p:nvPr>
            <p:ph type="title"/>
          </p:nvPr>
        </p:nvSpPr>
        <p:spPr>
          <a:xfrm>
            <a:off x="774575" y="618478"/>
            <a:ext cx="10056182" cy="5906610"/>
          </a:xfrm>
          <a:solidFill>
            <a:srgbClr val="FFFF99"/>
          </a:solidFill>
        </p:spPr>
        <p:txBody>
          <a:bodyPr>
            <a:normAutofit/>
          </a:bodyPr>
          <a:lstStyle/>
          <a:p>
            <a:r>
              <a:rPr lang="it-IT" sz="1400" dirty="0">
                <a:solidFill>
                  <a:schemeClr val="tx1"/>
                </a:solidFill>
                <a:latin typeface="Times New Roman" panose="02020603050405020304" pitchFamily="18" charset="0"/>
                <a:cs typeface="Times New Roman" panose="02020603050405020304" pitchFamily="18" charset="0"/>
              </a:rPr>
              <a:t>							</a:t>
            </a:r>
            <a:r>
              <a:rPr lang="it-IT" sz="2400" b="1" dirty="0">
                <a:solidFill>
                  <a:srgbClr val="FF0000"/>
                </a:solidFill>
                <a:latin typeface="Times New Roman" panose="02020603050405020304" pitchFamily="18" charset="0"/>
                <a:cs typeface="Times New Roman" panose="02020603050405020304" pitchFamily="18" charset="0"/>
              </a:rPr>
              <a:t>L’invecchiamento: definizioni</a:t>
            </a:r>
            <a:br>
              <a:rPr lang="it-IT" sz="2400" b="1" dirty="0">
                <a:solidFill>
                  <a:srgbClr val="FF0000"/>
                </a:solidFill>
                <a:latin typeface="Times New Roman" panose="02020603050405020304" pitchFamily="18" charset="0"/>
                <a:cs typeface="Times New Roman" panose="02020603050405020304" pitchFamily="18" charset="0"/>
              </a:rPr>
            </a:br>
            <a:br>
              <a:rPr lang="it-IT" sz="2400" b="1" dirty="0">
                <a:solidFill>
                  <a:srgbClr val="FF0000"/>
                </a:solidFill>
                <a:latin typeface="Times New Roman" panose="02020603050405020304" pitchFamily="18" charset="0"/>
                <a:cs typeface="Times New Roman" panose="02020603050405020304" pitchFamily="18" charset="0"/>
              </a:rPr>
            </a:br>
            <a:r>
              <a:rPr lang="it-IT" sz="1800" dirty="0">
                <a:solidFill>
                  <a:schemeClr val="tx1"/>
                </a:solidFill>
                <a:latin typeface="Times New Roman" panose="02020603050405020304" pitchFamily="18" charset="0"/>
                <a:cs typeface="Times New Roman" panose="02020603050405020304" pitchFamily="18" charset="0"/>
              </a:rPr>
              <a:t>Negli studi sociologici vengono utilizzati termini diversi per indicare l’ultima fase della vita umana</a:t>
            </a:r>
            <a:br>
              <a:rPr lang="it-IT" sz="1800" dirty="0">
                <a:solidFill>
                  <a:schemeClr val="tx1"/>
                </a:solidFill>
                <a:latin typeface="Times New Roman" panose="02020603050405020304" pitchFamily="18" charset="0"/>
                <a:cs typeface="Times New Roman" panose="02020603050405020304" pitchFamily="18" charset="0"/>
              </a:rPr>
            </a:br>
            <a:r>
              <a:rPr lang="it-IT" sz="1800" dirty="0">
                <a:solidFill>
                  <a:schemeClr val="tx1"/>
                </a:solidFill>
                <a:latin typeface="Times New Roman" panose="02020603050405020304" pitchFamily="18" charset="0"/>
                <a:cs typeface="Times New Roman" panose="02020603050405020304" pitchFamily="18" charset="0"/>
              </a:rPr>
              <a:t>				</a:t>
            </a:r>
            <a:r>
              <a:rPr lang="it-IT" sz="1800" b="1" dirty="0">
                <a:solidFill>
                  <a:srgbClr val="FF0000"/>
                </a:solidFill>
                <a:latin typeface="Times New Roman" panose="02020603050405020304" pitchFamily="18" charset="0"/>
                <a:cs typeface="Times New Roman" panose="02020603050405020304" pitchFamily="18" charset="0"/>
              </a:rPr>
              <a:t>VECCHIAIA – TERZA ETA’ – CONDIZIONE ANZIANA</a:t>
            </a:r>
            <a:br>
              <a:rPr lang="it-IT" sz="1800" dirty="0">
                <a:solidFill>
                  <a:schemeClr val="tx1"/>
                </a:solidFill>
                <a:latin typeface="Times New Roman" panose="02020603050405020304" pitchFamily="18" charset="0"/>
                <a:cs typeface="Times New Roman" panose="02020603050405020304" pitchFamily="18" charset="0"/>
              </a:rPr>
            </a:br>
            <a:br>
              <a:rPr lang="it-IT" sz="1800" dirty="0">
                <a:solidFill>
                  <a:schemeClr val="tx1"/>
                </a:solidFill>
                <a:latin typeface="Times New Roman" panose="02020603050405020304" pitchFamily="18" charset="0"/>
                <a:cs typeface="Times New Roman" panose="02020603050405020304" pitchFamily="18" charset="0"/>
              </a:rPr>
            </a:br>
            <a:r>
              <a:rPr lang="it-IT" sz="1800" dirty="0">
                <a:solidFill>
                  <a:schemeClr val="tx1"/>
                </a:solidFill>
                <a:latin typeface="Times New Roman" panose="02020603050405020304" pitchFamily="18" charset="0"/>
                <a:cs typeface="Times New Roman" panose="02020603050405020304" pitchFamily="18" charset="0"/>
              </a:rPr>
              <a:t>1) </a:t>
            </a:r>
            <a:r>
              <a:rPr lang="it-IT" sz="1800" b="1" dirty="0">
                <a:solidFill>
                  <a:srgbClr val="FF0000"/>
                </a:solidFill>
                <a:latin typeface="Times New Roman" panose="02020603050405020304" pitchFamily="18" charset="0"/>
                <a:cs typeface="Times New Roman" panose="02020603050405020304" pitchFamily="18" charset="0"/>
              </a:rPr>
              <a:t>VECCHIAIA</a:t>
            </a:r>
            <a:r>
              <a:rPr lang="it-IT" sz="1800" dirty="0">
                <a:solidFill>
                  <a:schemeClr val="tx1"/>
                </a:solidFill>
                <a:latin typeface="Times New Roman" panose="02020603050405020304" pitchFamily="18" charset="0"/>
                <a:cs typeface="Times New Roman" panose="02020603050405020304" pitchFamily="18" charset="0"/>
              </a:rPr>
              <a:t>:  si pone l’attenzione sul lento e irreversibile deterioramento delle unzioni organiche e mentali, sul decadimento fisico e sulla malattia, con scarso interesse alla dimensione sociale dell’anziano</a:t>
            </a:r>
            <a:br>
              <a:rPr lang="it-IT" sz="1800" dirty="0">
                <a:solidFill>
                  <a:schemeClr val="tx1"/>
                </a:solidFill>
                <a:latin typeface="Times New Roman" panose="02020603050405020304" pitchFamily="18" charset="0"/>
                <a:cs typeface="Times New Roman" panose="02020603050405020304" pitchFamily="18" charset="0"/>
              </a:rPr>
            </a:br>
            <a:br>
              <a:rPr lang="it-IT" sz="1800" dirty="0">
                <a:solidFill>
                  <a:schemeClr val="tx1"/>
                </a:solidFill>
                <a:latin typeface="Times New Roman" panose="02020603050405020304" pitchFamily="18" charset="0"/>
                <a:cs typeface="Times New Roman" panose="02020603050405020304" pitchFamily="18" charset="0"/>
              </a:rPr>
            </a:br>
            <a:r>
              <a:rPr lang="it-IT" sz="1800" dirty="0">
                <a:solidFill>
                  <a:schemeClr val="tx1"/>
                </a:solidFill>
                <a:latin typeface="Times New Roman" panose="02020603050405020304" pitchFamily="18" charset="0"/>
                <a:cs typeface="Times New Roman" panose="02020603050405020304" pitchFamily="18" charset="0"/>
              </a:rPr>
              <a:t>2) </a:t>
            </a:r>
            <a:r>
              <a:rPr lang="it-IT" sz="1800" b="1" dirty="0">
                <a:solidFill>
                  <a:srgbClr val="FF0000"/>
                </a:solidFill>
                <a:latin typeface="Times New Roman" panose="02020603050405020304" pitchFamily="18" charset="0"/>
                <a:cs typeface="Times New Roman" panose="02020603050405020304" pitchFamily="18" charset="0"/>
              </a:rPr>
              <a:t>TERZA ETA’</a:t>
            </a:r>
            <a:r>
              <a:rPr lang="it-IT" sz="1800" dirty="0">
                <a:solidFill>
                  <a:schemeClr val="tx1"/>
                </a:solidFill>
                <a:latin typeface="Times New Roman" panose="02020603050405020304" pitchFamily="18" charset="0"/>
                <a:cs typeface="Times New Roman" panose="02020603050405020304" pitchFamily="18" charset="0"/>
              </a:rPr>
              <a:t>: indica tutti gli individui con più di 60 o 65 anni. Sottolinea la continuità con gli altri segmenti della vita umana.</a:t>
            </a:r>
            <a:br>
              <a:rPr lang="it-IT" sz="1800" dirty="0">
                <a:solidFill>
                  <a:schemeClr val="tx1"/>
                </a:solidFill>
                <a:latin typeface="Times New Roman" panose="02020603050405020304" pitchFamily="18" charset="0"/>
                <a:cs typeface="Times New Roman" panose="02020603050405020304" pitchFamily="18" charset="0"/>
              </a:rPr>
            </a:br>
            <a:r>
              <a:rPr lang="it-IT" sz="1800" b="1" dirty="0">
                <a:solidFill>
                  <a:srgbClr val="FF0000"/>
                </a:solidFill>
                <a:latin typeface="Times New Roman" panose="02020603050405020304" pitchFamily="18" charset="0"/>
                <a:cs typeface="Times New Roman" panose="02020603050405020304" pitchFamily="18" charset="0"/>
              </a:rPr>
              <a:t>QUARTA ETA’ </a:t>
            </a:r>
            <a:r>
              <a:rPr lang="it-IT" sz="1800" b="1" dirty="0">
                <a:solidFill>
                  <a:schemeClr val="tx1"/>
                </a:solidFill>
                <a:latin typeface="Times New Roman" panose="02020603050405020304" pitchFamily="18" charset="0"/>
                <a:cs typeface="Times New Roman" panose="02020603050405020304" pitchFamily="18" charset="0"/>
              </a:rPr>
              <a:t>:</a:t>
            </a:r>
            <a:r>
              <a:rPr lang="it-IT" sz="1800" b="1" dirty="0">
                <a:solidFill>
                  <a:srgbClr val="FF0000"/>
                </a:solidFill>
                <a:latin typeface="Times New Roman" panose="02020603050405020304" pitchFamily="18" charset="0"/>
                <a:cs typeface="Times New Roman" panose="02020603050405020304" pitchFamily="18" charset="0"/>
              </a:rPr>
              <a:t> </a:t>
            </a:r>
            <a:r>
              <a:rPr lang="it-IT" sz="1800" dirty="0">
                <a:solidFill>
                  <a:schemeClr val="tx1"/>
                </a:solidFill>
                <a:latin typeface="Times New Roman" panose="02020603050405020304" pitchFamily="18" charset="0"/>
                <a:cs typeface="Times New Roman" panose="02020603050405020304" pitchFamily="18" charset="0"/>
              </a:rPr>
              <a:t>(dai 75/80 in poi): dovrebbe essere l’età della non-autosufficienza, della malattia e della decadenza</a:t>
            </a:r>
            <a:br>
              <a:rPr lang="it-IT" sz="1800" dirty="0">
                <a:solidFill>
                  <a:schemeClr val="tx1"/>
                </a:solidFill>
                <a:latin typeface="Times New Roman" panose="02020603050405020304" pitchFamily="18" charset="0"/>
                <a:cs typeface="Times New Roman" panose="02020603050405020304" pitchFamily="18" charset="0"/>
              </a:rPr>
            </a:br>
            <a:r>
              <a:rPr lang="it-IT" sz="1800" dirty="0">
                <a:solidFill>
                  <a:schemeClr val="tx1"/>
                </a:solidFill>
                <a:latin typeface="Times New Roman" panose="02020603050405020304" pitchFamily="18" charset="0"/>
                <a:cs typeface="Times New Roman" panose="02020603050405020304" pitchFamily="18" charset="0"/>
              </a:rPr>
              <a:t>Va notato che l’et6à cronologica non sempre coincide con l’età biologica</a:t>
            </a:r>
            <a:br>
              <a:rPr lang="it-IT" sz="1800" dirty="0">
                <a:solidFill>
                  <a:schemeClr val="tx1"/>
                </a:solidFill>
                <a:latin typeface="Times New Roman" panose="02020603050405020304" pitchFamily="18" charset="0"/>
                <a:cs typeface="Times New Roman" panose="02020603050405020304" pitchFamily="18" charset="0"/>
              </a:rPr>
            </a:br>
            <a:br>
              <a:rPr lang="it-IT" sz="1800" dirty="0">
                <a:solidFill>
                  <a:schemeClr val="tx1"/>
                </a:solidFill>
                <a:latin typeface="Times New Roman" panose="02020603050405020304" pitchFamily="18" charset="0"/>
                <a:cs typeface="Times New Roman" panose="02020603050405020304" pitchFamily="18" charset="0"/>
              </a:rPr>
            </a:br>
            <a:r>
              <a:rPr lang="it-IT" sz="1800" dirty="0">
                <a:solidFill>
                  <a:schemeClr val="tx1"/>
                </a:solidFill>
                <a:latin typeface="Times New Roman" panose="02020603050405020304" pitchFamily="18" charset="0"/>
                <a:cs typeface="Times New Roman" panose="02020603050405020304" pitchFamily="18" charset="0"/>
              </a:rPr>
              <a:t>3) </a:t>
            </a:r>
            <a:r>
              <a:rPr lang="it-IT" sz="1800" b="1" dirty="0">
                <a:solidFill>
                  <a:srgbClr val="FF0000"/>
                </a:solidFill>
                <a:latin typeface="Times New Roman" panose="02020603050405020304" pitchFamily="18" charset="0"/>
                <a:cs typeface="Times New Roman" panose="02020603050405020304" pitchFamily="18" charset="0"/>
              </a:rPr>
              <a:t>CONDIZIONE ANZIANA</a:t>
            </a:r>
            <a:r>
              <a:rPr lang="it-IT" sz="1800" dirty="0">
                <a:solidFill>
                  <a:schemeClr val="tx1"/>
                </a:solidFill>
                <a:latin typeface="Times New Roman" panose="02020603050405020304" pitchFamily="18" charset="0"/>
                <a:cs typeface="Times New Roman" panose="02020603050405020304" pitchFamily="18" charset="0"/>
              </a:rPr>
              <a:t>: stadio con una serie di ruoli ( o meglio non ruoli) socialmente imposti.</a:t>
            </a:r>
            <a:br>
              <a:rPr lang="it-IT" sz="1800" dirty="0">
                <a:solidFill>
                  <a:schemeClr val="tx1"/>
                </a:solidFill>
                <a:latin typeface="Times New Roman" panose="02020603050405020304" pitchFamily="18" charset="0"/>
                <a:cs typeface="Times New Roman" panose="02020603050405020304" pitchFamily="18" charset="0"/>
              </a:rPr>
            </a:br>
            <a:r>
              <a:rPr lang="it-IT" sz="1800" dirty="0">
                <a:solidFill>
                  <a:schemeClr val="tx1"/>
                </a:solidFill>
                <a:latin typeface="Times New Roman" panose="02020603050405020304" pitchFamily="18" charset="0"/>
                <a:cs typeface="Times New Roman" panose="02020603050405020304" pitchFamily="18" charset="0"/>
              </a:rPr>
              <a:t>L’invecchiamento è un processo di natura biologica, a cui contribuiscono le interazioni personali, i ruoli ricoperti, i fattori ambientali, culturali, economici </a:t>
            </a:r>
            <a:br>
              <a:rPr lang="it-IT" sz="1800" dirty="0">
                <a:solidFill>
                  <a:schemeClr val="tx1"/>
                </a:solidFill>
                <a:latin typeface="Times New Roman" panose="02020603050405020304" pitchFamily="18" charset="0"/>
                <a:cs typeface="Times New Roman" panose="02020603050405020304" pitchFamily="18" charset="0"/>
              </a:rPr>
            </a:br>
            <a:br>
              <a:rPr lang="it-IT" sz="1800" dirty="0">
                <a:solidFill>
                  <a:schemeClr val="tx1"/>
                </a:solidFill>
                <a:latin typeface="Times New Roman" panose="02020603050405020304" pitchFamily="18" charset="0"/>
                <a:cs typeface="Times New Roman" panose="02020603050405020304" pitchFamily="18" charset="0"/>
              </a:rPr>
            </a:br>
            <a:r>
              <a:rPr lang="it-IT" sz="1800" dirty="0">
                <a:solidFill>
                  <a:schemeClr val="tx1"/>
                </a:solidFill>
                <a:latin typeface="Times New Roman" panose="02020603050405020304" pitchFamily="18" charset="0"/>
                <a:cs typeface="Times New Roman" panose="02020603050405020304" pitchFamily="18" charset="0"/>
              </a:rPr>
              <a:t>							</a:t>
            </a:r>
            <a:r>
              <a:rPr lang="it-IT" sz="2400" b="1" dirty="0">
                <a:solidFill>
                  <a:srgbClr val="FF0000"/>
                </a:solidFill>
                <a:latin typeface="Times New Roman" panose="02020603050405020304" pitchFamily="18" charset="0"/>
                <a:cs typeface="Times New Roman" panose="02020603050405020304" pitchFamily="18" charset="0"/>
              </a:rPr>
              <a:t>Studio multidimensionale</a:t>
            </a:r>
          </a:p>
        </p:txBody>
      </p:sp>
      <p:sp>
        <p:nvSpPr>
          <p:cNvPr id="3" name="Freccia in giù 2">
            <a:extLst>
              <a:ext uri="{FF2B5EF4-FFF2-40B4-BE49-F238E27FC236}">
                <a16:creationId xmlns:a16="http://schemas.microsoft.com/office/drawing/2014/main" id="{A5F4FCAA-3665-45A0-B8D0-8CE0BAE2821B}"/>
              </a:ext>
            </a:extLst>
          </p:cNvPr>
          <p:cNvSpPr/>
          <p:nvPr/>
        </p:nvSpPr>
        <p:spPr>
          <a:xfrm>
            <a:off x="6169981" y="5468645"/>
            <a:ext cx="399495" cy="54153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1664101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2E4D4AC-9A23-4588-B21D-D272087EFFFF}"/>
              </a:ext>
            </a:extLst>
          </p:cNvPr>
          <p:cNvSpPr>
            <a:spLocks noGrp="1"/>
          </p:cNvSpPr>
          <p:nvPr>
            <p:ph type="title"/>
          </p:nvPr>
        </p:nvSpPr>
        <p:spPr>
          <a:xfrm>
            <a:off x="685799" y="195309"/>
            <a:ext cx="10056182" cy="6320901"/>
          </a:xfrm>
          <a:solidFill>
            <a:schemeClr val="accent6">
              <a:lumMod val="40000"/>
              <a:lumOff val="60000"/>
            </a:schemeClr>
          </a:solidFill>
        </p:spPr>
        <p:txBody>
          <a:bodyPr>
            <a:noAutofit/>
          </a:bodyPr>
          <a:lstStyle/>
          <a:p>
            <a:r>
              <a:rPr lang="it-IT" sz="1800" b="1" dirty="0">
                <a:solidFill>
                  <a:srgbClr val="FF0000"/>
                </a:solidFill>
                <a:latin typeface="Times New Roman" panose="02020603050405020304" pitchFamily="18" charset="0"/>
                <a:cs typeface="Times New Roman" panose="02020603050405020304" pitchFamily="18" charset="0"/>
              </a:rPr>
              <a:t>						</a:t>
            </a:r>
            <a:r>
              <a:rPr lang="it-IT" sz="2400" b="1" dirty="0">
                <a:solidFill>
                  <a:srgbClr val="FF0000"/>
                </a:solidFill>
                <a:latin typeface="Times New Roman" panose="02020603050405020304" pitchFamily="18" charset="0"/>
                <a:cs typeface="Times New Roman" panose="02020603050405020304" pitchFamily="18" charset="0"/>
              </a:rPr>
              <a:t>Le teorie sociologiche sugli anziani</a:t>
            </a:r>
            <a:br>
              <a:rPr lang="it-IT" sz="1800" b="1" dirty="0">
                <a:solidFill>
                  <a:srgbClr val="FF0000"/>
                </a:solidFill>
                <a:latin typeface="Times New Roman" panose="02020603050405020304" pitchFamily="18" charset="0"/>
                <a:cs typeface="Times New Roman" panose="02020603050405020304" pitchFamily="18" charset="0"/>
              </a:rPr>
            </a:br>
            <a:br>
              <a:rPr lang="it-IT" sz="1800" dirty="0">
                <a:solidFill>
                  <a:schemeClr val="tx1"/>
                </a:solidFill>
                <a:latin typeface="Times New Roman" panose="02020603050405020304" pitchFamily="18" charset="0"/>
                <a:cs typeface="Times New Roman" panose="02020603050405020304" pitchFamily="18" charset="0"/>
              </a:rPr>
            </a:br>
            <a:r>
              <a:rPr lang="it-IT" sz="1800" dirty="0">
                <a:solidFill>
                  <a:schemeClr val="tx1"/>
                </a:solidFill>
                <a:latin typeface="Times New Roman" panose="02020603050405020304" pitchFamily="18" charset="0"/>
                <a:cs typeface="Times New Roman" panose="02020603050405020304" pitchFamily="18" charset="0"/>
              </a:rPr>
              <a:t>					Concetto di emarginazione</a:t>
            </a:r>
            <a:br>
              <a:rPr lang="it-IT" sz="1800" dirty="0">
                <a:solidFill>
                  <a:schemeClr val="tx1"/>
                </a:solidFill>
                <a:latin typeface="Times New Roman" panose="02020603050405020304" pitchFamily="18" charset="0"/>
                <a:cs typeface="Times New Roman" panose="02020603050405020304" pitchFamily="18" charset="0"/>
              </a:rPr>
            </a:br>
            <a:br>
              <a:rPr lang="it-IT" sz="1800" dirty="0">
                <a:solidFill>
                  <a:schemeClr val="tx1"/>
                </a:solidFill>
                <a:latin typeface="Times New Roman" panose="02020603050405020304" pitchFamily="18" charset="0"/>
                <a:cs typeface="Times New Roman" panose="02020603050405020304" pitchFamily="18" charset="0"/>
              </a:rPr>
            </a:br>
            <a:r>
              <a:rPr lang="it-IT" sz="1800" dirty="0">
                <a:solidFill>
                  <a:schemeClr val="tx1"/>
                </a:solidFill>
                <a:latin typeface="Times New Roman" panose="02020603050405020304" pitchFamily="18" charset="0"/>
                <a:cs typeface="Times New Roman" panose="02020603050405020304" pitchFamily="18" charset="0"/>
              </a:rPr>
              <a:t>					Marginalità generalizzata</a:t>
            </a:r>
            <a:br>
              <a:rPr lang="it-IT" sz="1800" dirty="0">
                <a:solidFill>
                  <a:schemeClr val="tx1"/>
                </a:solidFill>
                <a:latin typeface="Times New Roman" panose="02020603050405020304" pitchFamily="18" charset="0"/>
                <a:cs typeface="Times New Roman" panose="02020603050405020304" pitchFamily="18" charset="0"/>
              </a:rPr>
            </a:br>
            <a:r>
              <a:rPr lang="it-IT" sz="1800" dirty="0">
                <a:solidFill>
                  <a:schemeClr val="tx1"/>
                </a:solidFill>
                <a:latin typeface="Times New Roman" panose="02020603050405020304" pitchFamily="18" charset="0"/>
                <a:cs typeface="Times New Roman" panose="02020603050405020304" pitchFamily="18" charset="0"/>
              </a:rPr>
              <a:t>					</a:t>
            </a:r>
            <a:br>
              <a:rPr lang="it-IT" sz="1800" dirty="0">
                <a:solidFill>
                  <a:schemeClr val="tx1"/>
                </a:solidFill>
                <a:latin typeface="Times New Roman" panose="02020603050405020304" pitchFamily="18" charset="0"/>
                <a:cs typeface="Times New Roman" panose="02020603050405020304" pitchFamily="18" charset="0"/>
              </a:rPr>
            </a:br>
            <a:r>
              <a:rPr lang="it-IT" sz="1800" dirty="0">
                <a:solidFill>
                  <a:schemeClr val="tx1"/>
                </a:solidFill>
                <a:latin typeface="Times New Roman" panose="02020603050405020304" pitchFamily="18" charset="0"/>
                <a:cs typeface="Times New Roman" panose="02020603050405020304" pitchFamily="18" charset="0"/>
              </a:rPr>
              <a:t>					Spiegare le cause</a:t>
            </a:r>
            <a:br>
              <a:rPr lang="it-IT" sz="1800" dirty="0">
                <a:solidFill>
                  <a:schemeClr val="tx1"/>
                </a:solidFill>
                <a:latin typeface="Times New Roman" panose="02020603050405020304" pitchFamily="18" charset="0"/>
                <a:cs typeface="Times New Roman" panose="02020603050405020304" pitchFamily="18" charset="0"/>
              </a:rPr>
            </a:br>
            <a:br>
              <a:rPr lang="it-IT" sz="1800" dirty="0">
                <a:solidFill>
                  <a:schemeClr val="tx1"/>
                </a:solidFill>
                <a:latin typeface="Times New Roman" panose="02020603050405020304" pitchFamily="18" charset="0"/>
                <a:cs typeface="Times New Roman" panose="02020603050405020304" pitchFamily="18" charset="0"/>
              </a:rPr>
            </a:br>
            <a:r>
              <a:rPr lang="it-IT" sz="1800" b="1" dirty="0">
                <a:solidFill>
                  <a:srgbClr val="FF0000"/>
                </a:solidFill>
                <a:latin typeface="Times New Roman" panose="02020603050405020304" pitchFamily="18" charset="0"/>
                <a:cs typeface="Times New Roman" panose="02020603050405020304" pitchFamily="18" charset="0"/>
              </a:rPr>
              <a:t>Tre grandi gruppi di teorie</a:t>
            </a:r>
            <a:br>
              <a:rPr lang="it-IT" sz="1800" dirty="0">
                <a:solidFill>
                  <a:schemeClr val="tx1"/>
                </a:solidFill>
                <a:latin typeface="Times New Roman" panose="02020603050405020304" pitchFamily="18" charset="0"/>
                <a:cs typeface="Times New Roman" panose="02020603050405020304" pitchFamily="18" charset="0"/>
              </a:rPr>
            </a:br>
            <a:br>
              <a:rPr lang="it-IT" sz="1800" dirty="0">
                <a:solidFill>
                  <a:schemeClr val="tx1"/>
                </a:solidFill>
                <a:latin typeface="Times New Roman" panose="02020603050405020304" pitchFamily="18" charset="0"/>
                <a:cs typeface="Times New Roman" panose="02020603050405020304" pitchFamily="18" charset="0"/>
              </a:rPr>
            </a:br>
            <a:r>
              <a:rPr lang="it-IT" sz="1800" dirty="0">
                <a:solidFill>
                  <a:schemeClr val="tx1"/>
                </a:solidFill>
                <a:latin typeface="Times New Roman" panose="02020603050405020304" pitchFamily="18" charset="0"/>
                <a:cs typeface="Times New Roman" panose="02020603050405020304" pitchFamily="18" charset="0"/>
              </a:rPr>
              <a:t>1) </a:t>
            </a:r>
            <a:r>
              <a:rPr lang="it-IT" sz="1800" b="1" dirty="0">
                <a:solidFill>
                  <a:srgbClr val="FF0000"/>
                </a:solidFill>
                <a:latin typeface="Times New Roman" panose="02020603050405020304" pitchFamily="18" charset="0"/>
                <a:cs typeface="Times New Roman" panose="02020603050405020304" pitchFamily="18" charset="0"/>
              </a:rPr>
              <a:t>TEORIA DEL MUTAMENTO SOCIALE</a:t>
            </a:r>
            <a:br>
              <a:rPr lang="it-IT" sz="1800" dirty="0">
                <a:solidFill>
                  <a:schemeClr val="tx1"/>
                </a:solidFill>
                <a:latin typeface="Times New Roman" panose="02020603050405020304" pitchFamily="18" charset="0"/>
                <a:cs typeface="Times New Roman" panose="02020603050405020304" pitchFamily="18" charset="0"/>
              </a:rPr>
            </a:br>
            <a:r>
              <a:rPr lang="it-IT" sz="1800" dirty="0">
                <a:solidFill>
                  <a:schemeClr val="tx1"/>
                </a:solidFill>
                <a:latin typeface="Times New Roman" panose="02020603050405020304" pitchFamily="18" charset="0"/>
                <a:cs typeface="Times New Roman" panose="02020603050405020304" pitchFamily="18" charset="0"/>
              </a:rPr>
              <a:t>	Teoria del pensionamento</a:t>
            </a:r>
            <a:br>
              <a:rPr lang="it-IT" sz="1800" dirty="0">
                <a:solidFill>
                  <a:schemeClr val="tx1"/>
                </a:solidFill>
                <a:latin typeface="Times New Roman" panose="02020603050405020304" pitchFamily="18" charset="0"/>
                <a:cs typeface="Times New Roman" panose="02020603050405020304" pitchFamily="18" charset="0"/>
              </a:rPr>
            </a:br>
            <a:r>
              <a:rPr lang="it-IT" sz="1800" dirty="0">
                <a:solidFill>
                  <a:schemeClr val="tx1"/>
                </a:solidFill>
                <a:latin typeface="Times New Roman" panose="02020603050405020304" pitchFamily="18" charset="0"/>
                <a:cs typeface="Times New Roman" panose="02020603050405020304" pitchFamily="18" charset="0"/>
              </a:rPr>
              <a:t>	Teoria della trasformazione della famiglia</a:t>
            </a:r>
            <a:br>
              <a:rPr lang="it-IT" sz="1800" dirty="0">
                <a:solidFill>
                  <a:schemeClr val="tx1"/>
                </a:solidFill>
                <a:latin typeface="Times New Roman" panose="02020603050405020304" pitchFamily="18" charset="0"/>
                <a:cs typeface="Times New Roman" panose="02020603050405020304" pitchFamily="18" charset="0"/>
              </a:rPr>
            </a:br>
            <a:br>
              <a:rPr lang="it-IT" sz="1800" dirty="0">
                <a:solidFill>
                  <a:schemeClr val="tx1"/>
                </a:solidFill>
                <a:latin typeface="Times New Roman" panose="02020603050405020304" pitchFamily="18" charset="0"/>
                <a:cs typeface="Times New Roman" panose="02020603050405020304" pitchFamily="18" charset="0"/>
              </a:rPr>
            </a:br>
            <a:r>
              <a:rPr lang="it-IT" sz="1800" dirty="0">
                <a:solidFill>
                  <a:schemeClr val="tx1"/>
                </a:solidFill>
                <a:latin typeface="Times New Roman" panose="02020603050405020304" pitchFamily="18" charset="0"/>
                <a:cs typeface="Times New Roman" panose="02020603050405020304" pitchFamily="18" charset="0"/>
              </a:rPr>
              <a:t>2) </a:t>
            </a:r>
            <a:r>
              <a:rPr lang="it-IT" sz="1800" b="1" dirty="0">
                <a:solidFill>
                  <a:srgbClr val="FF0000"/>
                </a:solidFill>
                <a:latin typeface="Times New Roman" panose="02020603050405020304" pitchFamily="18" charset="0"/>
                <a:cs typeface="Times New Roman" panose="02020603050405020304" pitchFamily="18" charset="0"/>
              </a:rPr>
              <a:t>TEORIA DELLA DEVIANZA</a:t>
            </a:r>
            <a:br>
              <a:rPr lang="it-IT" sz="1800" dirty="0">
                <a:solidFill>
                  <a:schemeClr val="tx1"/>
                </a:solidFill>
                <a:latin typeface="Times New Roman" panose="02020603050405020304" pitchFamily="18" charset="0"/>
                <a:cs typeface="Times New Roman" panose="02020603050405020304" pitchFamily="18" charset="0"/>
              </a:rPr>
            </a:br>
            <a:r>
              <a:rPr lang="it-IT" sz="1800" dirty="0">
                <a:solidFill>
                  <a:schemeClr val="tx1"/>
                </a:solidFill>
                <a:latin typeface="Times New Roman" panose="02020603050405020304" pitchFamily="18" charset="0"/>
                <a:cs typeface="Times New Roman" panose="02020603050405020304" pitchFamily="18" charset="0"/>
              </a:rPr>
              <a:t>	Teoria dell’anomia</a:t>
            </a:r>
            <a:br>
              <a:rPr lang="it-IT" sz="1800" dirty="0">
                <a:solidFill>
                  <a:schemeClr val="tx1"/>
                </a:solidFill>
                <a:latin typeface="Times New Roman" panose="02020603050405020304" pitchFamily="18" charset="0"/>
                <a:cs typeface="Times New Roman" panose="02020603050405020304" pitchFamily="18" charset="0"/>
              </a:rPr>
            </a:br>
            <a:r>
              <a:rPr lang="it-IT" sz="1800" dirty="0">
                <a:solidFill>
                  <a:schemeClr val="tx1"/>
                </a:solidFill>
                <a:latin typeface="Times New Roman" panose="02020603050405020304" pitchFamily="18" charset="0"/>
                <a:cs typeface="Times New Roman" panose="02020603050405020304" pitchFamily="18" charset="0"/>
              </a:rPr>
              <a:t>	Teoria dell’alienazione</a:t>
            </a:r>
            <a:br>
              <a:rPr lang="it-IT" sz="1800" dirty="0">
                <a:solidFill>
                  <a:schemeClr val="tx1"/>
                </a:solidFill>
                <a:latin typeface="Times New Roman" panose="02020603050405020304" pitchFamily="18" charset="0"/>
                <a:cs typeface="Times New Roman" panose="02020603050405020304" pitchFamily="18" charset="0"/>
              </a:rPr>
            </a:br>
            <a:br>
              <a:rPr lang="it-IT" sz="1800" dirty="0">
                <a:solidFill>
                  <a:schemeClr val="tx1"/>
                </a:solidFill>
                <a:latin typeface="Times New Roman" panose="02020603050405020304" pitchFamily="18" charset="0"/>
                <a:cs typeface="Times New Roman" panose="02020603050405020304" pitchFamily="18" charset="0"/>
              </a:rPr>
            </a:br>
            <a:r>
              <a:rPr lang="it-IT" sz="1800" dirty="0">
                <a:solidFill>
                  <a:schemeClr val="tx1"/>
                </a:solidFill>
                <a:latin typeface="Times New Roman" panose="02020603050405020304" pitchFamily="18" charset="0"/>
                <a:cs typeface="Times New Roman" panose="02020603050405020304" pitchFamily="18" charset="0"/>
              </a:rPr>
              <a:t>3) </a:t>
            </a:r>
            <a:r>
              <a:rPr lang="it-IT" sz="1800" b="1" dirty="0">
                <a:solidFill>
                  <a:srgbClr val="FF0000"/>
                </a:solidFill>
                <a:latin typeface="Times New Roman" panose="02020603050405020304" pitchFamily="18" charset="0"/>
                <a:cs typeface="Times New Roman" panose="02020603050405020304" pitchFamily="18" charset="0"/>
              </a:rPr>
              <a:t>TEORIE PSICOLOGICHE</a:t>
            </a:r>
            <a:br>
              <a:rPr lang="it-IT" sz="1800" dirty="0">
                <a:solidFill>
                  <a:schemeClr val="tx1"/>
                </a:solidFill>
                <a:latin typeface="Times New Roman" panose="02020603050405020304" pitchFamily="18" charset="0"/>
                <a:cs typeface="Times New Roman" panose="02020603050405020304" pitchFamily="18" charset="0"/>
              </a:rPr>
            </a:br>
            <a:r>
              <a:rPr lang="it-IT" sz="1800" dirty="0">
                <a:solidFill>
                  <a:schemeClr val="tx1"/>
                </a:solidFill>
                <a:latin typeface="Times New Roman" panose="02020603050405020304" pitchFamily="18" charset="0"/>
                <a:cs typeface="Times New Roman" panose="02020603050405020304" pitchFamily="18" charset="0"/>
              </a:rPr>
              <a:t>	Teoria del </a:t>
            </a:r>
            <a:r>
              <a:rPr lang="it-IT" sz="1800" dirty="0" err="1">
                <a:solidFill>
                  <a:schemeClr val="tx1"/>
                </a:solidFill>
                <a:latin typeface="Times New Roman" panose="02020603050405020304" pitchFamily="18" charset="0"/>
                <a:cs typeface="Times New Roman" panose="02020603050405020304" pitchFamily="18" charset="0"/>
              </a:rPr>
              <a:t>disengagement</a:t>
            </a:r>
            <a:r>
              <a:rPr lang="it-IT" sz="1800" dirty="0">
                <a:solidFill>
                  <a:schemeClr val="tx1"/>
                </a:solidFill>
                <a:latin typeface="Times New Roman" panose="02020603050405020304" pitchFamily="18" charset="0"/>
                <a:cs typeface="Times New Roman" panose="02020603050405020304" pitchFamily="18" charset="0"/>
              </a:rPr>
              <a:t> o del disimpegno</a:t>
            </a:r>
            <a:br>
              <a:rPr lang="it-IT" sz="1800" dirty="0">
                <a:solidFill>
                  <a:schemeClr val="tx1"/>
                </a:solidFill>
                <a:latin typeface="Times New Roman" panose="02020603050405020304" pitchFamily="18" charset="0"/>
                <a:cs typeface="Times New Roman" panose="02020603050405020304" pitchFamily="18" charset="0"/>
              </a:rPr>
            </a:br>
            <a:r>
              <a:rPr lang="it-IT" sz="1800" dirty="0">
                <a:solidFill>
                  <a:schemeClr val="tx1"/>
                </a:solidFill>
                <a:latin typeface="Times New Roman" panose="02020603050405020304" pitchFamily="18" charset="0"/>
                <a:cs typeface="Times New Roman" panose="02020603050405020304" pitchFamily="18" charset="0"/>
              </a:rPr>
              <a:t>	Teoria dell’activity o del disimpegno attivo</a:t>
            </a:r>
            <a:br>
              <a:rPr lang="it-IT" sz="1800" dirty="0">
                <a:solidFill>
                  <a:schemeClr val="tx1"/>
                </a:solidFill>
                <a:latin typeface="Times New Roman" panose="02020603050405020304" pitchFamily="18" charset="0"/>
                <a:cs typeface="Times New Roman" panose="02020603050405020304" pitchFamily="18" charset="0"/>
              </a:rPr>
            </a:br>
            <a:r>
              <a:rPr lang="it-IT" sz="1800" dirty="0">
                <a:solidFill>
                  <a:schemeClr val="tx1"/>
                </a:solidFill>
                <a:latin typeface="Times New Roman" panose="02020603050405020304" pitchFamily="18" charset="0"/>
                <a:cs typeface="Times New Roman" panose="02020603050405020304" pitchFamily="18" charset="0"/>
              </a:rPr>
              <a:t>	Teoria intermedia</a:t>
            </a:r>
            <a:br>
              <a:rPr lang="it-IT" sz="1800" dirty="0">
                <a:solidFill>
                  <a:schemeClr val="tx1"/>
                </a:solidFill>
                <a:latin typeface="Times New Roman" panose="02020603050405020304" pitchFamily="18" charset="0"/>
                <a:cs typeface="Times New Roman" panose="02020603050405020304" pitchFamily="18" charset="0"/>
              </a:rPr>
            </a:br>
            <a:r>
              <a:rPr lang="it-IT" sz="1800" dirty="0">
                <a:solidFill>
                  <a:schemeClr val="tx1"/>
                </a:solidFill>
                <a:latin typeface="Times New Roman" panose="02020603050405020304" pitchFamily="18" charset="0"/>
                <a:cs typeface="Times New Roman" panose="02020603050405020304" pitchFamily="18" charset="0"/>
              </a:rPr>
              <a:t>	</a:t>
            </a:r>
          </a:p>
        </p:txBody>
      </p:sp>
      <p:sp>
        <p:nvSpPr>
          <p:cNvPr id="3" name="Freccia in giù 2">
            <a:extLst>
              <a:ext uri="{FF2B5EF4-FFF2-40B4-BE49-F238E27FC236}">
                <a16:creationId xmlns:a16="http://schemas.microsoft.com/office/drawing/2014/main" id="{39D9AB78-7084-4CBF-BF58-A7A9F4B57583}"/>
              </a:ext>
            </a:extLst>
          </p:cNvPr>
          <p:cNvSpPr/>
          <p:nvPr/>
        </p:nvSpPr>
        <p:spPr>
          <a:xfrm>
            <a:off x="4136994" y="1109709"/>
            <a:ext cx="248575" cy="2929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 name="Freccia in giù 3">
            <a:extLst>
              <a:ext uri="{FF2B5EF4-FFF2-40B4-BE49-F238E27FC236}">
                <a16:creationId xmlns:a16="http://schemas.microsoft.com/office/drawing/2014/main" id="{28A184E6-E9D3-4ABB-A2C8-CD3438666F1F}"/>
              </a:ext>
            </a:extLst>
          </p:cNvPr>
          <p:cNvSpPr/>
          <p:nvPr/>
        </p:nvSpPr>
        <p:spPr>
          <a:xfrm>
            <a:off x="4136994" y="1624614"/>
            <a:ext cx="248575" cy="2929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4387858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2E4D4AC-9A23-4588-B21D-D272087EFFFF}"/>
              </a:ext>
            </a:extLst>
          </p:cNvPr>
          <p:cNvSpPr>
            <a:spLocks noGrp="1"/>
          </p:cNvSpPr>
          <p:nvPr>
            <p:ph type="title"/>
          </p:nvPr>
        </p:nvSpPr>
        <p:spPr>
          <a:xfrm>
            <a:off x="685799" y="609600"/>
            <a:ext cx="10624352" cy="5906610"/>
          </a:xfrm>
          <a:solidFill>
            <a:schemeClr val="accent1">
              <a:lumMod val="60000"/>
              <a:lumOff val="40000"/>
            </a:schemeClr>
          </a:solidFill>
        </p:spPr>
        <p:txBody>
          <a:bodyPr>
            <a:normAutofit/>
          </a:bodyPr>
          <a:lstStyle/>
          <a:p>
            <a:r>
              <a:rPr lang="it-IT" sz="2400" b="1" dirty="0">
                <a:solidFill>
                  <a:srgbClr val="FF0000"/>
                </a:solidFill>
                <a:latin typeface="Times New Roman" panose="02020603050405020304" pitchFamily="18" charset="0"/>
                <a:cs typeface="Times New Roman" panose="02020603050405020304" pitchFamily="18" charset="0"/>
              </a:rPr>
              <a:t>					TEORIA DEL PENSIONAMENTO</a:t>
            </a:r>
            <a:br>
              <a:rPr lang="it-IT" sz="2400" dirty="0">
                <a:solidFill>
                  <a:schemeClr val="tx1"/>
                </a:solidFill>
                <a:latin typeface="Times New Roman" panose="02020603050405020304" pitchFamily="18" charset="0"/>
                <a:cs typeface="Times New Roman" panose="02020603050405020304" pitchFamily="18" charset="0"/>
              </a:rPr>
            </a:br>
            <a:br>
              <a:rPr lang="it-IT" sz="2400" dirty="0">
                <a:solidFill>
                  <a:schemeClr val="tx1"/>
                </a:solidFill>
                <a:latin typeface="Times New Roman" panose="02020603050405020304" pitchFamily="18" charset="0"/>
                <a:cs typeface="Times New Roman" panose="02020603050405020304" pitchFamily="18" charset="0"/>
              </a:rPr>
            </a:br>
            <a:r>
              <a:rPr lang="it-IT" sz="2400" b="1" dirty="0">
                <a:solidFill>
                  <a:srgbClr val="FF0000"/>
                </a:solidFill>
                <a:latin typeface="Times New Roman" panose="02020603050405020304" pitchFamily="18" charset="0"/>
                <a:cs typeface="Times New Roman" panose="02020603050405020304" pitchFamily="18" charset="0"/>
              </a:rPr>
              <a:t>PUNTO CENTRALE</a:t>
            </a:r>
            <a:r>
              <a:rPr lang="it-IT" sz="2400" dirty="0">
                <a:solidFill>
                  <a:schemeClr val="tx1"/>
                </a:solidFill>
                <a:latin typeface="Times New Roman" panose="02020603050405020304" pitchFamily="18" charset="0"/>
                <a:cs typeface="Times New Roman" panose="02020603050405020304" pitchFamily="18" charset="0"/>
              </a:rPr>
              <a:t>:  contrapposizione tra il periodo dell’attività lavorativa e quello del pensionamento </a:t>
            </a:r>
            <a:br>
              <a:rPr lang="it-IT" sz="2400" dirty="0">
                <a:solidFill>
                  <a:schemeClr val="tx1"/>
                </a:solidFill>
                <a:latin typeface="Times New Roman" panose="02020603050405020304" pitchFamily="18" charset="0"/>
                <a:cs typeface="Times New Roman" panose="02020603050405020304" pitchFamily="18" charset="0"/>
              </a:rPr>
            </a:br>
            <a:r>
              <a:rPr lang="it-IT" sz="2400" dirty="0">
                <a:solidFill>
                  <a:schemeClr val="tx1"/>
                </a:solidFill>
                <a:latin typeface="Times New Roman" panose="02020603050405020304" pitchFamily="18" charset="0"/>
                <a:cs typeface="Times New Roman" panose="02020603050405020304" pitchFamily="18" charset="0"/>
              </a:rPr>
              <a:t>Nelle società agricole, l’anziano svolgeva il suo lavoro nell’ambito della famiglia dove trovava attività adatte alle sue capacità.</a:t>
            </a:r>
            <a:br>
              <a:rPr lang="it-IT" sz="2400" dirty="0">
                <a:solidFill>
                  <a:schemeClr val="tx1"/>
                </a:solidFill>
                <a:latin typeface="Times New Roman" panose="02020603050405020304" pitchFamily="18" charset="0"/>
                <a:cs typeface="Times New Roman" panose="02020603050405020304" pitchFamily="18" charset="0"/>
              </a:rPr>
            </a:br>
            <a:r>
              <a:rPr lang="it-IT" sz="2400" dirty="0">
                <a:solidFill>
                  <a:schemeClr val="tx1"/>
                </a:solidFill>
                <a:latin typeface="Times New Roman" panose="02020603050405020304" pitchFamily="18" charset="0"/>
                <a:cs typeface="Times New Roman" panose="02020603050405020304" pitchFamily="18" charset="0"/>
              </a:rPr>
              <a:t>Restava così inserito nel contesto familiare, sociale, produttivo mantenendo un </a:t>
            </a:r>
            <a:r>
              <a:rPr lang="it-IT" sz="2400" b="1" dirty="0">
                <a:solidFill>
                  <a:srgbClr val="FF0000"/>
                </a:solidFill>
                <a:latin typeface="Times New Roman" panose="02020603050405020304" pitchFamily="18" charset="0"/>
                <a:cs typeface="Times New Roman" panose="02020603050405020304" pitchFamily="18" charset="0"/>
              </a:rPr>
              <a:t>ruolo attivo.</a:t>
            </a:r>
            <a:br>
              <a:rPr lang="it-IT" sz="2400" dirty="0">
                <a:solidFill>
                  <a:schemeClr val="tx1"/>
                </a:solidFill>
                <a:latin typeface="Times New Roman" panose="02020603050405020304" pitchFamily="18" charset="0"/>
                <a:cs typeface="Times New Roman" panose="02020603050405020304" pitchFamily="18" charset="0"/>
              </a:rPr>
            </a:br>
            <a:r>
              <a:rPr lang="it-IT" sz="2400" dirty="0">
                <a:solidFill>
                  <a:schemeClr val="tx1"/>
                </a:solidFill>
                <a:latin typeface="Times New Roman" panose="02020603050405020304" pitchFamily="18" charset="0"/>
                <a:cs typeface="Times New Roman" panose="02020603050405020304" pitchFamily="18" charset="0"/>
              </a:rPr>
              <a:t>Con l’industrializzazione la situazione è cambiata.</a:t>
            </a:r>
            <a:br>
              <a:rPr lang="it-IT" sz="2400" dirty="0">
                <a:solidFill>
                  <a:schemeClr val="tx1"/>
                </a:solidFill>
                <a:latin typeface="Times New Roman" panose="02020603050405020304" pitchFamily="18" charset="0"/>
                <a:cs typeface="Times New Roman" panose="02020603050405020304" pitchFamily="18" charset="0"/>
              </a:rPr>
            </a:br>
            <a:br>
              <a:rPr lang="it-IT" sz="2400" dirty="0">
                <a:solidFill>
                  <a:schemeClr val="tx1"/>
                </a:solidFill>
                <a:latin typeface="Times New Roman" panose="02020603050405020304" pitchFamily="18" charset="0"/>
                <a:cs typeface="Times New Roman" panose="02020603050405020304" pitchFamily="18" charset="0"/>
              </a:rPr>
            </a:br>
            <a:r>
              <a:rPr lang="it-IT" sz="2400" dirty="0">
                <a:solidFill>
                  <a:schemeClr val="tx1"/>
                </a:solidFill>
                <a:latin typeface="Times New Roman" panose="02020603050405020304" pitchFamily="18" charset="0"/>
                <a:cs typeface="Times New Roman" panose="02020603050405020304" pitchFamily="18" charset="0"/>
              </a:rPr>
              <a:t>Il lavoro non è solo un mezzo di sostentamento ma è anche il più importante ruolo sociale (status e identità sociale, realizzazione personale).</a:t>
            </a:r>
            <a:br>
              <a:rPr lang="it-IT" sz="2400" dirty="0">
                <a:solidFill>
                  <a:schemeClr val="tx1"/>
                </a:solidFill>
                <a:latin typeface="Times New Roman" panose="02020603050405020304" pitchFamily="18" charset="0"/>
                <a:cs typeface="Times New Roman" panose="02020603050405020304" pitchFamily="18" charset="0"/>
              </a:rPr>
            </a:br>
            <a:r>
              <a:rPr lang="it-IT" sz="2400" dirty="0">
                <a:solidFill>
                  <a:schemeClr val="tx1"/>
                </a:solidFill>
                <a:latin typeface="Times New Roman" panose="02020603050405020304" pitchFamily="18" charset="0"/>
                <a:cs typeface="Times New Roman" panose="02020603050405020304" pitchFamily="18" charset="0"/>
              </a:rPr>
              <a:t>Il lavoro rappresenta anche un mezzo di socializzazione.</a:t>
            </a:r>
            <a:br>
              <a:rPr lang="it-IT" sz="2400" dirty="0">
                <a:solidFill>
                  <a:schemeClr val="tx1"/>
                </a:solidFill>
                <a:latin typeface="Times New Roman" panose="02020603050405020304" pitchFamily="18" charset="0"/>
                <a:cs typeface="Times New Roman" panose="02020603050405020304" pitchFamily="18" charset="0"/>
              </a:rPr>
            </a:br>
            <a:r>
              <a:rPr lang="it-IT" sz="2400" dirty="0">
                <a:solidFill>
                  <a:schemeClr val="tx1"/>
                </a:solidFill>
                <a:latin typeface="Times New Roman" panose="02020603050405020304" pitchFamily="18" charset="0"/>
                <a:cs typeface="Times New Roman" panose="02020603050405020304" pitchFamily="18" charset="0"/>
              </a:rPr>
              <a:t>Il lavoro è uno strumento di organizzazione della giornata.</a:t>
            </a:r>
            <a:br>
              <a:rPr lang="it-IT" sz="2400" dirty="0">
                <a:solidFill>
                  <a:schemeClr val="tx1"/>
                </a:solidFill>
                <a:latin typeface="Times New Roman" panose="02020603050405020304" pitchFamily="18" charset="0"/>
                <a:cs typeface="Times New Roman" panose="02020603050405020304" pitchFamily="18" charset="0"/>
              </a:rPr>
            </a:br>
            <a:r>
              <a:rPr lang="it-IT" sz="2400" dirty="0">
                <a:solidFill>
                  <a:schemeClr val="tx1"/>
                </a:solidFill>
                <a:latin typeface="Times New Roman" panose="02020603050405020304" pitchFamily="18" charset="0"/>
                <a:cs typeface="Times New Roman" panose="02020603050405020304" pitchFamily="18" charset="0"/>
              </a:rPr>
              <a:t>Il lavoro diventa un momento centrale dell’esistenza di ognuno.</a:t>
            </a:r>
          </a:p>
        </p:txBody>
      </p:sp>
    </p:spTree>
    <p:extLst>
      <p:ext uri="{BB962C8B-B14F-4D97-AF65-F5344CB8AC3E}">
        <p14:creationId xmlns:p14="http://schemas.microsoft.com/office/powerpoint/2010/main" val="36924327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2E4D4AC-9A23-4588-B21D-D272087EFFFF}"/>
              </a:ext>
            </a:extLst>
          </p:cNvPr>
          <p:cNvSpPr>
            <a:spLocks noGrp="1"/>
          </p:cNvSpPr>
          <p:nvPr>
            <p:ph type="title"/>
          </p:nvPr>
        </p:nvSpPr>
        <p:spPr>
          <a:xfrm>
            <a:off x="685799" y="341790"/>
            <a:ext cx="10056182" cy="6174420"/>
          </a:xfrm>
          <a:solidFill>
            <a:srgbClr val="FFC000"/>
          </a:solidFill>
        </p:spPr>
        <p:txBody>
          <a:bodyPr>
            <a:noAutofit/>
          </a:bodyPr>
          <a:lstStyle/>
          <a:p>
            <a:r>
              <a:rPr lang="it-IT" sz="2400" dirty="0">
                <a:solidFill>
                  <a:schemeClr val="tx1"/>
                </a:solidFill>
                <a:latin typeface="Times New Roman" panose="02020603050405020304" pitchFamily="18" charset="0"/>
                <a:cs typeface="Times New Roman" panose="02020603050405020304" pitchFamily="18" charset="0"/>
              </a:rPr>
              <a:t>Il pensionamento a un’età prestabilita rappresenta una interruzione brusca, coatta irreversibile.</a:t>
            </a:r>
            <a:br>
              <a:rPr lang="it-IT" sz="2400" dirty="0">
                <a:solidFill>
                  <a:schemeClr val="tx1"/>
                </a:solidFill>
                <a:latin typeface="Times New Roman" panose="02020603050405020304" pitchFamily="18" charset="0"/>
                <a:cs typeface="Times New Roman" panose="02020603050405020304" pitchFamily="18" charset="0"/>
              </a:rPr>
            </a:br>
            <a:r>
              <a:rPr lang="it-IT" sz="2400" dirty="0">
                <a:solidFill>
                  <a:schemeClr val="tx1"/>
                </a:solidFill>
                <a:latin typeface="Times New Roman" panose="02020603050405020304" pitchFamily="18" charset="0"/>
                <a:cs typeface="Times New Roman" panose="02020603050405020304" pitchFamily="18" charset="0"/>
              </a:rPr>
              <a:t>La situazione di inattività produce processi di marginalizzazione.</a:t>
            </a:r>
            <a:br>
              <a:rPr lang="it-IT" sz="2400" dirty="0">
                <a:solidFill>
                  <a:schemeClr val="tx1"/>
                </a:solidFill>
                <a:latin typeface="Times New Roman" panose="02020603050405020304" pitchFamily="18" charset="0"/>
                <a:cs typeface="Times New Roman" panose="02020603050405020304" pitchFamily="18" charset="0"/>
              </a:rPr>
            </a:br>
            <a:r>
              <a:rPr lang="it-IT" sz="2400" dirty="0">
                <a:solidFill>
                  <a:schemeClr val="tx1"/>
                </a:solidFill>
                <a:latin typeface="Times New Roman" panose="02020603050405020304" pitchFamily="18" charset="0"/>
                <a:cs typeface="Times New Roman" panose="02020603050405020304" pitchFamily="18" charset="0"/>
              </a:rPr>
              <a:t>Con la perdita del ruolo di produttore diminuiscono le </a:t>
            </a:r>
            <a:r>
              <a:rPr lang="it-IT" sz="2400" b="1" dirty="0">
                <a:solidFill>
                  <a:srgbClr val="FF0000"/>
                </a:solidFill>
                <a:latin typeface="Times New Roman" panose="02020603050405020304" pitchFamily="18" charset="0"/>
                <a:cs typeface="Times New Roman" panose="02020603050405020304" pitchFamily="18" charset="0"/>
              </a:rPr>
              <a:t>risorse economiche e le relazioni umane</a:t>
            </a:r>
            <a:r>
              <a:rPr lang="it-IT" sz="2400" dirty="0">
                <a:solidFill>
                  <a:schemeClr val="tx1"/>
                </a:solidFill>
                <a:latin typeface="Times New Roman" panose="02020603050405020304" pitchFamily="18" charset="0"/>
                <a:cs typeface="Times New Roman" panose="02020603050405020304" pitchFamily="18" charset="0"/>
              </a:rPr>
              <a:t>.</a:t>
            </a:r>
            <a:br>
              <a:rPr lang="it-IT" sz="2400" dirty="0">
                <a:solidFill>
                  <a:schemeClr val="tx1"/>
                </a:solidFill>
                <a:latin typeface="Times New Roman" panose="02020603050405020304" pitchFamily="18" charset="0"/>
                <a:cs typeface="Times New Roman" panose="02020603050405020304" pitchFamily="18" charset="0"/>
              </a:rPr>
            </a:br>
            <a:br>
              <a:rPr lang="it-IT" sz="2400" dirty="0">
                <a:solidFill>
                  <a:schemeClr val="tx1"/>
                </a:solidFill>
                <a:latin typeface="Times New Roman" panose="02020603050405020304" pitchFamily="18" charset="0"/>
                <a:cs typeface="Times New Roman" panose="02020603050405020304" pitchFamily="18" charset="0"/>
              </a:rPr>
            </a:br>
            <a:r>
              <a:rPr lang="it-IT" sz="2400" dirty="0">
                <a:solidFill>
                  <a:schemeClr val="tx1"/>
                </a:solidFill>
                <a:latin typeface="Times New Roman" panose="02020603050405020304" pitchFamily="18" charset="0"/>
                <a:cs typeface="Times New Roman" panose="02020603050405020304" pitchFamily="18" charset="0"/>
              </a:rPr>
              <a:t>					Senso di incertezza</a:t>
            </a:r>
            <a:br>
              <a:rPr lang="it-IT" sz="2400" dirty="0">
                <a:solidFill>
                  <a:schemeClr val="tx1"/>
                </a:solidFill>
                <a:latin typeface="Times New Roman" panose="02020603050405020304" pitchFamily="18" charset="0"/>
                <a:cs typeface="Times New Roman" panose="02020603050405020304" pitchFamily="18" charset="0"/>
              </a:rPr>
            </a:br>
            <a:r>
              <a:rPr lang="it-IT" sz="2400" dirty="0">
                <a:solidFill>
                  <a:schemeClr val="tx1"/>
                </a:solidFill>
                <a:latin typeface="Times New Roman" panose="02020603050405020304" pitchFamily="18" charset="0"/>
                <a:cs typeface="Times New Roman" panose="02020603050405020304" pitchFamily="18" charset="0"/>
              </a:rPr>
              <a:t>					Diminuzione dell’autostima</a:t>
            </a:r>
            <a:br>
              <a:rPr lang="it-IT" sz="2400" dirty="0">
                <a:solidFill>
                  <a:schemeClr val="tx1"/>
                </a:solidFill>
                <a:latin typeface="Times New Roman" panose="02020603050405020304" pitchFamily="18" charset="0"/>
                <a:cs typeface="Times New Roman" panose="02020603050405020304" pitchFamily="18" charset="0"/>
              </a:rPr>
            </a:br>
            <a:r>
              <a:rPr lang="it-IT" sz="2400" dirty="0">
                <a:solidFill>
                  <a:schemeClr val="tx1"/>
                </a:solidFill>
                <a:latin typeface="Times New Roman" panose="02020603050405020304" pitchFamily="18" charset="0"/>
                <a:cs typeface="Times New Roman" panose="02020603050405020304" pitchFamily="18" charset="0"/>
              </a:rPr>
              <a:t>					Senso di solitudine</a:t>
            </a:r>
            <a:br>
              <a:rPr lang="it-IT" sz="2400" dirty="0">
                <a:solidFill>
                  <a:schemeClr val="tx1"/>
                </a:solidFill>
                <a:latin typeface="Times New Roman" panose="02020603050405020304" pitchFamily="18" charset="0"/>
                <a:cs typeface="Times New Roman" panose="02020603050405020304" pitchFamily="18" charset="0"/>
              </a:rPr>
            </a:br>
            <a:br>
              <a:rPr lang="it-IT" sz="2400" dirty="0">
                <a:solidFill>
                  <a:schemeClr val="tx1"/>
                </a:solidFill>
                <a:latin typeface="Times New Roman" panose="02020603050405020304" pitchFamily="18" charset="0"/>
                <a:cs typeface="Times New Roman" panose="02020603050405020304" pitchFamily="18" charset="0"/>
              </a:rPr>
            </a:br>
            <a:r>
              <a:rPr lang="it-IT" sz="2400" dirty="0">
                <a:solidFill>
                  <a:schemeClr val="tx1"/>
                </a:solidFill>
                <a:latin typeface="Times New Roman" panose="02020603050405020304" pitchFamily="18" charset="0"/>
                <a:cs typeface="Times New Roman" panose="02020603050405020304" pitchFamily="18" charset="0"/>
              </a:rPr>
              <a:t>Alcuni autori considerano il pensionamento come </a:t>
            </a:r>
            <a:r>
              <a:rPr lang="it-IT" sz="2400" b="1" dirty="0">
                <a:solidFill>
                  <a:srgbClr val="FF0000"/>
                </a:solidFill>
                <a:latin typeface="Times New Roman" panose="02020603050405020304" pitchFamily="18" charset="0"/>
                <a:cs typeface="Times New Roman" panose="02020603050405020304" pitchFamily="18" charset="0"/>
              </a:rPr>
              <a:t>mancanza di ruoli sociali per gli anziani.</a:t>
            </a:r>
            <a:br>
              <a:rPr lang="it-IT" sz="2400" dirty="0">
                <a:solidFill>
                  <a:schemeClr val="tx1"/>
                </a:solidFill>
                <a:latin typeface="Times New Roman" panose="02020603050405020304" pitchFamily="18" charset="0"/>
                <a:cs typeface="Times New Roman" panose="02020603050405020304" pitchFamily="18" charset="0"/>
              </a:rPr>
            </a:br>
            <a:r>
              <a:rPr lang="it-IT" sz="2400" dirty="0">
                <a:solidFill>
                  <a:schemeClr val="tx1"/>
                </a:solidFill>
                <a:latin typeface="Times New Roman" panose="02020603050405020304" pitchFamily="18" charset="0"/>
                <a:cs typeface="Times New Roman" panose="02020603050405020304" pitchFamily="18" charset="0"/>
              </a:rPr>
              <a:t>Quello di pensionato viene definito «</a:t>
            </a:r>
            <a:r>
              <a:rPr lang="it-IT" sz="2400" b="1" dirty="0">
                <a:solidFill>
                  <a:srgbClr val="FF0000"/>
                </a:solidFill>
                <a:latin typeface="Times New Roman" panose="02020603050405020304" pitchFamily="18" charset="0"/>
                <a:cs typeface="Times New Roman" panose="02020603050405020304" pitchFamily="18" charset="0"/>
              </a:rPr>
              <a:t>un ruolo di assenza di ruolo</a:t>
            </a:r>
            <a:r>
              <a:rPr lang="it-IT" sz="2400" dirty="0">
                <a:solidFill>
                  <a:schemeClr val="tx1"/>
                </a:solidFill>
                <a:latin typeface="Times New Roman" panose="02020603050405020304" pitchFamily="18" charset="0"/>
                <a:cs typeface="Times New Roman" panose="02020603050405020304" pitchFamily="18" charset="0"/>
              </a:rPr>
              <a:t>»</a:t>
            </a:r>
            <a:br>
              <a:rPr lang="it-IT" sz="2400" dirty="0">
                <a:solidFill>
                  <a:schemeClr val="tx1"/>
                </a:solidFill>
                <a:latin typeface="Times New Roman" panose="02020603050405020304" pitchFamily="18" charset="0"/>
                <a:cs typeface="Times New Roman" panose="02020603050405020304" pitchFamily="18" charset="0"/>
              </a:rPr>
            </a:br>
            <a:br>
              <a:rPr lang="it-IT" sz="2400" dirty="0">
                <a:solidFill>
                  <a:schemeClr val="tx1"/>
                </a:solidFill>
                <a:latin typeface="Times New Roman" panose="02020603050405020304" pitchFamily="18" charset="0"/>
                <a:cs typeface="Times New Roman" panose="02020603050405020304" pitchFamily="18" charset="0"/>
              </a:rPr>
            </a:br>
            <a:r>
              <a:rPr lang="it-IT" sz="2400" dirty="0">
                <a:solidFill>
                  <a:schemeClr val="tx1"/>
                </a:solidFill>
                <a:latin typeface="Times New Roman" panose="02020603050405020304" pitchFamily="18" charset="0"/>
                <a:cs typeface="Times New Roman" panose="02020603050405020304" pitchFamily="18" charset="0"/>
              </a:rPr>
              <a:t>					</a:t>
            </a:r>
            <a:br>
              <a:rPr lang="it-IT" sz="2400" dirty="0">
                <a:solidFill>
                  <a:schemeClr val="tx1"/>
                </a:solidFill>
                <a:latin typeface="Times New Roman" panose="02020603050405020304" pitchFamily="18" charset="0"/>
                <a:cs typeface="Times New Roman" panose="02020603050405020304" pitchFamily="18" charset="0"/>
              </a:rPr>
            </a:br>
            <a:r>
              <a:rPr lang="it-IT" sz="2400" dirty="0">
                <a:solidFill>
                  <a:schemeClr val="tx1"/>
                </a:solidFill>
                <a:latin typeface="Times New Roman" panose="02020603050405020304" pitchFamily="18" charset="0"/>
                <a:cs typeface="Times New Roman" panose="02020603050405020304" pitchFamily="18" charset="0"/>
              </a:rPr>
              <a:t>					</a:t>
            </a:r>
            <a:r>
              <a:rPr lang="it-IT" sz="2400" b="1" dirty="0">
                <a:solidFill>
                  <a:srgbClr val="FF0000"/>
                </a:solidFill>
                <a:latin typeface="Times New Roman" panose="02020603050405020304" pitchFamily="18" charset="0"/>
                <a:cs typeface="Times New Roman" panose="02020603050405020304" pitchFamily="18" charset="0"/>
              </a:rPr>
              <a:t>mancanza di funzioni per gli anziani</a:t>
            </a:r>
            <a:br>
              <a:rPr lang="it-IT" sz="2400" dirty="0">
                <a:solidFill>
                  <a:schemeClr val="tx1"/>
                </a:solidFill>
                <a:latin typeface="Times New Roman" panose="02020603050405020304" pitchFamily="18" charset="0"/>
                <a:cs typeface="Times New Roman" panose="02020603050405020304" pitchFamily="18" charset="0"/>
              </a:rPr>
            </a:br>
            <a:endParaRPr lang="it-IT" sz="2400" dirty="0">
              <a:solidFill>
                <a:schemeClr val="tx1"/>
              </a:solidFill>
              <a:latin typeface="Times New Roman" panose="02020603050405020304" pitchFamily="18" charset="0"/>
              <a:cs typeface="Times New Roman" panose="02020603050405020304" pitchFamily="18" charset="0"/>
            </a:endParaRPr>
          </a:p>
        </p:txBody>
      </p:sp>
      <p:sp>
        <p:nvSpPr>
          <p:cNvPr id="3" name="Freccia in giù 2">
            <a:extLst>
              <a:ext uri="{FF2B5EF4-FFF2-40B4-BE49-F238E27FC236}">
                <a16:creationId xmlns:a16="http://schemas.microsoft.com/office/drawing/2014/main" id="{D4996315-0904-405D-A03D-53142644FA1E}"/>
              </a:ext>
            </a:extLst>
          </p:cNvPr>
          <p:cNvSpPr/>
          <p:nvPr/>
        </p:nvSpPr>
        <p:spPr>
          <a:xfrm>
            <a:off x="4662996" y="1886505"/>
            <a:ext cx="665825" cy="648070"/>
          </a:xfrm>
          <a:prstGeom prst="down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 name="Parentesi graffa aperta 3">
            <a:extLst>
              <a:ext uri="{FF2B5EF4-FFF2-40B4-BE49-F238E27FC236}">
                <a16:creationId xmlns:a16="http://schemas.microsoft.com/office/drawing/2014/main" id="{661B2841-6A9A-41A8-8278-C3A6423D1E8A}"/>
              </a:ext>
            </a:extLst>
          </p:cNvPr>
          <p:cNvSpPr/>
          <p:nvPr/>
        </p:nvSpPr>
        <p:spPr>
          <a:xfrm>
            <a:off x="2707689" y="2534575"/>
            <a:ext cx="186431" cy="1105270"/>
          </a:xfrm>
          <a:prstGeom prst="leftBrace">
            <a:avLst/>
          </a:prstGeom>
          <a:solidFill>
            <a:schemeClr val="accent2"/>
          </a:solidFill>
        </p:spPr>
        <p:style>
          <a:lnRef idx="1">
            <a:schemeClr val="accent2"/>
          </a:lnRef>
          <a:fillRef idx="0">
            <a:schemeClr val="accent2"/>
          </a:fillRef>
          <a:effectRef idx="0">
            <a:schemeClr val="accent2"/>
          </a:effectRef>
          <a:fontRef idx="minor">
            <a:schemeClr val="tx1"/>
          </a:fontRef>
        </p:style>
        <p:txBody>
          <a:bodyPr rtlCol="0" anchor="ctr"/>
          <a:lstStyle/>
          <a:p>
            <a:pPr algn="ctr"/>
            <a:endParaRPr lang="it-IT">
              <a:ln w="76200">
                <a:solidFill>
                  <a:schemeClr val="tx1"/>
                </a:solidFill>
              </a:ln>
            </a:endParaRPr>
          </a:p>
        </p:txBody>
      </p:sp>
      <p:sp>
        <p:nvSpPr>
          <p:cNvPr id="5" name="Freccia in giù 4">
            <a:extLst>
              <a:ext uri="{FF2B5EF4-FFF2-40B4-BE49-F238E27FC236}">
                <a16:creationId xmlns:a16="http://schemas.microsoft.com/office/drawing/2014/main" id="{6F55F5BE-56EC-4D8E-93C6-2D4CEB85292B}"/>
              </a:ext>
            </a:extLst>
          </p:cNvPr>
          <p:cNvSpPr/>
          <p:nvPr/>
        </p:nvSpPr>
        <p:spPr>
          <a:xfrm>
            <a:off x="5149049" y="5095783"/>
            <a:ext cx="497149" cy="710213"/>
          </a:xfrm>
          <a:prstGeom prst="down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526166403"/>
      </p:ext>
    </p:extLst>
  </p:cSld>
  <p:clrMapOvr>
    <a:masterClrMapping/>
  </p:clrMapOvr>
</p:sld>
</file>

<file path=ppt/theme/theme1.xml><?xml version="1.0" encoding="utf-8"?>
<a:theme xmlns:a="http://schemas.openxmlformats.org/drawingml/2006/main" name="Sfaccettatura">
  <a:themeElements>
    <a:clrScheme name="Sfaccettatur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Sfaccettatur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faccettatur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
  <TotalTime>163</TotalTime>
  <Words>1845</Words>
  <Application>Microsoft Office PowerPoint</Application>
  <PresentationFormat>Widescreen</PresentationFormat>
  <Paragraphs>29</Paragraphs>
  <Slides>15</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15</vt:i4>
      </vt:variant>
    </vt:vector>
  </HeadingPairs>
  <TitlesOfParts>
    <vt:vector size="20" baseType="lpstr">
      <vt:lpstr>Arial</vt:lpstr>
      <vt:lpstr>Times New Roman</vt:lpstr>
      <vt:lpstr>Trebuchet MS</vt:lpstr>
      <vt:lpstr>Wingdings 3</vt:lpstr>
      <vt:lpstr>Sfaccettatura</vt:lpstr>
      <vt:lpstr>Età e diseguaglianze</vt:lpstr>
      <vt:lpstr>Il ciclo di vita umana è un processo sociale e biologico. Anche il contenuto del ciclo vitale è influenzato da fattori sociali ed è suddiviso in fasi sulla base delle quali si svolge il processo d’invecchiamento e precedentemente di crescita. L’appartenenza a un determinato gruppo d’età comporta diritti e obblighi ascritti.  AGEISM: ideologia che caratterizza la disuguaglianza sociale dell’anziano E’ un insieme di credenze che viene impiegato per legittimare la sistematica discriminazione nei confronti dell’anziano   1) Lo status subordinato dell’anziano poggia su caratteristiche biologiche. 2) Tale ideologia si fonda su stereotipi negativi per rappresentare la minoranza considerata.</vt:lpstr>
      <vt:lpstr>        Le differenze di età  In tutte le società individui e ruoli sono stratificati per età. Dalla posizione che occupiamo nella struttura d’età della società dipendono le nostre capacità biologiche, le attività che svolgiamo, i rapporti che stabiliamo con gli altri.   L’età è una caratteristica ascritta. In ogni società vi sono strati di età, cioè aggregati di individui di età simili. Tali strati differiscono anche per status e ruoli. Doveri, diritti e ricompense sono distribuiti in maniera diversa a seconda dell’età. In ogni società hanno luogo due processi: 1) INVECCHIAMENTO: crescita in percentuale degli anziani sul totale della popolazione 2)MUTAMENTO DELLE STRUTTTURE E DEI RUOLI CONNESSI ALL’ETA’    La società si trasforma e con essa cambiano le aspettative normative riferite all’età </vt:lpstr>
      <vt:lpstr>Nelle società tradizionali veniva riservato all’anziano rispetto e deferenza. L’anziano era depositario di saggezza e di sapienza sulla base dell’esperienza di vita. Dispensava consigli e aveva funzione di guida. Tramandava la storia della comunità e informazioni di vita quotidiana. In queste società il potere spettava agli anziani («Consiglio di anziani») Il più anziano era il soggetto dominante nella famiglia.  Nelle società industriali lo status di anziano muta. In queste società l’accesso alla conoscenza avviene attraverso l’istruzione formale. L’esperienza dell’anziano perde valore e la sua conoscenza viene considerata sorpassata. Sotto il profilo economico, gli anziani non svolgono ruoli di rilievo. Muta il suo ruolo nella famiglia: prima era il capo, oggi è una figura sempre più isolata. Molto spesso il processo di urbanizzazione si conclude con la segregazione dell’anziano.  </vt:lpstr>
      <vt:lpstr>        La popolazione anziana  Il concetto di anziano è un concetto esteso, difficile da circoscrivere. A livello individuale è possibile definire una persona anziana in termini biologici, psicologici, anagrafici, sociali, previdenziali, legali. Più problematico è parlare di anziano a livello macro-sociale.  Qual è l’indicatore che delimita l’ingresso nella vecchiaia per la maggior parte delle persone?  L’approccio di tipo anagrafico ha considerato l’età di 60/65 anni il limite oltre il quale la maggior parte della popolazione attiva (produttiva) passa a una condizione di inattività (improduttiva) e diventa anziana. Questa è l’età considerata «normale» per il ritiro dal lavoro e il passaggio allo status di pensionato.  </vt:lpstr>
      <vt:lpstr>       L’invecchiamento: definizioni  Negli studi sociologici vengono utilizzati termini diversi per indicare l’ultima fase della vita umana     VECCHIAIA – TERZA ETA’ – CONDIZIONE ANZIANA  1) VECCHIAIA:  si pone l’attenzione sul lento e irreversibile deterioramento delle unzioni organiche e mentali, sul decadimento fisico e sulla malattia, con scarso interesse alla dimensione sociale dell’anziano  2) TERZA ETA’: indica tutti gli individui con più di 60 o 65 anni. Sottolinea la continuità con gli altri segmenti della vita umana. QUARTA ETA’ : (dai 75/80 in poi): dovrebbe essere l’età della non-autosufficienza, della malattia e della decadenza Va notato che l’et6à cronologica non sempre coincide con l’età biologica  3) CONDIZIONE ANZIANA: stadio con una serie di ruoli ( o meglio non ruoli) socialmente imposti. L’invecchiamento è un processo di natura biologica, a cui contribuiscono le interazioni personali, i ruoli ricoperti, i fattori ambientali, culturali, economici          Studio multidimensionale</vt:lpstr>
      <vt:lpstr>      Le teorie sociologiche sugli anziani       Concetto di emarginazione       Marginalità generalizzata            Spiegare le cause  Tre grandi gruppi di teorie  1) TEORIA DEL MUTAMENTO SOCIALE  Teoria del pensionamento  Teoria della trasformazione della famiglia  2) TEORIA DELLA DEVIANZA  Teoria dell’anomia  Teoria dell’alienazione  3) TEORIE PSICOLOGICHE  Teoria del disengagement o del disimpegno  Teoria dell’activity o del disimpegno attivo  Teoria intermedia  </vt:lpstr>
      <vt:lpstr>     TEORIA DEL PENSIONAMENTO  PUNTO CENTRALE:  contrapposizione tra il periodo dell’attività lavorativa e quello del pensionamento  Nelle società agricole, l’anziano svolgeva il suo lavoro nell’ambito della famiglia dove trovava attività adatte alle sue capacità. Restava così inserito nel contesto familiare, sociale, produttivo mantenendo un ruolo attivo. Con l’industrializzazione la situazione è cambiata.  Il lavoro non è solo un mezzo di sostentamento ma è anche il più importante ruolo sociale (status e identità sociale, realizzazione personale). Il lavoro rappresenta anche un mezzo di socializzazione. Il lavoro è uno strumento di organizzazione della giornata. Il lavoro diventa un momento centrale dell’esistenza di ognuno.</vt:lpstr>
      <vt:lpstr>Il pensionamento a un’età prestabilita rappresenta una interruzione brusca, coatta irreversibile. La situazione di inattività produce processi di marginalizzazione. Con la perdita del ruolo di produttore diminuiscono le risorse economiche e le relazioni umane.       Senso di incertezza      Diminuzione dell’autostima      Senso di solitudine  Alcuni autori considerano il pensionamento come mancanza di ruoli sociali per gli anziani. Quello di pensionato viene definito «un ruolo di assenza di ruolo»             mancanza di funzioni per gli anziani </vt:lpstr>
      <vt:lpstr>L’anziano finisce per accettare il «ruolo di assenza di ruolo» e si rassegna. Gli stereotipi che riguardano gli anziani vengono accettati dagli stessi anziani (profezia che si autoavvera). I principali stereotipi che operano nella cultura occidentale sono: - comportamento passivo - dipendenza da altri per aiuti e assistenza - protezione custodialistica negli istituti (malattia cronica, invalidità, disturbi mentali) - ritiro dalla partecipazione sociale - non preparazione al pensionamento  ALTRI STEREOTIPI: - Gli anziani non sono abili ad apprendere nuove capacità - Hanno più incidenti - Fanno più assenze - Sono meno produttivi dei lavoratori più giovani  Nel passaggio dall’età adulta al pensionamento si ha una socializzazione negativa alla perdita di ruolo.  </vt:lpstr>
      <vt:lpstr>Presentazione standard di PowerPoint</vt:lpstr>
      <vt:lpstr>Presentazione standard di PowerPoint</vt:lpstr>
      <vt:lpstr>Presentazione standard di PowerPoint</vt:lpstr>
      <vt:lpstr>      TEORIA DEL DISIMPEGNO  Diventare vecchi comporta un graduale e inevitabile mutuo ritiro o disimpegno. La società e l’individuo si preparano alla morte        - dell’individuo dalla società DOPPIO RITIRO  - della società dall’individuo  Individuo e società recidono i loro legami mediante un processo di desocializzazione che conduce al disimpegno totale prima della morte        TEORIA DELL’ACTIVITY  L’anziano ha gli stessi bisogni sociali e psicologici delle persone adulte. L’esclusione dal mondo produttivo avviene per una scelta unilaterale della società L’anziano rimarrebbe impegnato fino al limite del possibile. Se l’anziano è attivo, impegnato in nuovi ruoli e attività sostitutive può essere soddisfatto nonostante la riduzione dei ruoli sociali. </vt:lpstr>
      <vt:lpstr>L’attività in una larga varietà di ruoli è correlata alla felicità e a un buon adattamento sociale dell’anziano         Sviluppo di nuovi ruoli  Sulla scelta dell’activity incidono la storia individuale, le esperienze accumulate, le risorse individuali disponibili: dimensione individuale dell’activity  - Nuova intraprendenza o imprenditorialità degli anziani (codici solidaristici)  Nell’activity dell’anziano è rilevante la dimensione associativa         TEORIA INTERMEDIA  Il disimpegno e l’activity sono due tendenze che coesistono nell’individuo che si adatta alla vecchiaia seguendo entrambe (a seconda della personalità e della situazione ambientale)  Entrambi i meccanismi interagiscono nella persona che invecchia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Età e diseguaglianze</dc:title>
  <dc:creator>SERRA ROSEMARY</dc:creator>
  <cp:lastModifiedBy>SERRA ROSEMARY</cp:lastModifiedBy>
  <cp:revision>15</cp:revision>
  <dcterms:created xsi:type="dcterms:W3CDTF">2020-11-02T10:11:46Z</dcterms:created>
  <dcterms:modified xsi:type="dcterms:W3CDTF">2021-11-03T12:13:28Z</dcterms:modified>
</cp:coreProperties>
</file>