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66FFFF"/>
    <a:srgbClr val="33CCFF"/>
    <a:srgbClr val="008000"/>
    <a:srgbClr val="FFFF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394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8659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1895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1857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0146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5506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756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07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666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648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627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11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43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75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065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F9264-F2EE-4B13-858B-FC15FD4C5960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B645E172-DA83-44FB-B17B-E46A9118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92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F5A775-1275-4971-B434-B8A1C2396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51" y="2404533"/>
            <a:ext cx="10502284" cy="2247365"/>
          </a:xfrm>
        </p:spPr>
        <p:txBody>
          <a:bodyPr/>
          <a:lstStyle/>
          <a:p>
            <a:pPr algn="ctr"/>
            <a:r>
              <a:rPr lang="it-IT" dirty="0"/>
              <a:t>Le diseguaglianze razziali ed etniche</a:t>
            </a:r>
          </a:p>
        </p:txBody>
      </p:sp>
    </p:spTree>
    <p:extLst>
      <p:ext uri="{BB962C8B-B14F-4D97-AF65-F5344CB8AC3E}">
        <p14:creationId xmlns:p14="http://schemas.microsoft.com/office/powerpoint/2010/main" val="586626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600" y="1233997"/>
            <a:ext cx="10899148" cy="470516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it-IT" sz="2800" b="1" dirty="0">
                <a:solidFill>
                  <a:srgbClr val="FF0000"/>
                </a:solidFill>
              </a:rPr>
              <a:t>FORME DI DISCRIMINAZIONE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Vi sono due forme fondamentali di discriminazione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1) </a:t>
            </a:r>
            <a:r>
              <a:rPr lang="it-IT" sz="2800" b="1" dirty="0">
                <a:solidFill>
                  <a:srgbClr val="FF0000"/>
                </a:solidFill>
              </a:rPr>
              <a:t>De </a:t>
            </a:r>
            <a:r>
              <a:rPr lang="it-IT" sz="2800" b="1" dirty="0" err="1">
                <a:solidFill>
                  <a:srgbClr val="FF0000"/>
                </a:solidFill>
              </a:rPr>
              <a:t>jure</a:t>
            </a:r>
            <a:r>
              <a:rPr lang="it-IT" sz="2800" b="1" dirty="0">
                <a:solidFill>
                  <a:srgbClr val="FF0000"/>
                </a:solidFill>
              </a:rPr>
              <a:t> o legale </a:t>
            </a:r>
            <a:r>
              <a:rPr lang="it-IT" sz="2800" dirty="0">
                <a:solidFill>
                  <a:schemeClr val="tx1"/>
                </a:solidFill>
              </a:rPr>
              <a:t>(codificata nelle leggi). Riserva diritti e privilegi al gruppo dominante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2) </a:t>
            </a:r>
            <a:r>
              <a:rPr lang="it-IT" sz="2800" b="1" dirty="0">
                <a:solidFill>
                  <a:srgbClr val="FF0000"/>
                </a:solidFill>
              </a:rPr>
              <a:t>De facto </a:t>
            </a:r>
            <a:r>
              <a:rPr lang="it-IT" sz="2800" dirty="0">
                <a:solidFill>
                  <a:schemeClr val="tx1"/>
                </a:solidFill>
              </a:rPr>
              <a:t>(radicata nei costumi sociali). E’ presente nelle situazioni in cui un gruppo dominante conserva i propri privilegi nei confronti della minoranza.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La discriminazione de </a:t>
            </a:r>
            <a:r>
              <a:rPr lang="it-IT" sz="2800" dirty="0" err="1">
                <a:solidFill>
                  <a:schemeClr val="tx1"/>
                </a:solidFill>
              </a:rPr>
              <a:t>jure</a:t>
            </a:r>
            <a:r>
              <a:rPr lang="it-IT" sz="2800" dirty="0">
                <a:solidFill>
                  <a:schemeClr val="tx1"/>
                </a:solidFill>
              </a:rPr>
              <a:t> può essere eliminata per legge, quella de facto è molto difficile da sradicare.</a:t>
            </a:r>
          </a:p>
        </p:txBody>
      </p:sp>
    </p:spTree>
    <p:extLst>
      <p:ext uri="{BB962C8B-B14F-4D97-AF65-F5344CB8AC3E}">
        <p14:creationId xmlns:p14="http://schemas.microsoft.com/office/powerpoint/2010/main" val="219056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2459"/>
            <a:ext cx="10899148" cy="580599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I </a:t>
            </a:r>
            <a:r>
              <a:rPr lang="it-IT" b="1" dirty="0">
                <a:solidFill>
                  <a:srgbClr val="FF0000"/>
                </a:solidFill>
              </a:rPr>
              <a:t>rapporti razziali ed etnic</a:t>
            </a:r>
            <a:r>
              <a:rPr lang="it-IT" dirty="0">
                <a:solidFill>
                  <a:schemeClr val="tx1"/>
                </a:solidFill>
              </a:rPr>
              <a:t>i sono i modelli d’interazione tra gruppi i cui membri hanno in comune caratteristiche somatiche e tratti culturali particolari.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Razza: quando gli individui hanno in comune certe caratteristiche somatiche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Gruppi etnici: quando hanno in comune certi tratti culturali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RAZZA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Le differenze evolutive influenzano i tratti somatici, non l’ereditarietà di caratteristiche psichiche nei diversi gruppi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Le categorie della razza sono il prodotto dell’osservazione, non della natura.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L’interesse sociologico per la razza deriva dall’importanza che essa assume come fatto sociale, in quanto gli individui attribuiscono importanza alle differenze somatiche, reali o immaginarie.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Dal punto di vista sociologico</a:t>
            </a:r>
            <a:r>
              <a:rPr lang="it-IT" dirty="0">
                <a:solidFill>
                  <a:schemeClr val="tx1"/>
                </a:solidFill>
              </a:rPr>
              <a:t>, una razza è costituita da un numero rilevante di persone che, per ragioni sociali o geografiche, si sono accoppiate tra loro per un lungo periodo, sviluppando caratteristiche somatiche identificabili e che si considerano e sono considerate dagli altri come un’</a:t>
            </a:r>
            <a:r>
              <a:rPr lang="it-IT" b="1" dirty="0">
                <a:solidFill>
                  <a:srgbClr val="FF0000"/>
                </a:solidFill>
              </a:rPr>
              <a:t>unità biologica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I rapporti razziali sono influenzati dalle credenze della gente riguardo alla razza e non dalla razza in sé.</a:t>
            </a:r>
          </a:p>
        </p:txBody>
      </p:sp>
    </p:spTree>
    <p:extLst>
      <p:ext uri="{BB962C8B-B14F-4D97-AF65-F5344CB8AC3E}">
        <p14:creationId xmlns:p14="http://schemas.microsoft.com/office/powerpoint/2010/main" val="2089891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61639"/>
            <a:ext cx="11067823" cy="612559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000" b="1" dirty="0">
                <a:solidFill>
                  <a:srgbClr val="FF0000"/>
                </a:solidFill>
              </a:rPr>
              <a:t>ETNIA</a:t>
            </a:r>
            <a:r>
              <a:rPr lang="it-IT" dirty="0">
                <a:solidFill>
                  <a:schemeClr val="tx1"/>
                </a:solidFill>
              </a:rPr>
              <a:t>		 </a:t>
            </a:r>
            <a:r>
              <a:rPr lang="it-IT" b="1" dirty="0">
                <a:solidFill>
                  <a:srgbClr val="FF0000"/>
                </a:solidFill>
              </a:rPr>
              <a:t>TRATTI CULTURALI</a:t>
            </a:r>
            <a:r>
              <a:rPr lang="it-IT" dirty="0">
                <a:solidFill>
                  <a:schemeClr val="tx1"/>
                </a:solidFill>
              </a:rPr>
              <a:t>: LINGUA, RELIGIONE, ORIGINE NAZIONALE, CONSUETUDINI ALIMENTARI, SENSO DI EREDITA’  STORICA COMUNE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Sotto l’aspetto sociologico, un gruppo etnico è costituito da un considerevole numero di persone che, per tratti culturali comuni e per il livello di interazione reciproca, considerano se stessi e vengono considerati dagli altri un’unità culturale</a:t>
            </a:r>
          </a:p>
          <a:p>
            <a:pPr marL="0" indent="0" algn="ctr">
              <a:buNone/>
            </a:pPr>
            <a:r>
              <a:rPr lang="it-IT" sz="2400" b="1" dirty="0">
                <a:solidFill>
                  <a:srgbClr val="FF0000"/>
                </a:solidFill>
              </a:rPr>
              <a:t>LE MINORANZE (Louis Wirth, 1945)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Un </a:t>
            </a:r>
            <a:r>
              <a:rPr lang="it-IT" b="1" dirty="0">
                <a:solidFill>
                  <a:srgbClr val="FF0000"/>
                </a:solidFill>
              </a:rPr>
              <a:t>gruppo di minoranza </a:t>
            </a:r>
            <a:r>
              <a:rPr lang="it-IT" dirty="0">
                <a:solidFill>
                  <a:schemeClr val="tx1"/>
                </a:solidFill>
              </a:rPr>
              <a:t>è un gruppo di individui che, causa le loro caratteristiche somatiche e culturali, sono distinti rispetto agli altri nella società in cui vivono e sono trattati in modo ineguale e che per </a:t>
            </a:r>
            <a:r>
              <a:rPr lang="it-IT" dirty="0" err="1">
                <a:solidFill>
                  <a:schemeClr val="tx1"/>
                </a:solidFill>
              </a:rPr>
              <a:t>quetso</a:t>
            </a:r>
            <a:r>
              <a:rPr lang="it-IT" dirty="0">
                <a:solidFill>
                  <a:schemeClr val="tx1"/>
                </a:solidFill>
              </a:rPr>
              <a:t> si considerano oggetto di una discriminazione collettiva.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Per minoranza, quindi, si intende un gruppo </a:t>
            </a:r>
            <a:r>
              <a:rPr lang="it-IT" b="1" dirty="0">
                <a:solidFill>
                  <a:srgbClr val="FF0000"/>
                </a:solidFill>
              </a:rPr>
              <a:t>diverso </a:t>
            </a:r>
            <a:r>
              <a:rPr lang="it-IT" dirty="0">
                <a:solidFill>
                  <a:schemeClr val="tx1"/>
                </a:solidFill>
              </a:rPr>
              <a:t>(dal gruppo dominante) e </a:t>
            </a:r>
            <a:r>
              <a:rPr lang="it-IT" b="1" dirty="0">
                <a:solidFill>
                  <a:srgbClr val="FF0000"/>
                </a:solidFill>
              </a:rPr>
              <a:t>discriminato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Un gruppo costituisce una minoranza quando possiede le seguenti </a:t>
            </a:r>
            <a:r>
              <a:rPr lang="it-IT" sz="2400" b="1" dirty="0">
                <a:solidFill>
                  <a:srgbClr val="7030A0"/>
                </a:solidFill>
              </a:rPr>
              <a:t>caratteristiche specifiche</a:t>
            </a:r>
            <a:r>
              <a:rPr lang="it-IT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1) I membri di un gruppo di minoranza soffrono vari </a:t>
            </a:r>
            <a:r>
              <a:rPr lang="it-IT" b="1" dirty="0">
                <a:solidFill>
                  <a:srgbClr val="FF0000"/>
                </a:solidFill>
              </a:rPr>
              <a:t>svantaggi </a:t>
            </a:r>
            <a:r>
              <a:rPr lang="it-IT" dirty="0">
                <a:solidFill>
                  <a:schemeClr val="tx1"/>
                </a:solidFill>
              </a:rPr>
              <a:t>a profitto di un altro gruppo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2) Una minoranza viene identificata attraverso le caratteristiche del gruppo socialmente visibili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3) I membri di un gruppo minoritario, per scelta o per necessità, si sposano di solito all’interno del gruppo (</a:t>
            </a:r>
            <a:r>
              <a:rPr lang="it-IT" b="1" dirty="0">
                <a:solidFill>
                  <a:srgbClr val="FF0000"/>
                </a:solidFill>
              </a:rPr>
              <a:t>endogamia</a:t>
            </a:r>
            <a:r>
              <a:rPr lang="it-IT" dirty="0">
                <a:solidFill>
                  <a:schemeClr val="tx1"/>
                </a:solidFill>
              </a:rPr>
              <a:t>). Lo status di minoranza tende a trasmettersi da una generazione all’altra.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</a:rPr>
              <a:t>N.B. Può accadere che col termine di minoranza si identifichi un gruppo numericamente maggioritario. Lo status di gruppo di minoranza non è un problema numerico (minoranza vs. dominanza)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CF2EF677-6384-41C1-9A93-D2158138FE71}"/>
              </a:ext>
            </a:extLst>
          </p:cNvPr>
          <p:cNvSpPr/>
          <p:nvPr/>
        </p:nvSpPr>
        <p:spPr>
          <a:xfrm>
            <a:off x="1535837" y="612559"/>
            <a:ext cx="523783" cy="45719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2830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2459"/>
            <a:ext cx="10899148" cy="5805996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2400" b="1" dirty="0">
                <a:solidFill>
                  <a:srgbClr val="FF0000"/>
                </a:solidFill>
              </a:rPr>
              <a:t>MODELLI DEI RAPPORTI RAZZIALI ED ETNICI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I modelli vanno dalla coesistenza pacifica, se non armoniosa, al conflitto aperto.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Simpson e </a:t>
            </a:r>
            <a:r>
              <a:rPr lang="it-IT" dirty="0" err="1">
                <a:solidFill>
                  <a:schemeClr val="tx1"/>
                </a:solidFill>
              </a:rPr>
              <a:t>Yinger</a:t>
            </a:r>
            <a:r>
              <a:rPr lang="it-IT" dirty="0">
                <a:solidFill>
                  <a:schemeClr val="tx1"/>
                </a:solidFill>
              </a:rPr>
              <a:t> (1972)				</a:t>
            </a:r>
            <a:r>
              <a:rPr lang="it-IT" sz="2400" b="1" dirty="0">
                <a:solidFill>
                  <a:srgbClr val="FF0000"/>
                </a:solidFill>
              </a:rPr>
              <a:t>6 modelli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1) Assimilazione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2) Pluralismo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3) Tutela delle minoranze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4) Trasferimento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5) Sottomissione continuata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6) Sterminio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1) </a:t>
            </a:r>
            <a:r>
              <a:rPr lang="it-IT" sz="2400" b="1" dirty="0">
                <a:solidFill>
                  <a:srgbClr val="FF0000"/>
                </a:solidFill>
              </a:rPr>
              <a:t>ASSIMILAZIONE</a:t>
            </a:r>
            <a:r>
              <a:rPr lang="it-IT" dirty="0">
                <a:solidFill>
                  <a:schemeClr val="tx1"/>
                </a:solidFill>
              </a:rPr>
              <a:t>: il gruppo minoritario viene eliminato per assimilazione nel gruppo dominante (assimilazione culturale o assimilazione razziale o entrambe)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Assimilazione culturale</a:t>
            </a:r>
            <a:r>
              <a:rPr lang="it-IT" dirty="0">
                <a:solidFill>
                  <a:schemeClr val="tx1"/>
                </a:solidFill>
              </a:rPr>
              <a:t>: il gruppo di minoranza abbandona i suoi tratti culturali specifici e adotta quelli del gruppo dominante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Assimilazione razziale</a:t>
            </a:r>
            <a:r>
              <a:rPr lang="it-IT" dirty="0">
                <a:solidFill>
                  <a:schemeClr val="tx1"/>
                </a:solidFill>
              </a:rPr>
              <a:t>: le differenze tra i due gruppi spariscono a causa degli accoppiamenti incrociati</a:t>
            </a:r>
          </a:p>
          <a:p>
            <a:pPr>
              <a:buAutoNum type="arabicParenR"/>
            </a:pPr>
            <a:endParaRPr lang="it-IT" dirty="0">
              <a:solidFill>
                <a:schemeClr val="tx1"/>
              </a:solidFill>
            </a:endParaRPr>
          </a:p>
          <a:p>
            <a:pPr>
              <a:buAutoNum type="arabicParenR"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2A9DD2AC-A516-4A96-8394-2FB772E01103}"/>
              </a:ext>
            </a:extLst>
          </p:cNvPr>
          <p:cNvSpPr/>
          <p:nvPr/>
        </p:nvSpPr>
        <p:spPr>
          <a:xfrm>
            <a:off x="3338004" y="1597981"/>
            <a:ext cx="1455937" cy="19530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9752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2459"/>
            <a:ext cx="10899148" cy="5007005"/>
          </a:xfrm>
          <a:solidFill>
            <a:srgbClr val="99FF66"/>
          </a:solidFill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2) </a:t>
            </a:r>
            <a:r>
              <a:rPr lang="it-IT" sz="2400" b="1" dirty="0">
                <a:solidFill>
                  <a:srgbClr val="FF0000"/>
                </a:solidFill>
              </a:rPr>
              <a:t>PLURALISMO</a:t>
            </a:r>
            <a:r>
              <a:rPr lang="it-IT" dirty="0">
                <a:solidFill>
                  <a:schemeClr val="tx1"/>
                </a:solidFill>
              </a:rPr>
              <a:t>: le minoranze hanno una forte coscienza della loro identità di gruppo. Il gruppo dominante può desiderare e incoraggiare la varietà culturale nell’ambito dell’unità nazionale.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3) </a:t>
            </a:r>
            <a:r>
              <a:rPr lang="it-IT" sz="2400" b="1" dirty="0">
                <a:solidFill>
                  <a:srgbClr val="FF0000"/>
                </a:solidFill>
              </a:rPr>
              <a:t>TUTELA DELLE MINORANZE</a:t>
            </a:r>
            <a:r>
              <a:rPr lang="it-IT" dirty="0">
                <a:solidFill>
                  <a:schemeClr val="tx1"/>
                </a:solidFill>
              </a:rPr>
              <a:t>: In alcune società, parti consistenti del gruppo dominante manifestano atteggiamenti ostili verso il gruppi di minoranza. Lo stato deve, allora, istituire delle misure a tutela degli interessi e dei diritti delle minoranze.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4) </a:t>
            </a:r>
            <a:r>
              <a:rPr lang="it-IT" sz="2400" b="1" dirty="0">
                <a:solidFill>
                  <a:srgbClr val="FF0000"/>
                </a:solidFill>
              </a:rPr>
              <a:t>TRASFERIMENTO</a:t>
            </a:r>
            <a:r>
              <a:rPr lang="it-IT" dirty="0">
                <a:solidFill>
                  <a:schemeClr val="tx1"/>
                </a:solidFill>
              </a:rPr>
              <a:t>: in certe situazioni di ostilità intensa tra gruppi, il problema viene risolto rimuovendo la minoranza dallo scenario nazionale.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5) </a:t>
            </a:r>
            <a:r>
              <a:rPr lang="it-IT" sz="2400" b="1" dirty="0">
                <a:solidFill>
                  <a:srgbClr val="FF0000"/>
                </a:solidFill>
              </a:rPr>
              <a:t>SOTTOMISSIONE CONTINUATA</a:t>
            </a:r>
            <a:r>
              <a:rPr lang="it-IT" dirty="0">
                <a:solidFill>
                  <a:schemeClr val="tx1"/>
                </a:solidFill>
              </a:rPr>
              <a:t>: in certi casi, il gruppo dominante mostra di avere l’intenzione di mantenere i propri privilegi sulle minoranze a tempo indeterminato. Può usare la forza e segregare i membri dei vari gruppi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6) </a:t>
            </a:r>
            <a:r>
              <a:rPr lang="it-IT" sz="2400" b="1" dirty="0">
                <a:solidFill>
                  <a:srgbClr val="FF0000"/>
                </a:solidFill>
              </a:rPr>
              <a:t>STERMINIO</a:t>
            </a:r>
            <a:r>
              <a:rPr lang="it-IT" dirty="0">
                <a:solidFill>
                  <a:schemeClr val="tx1"/>
                </a:solidFill>
              </a:rPr>
              <a:t>: i metodi sono stati il massacro sistematico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Tali modelli non si escludono a vicenda e una società può adottare più di essi nello stesso tempo.</a:t>
            </a:r>
          </a:p>
        </p:txBody>
      </p:sp>
    </p:spTree>
    <p:extLst>
      <p:ext uri="{BB962C8B-B14F-4D97-AF65-F5344CB8AC3E}">
        <p14:creationId xmlns:p14="http://schemas.microsoft.com/office/powerpoint/2010/main" val="247247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328474"/>
            <a:ext cx="11183233" cy="6214369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IL RAZZISMO</a:t>
            </a:r>
            <a:r>
              <a:rPr lang="it-IT" dirty="0">
                <a:solidFill>
                  <a:schemeClr val="tx1"/>
                </a:solidFill>
              </a:rPr>
              <a:t>: i cattivi rapporti tra gruppi etnici e razziali dipendono da cause sociali</a:t>
            </a:r>
          </a:p>
          <a:p>
            <a:pPr marL="0" indent="0" algn="ctr">
              <a:buNone/>
            </a:pPr>
            <a:r>
              <a:rPr lang="it-IT" sz="2400" b="1" dirty="0">
                <a:solidFill>
                  <a:srgbClr val="FF0000"/>
                </a:solidFill>
              </a:rPr>
              <a:t>La natura del razzismo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La grande maggioranza dei gruppi umani tende a essere </a:t>
            </a:r>
            <a:r>
              <a:rPr lang="it-IT" b="1" dirty="0">
                <a:solidFill>
                  <a:srgbClr val="FF0000"/>
                </a:solidFill>
              </a:rPr>
              <a:t>ETNOCENTRICA</a:t>
            </a:r>
            <a:r>
              <a:rPr lang="it-IT" dirty="0">
                <a:solidFill>
                  <a:schemeClr val="tx1"/>
                </a:solidFill>
              </a:rPr>
              <a:t>, ovvero impiega i propri valori e le proprie usanze per giudicare gli altri gruppi.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L’</a:t>
            </a:r>
            <a:r>
              <a:rPr lang="it-IT" sz="2400" b="1" dirty="0">
                <a:solidFill>
                  <a:srgbClr val="FF0000"/>
                </a:solidFill>
              </a:rPr>
              <a:t>etnocentrismo</a:t>
            </a:r>
            <a:r>
              <a:rPr lang="it-IT" dirty="0">
                <a:solidFill>
                  <a:schemeClr val="tx1"/>
                </a:solidFill>
              </a:rPr>
              <a:t> può essere funzionale e disfunzionale.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Tali atteggiamenti etnocentrici possono assumere una forma estrema e aggressiva e servire da giustificazione all’oppressione razziale o etnica 			</a:t>
            </a:r>
            <a:r>
              <a:rPr lang="it-IT" b="1" dirty="0">
                <a:solidFill>
                  <a:srgbClr val="FF0000"/>
                </a:solidFill>
              </a:rPr>
              <a:t>FENOMENO DEL RAZZIMO</a:t>
            </a:r>
            <a:r>
              <a:rPr lang="it-IT" dirty="0">
                <a:solidFill>
                  <a:schemeClr val="tx1"/>
                </a:solidFill>
              </a:rPr>
              <a:t>: un gruppo considerato come minore o diverso viene sfruttato e oppresso dal gruppo dominante</a:t>
            </a:r>
          </a:p>
          <a:p>
            <a:pPr marL="0" indent="0" algn="ctr">
              <a:buNone/>
            </a:pPr>
            <a:r>
              <a:rPr lang="it-IT" sz="2400" b="1" dirty="0">
                <a:solidFill>
                  <a:srgbClr val="FF0000"/>
                </a:solidFill>
              </a:rPr>
              <a:t>Le cause del razzismo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Perché il razzismo di sviluppi devono sussistere </a:t>
            </a:r>
            <a:r>
              <a:rPr lang="it-IT" sz="2400" b="1" dirty="0">
                <a:solidFill>
                  <a:srgbClr val="FF0000"/>
                </a:solidFill>
              </a:rPr>
              <a:t>TRE CONDIZIONI</a:t>
            </a:r>
            <a:r>
              <a:rPr lang="it-IT" dirty="0">
                <a:solidFill>
                  <a:schemeClr val="tx1"/>
                </a:solidFill>
              </a:rPr>
              <a:t>: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Devono esistere due o più gruppi socialmente identificabili. Deve sussistere la coscienza da parte degli individui delle differenze esistenti tra gruppi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Deve esistere una competizione tra gruppi per delle risorse positive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Il potere deve essere distribuito in modo ineguale tra gruppi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Presunta inferiorità del gruppo di minoranza, costante supremazia del gruppo di dominanza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6201E829-DD5C-4F41-B75B-9876E8948FAF}"/>
              </a:ext>
            </a:extLst>
          </p:cNvPr>
          <p:cNvSpPr/>
          <p:nvPr/>
        </p:nvSpPr>
        <p:spPr>
          <a:xfrm>
            <a:off x="5714096" y="2849732"/>
            <a:ext cx="949911" cy="2330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675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35006"/>
            <a:ext cx="10899148" cy="5894773"/>
          </a:xfrm>
          <a:solidFill>
            <a:srgbClr val="66FFFF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dirty="0">
                <a:solidFill>
                  <a:srgbClr val="FF0000"/>
                </a:solidFill>
              </a:rPr>
              <a:t>L’IDEOLOGIA DEL RAZZISMO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Il gruppo dominante cerca sempre di legittimare i propri interessi attraverso </a:t>
            </a:r>
            <a:r>
              <a:rPr lang="it-IT" sz="2400" b="1" dirty="0">
                <a:solidFill>
                  <a:srgbClr val="FF0000"/>
                </a:solidFill>
              </a:rPr>
              <a:t>un’ideologia</a:t>
            </a:r>
            <a:r>
              <a:rPr lang="it-IT" sz="2400" dirty="0">
                <a:solidFill>
                  <a:schemeClr val="tx1"/>
                </a:solidFill>
              </a:rPr>
              <a:t>, cioè un insieme di credenze che spiegano e giustificano il sistema economico esistente.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L’ideologia del razzismo </a:t>
            </a:r>
            <a:r>
              <a:rPr lang="it-IT" sz="2400" dirty="0">
                <a:solidFill>
                  <a:schemeClr val="tx1"/>
                </a:solidFill>
              </a:rPr>
              <a:t>serve a legittimare diseguaglianze sociali esistenti tra i gruppi facendole apparire «naturali» o «giuste».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L’ideologia del razzismo rafforza le disuguaglianze esistenti mediante il processo sociale della </a:t>
            </a:r>
            <a:r>
              <a:rPr lang="it-IT" sz="2400" b="1" dirty="0">
                <a:solidFill>
                  <a:srgbClr val="FF0000"/>
                </a:solidFill>
              </a:rPr>
              <a:t>profezia che si </a:t>
            </a:r>
            <a:r>
              <a:rPr lang="it-IT" sz="2400" b="1" dirty="0" err="1">
                <a:solidFill>
                  <a:srgbClr val="FF0000"/>
                </a:solidFill>
              </a:rPr>
              <a:t>autoadempie</a:t>
            </a:r>
            <a:r>
              <a:rPr lang="it-IT" sz="2400" dirty="0">
                <a:solidFill>
                  <a:schemeClr val="tx1"/>
                </a:solidFill>
              </a:rPr>
              <a:t> (</a:t>
            </a:r>
            <a:r>
              <a:rPr lang="it-IT" sz="2400" b="1" dirty="0">
                <a:solidFill>
                  <a:srgbClr val="0070C0"/>
                </a:solidFill>
              </a:rPr>
              <a:t>Merton</a:t>
            </a:r>
            <a:r>
              <a:rPr lang="it-IT" sz="2400" dirty="0">
                <a:solidFill>
                  <a:schemeClr val="tx1"/>
                </a:solidFill>
              </a:rPr>
              <a:t>).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Teorema di Thomas</a:t>
            </a:r>
            <a:r>
              <a:rPr lang="it-IT" sz="2400" dirty="0">
                <a:solidFill>
                  <a:schemeClr val="tx1"/>
                </a:solidFill>
              </a:rPr>
              <a:t>: se una persona definisce una situazione come reale, questa sarà reale nelle sue conseguenze.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Può accadere che un gruppo oppresso accetti l’ideologia che giustifica la sua oppressione Esso si trova in una condizione di </a:t>
            </a:r>
            <a:r>
              <a:rPr lang="it-IT" sz="2400" b="1" dirty="0">
                <a:solidFill>
                  <a:srgbClr val="FF0000"/>
                </a:solidFill>
              </a:rPr>
              <a:t>falsa coscienza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3927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2459"/>
            <a:ext cx="10899148" cy="5805996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it-IT" sz="2400" b="1" dirty="0">
                <a:solidFill>
                  <a:srgbClr val="FF0000"/>
                </a:solidFill>
              </a:rPr>
              <a:t>PREGIUDIZIO E DISCRIMINAZIONE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Sono due fenomeni diversi e collegati.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PREGIUDIZIO</a:t>
            </a:r>
            <a:r>
              <a:rPr lang="it-IT" dirty="0">
                <a:solidFill>
                  <a:schemeClr val="tx1"/>
                </a:solidFill>
              </a:rPr>
              <a:t>: atteggiamento «pregiudiziale» nei confronti dei membri di un altro gruppo. Le persone appartenenti al gruppo «particolare» si contraddistinguono per delle qualità indesiderabili caratteristiche di tutto il gruppo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DISCRIMINAZIONE</a:t>
            </a:r>
            <a:r>
              <a:rPr lang="it-IT" dirty="0">
                <a:solidFill>
                  <a:schemeClr val="tx1"/>
                </a:solidFill>
              </a:rPr>
              <a:t>: si riferisce al modo di agire ostile verso individui sulla base della loro appartenenza di gruppo e al rifiuto di riconoscere ai membri di un gruppo diverso le opportunità che vengono garantite ai membri del proprio gruppo, in possesso delle stesse qualità.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TIPOLOGIA RIGUARDANTE PREGIUDIZIO E DISCRIMINAZIONE</a:t>
            </a:r>
            <a:r>
              <a:rPr lang="it-IT" dirty="0">
                <a:solidFill>
                  <a:schemeClr val="tx1"/>
                </a:solidFill>
              </a:rPr>
              <a:t>		</a:t>
            </a:r>
            <a:r>
              <a:rPr lang="it-IT" b="1" dirty="0">
                <a:solidFill>
                  <a:srgbClr val="7030A0"/>
                </a:solidFill>
              </a:rPr>
              <a:t>Robert Merton (1949)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Il soggetto che non ha pregiudizi e non fa discriminazioni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Il soggetto che non ha pregiudizi, ma fa discriminazioni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Il soggetto che ha pregiudizi, ma non fa discriminazioni 		</a:t>
            </a:r>
            <a:r>
              <a:rPr lang="it-IT" b="1" dirty="0">
                <a:solidFill>
                  <a:srgbClr val="00B050"/>
                </a:solidFill>
              </a:rPr>
              <a:t>settario timido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Il soggetto che ha pregiudizi e fa discriminazioni</a:t>
            </a: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740D86AB-8C20-4D58-94A6-C949C49934D3}"/>
              </a:ext>
            </a:extLst>
          </p:cNvPr>
          <p:cNvSpPr/>
          <p:nvPr/>
        </p:nvSpPr>
        <p:spPr>
          <a:xfrm>
            <a:off x="9152878" y="4199139"/>
            <a:ext cx="665825" cy="21306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934D4B09-CB17-4841-9259-EF76E80F2E04}"/>
              </a:ext>
            </a:extLst>
          </p:cNvPr>
          <p:cNvSpPr/>
          <p:nvPr/>
        </p:nvSpPr>
        <p:spPr>
          <a:xfrm>
            <a:off x="6889073" y="5769155"/>
            <a:ext cx="603681" cy="152251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00B05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200147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B6FD8-66D6-4C91-966C-D0CC26B1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2459"/>
            <a:ext cx="10899148" cy="5805996"/>
          </a:xfrm>
          <a:solidFill>
            <a:srgbClr val="FFCC66"/>
          </a:solidFill>
        </p:spPr>
        <p:txBody>
          <a:bodyPr/>
          <a:lstStyle/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LA PSICOLOGIA  DEL PREGIUDIZIO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Perché si sviluppa nella gente il pregiudizio?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1) </a:t>
            </a:r>
            <a:r>
              <a:rPr lang="it-IT" b="1" dirty="0">
                <a:solidFill>
                  <a:srgbClr val="FF0000"/>
                </a:solidFill>
              </a:rPr>
              <a:t>GLI STEREOTIPI</a:t>
            </a:r>
            <a:r>
              <a:rPr lang="it-IT" dirty="0">
                <a:solidFill>
                  <a:schemeClr val="tx1"/>
                </a:solidFill>
              </a:rPr>
              <a:t>: il modo di pensare di chi nutre dei pregiudizi può essere ricondotto a un’immagine che compendia tutto ciò che sia tipico del gruppo. Lo stereotipo non viene sottoposto alla verifica della realtà e non viene modificato dall’esperienza che lo contraddice.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2) </a:t>
            </a:r>
            <a:r>
              <a:rPr lang="it-IT" b="1" dirty="0">
                <a:solidFill>
                  <a:srgbClr val="FF0000"/>
                </a:solidFill>
              </a:rPr>
              <a:t>LA PERSONALITA’ AUTORITARIA</a:t>
            </a:r>
            <a:r>
              <a:rPr lang="it-IT" dirty="0">
                <a:solidFill>
                  <a:schemeClr val="tx1"/>
                </a:solidFill>
              </a:rPr>
              <a:t>: esistono individui con una maggior propensione al pregiudizio razziale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Adorno (1940)		</a:t>
            </a:r>
            <a:r>
              <a:rPr lang="it-IT" b="1" dirty="0">
                <a:solidFill>
                  <a:srgbClr val="FF0000"/>
                </a:solidFill>
              </a:rPr>
              <a:t>personalità autoritaria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Un’importante scoperta della ricerca di Adorno è quella che mette in evidenza come il pregiudizio abbia un carattere </a:t>
            </a:r>
            <a:r>
              <a:rPr lang="it-IT" b="1" dirty="0">
                <a:solidFill>
                  <a:srgbClr val="FF0000"/>
                </a:solidFill>
              </a:rPr>
              <a:t>irrazionale</a:t>
            </a:r>
            <a:r>
              <a:rPr lang="it-IT" dirty="0">
                <a:solidFill>
                  <a:schemeClr val="tx1"/>
                </a:solidFill>
              </a:rPr>
              <a:t> e </a:t>
            </a:r>
            <a:r>
              <a:rPr lang="it-IT" b="1" dirty="0">
                <a:solidFill>
                  <a:srgbClr val="FF0000"/>
                </a:solidFill>
              </a:rPr>
              <a:t>incoerente.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Hartley (1946) 		il pregiudizio viene appreso non attraverso il contatto con i gruppi che ne sono oggetto, ma tramite il contatto con chi ne è già contagiato.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3) </a:t>
            </a:r>
            <a:r>
              <a:rPr lang="it-IT" b="1" dirty="0">
                <a:solidFill>
                  <a:srgbClr val="FF0000"/>
                </a:solidFill>
              </a:rPr>
              <a:t>IL CAPRO ESPIATORIO</a:t>
            </a:r>
            <a:r>
              <a:rPr lang="it-IT" dirty="0">
                <a:solidFill>
                  <a:schemeClr val="tx1"/>
                </a:solidFill>
              </a:rPr>
              <a:t>: tale meccanismo psicologico fa sì che si attribuisca la colpa dei propri mali a certi gruppi che non possono opporre resistenza.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4)</a:t>
            </a:r>
            <a:r>
              <a:rPr lang="it-IT" b="1" dirty="0">
                <a:solidFill>
                  <a:srgbClr val="FF0000"/>
                </a:solidFill>
              </a:rPr>
              <a:t>LA PROIEZIONE</a:t>
            </a:r>
            <a:r>
              <a:rPr lang="it-IT" dirty="0">
                <a:solidFill>
                  <a:schemeClr val="tx1"/>
                </a:solidFill>
              </a:rPr>
              <a:t>:  questo processo psicologico si verifica ogni qualvolta individui di un gruppo attribuiscono ad altri caratteristiche che non vogliono riconoscere a se stessi.</a:t>
            </a: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3EFB751D-F6AF-4CC0-8FE9-69CA4A3D1045}"/>
              </a:ext>
            </a:extLst>
          </p:cNvPr>
          <p:cNvSpPr/>
          <p:nvPr/>
        </p:nvSpPr>
        <p:spPr>
          <a:xfrm>
            <a:off x="2299314" y="3278080"/>
            <a:ext cx="719091" cy="150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8B496CFE-69A0-4F14-90D8-E1600B21E6B4}"/>
              </a:ext>
            </a:extLst>
          </p:cNvPr>
          <p:cNvSpPr/>
          <p:nvPr/>
        </p:nvSpPr>
        <p:spPr>
          <a:xfrm>
            <a:off x="2299314" y="4318988"/>
            <a:ext cx="719091" cy="150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8414108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</TotalTime>
  <Words>1390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Sfaccettatura</vt:lpstr>
      <vt:lpstr>Le diseguaglianze razziali ed etniche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diseguaglianze razziali ed etniche</dc:title>
  <dc:creator>SERRA ROSEMARY</dc:creator>
  <cp:lastModifiedBy>SERRA ROSEMARY</cp:lastModifiedBy>
  <cp:revision>12</cp:revision>
  <dcterms:created xsi:type="dcterms:W3CDTF">2020-09-07T10:33:45Z</dcterms:created>
  <dcterms:modified xsi:type="dcterms:W3CDTF">2021-11-09T15:31:47Z</dcterms:modified>
</cp:coreProperties>
</file>