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312" r:id="rId2"/>
    <p:sldId id="307" r:id="rId3"/>
    <p:sldId id="265" r:id="rId4"/>
    <p:sldId id="268" r:id="rId5"/>
    <p:sldId id="339" r:id="rId6"/>
    <p:sldId id="260" r:id="rId7"/>
    <p:sldId id="261" r:id="rId8"/>
    <p:sldId id="262" r:id="rId9"/>
    <p:sldId id="335" r:id="rId10"/>
    <p:sldId id="263" r:id="rId11"/>
    <p:sldId id="336" r:id="rId12"/>
    <p:sldId id="341" r:id="rId13"/>
    <p:sldId id="340" r:id="rId14"/>
    <p:sldId id="297" r:id="rId15"/>
    <p:sldId id="296" r:id="rId16"/>
    <p:sldId id="345" r:id="rId17"/>
    <p:sldId id="34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/>
    <p:restoredTop sz="94705"/>
  </p:normalViewPr>
  <p:slideViewPr>
    <p:cSldViewPr snapToGrid="0" snapToObjects="1">
      <p:cViewPr varScale="1">
        <p:scale>
          <a:sx n="110" d="100"/>
          <a:sy n="110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E44A988-BC6E-E943-BFA8-26EBE03BCB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BDC8F1-28EF-AF4D-B086-2E01758126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ADE5C-2054-EE4D-B051-72EC36483DBA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F0B274-0884-C04E-B3E2-7428F5514A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0D21AF-C262-564E-9C84-E7332ADA8F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ACA0-A135-E148-821D-8196F58208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43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0971C-80D9-B542-9063-9D40E41BA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C5CD35-7601-A642-9478-5246FB09F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DF1CA-DAB7-C04A-9180-10437425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452C0-99B6-1947-9DE5-5B16DB6A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B9EC21-7F17-264F-A195-BA87AEE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4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96842-3EE3-0449-B75D-043AE859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DA368A-E12A-024F-9577-8C9C5D36E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CC90B8-1283-A244-82BE-DC9D58F6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ABC758-8A97-3A46-B017-1CC4D7C9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9C7A6-7BB6-964A-AD6A-5FB8DA67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80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6FF84D-AFD5-AF47-A9D5-9249DC2D5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BAF307-8A6D-8A48-829E-63409855B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DB7117-EB64-924F-8537-8987DAE7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A6468D-748A-7646-825C-94887778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E041E3-C077-3B48-A169-8A27B255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55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CDB2FB-2BF1-F249-83EB-6D19D71C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FD85714-1360-7E41-A4B3-EFF49ADDDFEC}" type="datetime1">
              <a:rPr lang="it-IT"/>
              <a:pPr>
                <a:defRPr/>
              </a:pPr>
              <a:t>14/11/22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2FB903-8CCA-B942-B6D8-76ABEF335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1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A200A-EF23-5D49-B671-C98FB081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1513B-184D-E043-81E0-33969E77D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036BEF-885A-1E40-959C-BB93A9C2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2DC252-D153-C046-A885-1DA368C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A0F8A-6F00-C448-8E96-E4414FBC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03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C84A1-BAA3-054B-B30A-00F50D0C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1F26A5-3107-6D42-9082-6B57AB6F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C38F72-D9CC-2645-AE6C-E6C934C2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54FFE8-4257-FE4E-8C37-2B5FEFEC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C5466D-A6A2-5344-9BB7-6C71CE61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81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C113E-FEA1-FC4A-BE33-DF762E9A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1CD442-21C6-F340-9F04-683F4DC38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ED4AAE-836F-0E46-B0A8-9864D5A93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7034E8-46AB-6847-986B-B751DEAF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43D28-36F6-3E46-BAFE-0C372B5D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23AD0A-0016-F046-9766-40D8E68B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56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79E34-4C1A-574C-B992-E23BC81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BB716-11D0-4E41-9CD2-C0F6AAB8E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C98885-790D-7544-AC81-D2F4AC24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A1AC97-8814-A045-A4EF-F13BE277B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FFD850-ABEB-CF4A-9EEE-6C225273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9E1586-AEF1-4449-AAEB-897F012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35E26E-B0CF-634C-9C96-206C59C0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61E3D6-0800-814A-8D60-8BF89CC5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16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CB64C-24C8-5741-96A6-CF460C63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CE5442-D1FC-9E42-A4F4-3F03A4CA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31B906-1F89-9B48-B5AF-CCFAB9CE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9AC4D6-2E11-264B-89DB-E193D4D1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27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56AC65-769A-8040-A449-02CE4694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912633-13C5-EE4E-810D-9B9F3D0C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59FC6-397C-FE43-8E29-6FC6BC58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2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2EF5E-9A94-FD43-BFF4-31E9C18C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C7A0C-89E5-2549-94BF-0EC4AADA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977A70-4809-824A-BAAB-26A61967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E0BC9B-4054-D94F-AF28-4A408186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3DBEB5-389D-1F4B-987A-C19ED4E4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76085-9C8A-C340-A076-F84A7237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9B8B8-9824-E24E-AFF7-3343B06F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EA49E4-D683-2543-A91F-DFB444B41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D83EA8-1374-6A4C-8D7A-772B5749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23A957-43CC-A14E-901E-0D70EB72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47D6C5-3A9D-B345-9CB1-FF372B38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C4D9D9-0045-9848-8AFD-4791ED00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97275C0-C190-C24B-9F8B-C6D2620C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BDB6EF-623A-524C-9AB1-AEDB15D1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C09090-EE10-1D48-8886-84E2ED307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7229-34EC-E44F-9A53-269229BEB487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3177F9-E405-3948-8AAF-2AD53CD1C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653DB2-8F29-3A4A-9284-DB0808E4E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64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5585F-0A1D-9241-B740-39949B910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Geografia storica dell’odierno Friuli Venezia Giulia</a:t>
            </a:r>
            <a:br>
              <a:rPr lang="it-IT" dirty="0"/>
            </a:br>
            <a:r>
              <a:rPr lang="it-IT" sz="4900" dirty="0"/>
              <a:t>641LM</a:t>
            </a: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CE514-46D1-3544-8779-F18C2BF8B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dirty="0"/>
              <a:t>M-GGR/01 GEOGRAFIA</a:t>
            </a:r>
          </a:p>
          <a:p>
            <a:r>
              <a:rPr lang="it-IT" b="1" dirty="0"/>
              <a:t>LE65 - STUDI STORICI. DALL'ANTICO AL CONTEMPORANEO </a:t>
            </a:r>
            <a:endParaRPr lang="it-IT" dirty="0"/>
          </a:p>
          <a:p>
            <a:r>
              <a:rPr lang="it-IT" dirty="0"/>
              <a:t>A.A. 2022-2023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F38B-071B-294F-A1E5-7BC0BBE4FCC1}"/>
              </a:ext>
            </a:extLst>
          </p:cNvPr>
          <p:cNvSpPr txBox="1"/>
          <p:nvPr/>
        </p:nvSpPr>
        <p:spPr>
          <a:xfrm>
            <a:off x="4689565" y="5603966"/>
            <a:ext cx="327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422521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7E4D5243-8F4A-1D4E-9ADE-3D924E811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9820904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Le richieste di riconoscimento danni di guerra </a:t>
            </a:r>
          </a:p>
        </p:txBody>
      </p:sp>
      <p:sp>
        <p:nvSpPr>
          <p:cNvPr id="14338" name="Segnaposto contenuto 2">
            <a:extLst>
              <a:ext uri="{FF2B5EF4-FFF2-40B4-BE49-F238E27FC236}">
                <a16:creationId xmlns:a16="http://schemas.microsoft.com/office/drawing/2014/main" id="{286CA958-EB6B-8940-8BEE-D7E48D12C9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2163" y="2641600"/>
            <a:ext cx="3143250" cy="4051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manifatture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case private 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profughi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rimanenti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negozi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professionisti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sodalizi </a:t>
            </a:r>
          </a:p>
        </p:txBody>
      </p:sp>
      <p:pic>
        <p:nvPicPr>
          <p:cNvPr id="29699" name="Immagine 3">
            <a:extLst>
              <a:ext uri="{FF2B5EF4-FFF2-40B4-BE49-F238E27FC236}">
                <a16:creationId xmlns:a16="http://schemas.microsoft.com/office/drawing/2014/main" id="{D92A0728-CA4F-534B-AC45-89D286F7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608138"/>
            <a:ext cx="650875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1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>
            <a:extLst>
              <a:ext uri="{FF2B5EF4-FFF2-40B4-BE49-F238E27FC236}">
                <a16:creationId xmlns:a16="http://schemas.microsoft.com/office/drawing/2014/main" id="{B54A8117-B1F9-9649-BFAE-B79B47B69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9217" y="702198"/>
            <a:ext cx="8596668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La declinazione della crisi in Friuli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72E418-F13B-EF47-BD56-F573E91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08" y="2352160"/>
            <a:ext cx="4485503" cy="3201988"/>
          </a:xfrm>
        </p:spPr>
        <p:txBody>
          <a:bodyPr rtlCol="0">
            <a:normAutofit/>
          </a:bodyPr>
          <a:lstStyle/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Gli argini dei fiumi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Le strade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I ponti</a:t>
            </a:r>
          </a:p>
          <a:p>
            <a:pPr>
              <a:defRPr/>
            </a:pPr>
            <a:r>
              <a:rPr lang="it-IT" sz="2800" dirty="0">
                <a:solidFill>
                  <a:schemeClr val="tx1"/>
                </a:solidFill>
              </a:rPr>
              <a:t>Le bonifiche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latterie sociali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malghe</a:t>
            </a:r>
          </a:p>
        </p:txBody>
      </p:sp>
    </p:spTree>
    <p:extLst>
      <p:ext uri="{BB962C8B-B14F-4D97-AF65-F5344CB8AC3E}">
        <p14:creationId xmlns:p14="http://schemas.microsoft.com/office/powerpoint/2010/main" val="3749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444E2-8C93-EB42-A8C1-3BC3EEEC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ponti ricostruiti nel 1919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B19E10-80B1-7244-8820-D1B402A83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816" y="1204141"/>
            <a:ext cx="8013344" cy="5653859"/>
          </a:xfrm>
        </p:spPr>
      </p:pic>
    </p:spTree>
    <p:extLst>
      <p:ext uri="{BB962C8B-B14F-4D97-AF65-F5344CB8AC3E}">
        <p14:creationId xmlns:p14="http://schemas.microsoft.com/office/powerpoint/2010/main" val="151663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>
            <a:extLst>
              <a:ext uri="{FF2B5EF4-FFF2-40B4-BE49-F238E27FC236}">
                <a16:creationId xmlns:a16="http://schemas.microsoft.com/office/drawing/2014/main" id="{AA8AABC8-EBBF-1A45-888D-94C8129A9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AA9406-4B9B-F243-BCD7-6569250F6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1450" lvl="2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Dal 1919: la mancata ricostruzione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soldi alla Venezia Giulia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contrapposizione fra Friuli e e Trieste </a:t>
            </a:r>
          </a:p>
          <a:p>
            <a:pPr marL="434975" lvl="2" indent="-434975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L’avvio della introduzione dei segni sul paesaggio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2" descr="lucioa4.JPG">
            <a:extLst>
              <a:ext uri="{FF2B5EF4-FFF2-40B4-BE49-F238E27FC236}">
                <a16:creationId xmlns:a16="http://schemas.microsoft.com/office/drawing/2014/main" id="{511A04EE-BCBA-3845-82DD-1761B3CF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52663"/>
            <a:ext cx="67754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asellaDiTesto 3">
            <a:extLst>
              <a:ext uri="{FF2B5EF4-FFF2-40B4-BE49-F238E27FC236}">
                <a16:creationId xmlns:a16="http://schemas.microsoft.com/office/drawing/2014/main" id="{879A8191-E3A9-DA45-A6BF-8BED71C6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0958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dirty="0">
                <a:solidFill>
                  <a:schemeClr val="accent1"/>
                </a:solidFill>
              </a:rPr>
              <a:t>I “</a:t>
            </a:r>
            <a:r>
              <a:rPr lang="it-IT" sz="3600" dirty="0">
                <a:solidFill>
                  <a:schemeClr val="accent1"/>
                </a:solidFill>
                <a:latin typeface="+mj-lt"/>
              </a:rPr>
              <a:t>segni</a:t>
            </a:r>
            <a:r>
              <a:rPr lang="it-IT" sz="3600" dirty="0">
                <a:solidFill>
                  <a:schemeClr val="accent1"/>
                </a:solidFill>
              </a:rPr>
              <a:t>” sul territorio</a:t>
            </a:r>
          </a:p>
        </p:txBody>
      </p:sp>
    </p:spTree>
    <p:extLst>
      <p:ext uri="{BB962C8B-B14F-4D97-AF65-F5344CB8AC3E}">
        <p14:creationId xmlns:p14="http://schemas.microsoft.com/office/powerpoint/2010/main" val="110911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7" descr="cippo corridoni2.JPG">
            <a:extLst>
              <a:ext uri="{FF2B5EF4-FFF2-40B4-BE49-F238E27FC236}">
                <a16:creationId xmlns:a16="http://schemas.microsoft.com/office/drawing/2014/main" id="{047E3075-03E1-2548-A655-B50A9744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2701925"/>
            <a:ext cx="2017712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Immagine 6" descr="faro ts.jpg">
            <a:extLst>
              <a:ext uri="{FF2B5EF4-FFF2-40B4-BE49-F238E27FC236}">
                <a16:creationId xmlns:a16="http://schemas.microsoft.com/office/drawing/2014/main" id="{853600EB-7091-9A47-8875-B53EB8FD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2990850"/>
            <a:ext cx="223996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4177BC-360E-8448-A260-81D1A99EA15C}"/>
              </a:ext>
            </a:extLst>
          </p:cNvPr>
          <p:cNvSpPr txBox="1"/>
          <p:nvPr/>
        </p:nvSpPr>
        <p:spPr>
          <a:xfrm>
            <a:off x="798513" y="590550"/>
            <a:ext cx="89249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Faro della Vittoria, Trieste; </a:t>
            </a:r>
          </a:p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Cippo in memoria di Filippo </a:t>
            </a:r>
            <a:r>
              <a:rPr lang="it-IT" sz="2800" dirty="0" err="1">
                <a:solidFill>
                  <a:schemeClr val="accent1"/>
                </a:solidFill>
                <a:latin typeface="+mj-lt"/>
                <a:cs typeface="Franklin Gothic Medium"/>
              </a:rPr>
              <a:t>Corridoni</a:t>
            </a: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, Sagrado</a:t>
            </a:r>
          </a:p>
          <a:p>
            <a:pPr>
              <a:defRPr/>
            </a:pPr>
            <a:r>
              <a:rPr lang="it-IT" sz="2800" dirty="0">
                <a:solidFill>
                  <a:schemeClr val="accent1"/>
                </a:solidFill>
                <a:latin typeface="+mj-lt"/>
                <a:cs typeface="Franklin Gothic Medium"/>
              </a:rPr>
              <a:t>Rifugio sul Monte Nero</a:t>
            </a:r>
          </a:p>
        </p:txBody>
      </p:sp>
      <p:pic>
        <p:nvPicPr>
          <p:cNvPr id="32772" name="Immagine 2" descr="Schermata 2016-08-22 alle 22.20.46.png">
            <a:extLst>
              <a:ext uri="{FF2B5EF4-FFF2-40B4-BE49-F238E27FC236}">
                <a16:creationId xmlns:a16="http://schemas.microsoft.com/office/drawing/2014/main" id="{0E827D98-7D69-9246-AC29-025A300C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3797300"/>
            <a:ext cx="323215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1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9280616E-7B9B-9E42-BA69-AAB3D4CC3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27639"/>
            <a:ext cx="8058150" cy="1311275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/>
              <a:t>Per scaricare liberamente:</a:t>
            </a:r>
            <a:br>
              <a:rPr lang="it-IT" altLang="it-IT"/>
            </a:br>
            <a:r>
              <a:rPr lang="it-IT" altLang="it-IT" sz="800"/>
              <a:t> </a:t>
            </a:r>
            <a:br>
              <a:rPr lang="it-IT" altLang="it-IT"/>
            </a:br>
            <a:r>
              <a:rPr lang="it-IT" altLang="it-IT" sz="2000" i="1"/>
              <a:t>https://eut.units.it/CAT?query=ANY%253Dermacora&amp;orderby=DTE&amp;page=0</a:t>
            </a:r>
          </a:p>
        </p:txBody>
      </p:sp>
      <p:pic>
        <p:nvPicPr>
          <p:cNvPr id="37890" name="Segnaposto contenuto 6">
            <a:extLst>
              <a:ext uri="{FF2B5EF4-FFF2-40B4-BE49-F238E27FC236}">
                <a16:creationId xmlns:a16="http://schemas.microsoft.com/office/drawing/2014/main" id="{0B5D023F-9D99-4B43-8831-8C60C8DC58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715964"/>
            <a:ext cx="7526338" cy="4065587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7F2842-71FF-B848-8557-C2C55132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732BD-B286-CE47-B7E0-3C37C9E4F671}" type="slidenum">
              <a:rPr lang="en-US" altLang="it-IT" smtClean="0"/>
              <a:pPr>
                <a:defRPr/>
              </a:pPr>
              <a:t>16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404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E09EA-063F-504F-B202-00D0B29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1CA056-24B2-774B-8713-BE4F1EF38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Suggerimenti bibliografici</a:t>
            </a:r>
          </a:p>
          <a:p>
            <a:r>
              <a:rPr lang="it-IT" dirty="0"/>
              <a:t>AA.VV., </a:t>
            </a:r>
            <a:r>
              <a:rPr lang="it-IT" i="1" dirty="0"/>
              <a:t>Storia economica e sociale di Trieste</a:t>
            </a:r>
            <a:r>
              <a:rPr lang="it-IT" dirty="0"/>
              <a:t>, Trieste, </a:t>
            </a:r>
            <a:r>
              <a:rPr lang="it-IT" dirty="0" err="1"/>
              <a:t>Lint</a:t>
            </a:r>
            <a:r>
              <a:rPr lang="it-IT" dirty="0"/>
              <a:t>, 2001</a:t>
            </a:r>
          </a:p>
          <a:p>
            <a:r>
              <a:rPr lang="it-IT" dirty="0"/>
              <a:t>Elio </a:t>
            </a:r>
            <a:r>
              <a:rPr lang="it-IT" dirty="0" err="1"/>
              <a:t>Apih</a:t>
            </a:r>
            <a:r>
              <a:rPr lang="it-IT" dirty="0"/>
              <a:t>, </a:t>
            </a:r>
            <a:r>
              <a:rPr lang="it-IT" i="1" dirty="0"/>
              <a:t>Trieste</a:t>
            </a:r>
            <a:r>
              <a:rPr lang="it-IT" dirty="0"/>
              <a:t>, Roma-Bari, Laterza, 1988.</a:t>
            </a:r>
          </a:p>
          <a:p>
            <a:r>
              <a:rPr lang="it-IT" dirty="0"/>
              <a:t>Lucio </a:t>
            </a:r>
            <a:r>
              <a:rPr lang="it-IT" dirty="0" err="1"/>
              <a:t>Fabi</a:t>
            </a:r>
            <a:r>
              <a:rPr lang="it-IT" dirty="0"/>
              <a:t>, </a:t>
            </a:r>
            <a:r>
              <a:rPr lang="it-IT" i="1" dirty="0"/>
              <a:t>Gente di Trincea. La Grande Guerra sul Carso e sull’Isonzo</a:t>
            </a:r>
            <a:r>
              <a:rPr lang="it-IT" dirty="0"/>
              <a:t>, Milano, Mursia, 2014 (II ed.) </a:t>
            </a:r>
          </a:p>
          <a:p>
            <a:r>
              <a:rPr lang="it-IT" dirty="0"/>
              <a:t>Roberto </a:t>
            </a:r>
            <a:r>
              <a:rPr lang="it-IT" dirty="0" err="1"/>
              <a:t>Finzi</a:t>
            </a:r>
            <a:r>
              <a:rPr lang="it-IT" dirty="0"/>
              <a:t>, Claudio Magris, Giovanni Miccoli (a cura di), </a:t>
            </a:r>
            <a:r>
              <a:rPr lang="it-IT" i="1" dirty="0"/>
              <a:t>Storia d’Italia. Le regioni dall’Unità a oggi. Il Friuli-Venezia Giulia</a:t>
            </a:r>
            <a:r>
              <a:rPr lang="it-IT" dirty="0"/>
              <a:t>, Torino, Einaudi, 2002, </a:t>
            </a:r>
          </a:p>
          <a:p>
            <a:r>
              <a:rPr lang="it-IT" dirty="0"/>
              <a:t>Istituto regionale per la storia del movimento di liberazione in Friuli Venezia Giulia</a:t>
            </a:r>
            <a:r>
              <a:rPr lang="it-IT" i="1" dirty="0"/>
              <a:t>, Friuli e Venezia Giulia. Storia del ‘900</a:t>
            </a:r>
            <a:r>
              <a:rPr lang="it-IT" dirty="0"/>
              <a:t>, Gorizia, LEG, 1997</a:t>
            </a:r>
          </a:p>
          <a:p>
            <a:r>
              <a:rPr lang="it-IT" dirty="0"/>
              <a:t>Giulio </a:t>
            </a:r>
            <a:r>
              <a:rPr lang="it-IT" dirty="0" err="1"/>
              <a:t>Sapelli</a:t>
            </a:r>
            <a:r>
              <a:rPr lang="it-IT" dirty="0"/>
              <a:t>, </a:t>
            </a:r>
            <a:r>
              <a:rPr lang="it-IT" i="1" dirty="0"/>
              <a:t>Trieste italiana. Mito e destino economico</a:t>
            </a:r>
            <a:r>
              <a:rPr lang="it-IT" dirty="0"/>
              <a:t>, Milano, Angeli, 1990</a:t>
            </a:r>
          </a:p>
          <a:p>
            <a:r>
              <a:rPr lang="it-IT" dirty="0"/>
              <a:t>Antonio Sema, </a:t>
            </a:r>
            <a:r>
              <a:rPr lang="it-IT" i="1" dirty="0"/>
              <a:t>La Grande Guerra sul fronte dell’Isonzo</a:t>
            </a:r>
            <a:r>
              <a:rPr lang="it-IT" dirty="0"/>
              <a:t>, Gorizia, LEG, 2014 (II ed.) </a:t>
            </a:r>
          </a:p>
          <a:p>
            <a:r>
              <a:rPr lang="it-IT" i="1" dirty="0"/>
              <a:t>Ti ho spedito lire cento. Le stagioni di Luigi Piccoli, emigrante friulano. Lettere famigliari (1905-1915</a:t>
            </a:r>
            <a:r>
              <a:rPr lang="it-IT" dirty="0"/>
              <a:t>), a cura di A. D’</a:t>
            </a:r>
            <a:r>
              <a:rPr lang="it-IT" dirty="0" err="1"/>
              <a:t>Agostin</a:t>
            </a:r>
            <a:r>
              <a:rPr lang="it-IT" dirty="0"/>
              <a:t>, 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Grossutti</a:t>
            </a:r>
            <a:r>
              <a:rPr lang="it-IT" dirty="0"/>
              <a:t>, Pordenone, Ed. Biblioteca dell’Immagine, 1997 </a:t>
            </a:r>
          </a:p>
          <a:p>
            <a:r>
              <a:rPr lang="it-IT" dirty="0"/>
              <a:t>Angelo Vivante, </a:t>
            </a:r>
            <a:r>
              <a:rPr lang="it-IT" i="1" dirty="0"/>
              <a:t>Irredentismo adriatico. Contributo alla discussione sui rapporti Austro-Italiani</a:t>
            </a:r>
            <a:r>
              <a:rPr lang="it-IT" dirty="0"/>
              <a:t>, Firenze, Libreria «La Voce», 1912. </a:t>
            </a:r>
          </a:p>
          <a:p>
            <a:endParaRPr lang="it-IT" dirty="0"/>
          </a:p>
          <a:p>
            <a:r>
              <a:rPr lang="it-IT" dirty="0"/>
              <a:t>Domenico </a:t>
            </a:r>
            <a:r>
              <a:rPr lang="it-IT" dirty="0" err="1"/>
              <a:t>Pecile</a:t>
            </a:r>
            <a:r>
              <a:rPr lang="it-IT" i="1" dirty="0"/>
              <a:t>, Le condizioni di Udine e del Friuli dopo la liberazione, </a:t>
            </a:r>
            <a:r>
              <a:rPr lang="it-IT" dirty="0"/>
              <a:t>s.d., s.l., 1918</a:t>
            </a:r>
          </a:p>
          <a:p>
            <a:br>
              <a:rPr lang="it-IT" dirty="0"/>
            </a:b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920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7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sz="2800" b="1" dirty="0"/>
              <a:t>Una Caporetto</a:t>
            </a:r>
          </a:p>
          <a:p>
            <a:pPr marL="0" indent="0">
              <a:buNone/>
            </a:pP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4170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C03886A7-27AC-A64E-9E51-E84FEDE46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907" y="1374399"/>
            <a:ext cx="4038922" cy="37184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2400" b="1" dirty="0">
                <a:ea typeface="ＭＳ Ｐゴシック" panose="020B0600070205080204" pitchFamily="34" charset="-128"/>
              </a:rPr>
              <a:t>La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fase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finale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della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Guerra (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inizio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novembre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2018)</a:t>
            </a:r>
            <a:br>
              <a:rPr lang="en-US" altLang="it-IT" sz="2400" b="1" dirty="0">
                <a:ea typeface="ＭＳ Ｐゴシック" panose="020B0600070205080204" pitchFamily="34" charset="-128"/>
              </a:rPr>
            </a:br>
            <a:r>
              <a:rPr lang="en-US" altLang="it-IT" sz="2400" b="1" dirty="0" err="1">
                <a:ea typeface="ＭＳ Ｐゴシック" panose="020B0600070205080204" pitchFamily="34" charset="-128"/>
              </a:rPr>
              <a:t>che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si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svolge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nell’odierno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Veneto</a:t>
            </a:r>
            <a:endParaRPr lang="it-IT" altLang="it-IT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BE158C-74BF-8748-9A0F-C40B63EA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8A640948-E254-3146-AD7B-BCD91684EC0B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3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7" name="Segnaposto contenuto 5" descr="Battaglia_di_Vittorio_Veneto.jpg">
            <a:extLst>
              <a:ext uri="{FF2B5EF4-FFF2-40B4-BE49-F238E27FC236}">
                <a16:creationId xmlns:a16="http://schemas.microsoft.com/office/drawing/2014/main" id="{4A97694D-7097-B84E-A39B-26282C6C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5858" y="641782"/>
            <a:ext cx="7616142" cy="58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1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EC0C44A2-1621-9444-9811-E0A7A2A7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6" y="347241"/>
            <a:ext cx="7789761" cy="129636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altLang="it-IT" sz="2800" dirty="0">
                <a:ea typeface="ＭＳ Ｐゴシック" panose="020B0600070205080204" pitchFamily="34" charset="-128"/>
              </a:rPr>
              <a:t>La fine della guerra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D53758-E2A0-164D-995B-40DCD461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B58FD25C-5037-B449-940A-C47FBB9E94E1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4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EC8D7D37-C37F-4D4C-B62E-FAF855D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17" y="1806985"/>
            <a:ext cx="612447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8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74B94233-11AE-C446-9594-1FB3036BB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F01A41-0DCC-DA4F-8DCF-E533379A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8" y="1585732"/>
            <a:ext cx="10343206" cy="399326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1914: l’interruzione della prassi </a:t>
            </a:r>
          </a:p>
          <a:p>
            <a:pPr marL="3832225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vita quotidiana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sopravvivenza economica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relazioni territoriali</a:t>
            </a: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1915-1917: la quiete prima della tempesta nella retrovia del Friuli e a Trieste; 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guerra guerreggiata nella Contea di Gorizia</a:t>
            </a: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Ottobre novembre 1917:  Caporetto, la fuga e l’occupazione</a:t>
            </a:r>
          </a:p>
          <a:p>
            <a:pPr marL="171450" lvl="2" indent="-171450"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1918: l’anno orribile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3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5473F12C-586D-4340-873A-FB2C3BDF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 danni alla città di Udine (18 novembre 1918)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3CFC3A-C609-9740-8228-4D312AF20A61}"/>
              </a:ext>
            </a:extLst>
          </p:cNvPr>
          <p:cNvSpPr txBox="1"/>
          <p:nvPr/>
        </p:nvSpPr>
        <p:spPr>
          <a:xfrm>
            <a:off x="677863" y="1930400"/>
            <a:ext cx="1011555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1" dirty="0">
                <a:latin typeface="+mn-lt"/>
              </a:rPr>
              <a:t>«Le condizioni edilizie di Udine, se non sono disastrose – come in alcuni paesi della zona di combattimento – sono tuttavia assai gravi. Numerosi palazzi e case e gruppo di case, edifici pubblici e stabilimenti industriali sono stati distrutti o gravemente lesi dagli incendi; una intera borgata di cinquemila abitanti rasa al suolo dallo scoppio di due grandi depositi di munizioni, e molti fabbricati della città per la medesima causa fortemente danneggiati; quasi tute le abitazioni interamente saccheggiate e turpemente insozzate dalla soldataglia austriaca e tedesca; in molte case, specialmente del suburbio e delle frazioni, strappati e bruciati infissi di porte e finestre, sfondati i pavimenti, divelte le scale e persino levate le travature» </a:t>
            </a:r>
          </a:p>
          <a:p>
            <a:pPr>
              <a:defRPr/>
            </a:pPr>
            <a:endParaRPr lang="it-IT" sz="2400" i="1" dirty="0">
              <a:latin typeface="+mn-lt"/>
            </a:endParaRPr>
          </a:p>
          <a:p>
            <a:pPr>
              <a:defRPr/>
            </a:pPr>
            <a:r>
              <a:rPr lang="it-IT" dirty="0">
                <a:latin typeface="+mn-lt"/>
              </a:rPr>
              <a:t>Domenico </a:t>
            </a:r>
            <a:r>
              <a:rPr lang="it-IT" dirty="0" err="1">
                <a:latin typeface="+mn-lt"/>
              </a:rPr>
              <a:t>Pecile</a:t>
            </a:r>
            <a:r>
              <a:rPr lang="it-IT" i="1" dirty="0">
                <a:latin typeface="+mn-lt"/>
              </a:rPr>
              <a:t>, Le condizioni di Udine e del Friuli dopo la liberazione, </a:t>
            </a:r>
            <a:r>
              <a:rPr lang="it-IT" dirty="0">
                <a:latin typeface="+mn-lt"/>
              </a:rPr>
              <a:t>s.d., s.l., 1918</a:t>
            </a:r>
          </a:p>
        </p:txBody>
      </p:sp>
    </p:spTree>
    <p:extLst>
      <p:ext uri="{BB962C8B-B14F-4D97-AF65-F5344CB8AC3E}">
        <p14:creationId xmlns:p14="http://schemas.microsoft.com/office/powerpoint/2010/main" val="22591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A104126B-FDF1-2549-9F62-3008F0B45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conseguenze sulla provincia </a:t>
            </a:r>
            <a:br>
              <a:rPr lang="it-IT" altLang="it-IT"/>
            </a:br>
            <a:r>
              <a:rPr lang="it-IT" altLang="it-IT"/>
              <a:t>(luglio 1919)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56034-9E0D-3E41-8D4A-AE890FFC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2093913"/>
            <a:ext cx="6035675" cy="40513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conteggio dei danni: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Agricoltura:          921.000.000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Commercio:          950.000.000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Industria:           1.200.000.000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Beni nelle case:    260.000.000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Assieme:     lire 3.331.000.000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Deputazione provinciale di Udine, </a:t>
            </a:r>
            <a:r>
              <a:rPr lang="it-IT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provincia di Udine e l’invasione nemica</a:t>
            </a: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Udine 1919</a:t>
            </a:r>
          </a:p>
        </p:txBody>
      </p:sp>
      <p:pic>
        <p:nvPicPr>
          <p:cNvPr id="26627" name="Immagine 4">
            <a:extLst>
              <a:ext uri="{FF2B5EF4-FFF2-40B4-BE49-F238E27FC236}">
                <a16:creationId xmlns:a16="http://schemas.microsoft.com/office/drawing/2014/main" id="{A72FFF26-7DA8-1F4E-9DA2-1E6E18C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00">
            <a:off x="5975350" y="1771650"/>
            <a:ext cx="53340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93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2A8A3717-1D1A-E14E-AE6A-FCD8AD902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L’intervento dell’Istituto federale di credito per il risorgimento delle Venezie</a:t>
            </a:r>
          </a:p>
        </p:txBody>
      </p:sp>
      <p:pic>
        <p:nvPicPr>
          <p:cNvPr id="27650" name="Segnaposto contenuto 4">
            <a:extLst>
              <a:ext uri="{FF2B5EF4-FFF2-40B4-BE49-F238E27FC236}">
                <a16:creationId xmlns:a16="http://schemas.microsoft.com/office/drawing/2014/main" id="{15A25DA3-9713-574A-B8EA-CEA336020F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996531" y="-1139031"/>
            <a:ext cx="3952875" cy="11018838"/>
          </a:xfrm>
        </p:spPr>
      </p:pic>
    </p:spTree>
    <p:extLst>
      <p:ext uri="{BB962C8B-B14F-4D97-AF65-F5344CB8AC3E}">
        <p14:creationId xmlns:p14="http://schemas.microsoft.com/office/powerpoint/2010/main" val="173258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85607E53-57B1-CD40-950B-16873B456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anticipazioni dell’istituto federale di credito nella provincia di Udine</a:t>
            </a:r>
          </a:p>
        </p:txBody>
      </p:sp>
      <p:sp>
        <p:nvSpPr>
          <p:cNvPr id="28674" name="Segnaposto contenuto 2">
            <a:extLst>
              <a:ext uri="{FF2B5EF4-FFF2-40B4-BE49-F238E27FC236}">
                <a16:creationId xmlns:a16="http://schemas.microsoft.com/office/drawing/2014/main" id="{60726DA6-130B-604B-A36B-1F364EE7C9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2500313"/>
            <a:ext cx="8596312" cy="3541712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30 giugno 1921:lire 296.307.321,30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31 agosto 1924. lire 390.503.524,08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3200">
                <a:solidFill>
                  <a:schemeClr val="tx1"/>
                </a:solidFill>
              </a:rPr>
              <a:t>Percentuale dei fondi erogati sui danni quantificati nel 1919 : </a:t>
            </a:r>
            <a:r>
              <a:rPr lang="it-IT" altLang="it-IT" sz="3200" b="1">
                <a:solidFill>
                  <a:schemeClr val="tx1"/>
                </a:solidFill>
              </a:rPr>
              <a:t>11,7</a:t>
            </a:r>
            <a:r>
              <a:rPr lang="it-IT" altLang="it-IT" sz="3200">
                <a:solidFill>
                  <a:schemeClr val="tx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60617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735</Words>
  <Application>Microsoft Macintosh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Franklin Gothic Medium</vt:lpstr>
      <vt:lpstr>Wingdings 3</vt:lpstr>
      <vt:lpstr>Tema di Office</vt:lpstr>
      <vt:lpstr>Geografia storica dell’odierno Friuli Venezia Giulia 641LM </vt:lpstr>
      <vt:lpstr>Presentazione standard di PowerPoint</vt:lpstr>
      <vt:lpstr>La fase finale della Guerra (inizio novembre 2018) che si svolge nell’odierno Veneto</vt:lpstr>
      <vt:lpstr>La fine della guerra</vt:lpstr>
      <vt:lpstr>Gli effetti e le conseguenze</vt:lpstr>
      <vt:lpstr>I danni alla città di Udine (18 novembre 1918)</vt:lpstr>
      <vt:lpstr>Le conseguenze sulla provincia  (luglio 1919)</vt:lpstr>
      <vt:lpstr>L’intervento dell’Istituto federale di credito per il risorgimento delle Venezie</vt:lpstr>
      <vt:lpstr>Le anticipazioni dell’istituto federale di credito nella provincia di Udine</vt:lpstr>
      <vt:lpstr>Le richieste di riconoscimento danni di guerra </vt:lpstr>
      <vt:lpstr>La declinazione della crisi in Friuli</vt:lpstr>
      <vt:lpstr>I ponti ricostruiti nel 1919</vt:lpstr>
      <vt:lpstr>Gli effetti e le conseguenze</vt:lpstr>
      <vt:lpstr>Presentazione standard di PowerPoint</vt:lpstr>
      <vt:lpstr>Presentazione standard di PowerPoint</vt:lpstr>
      <vt:lpstr>Per scaricare liberamente:   https://eut.units.it/CAT?query=ANY%253Dermacora&amp;orderby=DTE&amp;page=0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creator>sergio zilli</dc:creator>
  <cp:lastModifiedBy>sergio zilli</cp:lastModifiedBy>
  <cp:revision>22</cp:revision>
  <cp:lastPrinted>2022-11-14T10:12:36Z</cp:lastPrinted>
  <dcterms:created xsi:type="dcterms:W3CDTF">2022-10-27T06:22:31Z</dcterms:created>
  <dcterms:modified xsi:type="dcterms:W3CDTF">2022-11-14T14:43:28Z</dcterms:modified>
</cp:coreProperties>
</file>