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6" r:id="rId20"/>
    <p:sldId id="274" r:id="rId21"/>
    <p:sldId id="297" r:id="rId22"/>
    <p:sldId id="275" r:id="rId23"/>
    <p:sldId id="298" r:id="rId24"/>
    <p:sldId id="276" r:id="rId25"/>
    <p:sldId id="277" r:id="rId26"/>
    <p:sldId id="278" r:id="rId27"/>
    <p:sldId id="343" r:id="rId28"/>
    <p:sldId id="344" r:id="rId29"/>
    <p:sldId id="345" r:id="rId30"/>
    <p:sldId id="346" r:id="rId31"/>
    <p:sldId id="347" r:id="rId32"/>
    <p:sldId id="279" r:id="rId33"/>
    <p:sldId id="280" r:id="rId34"/>
    <p:sldId id="281" r:id="rId35"/>
    <p:sldId id="282" r:id="rId36"/>
    <p:sldId id="283" r:id="rId37"/>
    <p:sldId id="284" r:id="rId38"/>
    <p:sldId id="299" r:id="rId39"/>
    <p:sldId id="300" r:id="rId40"/>
    <p:sldId id="285" r:id="rId41"/>
    <p:sldId id="286" r:id="rId42"/>
    <p:sldId id="329" r:id="rId43"/>
    <p:sldId id="287" r:id="rId44"/>
    <p:sldId id="330" r:id="rId45"/>
    <p:sldId id="331" r:id="rId46"/>
    <p:sldId id="332" r:id="rId47"/>
    <p:sldId id="288" r:id="rId48"/>
    <p:sldId id="289" r:id="rId49"/>
    <p:sldId id="290" r:id="rId50"/>
    <p:sldId id="291" r:id="rId51"/>
    <p:sldId id="334" r:id="rId52"/>
    <p:sldId id="335" r:id="rId53"/>
    <p:sldId id="337" r:id="rId54"/>
    <p:sldId id="292" r:id="rId55"/>
    <p:sldId id="295" r:id="rId56"/>
    <p:sldId id="301" r:id="rId57"/>
    <p:sldId id="302" r:id="rId58"/>
    <p:sldId id="340" r:id="rId59"/>
    <p:sldId id="338" r:id="rId60"/>
    <p:sldId id="339" r:id="rId61"/>
    <p:sldId id="293" r:id="rId62"/>
    <p:sldId id="348" r:id="rId63"/>
    <p:sldId id="294" r:id="rId64"/>
    <p:sldId id="303" r:id="rId65"/>
    <p:sldId id="314" r:id="rId66"/>
    <p:sldId id="305" r:id="rId67"/>
    <p:sldId id="306" r:id="rId68"/>
    <p:sldId id="307" r:id="rId69"/>
    <p:sldId id="308" r:id="rId70"/>
    <p:sldId id="309" r:id="rId71"/>
    <p:sldId id="310" r:id="rId72"/>
    <p:sldId id="311" r:id="rId73"/>
    <p:sldId id="312" r:id="rId74"/>
    <p:sldId id="313" r:id="rId75"/>
    <p:sldId id="320" r:id="rId76"/>
    <p:sldId id="321" r:id="rId77"/>
    <p:sldId id="322" r:id="rId78"/>
    <p:sldId id="323" r:id="rId79"/>
    <p:sldId id="324" r:id="rId80"/>
    <p:sldId id="342" r:id="rId81"/>
    <p:sldId id="325" r:id="rId82"/>
    <p:sldId id="326" r:id="rId83"/>
    <p:sldId id="315" r:id="rId84"/>
    <p:sldId id="316" r:id="rId85"/>
    <p:sldId id="317" r:id="rId86"/>
    <p:sldId id="327" r:id="rId87"/>
    <p:sldId id="318" r:id="rId88"/>
    <p:sldId id="319" r:id="rId89"/>
    <p:sldId id="328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99"/>
    <p:restoredTop sz="95392"/>
  </p:normalViewPr>
  <p:slideViewPr>
    <p:cSldViewPr snapToGrid="0" snapToObjects="1">
      <p:cViewPr>
        <p:scale>
          <a:sx n="140" d="100"/>
          <a:sy n="140" d="100"/>
        </p:scale>
        <p:origin x="-1008" y="-512"/>
      </p:cViewPr>
      <p:guideLst/>
    </p:cSldViewPr>
  </p:slideViewPr>
  <p:outlineViewPr>
    <p:cViewPr>
      <p:scale>
        <a:sx n="33" d="100"/>
        <a:sy n="33" d="100"/>
      </p:scale>
      <p:origin x="0" y="-45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9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6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1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8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7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2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4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4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397AC-477C-9647-82AD-DF18BFAF287D}" type="datetimeFigureOut">
              <a:rPr lang="en-US" smtClean="0"/>
              <a:t>11/13/22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9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3.png"/><Relationship Id="rId7" Type="http://schemas.openxmlformats.org/officeDocument/2006/relationships/image" Target="../media/image5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png"/><Relationship Id="rId7" Type="http://schemas.openxmlformats.org/officeDocument/2006/relationships/image" Target="../media/image39.png"/><Relationship Id="rId12" Type="http://schemas.openxmlformats.org/officeDocument/2006/relationships/image" Target="../media/image5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66.png"/><Relationship Id="rId5" Type="http://schemas.openxmlformats.org/officeDocument/2006/relationships/image" Target="../media/image63.png"/><Relationship Id="rId10" Type="http://schemas.openxmlformats.org/officeDocument/2006/relationships/image" Target="../media/image65.png"/><Relationship Id="rId4" Type="http://schemas.openxmlformats.org/officeDocument/2006/relationships/image" Target="../media/image62.png"/><Relationship Id="rId9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2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75.png"/><Relationship Id="rId4" Type="http://schemas.openxmlformats.org/officeDocument/2006/relationships/image" Target="../media/image8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3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EAA334-4AE2-4A47-9C90-D9E8C82150C3}"/>
              </a:ext>
            </a:extLst>
          </p:cNvPr>
          <p:cNvSpPr txBox="1"/>
          <p:nvPr/>
        </p:nvSpPr>
        <p:spPr>
          <a:xfrm>
            <a:off x="2968830" y="463138"/>
            <a:ext cx="3634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/>
              <a:t>Circuiti combinatori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E7D31C-E015-664C-AEA5-5C9CFA75B745}"/>
              </a:ext>
            </a:extLst>
          </p:cNvPr>
          <p:cNvSpPr txBox="1"/>
          <p:nvPr/>
        </p:nvSpPr>
        <p:spPr>
          <a:xfrm>
            <a:off x="674964" y="1425039"/>
            <a:ext cx="8222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Circuiti dotati di uno o più ingressi e una o più uscite, il cui funzionamento è descritto </a:t>
            </a:r>
          </a:p>
          <a:p>
            <a:r>
              <a:rPr lang="it-IT"/>
              <a:t>da una funzione logica.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249DF-65A2-0546-B3E6-DA3BF0F0C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913" y="2448496"/>
            <a:ext cx="5468922" cy="3454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EEE91A-95AE-414C-AA46-6CDB6041773B}"/>
              </a:ext>
            </a:extLst>
          </p:cNvPr>
          <p:cNvSpPr txBox="1"/>
          <p:nvPr/>
        </p:nvSpPr>
        <p:spPr>
          <a:xfrm>
            <a:off x="7931809" y="0"/>
            <a:ext cx="12121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Circuiti combinatori</a:t>
            </a:r>
          </a:p>
        </p:txBody>
      </p:sp>
    </p:spTree>
    <p:extLst>
      <p:ext uri="{BB962C8B-B14F-4D97-AF65-F5344CB8AC3E}">
        <p14:creationId xmlns:p14="http://schemas.microsoft.com/office/powerpoint/2010/main" val="91161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7F7AD-4F2F-1E41-B15C-A996AF6E1B51}"/>
              </a:ext>
            </a:extLst>
          </p:cNvPr>
          <p:cNvSpPr txBox="1"/>
          <p:nvPr/>
        </p:nvSpPr>
        <p:spPr>
          <a:xfrm>
            <a:off x="242712" y="169334"/>
            <a:ext cx="81505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/>
              <a:t>Esempio</a:t>
            </a:r>
            <a:r>
              <a:rPr lang="it-IT" i="1"/>
              <a:t>: circuito che moltiplica per 3 in binario</a:t>
            </a:r>
            <a:br>
              <a:rPr lang="it-IT" i="1"/>
            </a:br>
            <a:r>
              <a:rPr lang="it-IT"/>
              <a:t>Si voglia realizzare un circuito a tre ingressi e quattro uscite; sugli ingressi si può </a:t>
            </a:r>
          </a:p>
          <a:p>
            <a:r>
              <a:rPr lang="it-IT"/>
              <a:t>presentare un numero binario compreso tra 0 e 5. All’uscita di tale circuito si deve </a:t>
            </a:r>
          </a:p>
          <a:p>
            <a:r>
              <a:rPr lang="it-IT"/>
              <a:t>ottenere il prodotto per 3 del numero in ingresso. Il massimo numero di uscita </a:t>
            </a:r>
          </a:p>
          <a:p>
            <a:r>
              <a:rPr lang="it-IT"/>
              <a:t>rappresentabile con 4 bit è 15 e sarà necessario sintetizzare quattro funzioni logiche.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AF41BC-7632-724D-92E9-4274356C0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525" y="2270970"/>
            <a:ext cx="4064000" cy="273223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19F9315-C216-1943-991A-2D19ED59DAA6}"/>
              </a:ext>
            </a:extLst>
          </p:cNvPr>
          <p:cNvGrpSpPr/>
          <p:nvPr/>
        </p:nvGrpSpPr>
        <p:grpSpPr>
          <a:xfrm>
            <a:off x="508338" y="4657292"/>
            <a:ext cx="5046959" cy="1345195"/>
            <a:chOff x="1230489" y="4566981"/>
            <a:chExt cx="5046959" cy="134519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EFE1901-ED4C-764E-89B7-387A79593D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2351" y="4566981"/>
              <a:ext cx="925689" cy="975864"/>
            </a:xfrm>
            <a:prstGeom prst="straightConnector1">
              <a:avLst/>
            </a:prstGeom>
            <a:ln w="25400">
              <a:solidFill>
                <a:srgbClr val="192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70F9F6-6ABE-A44F-B57E-18F764B298D6}"/>
                </a:ext>
              </a:extLst>
            </p:cNvPr>
            <p:cNvSpPr txBox="1"/>
            <p:nvPr/>
          </p:nvSpPr>
          <p:spPr>
            <a:xfrm>
              <a:off x="1230489" y="5542844"/>
              <a:ext cx="5046959" cy="369332"/>
            </a:xfrm>
            <a:prstGeom prst="rect">
              <a:avLst/>
            </a:prstGeom>
            <a:noFill/>
            <a:ln>
              <a:solidFill>
                <a:srgbClr val="192A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192AFF"/>
                  </a:solidFill>
                </a:rPr>
                <a:t>Eccedono la capacità di rappresentazione dell’uscita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7A7633B-3240-844D-9D64-97641FE99F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13284" y="4824291"/>
              <a:ext cx="654756" cy="718554"/>
            </a:xfrm>
            <a:prstGeom prst="straightConnector1">
              <a:avLst/>
            </a:prstGeom>
            <a:ln w="25400">
              <a:solidFill>
                <a:srgbClr val="192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27C471-3286-5846-8AE5-577628CDCAA1}"/>
              </a:ext>
            </a:extLst>
          </p:cNvPr>
          <p:cNvGrpSpPr/>
          <p:nvPr/>
        </p:nvGrpSpPr>
        <p:grpSpPr>
          <a:xfrm>
            <a:off x="5492044" y="4871156"/>
            <a:ext cx="2901169" cy="1136975"/>
            <a:chOff x="3550430" y="5300134"/>
            <a:chExt cx="2901169" cy="1136975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B744ADA-30DE-204D-A091-13250ADA570A}"/>
                </a:ext>
              </a:extLst>
            </p:cNvPr>
            <p:cNvCxnSpPr>
              <a:cxnSpLocks/>
              <a:stCxn id="13" idx="0"/>
            </p:cNvCxnSpPr>
            <p:nvPr/>
          </p:nvCxnSpPr>
          <p:spPr>
            <a:xfrm flipH="1" flipV="1">
              <a:off x="3550430" y="5300134"/>
              <a:ext cx="1584206" cy="767643"/>
            </a:xfrm>
            <a:prstGeom prst="straightConnector1">
              <a:avLst/>
            </a:prstGeom>
            <a:ln w="25400">
              <a:solidFill>
                <a:srgbClr val="192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EA8040-B1B1-5B46-83C9-B9EBD31E967B}"/>
                </a:ext>
              </a:extLst>
            </p:cNvPr>
            <p:cNvSpPr txBox="1"/>
            <p:nvPr/>
          </p:nvSpPr>
          <p:spPr>
            <a:xfrm>
              <a:off x="3817673" y="6067777"/>
              <a:ext cx="2633926" cy="369332"/>
            </a:xfrm>
            <a:prstGeom prst="rect">
              <a:avLst/>
            </a:prstGeom>
            <a:noFill/>
            <a:ln>
              <a:solidFill>
                <a:srgbClr val="192A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192AFF"/>
                  </a:solidFill>
                </a:rPr>
                <a:t>Condizioni non specificate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8CBBA4B-AE94-0640-9438-24BD4A847BF9}"/>
                </a:ext>
              </a:extLst>
            </p:cNvPr>
            <p:cNvCxnSpPr>
              <a:cxnSpLocks/>
              <a:stCxn id="13" idx="0"/>
            </p:cNvCxnSpPr>
            <p:nvPr/>
          </p:nvCxnSpPr>
          <p:spPr>
            <a:xfrm flipH="1" flipV="1">
              <a:off x="4323719" y="5352047"/>
              <a:ext cx="810917" cy="715730"/>
            </a:xfrm>
            <a:prstGeom prst="straightConnector1">
              <a:avLst/>
            </a:prstGeom>
            <a:ln w="25400">
              <a:solidFill>
                <a:srgbClr val="192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0B1DCB7-6F56-5C47-B2A8-66A0FE6B7DC7}"/>
              </a:ext>
            </a:extLst>
          </p:cNvPr>
          <p:cNvSpPr txBox="1"/>
          <p:nvPr/>
        </p:nvSpPr>
        <p:spPr>
          <a:xfrm>
            <a:off x="6897511" y="36463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13FFD1-9B0A-DD42-90BD-3C1038A781C8}"/>
              </a:ext>
            </a:extLst>
          </p:cNvPr>
          <p:cNvSpPr txBox="1"/>
          <p:nvPr/>
        </p:nvSpPr>
        <p:spPr>
          <a:xfrm>
            <a:off x="7367925" y="30351"/>
            <a:ext cx="1757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Sintesi dei circuiti combinatori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9F6187-1196-E241-B0BC-4B1D2B9444A4}"/>
              </a:ext>
            </a:extLst>
          </p:cNvPr>
          <p:cNvSpPr/>
          <p:nvPr/>
        </p:nvSpPr>
        <p:spPr>
          <a:xfrm>
            <a:off x="3431969" y="2090057"/>
            <a:ext cx="3336966" cy="3075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36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E75924-BF04-DE45-B10A-CF0660596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91" y="2111486"/>
            <a:ext cx="4064000" cy="2732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5BF0E5-B39F-414C-8707-8D6BFFA92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78" y="3231255"/>
            <a:ext cx="1942394" cy="1569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5D77B4-6765-5048-8FD6-9E92B4477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91" y="4985590"/>
            <a:ext cx="2246558" cy="17667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2EF123-8F95-094B-929E-34D175276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6227" y="344383"/>
            <a:ext cx="2251428" cy="1697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7A3723-F13B-E14E-8D56-C121D06058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8418" y="1954614"/>
            <a:ext cx="1962856" cy="154707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B775EA7-C55D-844A-BB82-C2123285914C}"/>
              </a:ext>
            </a:extLst>
          </p:cNvPr>
          <p:cNvCxnSpPr>
            <a:cxnSpLocks/>
          </p:cNvCxnSpPr>
          <p:nvPr/>
        </p:nvCxnSpPr>
        <p:spPr>
          <a:xfrm flipH="1">
            <a:off x="6138745" y="2946472"/>
            <a:ext cx="1123243" cy="197357"/>
          </a:xfrm>
          <a:prstGeom prst="straightConnector1">
            <a:avLst/>
          </a:prstGeom>
          <a:ln w="12700">
            <a:solidFill>
              <a:srgbClr val="192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4EDEEE-F45C-EF46-A850-29A07985863B}"/>
              </a:ext>
            </a:extLst>
          </p:cNvPr>
          <p:cNvCxnSpPr>
            <a:cxnSpLocks/>
          </p:cNvCxnSpPr>
          <p:nvPr/>
        </p:nvCxnSpPr>
        <p:spPr>
          <a:xfrm flipH="1">
            <a:off x="6138745" y="3026725"/>
            <a:ext cx="1518910" cy="681747"/>
          </a:xfrm>
          <a:prstGeom prst="straightConnector1">
            <a:avLst/>
          </a:prstGeom>
          <a:ln w="12700">
            <a:solidFill>
              <a:srgbClr val="192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18EDA02-CCCE-8F4A-9F7E-5C28CE9D0E81}"/>
              </a:ext>
            </a:extLst>
          </p:cNvPr>
          <p:cNvCxnSpPr>
            <a:cxnSpLocks/>
          </p:cNvCxnSpPr>
          <p:nvPr/>
        </p:nvCxnSpPr>
        <p:spPr>
          <a:xfrm flipH="1">
            <a:off x="6138745" y="3026725"/>
            <a:ext cx="2241955" cy="1166246"/>
          </a:xfrm>
          <a:prstGeom prst="straightConnector1">
            <a:avLst/>
          </a:prstGeom>
          <a:ln w="12700">
            <a:solidFill>
              <a:srgbClr val="192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55280A-BC24-8A47-9904-1931ACA8F2ED}"/>
              </a:ext>
            </a:extLst>
          </p:cNvPr>
          <p:cNvCxnSpPr>
            <a:cxnSpLocks/>
          </p:cNvCxnSpPr>
          <p:nvPr/>
        </p:nvCxnSpPr>
        <p:spPr>
          <a:xfrm flipH="1">
            <a:off x="5679888" y="1511452"/>
            <a:ext cx="386645" cy="1632377"/>
          </a:xfrm>
          <a:prstGeom prst="straightConnector1">
            <a:avLst/>
          </a:prstGeom>
          <a:ln w="12700">
            <a:solidFill>
              <a:srgbClr val="192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8A38865-5A1A-2046-A89B-91397FBF802A}"/>
              </a:ext>
            </a:extLst>
          </p:cNvPr>
          <p:cNvCxnSpPr>
            <a:cxnSpLocks/>
          </p:cNvCxnSpPr>
          <p:nvPr/>
        </p:nvCxnSpPr>
        <p:spPr>
          <a:xfrm flipH="1">
            <a:off x="5679888" y="1100739"/>
            <a:ext cx="826914" cy="2279735"/>
          </a:xfrm>
          <a:prstGeom prst="straightConnector1">
            <a:avLst/>
          </a:prstGeom>
          <a:ln w="12700">
            <a:solidFill>
              <a:srgbClr val="192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BFFAFFA-7FDF-444F-846D-DB764D122A50}"/>
              </a:ext>
            </a:extLst>
          </p:cNvPr>
          <p:cNvCxnSpPr>
            <a:cxnSpLocks/>
          </p:cNvCxnSpPr>
          <p:nvPr/>
        </p:nvCxnSpPr>
        <p:spPr>
          <a:xfrm flipV="1">
            <a:off x="4126664" y="3956827"/>
            <a:ext cx="1037818" cy="1687689"/>
          </a:xfrm>
          <a:prstGeom prst="straightConnector1">
            <a:avLst/>
          </a:prstGeom>
          <a:ln w="12700">
            <a:solidFill>
              <a:srgbClr val="192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785724B-F304-5240-8FBA-28AEE980208F}"/>
              </a:ext>
            </a:extLst>
          </p:cNvPr>
          <p:cNvCxnSpPr>
            <a:cxnSpLocks/>
          </p:cNvCxnSpPr>
          <p:nvPr/>
        </p:nvCxnSpPr>
        <p:spPr>
          <a:xfrm flipV="1">
            <a:off x="4181543" y="4267272"/>
            <a:ext cx="1037818" cy="1828801"/>
          </a:xfrm>
          <a:prstGeom prst="straightConnector1">
            <a:avLst/>
          </a:prstGeom>
          <a:ln w="12700">
            <a:solidFill>
              <a:srgbClr val="192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22CF891-46BA-FD4D-A718-E624D1B60E8C}"/>
              </a:ext>
            </a:extLst>
          </p:cNvPr>
          <p:cNvCxnSpPr>
            <a:cxnSpLocks/>
          </p:cNvCxnSpPr>
          <p:nvPr/>
        </p:nvCxnSpPr>
        <p:spPr>
          <a:xfrm>
            <a:off x="1776124" y="3877805"/>
            <a:ext cx="3007609" cy="39511"/>
          </a:xfrm>
          <a:prstGeom prst="straightConnector1">
            <a:avLst/>
          </a:prstGeom>
          <a:ln w="12700">
            <a:solidFill>
              <a:srgbClr val="192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7537F52-8D11-1E45-A9BC-8E888B9A71CF}"/>
              </a:ext>
            </a:extLst>
          </p:cNvPr>
          <p:cNvCxnSpPr>
            <a:cxnSpLocks/>
          </p:cNvCxnSpPr>
          <p:nvPr/>
        </p:nvCxnSpPr>
        <p:spPr>
          <a:xfrm flipV="1">
            <a:off x="1766968" y="4192971"/>
            <a:ext cx="3016765" cy="51365"/>
          </a:xfrm>
          <a:prstGeom prst="straightConnector1">
            <a:avLst/>
          </a:prstGeom>
          <a:ln w="12700">
            <a:solidFill>
              <a:srgbClr val="192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DA663A7-DB62-2A40-8770-C282CC615032}"/>
              </a:ext>
            </a:extLst>
          </p:cNvPr>
          <p:cNvGrpSpPr/>
          <p:nvPr/>
        </p:nvGrpSpPr>
        <p:grpSpPr>
          <a:xfrm>
            <a:off x="3295070" y="3437539"/>
            <a:ext cx="1869412" cy="2161822"/>
            <a:chOff x="3663204" y="3093156"/>
            <a:chExt cx="1869412" cy="2161822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FDD2A92-E0EE-BD4A-9F95-EAD39EC1CF24}"/>
                </a:ext>
              </a:extLst>
            </p:cNvPr>
            <p:cNvCxnSpPr>
              <a:cxnSpLocks/>
            </p:cNvCxnSpPr>
            <p:nvPr/>
          </p:nvCxnSpPr>
          <p:spPr>
            <a:xfrm>
              <a:off x="4102076" y="3093156"/>
              <a:ext cx="1430540" cy="0"/>
            </a:xfrm>
            <a:prstGeom prst="straightConnector1">
              <a:avLst/>
            </a:prstGeom>
            <a:ln w="12700">
              <a:solidFill>
                <a:srgbClr val="192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1C3BC53-6955-9942-9EDF-06398E78EF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3204" y="3093156"/>
              <a:ext cx="438872" cy="2161822"/>
            </a:xfrm>
            <a:prstGeom prst="straightConnector1">
              <a:avLst/>
            </a:prstGeom>
            <a:ln w="12700">
              <a:solidFill>
                <a:srgbClr val="192A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F2D1A30-940D-644E-A804-7A5448893EA3}"/>
              </a:ext>
            </a:extLst>
          </p:cNvPr>
          <p:cNvGrpSpPr/>
          <p:nvPr/>
        </p:nvGrpSpPr>
        <p:grpSpPr>
          <a:xfrm>
            <a:off x="5706831" y="1511452"/>
            <a:ext cx="1503224" cy="2660221"/>
            <a:chOff x="6074965" y="1167069"/>
            <a:chExt cx="1503224" cy="2660221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B9D3FE1-F25D-074D-9337-9F9C5A1405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75146" y="1167069"/>
              <a:ext cx="1303043" cy="1632377"/>
            </a:xfrm>
            <a:prstGeom prst="straightConnector1">
              <a:avLst/>
            </a:prstGeom>
            <a:ln w="12700">
              <a:solidFill>
                <a:srgbClr val="192A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F1FD440-7D16-3342-A896-EA985AB1FE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4955" y="2799447"/>
              <a:ext cx="1" cy="773486"/>
            </a:xfrm>
            <a:prstGeom prst="straightConnector1">
              <a:avLst/>
            </a:prstGeom>
            <a:ln w="12700">
              <a:solidFill>
                <a:srgbClr val="192A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C94990E-5356-2045-9CE6-27BED5EF1D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4965" y="3572933"/>
              <a:ext cx="199990" cy="254357"/>
            </a:xfrm>
            <a:prstGeom prst="straightConnector1">
              <a:avLst/>
            </a:prstGeom>
            <a:ln w="12700">
              <a:solidFill>
                <a:srgbClr val="192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71D9ABF-6F6B-614A-ABBB-43892D068285}"/>
              </a:ext>
            </a:extLst>
          </p:cNvPr>
          <p:cNvGrpSpPr/>
          <p:nvPr/>
        </p:nvGrpSpPr>
        <p:grpSpPr>
          <a:xfrm>
            <a:off x="1032176" y="3400492"/>
            <a:ext cx="3751557" cy="754170"/>
            <a:chOff x="1400310" y="3056109"/>
            <a:chExt cx="3751557" cy="754170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424FBCA4-2032-7B48-ACB5-5DE1ABB07032}"/>
                </a:ext>
              </a:extLst>
            </p:cNvPr>
            <p:cNvCxnSpPr>
              <a:cxnSpLocks/>
            </p:cNvCxnSpPr>
            <p:nvPr/>
          </p:nvCxnSpPr>
          <p:spPr>
            <a:xfrm>
              <a:off x="1512711" y="3056109"/>
              <a:ext cx="3639156" cy="270831"/>
            </a:xfrm>
            <a:prstGeom prst="straightConnector1">
              <a:avLst/>
            </a:prstGeom>
            <a:ln w="12700">
              <a:solidFill>
                <a:srgbClr val="192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B564B06-0357-2045-ACBF-07101E372A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00310" y="3056109"/>
              <a:ext cx="112211" cy="754170"/>
            </a:xfrm>
            <a:prstGeom prst="straightConnector1">
              <a:avLst/>
            </a:prstGeom>
            <a:ln w="12700">
              <a:solidFill>
                <a:srgbClr val="192A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455D273-36BB-604B-9599-659104E2349F}"/>
              </a:ext>
            </a:extLst>
          </p:cNvPr>
          <p:cNvSpPr txBox="1"/>
          <p:nvPr/>
        </p:nvSpPr>
        <p:spPr>
          <a:xfrm>
            <a:off x="7367925" y="30351"/>
            <a:ext cx="1757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Sintesi dei circuiti combinatori</a:t>
            </a:r>
          </a:p>
        </p:txBody>
      </p:sp>
    </p:spTree>
    <p:extLst>
      <p:ext uri="{BB962C8B-B14F-4D97-AF65-F5344CB8AC3E}">
        <p14:creationId xmlns:p14="http://schemas.microsoft.com/office/powerpoint/2010/main" val="409844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823042-3C2E-0F47-A71D-4D23ADCB0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9" y="1211999"/>
            <a:ext cx="8190089" cy="1543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85C090-81E6-C64A-9CF6-E3BD9C7ABAEC}"/>
              </a:ext>
            </a:extLst>
          </p:cNvPr>
          <p:cNvSpPr txBox="1"/>
          <p:nvPr/>
        </p:nvSpPr>
        <p:spPr>
          <a:xfrm>
            <a:off x="2105377" y="382691"/>
            <a:ext cx="4960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Utilizzando le condizioni non specificate si ottiene: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1F77A98-6668-784A-A8E3-E07F1F4D2918}"/>
              </a:ext>
            </a:extLst>
          </p:cNvPr>
          <p:cNvGrpSpPr/>
          <p:nvPr/>
        </p:nvGrpSpPr>
        <p:grpSpPr>
          <a:xfrm>
            <a:off x="2447068" y="1986866"/>
            <a:ext cx="1857023" cy="1481419"/>
            <a:chOff x="2447068" y="2438400"/>
            <a:chExt cx="1857023" cy="1481419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4B116F4-E383-584B-A645-1FCC6CECFE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35336" y="2754489"/>
              <a:ext cx="162531" cy="886178"/>
            </a:xfrm>
            <a:prstGeom prst="straightConnector1">
              <a:avLst/>
            </a:prstGeom>
            <a:ln w="12700">
              <a:solidFill>
                <a:srgbClr val="192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A556C5A-EB28-E04E-B359-F81FC5C5E713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H="1" flipV="1">
              <a:off x="3318933" y="2438400"/>
              <a:ext cx="56647" cy="1151863"/>
            </a:xfrm>
            <a:prstGeom prst="straightConnector1">
              <a:avLst/>
            </a:prstGeom>
            <a:ln w="12700">
              <a:solidFill>
                <a:srgbClr val="192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983153E-C83B-AF4F-B3A2-B9B45BB7C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47068" y="3590263"/>
              <a:ext cx="1857023" cy="329556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32D274F-D81B-334A-A2DC-E3E3260C4C12}"/>
              </a:ext>
            </a:extLst>
          </p:cNvPr>
          <p:cNvGrpSpPr/>
          <p:nvPr/>
        </p:nvGrpSpPr>
        <p:grpSpPr>
          <a:xfrm>
            <a:off x="406399" y="2302955"/>
            <a:ext cx="1698978" cy="1165330"/>
            <a:chOff x="406399" y="2754489"/>
            <a:chExt cx="1698978" cy="116533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9E0FC48-6806-1D4F-BB97-7C48BB060C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23155" y="2754489"/>
              <a:ext cx="128209" cy="886178"/>
            </a:xfrm>
            <a:prstGeom prst="straightConnector1">
              <a:avLst/>
            </a:prstGeom>
            <a:ln w="12700">
              <a:solidFill>
                <a:srgbClr val="192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7D67CFD-CB94-ED44-A771-41D754E48AE3}"/>
                </a:ext>
              </a:extLst>
            </p:cNvPr>
            <p:cNvCxnSpPr>
              <a:cxnSpLocks/>
              <a:stCxn id="36" idx="0"/>
            </p:cNvCxnSpPr>
            <p:nvPr/>
          </p:nvCxnSpPr>
          <p:spPr>
            <a:xfrm flipV="1">
              <a:off x="1255888" y="2799644"/>
              <a:ext cx="0" cy="841023"/>
            </a:xfrm>
            <a:prstGeom prst="straightConnector1">
              <a:avLst/>
            </a:prstGeom>
            <a:ln w="12700">
              <a:solidFill>
                <a:srgbClr val="192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6945819-3488-0C43-9517-393C65FD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6399" y="3640667"/>
              <a:ext cx="1698978" cy="279152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1224EF0-7EDC-6E48-9133-10790704AD24}"/>
              </a:ext>
            </a:extLst>
          </p:cNvPr>
          <p:cNvGrpSpPr/>
          <p:nvPr/>
        </p:nvGrpSpPr>
        <p:grpSpPr>
          <a:xfrm>
            <a:off x="4724399" y="1983596"/>
            <a:ext cx="2032000" cy="1458008"/>
            <a:chOff x="4724399" y="2435130"/>
            <a:chExt cx="2032000" cy="1458008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E63BD81-65FF-C34E-BF61-33A8768AE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4399" y="3616944"/>
              <a:ext cx="2032000" cy="276194"/>
            </a:xfrm>
            <a:prstGeom prst="rect">
              <a:avLst/>
            </a:prstGeom>
          </p:spPr>
        </p:pic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905638B-D72D-B74E-B9EA-B85BD54836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70865" y="2799644"/>
              <a:ext cx="150913" cy="817300"/>
            </a:xfrm>
            <a:prstGeom prst="straightConnector1">
              <a:avLst/>
            </a:prstGeom>
            <a:ln w="12700">
              <a:solidFill>
                <a:srgbClr val="192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2EC2DE8-9FC2-EB40-A70A-4EDD6F8B91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48578" y="2435130"/>
              <a:ext cx="63274" cy="1155134"/>
            </a:xfrm>
            <a:prstGeom prst="straightConnector1">
              <a:avLst/>
            </a:prstGeom>
            <a:ln w="12700">
              <a:solidFill>
                <a:srgbClr val="192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617C129-C953-0146-B6DF-E568296527C5}"/>
              </a:ext>
            </a:extLst>
          </p:cNvPr>
          <p:cNvGrpSpPr/>
          <p:nvPr/>
        </p:nvGrpSpPr>
        <p:grpSpPr>
          <a:xfrm>
            <a:off x="7330597" y="2348110"/>
            <a:ext cx="857955" cy="1132433"/>
            <a:chOff x="7330597" y="2799644"/>
            <a:chExt cx="857955" cy="1132433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29C7DD3-E9AE-8541-8AA0-15265D993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30597" y="3620093"/>
              <a:ext cx="857955" cy="311984"/>
            </a:xfrm>
            <a:prstGeom prst="rect">
              <a:avLst/>
            </a:prstGeom>
          </p:spPr>
        </p:pic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91CAF5D-4A70-FC4D-8B4C-555139BA29D2}"/>
                </a:ext>
              </a:extLst>
            </p:cNvPr>
            <p:cNvCxnSpPr>
              <a:cxnSpLocks/>
              <a:stCxn id="44" idx="0"/>
            </p:cNvCxnSpPr>
            <p:nvPr/>
          </p:nvCxnSpPr>
          <p:spPr>
            <a:xfrm flipH="1" flipV="1">
              <a:off x="7584850" y="2799644"/>
              <a:ext cx="174725" cy="820449"/>
            </a:xfrm>
            <a:prstGeom prst="straightConnector1">
              <a:avLst/>
            </a:prstGeom>
            <a:ln w="12700">
              <a:solidFill>
                <a:srgbClr val="192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22B47541-E2FE-6247-87F0-6FD8F86F5A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3155" y="3680179"/>
            <a:ext cx="5060833" cy="289259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71AD4C1-8B54-DA4E-A370-FBD21E49C2AC}"/>
              </a:ext>
            </a:extLst>
          </p:cNvPr>
          <p:cNvSpPr txBox="1"/>
          <p:nvPr/>
        </p:nvSpPr>
        <p:spPr>
          <a:xfrm>
            <a:off x="7367925" y="30351"/>
            <a:ext cx="1757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Sintesi dei circuiti combinatori</a:t>
            </a:r>
          </a:p>
        </p:txBody>
      </p:sp>
    </p:spTree>
    <p:extLst>
      <p:ext uri="{BB962C8B-B14F-4D97-AF65-F5344CB8AC3E}">
        <p14:creationId xmlns:p14="http://schemas.microsoft.com/office/powerpoint/2010/main" val="325280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2641DE-16B9-004E-898B-4578137D939F}"/>
              </a:ext>
            </a:extLst>
          </p:cNvPr>
          <p:cNvSpPr txBox="1"/>
          <p:nvPr/>
        </p:nvSpPr>
        <p:spPr>
          <a:xfrm>
            <a:off x="628879" y="657666"/>
            <a:ext cx="8021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/>
              <a:t>Esempio</a:t>
            </a:r>
            <a:r>
              <a:rPr lang="it-IT" i="1"/>
              <a:t> - </a:t>
            </a:r>
            <a:r>
              <a:rPr lang="it-IT"/>
              <a:t>Si voglia sintetizzare un circuito con la stessa funzione Booleana di quello </a:t>
            </a:r>
          </a:p>
          <a:p>
            <a:r>
              <a:rPr lang="it-IT"/>
              <a:t>illustrato in figura, ma possibilmente più economico.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BACDBF-C274-6547-B877-0F138D41A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555" y="2090232"/>
            <a:ext cx="3021840" cy="24399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4FE7AF-CAF9-554E-8F8A-92541A681349}"/>
              </a:ext>
            </a:extLst>
          </p:cNvPr>
          <p:cNvSpPr txBox="1"/>
          <p:nvPr/>
        </p:nvSpPr>
        <p:spPr>
          <a:xfrm>
            <a:off x="5068711" y="1903912"/>
            <a:ext cx="3973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L’analisi del circuito porta all’espressione</a:t>
            </a:r>
          </a:p>
          <a:p>
            <a:r>
              <a:rPr lang="it-IT"/>
              <a:t>analitica della funzione Booleana: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DCA8F2-438A-D246-81FD-ED6EEAEB8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55" y="5114121"/>
            <a:ext cx="6281468" cy="91890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C7236B-D95B-BB4B-8DE7-CAAEFEAE8767}"/>
              </a:ext>
            </a:extLst>
          </p:cNvPr>
          <p:cNvCxnSpPr>
            <a:cxnSpLocks/>
          </p:cNvCxnSpPr>
          <p:nvPr/>
        </p:nvCxnSpPr>
        <p:spPr>
          <a:xfrm flipV="1">
            <a:off x="2336800" y="2491254"/>
            <a:ext cx="1665111" cy="2731910"/>
          </a:xfrm>
          <a:prstGeom prst="straightConnector1">
            <a:avLst/>
          </a:prstGeom>
          <a:ln w="12700">
            <a:solidFill>
              <a:srgbClr val="192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E6605C-2E0A-7743-97DF-13C40A0592E6}"/>
              </a:ext>
            </a:extLst>
          </p:cNvPr>
          <p:cNvCxnSpPr>
            <a:cxnSpLocks/>
          </p:cNvCxnSpPr>
          <p:nvPr/>
        </p:nvCxnSpPr>
        <p:spPr>
          <a:xfrm flipV="1">
            <a:off x="3702756" y="2982320"/>
            <a:ext cx="112888" cy="2291644"/>
          </a:xfrm>
          <a:prstGeom prst="straightConnector1">
            <a:avLst/>
          </a:prstGeom>
          <a:ln w="12700">
            <a:solidFill>
              <a:srgbClr val="192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8AF5D6-1BE3-0541-9CB6-03C5ADA7D332}"/>
              </a:ext>
            </a:extLst>
          </p:cNvPr>
          <p:cNvCxnSpPr>
            <a:cxnSpLocks/>
          </p:cNvCxnSpPr>
          <p:nvPr/>
        </p:nvCxnSpPr>
        <p:spPr>
          <a:xfrm flipH="1" flipV="1">
            <a:off x="3928533" y="3529832"/>
            <a:ext cx="1140178" cy="1823154"/>
          </a:xfrm>
          <a:prstGeom prst="straightConnector1">
            <a:avLst/>
          </a:prstGeom>
          <a:ln w="12700">
            <a:solidFill>
              <a:srgbClr val="192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9C8A17A-1DE0-B945-B973-B4C3214A87BB}"/>
              </a:ext>
            </a:extLst>
          </p:cNvPr>
          <p:cNvCxnSpPr>
            <a:cxnSpLocks/>
          </p:cNvCxnSpPr>
          <p:nvPr/>
        </p:nvCxnSpPr>
        <p:spPr>
          <a:xfrm flipH="1" flipV="1">
            <a:off x="4380089" y="3682232"/>
            <a:ext cx="1986844" cy="1591732"/>
          </a:xfrm>
          <a:prstGeom prst="straightConnector1">
            <a:avLst/>
          </a:prstGeom>
          <a:ln w="12700">
            <a:solidFill>
              <a:srgbClr val="192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B7B9E8B-1E7B-C94D-9B70-5833524C1525}"/>
              </a:ext>
            </a:extLst>
          </p:cNvPr>
          <p:cNvSpPr txBox="1"/>
          <p:nvPr/>
        </p:nvSpPr>
        <p:spPr>
          <a:xfrm>
            <a:off x="7367925" y="30351"/>
            <a:ext cx="1757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Sintesi dei circuiti combinatori</a:t>
            </a:r>
          </a:p>
        </p:txBody>
      </p:sp>
    </p:spTree>
    <p:extLst>
      <p:ext uri="{BB962C8B-B14F-4D97-AF65-F5344CB8AC3E}">
        <p14:creationId xmlns:p14="http://schemas.microsoft.com/office/powerpoint/2010/main" val="11628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3388DABC-AABA-4F46-8283-3ED5B902B240}"/>
              </a:ext>
            </a:extLst>
          </p:cNvPr>
          <p:cNvGrpSpPr/>
          <p:nvPr/>
        </p:nvGrpSpPr>
        <p:grpSpPr>
          <a:xfrm>
            <a:off x="2398850" y="2343311"/>
            <a:ext cx="2561667" cy="2596350"/>
            <a:chOff x="1218477" y="1680090"/>
            <a:chExt cx="2561667" cy="259635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56DF14-68BF-FB44-BBC3-76D52E85B766}"/>
                </a:ext>
              </a:extLst>
            </p:cNvPr>
            <p:cNvSpPr txBox="1"/>
            <p:nvPr/>
          </p:nvSpPr>
          <p:spPr>
            <a:xfrm>
              <a:off x="1918737" y="1805049"/>
              <a:ext cx="1861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00     01     11    10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D6DCF0-63B5-0449-B749-42107DE3B57D}"/>
                </a:ext>
              </a:extLst>
            </p:cNvPr>
            <p:cNvSpPr txBox="1"/>
            <p:nvPr/>
          </p:nvSpPr>
          <p:spPr>
            <a:xfrm>
              <a:off x="1394451" y="2174381"/>
              <a:ext cx="418704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00</a:t>
              </a:r>
            </a:p>
            <a:p>
              <a:endParaRPr lang="it-IT"/>
            </a:p>
            <a:p>
              <a:r>
                <a:rPr lang="it-IT"/>
                <a:t>01</a:t>
              </a:r>
            </a:p>
            <a:p>
              <a:endParaRPr lang="it-IT"/>
            </a:p>
            <a:p>
              <a:r>
                <a:rPr lang="it-IT"/>
                <a:t>11</a:t>
              </a:r>
            </a:p>
            <a:p>
              <a:endParaRPr lang="it-IT"/>
            </a:p>
            <a:p>
              <a:r>
                <a:rPr lang="it-IT"/>
                <a:t>10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25E23F5-91DB-3D45-BCB9-8F858BD41538}"/>
                </a:ext>
              </a:extLst>
            </p:cNvPr>
            <p:cNvSpPr/>
            <p:nvPr/>
          </p:nvSpPr>
          <p:spPr>
            <a:xfrm>
              <a:off x="1836905" y="2116440"/>
              <a:ext cx="1943239" cy="21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F3A9E8-80EC-4644-8995-83B9D284A5A7}"/>
                </a:ext>
              </a:extLst>
            </p:cNvPr>
            <p:cNvSpPr txBox="1"/>
            <p:nvPr/>
          </p:nvSpPr>
          <p:spPr>
            <a:xfrm>
              <a:off x="1966237" y="27070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819084-6DCC-D743-87C0-1760DDF746D8}"/>
                </a:ext>
              </a:extLst>
            </p:cNvPr>
            <p:cNvSpPr txBox="1"/>
            <p:nvPr/>
          </p:nvSpPr>
          <p:spPr>
            <a:xfrm>
              <a:off x="3466578" y="2730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ED37934-375A-A54F-9B41-00B466A3BB2D}"/>
                </a:ext>
              </a:extLst>
            </p:cNvPr>
            <p:cNvSpPr txBox="1"/>
            <p:nvPr/>
          </p:nvSpPr>
          <p:spPr>
            <a:xfrm>
              <a:off x="1966237" y="383324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FA81769-94B1-3044-8FAF-6F907F2B5E39}"/>
                </a:ext>
              </a:extLst>
            </p:cNvPr>
            <p:cNvSpPr txBox="1"/>
            <p:nvPr/>
          </p:nvSpPr>
          <p:spPr>
            <a:xfrm>
              <a:off x="2985535" y="38193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1AE74A3-E024-C740-A890-BAB4099092CE}"/>
                </a:ext>
              </a:extLst>
            </p:cNvPr>
            <p:cNvSpPr txBox="1"/>
            <p:nvPr/>
          </p:nvSpPr>
          <p:spPr>
            <a:xfrm>
              <a:off x="2985535" y="331811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9B867E5-00E3-A148-B883-6FA20849492D}"/>
                </a:ext>
              </a:extLst>
            </p:cNvPr>
            <p:cNvSpPr txBox="1"/>
            <p:nvPr/>
          </p:nvSpPr>
          <p:spPr>
            <a:xfrm>
              <a:off x="3478458" y="331881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66C8864-17D3-B24A-A208-01842E0B75BA}"/>
                </a:ext>
              </a:extLst>
            </p:cNvPr>
            <p:cNvSpPr txBox="1"/>
            <p:nvPr/>
          </p:nvSpPr>
          <p:spPr>
            <a:xfrm>
              <a:off x="3478458" y="38141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1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48D386C-EC35-1C43-AFCC-ED829510A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8477" y="1680090"/>
              <a:ext cx="775300" cy="427037"/>
            </a:xfrm>
            <a:prstGeom prst="rect">
              <a:avLst/>
            </a:prstGeom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BBF7EEE-C72E-524F-9185-BD8DAA1C2697}"/>
                </a:ext>
              </a:extLst>
            </p:cNvPr>
            <p:cNvCxnSpPr/>
            <p:nvPr/>
          </p:nvCxnSpPr>
          <p:spPr>
            <a:xfrm>
              <a:off x="2351314" y="2116440"/>
              <a:ext cx="0" cy="21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7A154C-5401-D741-A3A4-5DF682FAF17F}"/>
                </a:ext>
              </a:extLst>
            </p:cNvPr>
            <p:cNvCxnSpPr/>
            <p:nvPr/>
          </p:nvCxnSpPr>
          <p:spPr>
            <a:xfrm>
              <a:off x="2849440" y="2107127"/>
              <a:ext cx="0" cy="21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3E0D926-4DCB-7C4C-A4D1-D9DF4A180A1A}"/>
                </a:ext>
              </a:extLst>
            </p:cNvPr>
            <p:cNvCxnSpPr/>
            <p:nvPr/>
          </p:nvCxnSpPr>
          <p:spPr>
            <a:xfrm>
              <a:off x="3334721" y="2104611"/>
              <a:ext cx="0" cy="21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955A7D1-EF37-DD49-8255-F4F9D5D6A727}"/>
                </a:ext>
              </a:extLst>
            </p:cNvPr>
            <p:cNvCxnSpPr>
              <a:cxnSpLocks/>
            </p:cNvCxnSpPr>
            <p:nvPr/>
          </p:nvCxnSpPr>
          <p:spPr>
            <a:xfrm>
              <a:off x="1836905" y="3742316"/>
              <a:ext cx="194323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7F04B7F-DF4C-4945-8E12-34237FDAF180}"/>
                </a:ext>
              </a:extLst>
            </p:cNvPr>
            <p:cNvCxnSpPr>
              <a:cxnSpLocks/>
            </p:cNvCxnSpPr>
            <p:nvPr/>
          </p:nvCxnSpPr>
          <p:spPr>
            <a:xfrm>
              <a:off x="1825025" y="3208315"/>
              <a:ext cx="194323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5721867-F44F-AF41-8B8E-230A49BCBD33}"/>
                </a:ext>
              </a:extLst>
            </p:cNvPr>
            <p:cNvCxnSpPr>
              <a:cxnSpLocks/>
            </p:cNvCxnSpPr>
            <p:nvPr/>
          </p:nvCxnSpPr>
          <p:spPr>
            <a:xfrm>
              <a:off x="1825024" y="2671410"/>
              <a:ext cx="194323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FD6874A-A5B1-B940-9E6A-5BA433BE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643" y="844868"/>
            <a:ext cx="6281468" cy="918904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8FF386D-D7B7-414B-A5F9-9CE1F6C8CFC4}"/>
              </a:ext>
            </a:extLst>
          </p:cNvPr>
          <p:cNvGrpSpPr/>
          <p:nvPr/>
        </p:nvGrpSpPr>
        <p:grpSpPr>
          <a:xfrm>
            <a:off x="4125687" y="1687689"/>
            <a:ext cx="784979" cy="2599206"/>
            <a:chOff x="4125687" y="1687689"/>
            <a:chExt cx="784979" cy="2599206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8BDBF1D-1FA9-2C4D-9979-10694F671C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38262" y="1687689"/>
              <a:ext cx="449027" cy="2360730"/>
            </a:xfrm>
            <a:prstGeom prst="straightConnector1">
              <a:avLst/>
            </a:prstGeom>
            <a:ln w="12700">
              <a:solidFill>
                <a:srgbClr val="192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53D6FD0-FC2D-F045-B716-242708981C1B}"/>
                </a:ext>
              </a:extLst>
            </p:cNvPr>
            <p:cNvSpPr/>
            <p:nvPr/>
          </p:nvSpPr>
          <p:spPr>
            <a:xfrm>
              <a:off x="4125687" y="4048419"/>
              <a:ext cx="784979" cy="238476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CB91DB9-5DC0-9B41-B05E-2E08C2C792D0}"/>
              </a:ext>
            </a:extLst>
          </p:cNvPr>
          <p:cNvGrpSpPr/>
          <p:nvPr/>
        </p:nvGrpSpPr>
        <p:grpSpPr>
          <a:xfrm>
            <a:off x="2417034" y="1687689"/>
            <a:ext cx="2493631" cy="3094404"/>
            <a:chOff x="2417034" y="1687689"/>
            <a:chExt cx="2493631" cy="3094404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13E69AC-7C33-CE44-B2AA-2D6119A6793B}"/>
                </a:ext>
              </a:extLst>
            </p:cNvPr>
            <p:cNvCxnSpPr>
              <a:cxnSpLocks/>
            </p:cNvCxnSpPr>
            <p:nvPr/>
          </p:nvCxnSpPr>
          <p:spPr>
            <a:xfrm>
              <a:off x="2417034" y="1687689"/>
              <a:ext cx="1737830" cy="2875623"/>
            </a:xfrm>
            <a:prstGeom prst="straightConnector1">
              <a:avLst/>
            </a:prstGeom>
            <a:ln w="12700">
              <a:solidFill>
                <a:srgbClr val="192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D5234B35-3AEF-DB44-92AF-846638FD85DB}"/>
                </a:ext>
              </a:extLst>
            </p:cNvPr>
            <p:cNvSpPr/>
            <p:nvPr/>
          </p:nvSpPr>
          <p:spPr>
            <a:xfrm>
              <a:off x="4128306" y="4563312"/>
              <a:ext cx="782359" cy="218781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C64611D-B991-7F46-824C-B9A763EA97D6}"/>
              </a:ext>
            </a:extLst>
          </p:cNvPr>
          <p:cNvGrpSpPr/>
          <p:nvPr/>
        </p:nvGrpSpPr>
        <p:grpSpPr>
          <a:xfrm>
            <a:off x="5334000" y="2512513"/>
            <a:ext cx="3582610" cy="2570633"/>
            <a:chOff x="5334000" y="2512513"/>
            <a:chExt cx="3582610" cy="2570633"/>
          </a:xfrm>
        </p:grpSpPr>
        <p:sp>
          <p:nvSpPr>
            <p:cNvPr id="27" name="Right Arrow 26">
              <a:extLst>
                <a:ext uri="{FF2B5EF4-FFF2-40B4-BE49-F238E27FC236}">
                  <a16:creationId xmlns:a16="http://schemas.microsoft.com/office/drawing/2014/main" id="{1A32A449-8BF4-4646-A7AD-660EDA35A815}"/>
                </a:ext>
              </a:extLst>
            </p:cNvPr>
            <p:cNvSpPr/>
            <p:nvPr/>
          </p:nvSpPr>
          <p:spPr>
            <a:xfrm>
              <a:off x="5334000" y="3838898"/>
              <a:ext cx="479778" cy="16301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1C15F29-3008-9744-97EE-AC4D48C63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59781" y="2512513"/>
              <a:ext cx="2656829" cy="2570633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6A66ADA-3D7C-3C40-A8FC-A008118C08BD}"/>
              </a:ext>
            </a:extLst>
          </p:cNvPr>
          <p:cNvSpPr txBox="1"/>
          <p:nvPr/>
        </p:nvSpPr>
        <p:spPr>
          <a:xfrm>
            <a:off x="3285949" y="5393303"/>
            <a:ext cx="5208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Semplificando mediante la mappa si possono fondere</a:t>
            </a:r>
          </a:p>
          <a:p>
            <a:r>
              <a:rPr lang="it-IT"/>
              <a:t>i due sottocubi rosso in un sottocubo più grande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759371-DEE1-8242-AE1B-0455792AB110}"/>
              </a:ext>
            </a:extLst>
          </p:cNvPr>
          <p:cNvSpPr txBox="1"/>
          <p:nvPr/>
        </p:nvSpPr>
        <p:spPr>
          <a:xfrm>
            <a:off x="7367925" y="30351"/>
            <a:ext cx="1757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Sintesi dei circuiti combinatori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FCE717-6BA9-8042-A0CE-47D83A83C99A}"/>
              </a:ext>
            </a:extLst>
          </p:cNvPr>
          <p:cNvGrpSpPr/>
          <p:nvPr/>
        </p:nvGrpSpPr>
        <p:grpSpPr>
          <a:xfrm>
            <a:off x="2892147" y="1687689"/>
            <a:ext cx="3243364" cy="2188976"/>
            <a:chOff x="2892147" y="1687689"/>
            <a:chExt cx="3243364" cy="2188976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3276CA66-D151-004C-9612-0689D5C70D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2933" y="1687689"/>
              <a:ext cx="1292578" cy="1756385"/>
            </a:xfrm>
            <a:prstGeom prst="straightConnector1">
              <a:avLst/>
            </a:prstGeom>
            <a:ln w="12700">
              <a:solidFill>
                <a:srgbClr val="192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7CC5971-93D9-C747-B60B-2BCDD64FA97A}"/>
                </a:ext>
              </a:extLst>
            </p:cNvPr>
            <p:cNvGrpSpPr/>
            <p:nvPr/>
          </p:nvGrpSpPr>
          <p:grpSpPr>
            <a:xfrm>
              <a:off x="2892147" y="3343945"/>
              <a:ext cx="2228018" cy="532720"/>
              <a:chOff x="2892147" y="3343945"/>
              <a:chExt cx="2228018" cy="53272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3F15B3E2-9583-BB47-A51D-150B9B0E91FE}"/>
                  </a:ext>
                </a:extLst>
              </p:cNvPr>
              <p:cNvGrpSpPr/>
              <p:nvPr/>
            </p:nvGrpSpPr>
            <p:grpSpPr>
              <a:xfrm>
                <a:off x="4629717" y="3343945"/>
                <a:ext cx="490448" cy="527591"/>
                <a:chOff x="4629717" y="3343945"/>
                <a:chExt cx="490448" cy="527591"/>
              </a:xfrm>
            </p:grpSpPr>
            <p:sp>
              <p:nvSpPr>
                <p:cNvPr id="47" name="Rounded Rectangle 46">
                  <a:extLst>
                    <a:ext uri="{FF2B5EF4-FFF2-40B4-BE49-F238E27FC236}">
                      <a16:creationId xmlns:a16="http://schemas.microsoft.com/office/drawing/2014/main" id="{8AAED042-ED4E-B041-8D96-55E68486BC29}"/>
                    </a:ext>
                  </a:extLst>
                </p:cNvPr>
                <p:cNvSpPr/>
                <p:nvPr/>
              </p:nvSpPr>
              <p:spPr>
                <a:xfrm>
                  <a:off x="4629717" y="3448004"/>
                  <a:ext cx="434356" cy="267835"/>
                </a:xfrm>
                <a:prstGeom prst="roundRect">
                  <a:avLst/>
                </a:prstGeom>
                <a:noFill/>
                <a:ln w="19050">
                  <a:solidFill>
                    <a:srgbClr val="192A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A8E7722B-DFF8-0C49-B4BF-AB1D58F5850B}"/>
                    </a:ext>
                  </a:extLst>
                </p:cNvPr>
                <p:cNvSpPr/>
                <p:nvPr/>
              </p:nvSpPr>
              <p:spPr>
                <a:xfrm>
                  <a:off x="5020158" y="3343945"/>
                  <a:ext cx="100007" cy="5275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D27D5591-6EC0-0343-B9B1-E5C327E35603}"/>
                  </a:ext>
                </a:extLst>
              </p:cNvPr>
              <p:cNvGrpSpPr/>
              <p:nvPr/>
            </p:nvGrpSpPr>
            <p:grpSpPr>
              <a:xfrm>
                <a:off x="2892147" y="3349074"/>
                <a:ext cx="579186" cy="527591"/>
                <a:chOff x="2892147" y="3349074"/>
                <a:chExt cx="579186" cy="527591"/>
              </a:xfrm>
            </p:grpSpPr>
            <p:sp>
              <p:nvSpPr>
                <p:cNvPr id="46" name="Rounded Rectangle 45">
                  <a:extLst>
                    <a:ext uri="{FF2B5EF4-FFF2-40B4-BE49-F238E27FC236}">
                      <a16:creationId xmlns:a16="http://schemas.microsoft.com/office/drawing/2014/main" id="{A635E85D-0AA4-1B4F-A694-A8E958180096}"/>
                    </a:ext>
                  </a:extLst>
                </p:cNvPr>
                <p:cNvSpPr/>
                <p:nvPr/>
              </p:nvSpPr>
              <p:spPr>
                <a:xfrm>
                  <a:off x="2927181" y="3428825"/>
                  <a:ext cx="544152" cy="298844"/>
                </a:xfrm>
                <a:prstGeom prst="roundRect">
                  <a:avLst/>
                </a:prstGeom>
                <a:noFill/>
                <a:ln w="19050">
                  <a:solidFill>
                    <a:srgbClr val="192A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43C05D16-D591-2C4F-BCB9-7D9D589226DF}"/>
                    </a:ext>
                  </a:extLst>
                </p:cNvPr>
                <p:cNvSpPr/>
                <p:nvPr/>
              </p:nvSpPr>
              <p:spPr>
                <a:xfrm>
                  <a:off x="2892147" y="3349074"/>
                  <a:ext cx="100007" cy="5275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752D3C-3C5B-D745-86DD-475516857709}"/>
              </a:ext>
            </a:extLst>
          </p:cNvPr>
          <p:cNvGrpSpPr/>
          <p:nvPr/>
        </p:nvGrpSpPr>
        <p:grpSpPr>
          <a:xfrm>
            <a:off x="2890232" y="1687689"/>
            <a:ext cx="2228018" cy="3291041"/>
            <a:chOff x="2890232" y="1687689"/>
            <a:chExt cx="2228018" cy="3291041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8353A1B-0A19-EA4E-89C4-7BEB15AF40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7705" y="1687689"/>
              <a:ext cx="272652" cy="2844799"/>
            </a:xfrm>
            <a:prstGeom prst="straightConnector1">
              <a:avLst/>
            </a:prstGeom>
            <a:ln w="12700">
              <a:solidFill>
                <a:srgbClr val="192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79C2DEF-FE2D-3B46-8C9D-809F7ECFD3AC}"/>
                </a:ext>
              </a:extLst>
            </p:cNvPr>
            <p:cNvGrpSpPr/>
            <p:nvPr/>
          </p:nvGrpSpPr>
          <p:grpSpPr>
            <a:xfrm>
              <a:off x="2890232" y="4446010"/>
              <a:ext cx="2228018" cy="532720"/>
              <a:chOff x="2892147" y="3343945"/>
              <a:chExt cx="2228018" cy="532720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7EDEC941-5B51-BD42-B225-D3649B4A602E}"/>
                  </a:ext>
                </a:extLst>
              </p:cNvPr>
              <p:cNvGrpSpPr/>
              <p:nvPr/>
            </p:nvGrpSpPr>
            <p:grpSpPr>
              <a:xfrm>
                <a:off x="4629717" y="3343945"/>
                <a:ext cx="490448" cy="527591"/>
                <a:chOff x="4629717" y="3343945"/>
                <a:chExt cx="490448" cy="527591"/>
              </a:xfrm>
            </p:grpSpPr>
            <p:sp>
              <p:nvSpPr>
                <p:cNvPr id="54" name="Rounded Rectangle 53">
                  <a:extLst>
                    <a:ext uri="{FF2B5EF4-FFF2-40B4-BE49-F238E27FC236}">
                      <a16:creationId xmlns:a16="http://schemas.microsoft.com/office/drawing/2014/main" id="{C533A363-995D-5E4B-9285-AA693F1219C4}"/>
                    </a:ext>
                  </a:extLst>
                </p:cNvPr>
                <p:cNvSpPr/>
                <p:nvPr/>
              </p:nvSpPr>
              <p:spPr>
                <a:xfrm>
                  <a:off x="4629717" y="3383940"/>
                  <a:ext cx="434356" cy="355649"/>
                </a:xfrm>
                <a:prstGeom prst="roundRect">
                  <a:avLst/>
                </a:prstGeom>
                <a:noFill/>
                <a:ln w="19050">
                  <a:solidFill>
                    <a:srgbClr val="192A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E0D771A-DEF3-D24F-B2E5-5C00CBDE7581}"/>
                    </a:ext>
                  </a:extLst>
                </p:cNvPr>
                <p:cNvSpPr/>
                <p:nvPr/>
              </p:nvSpPr>
              <p:spPr>
                <a:xfrm>
                  <a:off x="5020158" y="3343945"/>
                  <a:ext cx="100007" cy="5275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911814F-CD51-5E45-A2D1-560EDB4FF470}"/>
                  </a:ext>
                </a:extLst>
              </p:cNvPr>
              <p:cNvGrpSpPr/>
              <p:nvPr/>
            </p:nvGrpSpPr>
            <p:grpSpPr>
              <a:xfrm>
                <a:off x="2892147" y="3349074"/>
                <a:ext cx="588576" cy="527591"/>
                <a:chOff x="2892147" y="3349074"/>
                <a:chExt cx="588576" cy="527591"/>
              </a:xfrm>
            </p:grpSpPr>
            <p:sp>
              <p:nvSpPr>
                <p:cNvPr id="52" name="Rounded Rectangle 51">
                  <a:extLst>
                    <a:ext uri="{FF2B5EF4-FFF2-40B4-BE49-F238E27FC236}">
                      <a16:creationId xmlns:a16="http://schemas.microsoft.com/office/drawing/2014/main" id="{38C1556B-2CFF-6342-8757-A11A83074AF9}"/>
                    </a:ext>
                  </a:extLst>
                </p:cNvPr>
                <p:cNvSpPr/>
                <p:nvPr/>
              </p:nvSpPr>
              <p:spPr>
                <a:xfrm>
                  <a:off x="2927181" y="3428825"/>
                  <a:ext cx="553542" cy="298844"/>
                </a:xfrm>
                <a:prstGeom prst="roundRect">
                  <a:avLst/>
                </a:prstGeom>
                <a:noFill/>
                <a:ln w="19050">
                  <a:solidFill>
                    <a:srgbClr val="192A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C6E3A9E-C12C-F941-A668-C055EDBC09B5}"/>
                    </a:ext>
                  </a:extLst>
                </p:cNvPr>
                <p:cNvSpPr/>
                <p:nvPr/>
              </p:nvSpPr>
              <p:spPr>
                <a:xfrm>
                  <a:off x="2892147" y="3349074"/>
                  <a:ext cx="100007" cy="5275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3314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68899D-F9C1-6D46-BEC4-AA234F9DF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581" y="718310"/>
            <a:ext cx="2656829" cy="25706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E7C49C9-FBDD-9446-A618-D1307A0FFF03}"/>
              </a:ext>
            </a:extLst>
          </p:cNvPr>
          <p:cNvGrpSpPr/>
          <p:nvPr/>
        </p:nvGrpSpPr>
        <p:grpSpPr>
          <a:xfrm>
            <a:off x="3922889" y="1119890"/>
            <a:ext cx="4485417" cy="1511887"/>
            <a:chOff x="3922889" y="633002"/>
            <a:chExt cx="4485417" cy="15118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305688-0DA7-134B-B8E6-A365D82964DF}"/>
                </a:ext>
              </a:extLst>
            </p:cNvPr>
            <p:cNvSpPr txBox="1"/>
            <p:nvPr/>
          </p:nvSpPr>
          <p:spPr>
            <a:xfrm>
              <a:off x="4374445" y="633002"/>
              <a:ext cx="4033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L’espressione minima a due livelli è allora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1BB170-8836-2E4E-942F-52AB0B3DD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4445" y="1329678"/>
              <a:ext cx="3527778" cy="500944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2B4A12C-8FE0-2D48-9A33-DE644FE35F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22889" y="1619956"/>
              <a:ext cx="1072444" cy="524933"/>
            </a:xfrm>
            <a:prstGeom prst="straightConnector1">
              <a:avLst/>
            </a:prstGeom>
            <a:ln w="12700">
              <a:solidFill>
                <a:srgbClr val="192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C9E424-961F-544A-9A20-180D461A8511}"/>
              </a:ext>
            </a:extLst>
          </p:cNvPr>
          <p:cNvGrpSpPr/>
          <p:nvPr/>
        </p:nvGrpSpPr>
        <p:grpSpPr>
          <a:xfrm>
            <a:off x="818445" y="3835645"/>
            <a:ext cx="3766709" cy="2471386"/>
            <a:chOff x="818445" y="3348757"/>
            <a:chExt cx="3766709" cy="247138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89A1556-5389-3F40-9DE8-93C4A9355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854" y="3854300"/>
              <a:ext cx="3670300" cy="196584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F2D1EB-2C2C-6E48-87C0-AC64BA05664E}"/>
                </a:ext>
              </a:extLst>
            </p:cNvPr>
            <p:cNvSpPr txBox="1"/>
            <p:nvPr/>
          </p:nvSpPr>
          <p:spPr>
            <a:xfrm>
              <a:off x="818445" y="3348757"/>
              <a:ext cx="3716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Il circuito semplificato che si ottiene è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3897C3C-71F6-0A4F-ACDB-34A9FA034D39}"/>
              </a:ext>
            </a:extLst>
          </p:cNvPr>
          <p:cNvSpPr txBox="1"/>
          <p:nvPr/>
        </p:nvSpPr>
        <p:spPr>
          <a:xfrm>
            <a:off x="7367925" y="30351"/>
            <a:ext cx="1757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Sintesi dei circuiti combinatori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41908D-26EA-BC40-BE3A-E764B83DF071}"/>
              </a:ext>
            </a:extLst>
          </p:cNvPr>
          <p:cNvGrpSpPr/>
          <p:nvPr/>
        </p:nvGrpSpPr>
        <p:grpSpPr>
          <a:xfrm>
            <a:off x="5213266" y="3598223"/>
            <a:ext cx="3508747" cy="2991803"/>
            <a:chOff x="5213266" y="3598223"/>
            <a:chExt cx="3508747" cy="299180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DC97CEA-5CF8-B845-BB21-4F98003D3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13266" y="4058192"/>
              <a:ext cx="3508747" cy="253183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4E6FC86-A5B6-D740-A442-5BA448B01C1D}"/>
                </a:ext>
              </a:extLst>
            </p:cNvPr>
            <p:cNvSpPr txBox="1"/>
            <p:nvPr/>
          </p:nvSpPr>
          <p:spPr>
            <a:xfrm>
              <a:off x="5367647" y="3598223"/>
              <a:ext cx="28984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mentre il vecchio circuito era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567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AD0291-52E4-DC4A-B06F-3ED90DFAFB3A}"/>
              </a:ext>
            </a:extLst>
          </p:cNvPr>
          <p:cNvSpPr txBox="1"/>
          <p:nvPr/>
        </p:nvSpPr>
        <p:spPr>
          <a:xfrm>
            <a:off x="7367925" y="30351"/>
            <a:ext cx="1757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Sintesi dei circuiti combinatori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98A071-93B8-4B4E-AE9E-E2361D7EFFB5}"/>
              </a:ext>
            </a:extLst>
          </p:cNvPr>
          <p:cNvSpPr txBox="1"/>
          <p:nvPr/>
        </p:nvSpPr>
        <p:spPr>
          <a:xfrm>
            <a:off x="819397" y="153461"/>
            <a:ext cx="7991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/>
              <a:t>Esempio</a:t>
            </a:r>
            <a:r>
              <a:rPr lang="it-IT" i="1"/>
              <a:t> – Moltiplicatore binario.</a:t>
            </a:r>
          </a:p>
          <a:p>
            <a:r>
              <a:rPr lang="it-IT"/>
              <a:t>Si voglia costruire un circuito che esegue la moltiplicazione tra due numeri espressi </a:t>
            </a:r>
          </a:p>
          <a:p>
            <a:r>
              <a:rPr lang="it-IT"/>
              <a:t>in notazione posizionale (in base 2) con due bit.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781460-2897-5D4F-8C81-A27903C0B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549" y="1015259"/>
            <a:ext cx="5610376" cy="57551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4649D3-9D4F-164F-923F-F46AC1977C2A}"/>
              </a:ext>
            </a:extLst>
          </p:cNvPr>
          <p:cNvSpPr/>
          <p:nvPr/>
        </p:nvSpPr>
        <p:spPr>
          <a:xfrm>
            <a:off x="3395635" y="5187812"/>
            <a:ext cx="753801" cy="27770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7230BA-187F-A146-9433-48BEF24F1B72}"/>
              </a:ext>
            </a:extLst>
          </p:cNvPr>
          <p:cNvSpPr/>
          <p:nvPr/>
        </p:nvSpPr>
        <p:spPr>
          <a:xfrm>
            <a:off x="4368422" y="5187812"/>
            <a:ext cx="753801" cy="27770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56819F-14A6-2546-8CD2-D6312D6920F0}"/>
              </a:ext>
            </a:extLst>
          </p:cNvPr>
          <p:cNvSpPr/>
          <p:nvPr/>
        </p:nvSpPr>
        <p:spPr>
          <a:xfrm>
            <a:off x="5424402" y="5187812"/>
            <a:ext cx="1641343" cy="27770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C9A622-6790-044C-BF0F-E05B1846C066}"/>
              </a:ext>
            </a:extLst>
          </p:cNvPr>
          <p:cNvSpPr/>
          <p:nvPr/>
        </p:nvSpPr>
        <p:spPr>
          <a:xfrm>
            <a:off x="3395635" y="3702496"/>
            <a:ext cx="753801" cy="27770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2CD44A-C7D2-3F43-A34E-BF73E05D3CE3}"/>
              </a:ext>
            </a:extLst>
          </p:cNvPr>
          <p:cNvSpPr/>
          <p:nvPr/>
        </p:nvSpPr>
        <p:spPr>
          <a:xfrm>
            <a:off x="4368422" y="3702496"/>
            <a:ext cx="753801" cy="27770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71DB01-DED7-7145-BE08-3EF9BEC1AC67}"/>
              </a:ext>
            </a:extLst>
          </p:cNvPr>
          <p:cNvSpPr/>
          <p:nvPr/>
        </p:nvSpPr>
        <p:spPr>
          <a:xfrm>
            <a:off x="5424402" y="3702496"/>
            <a:ext cx="1641343" cy="27770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FADCD6-F367-DF42-BEE8-FB394715C34B}"/>
              </a:ext>
            </a:extLst>
          </p:cNvPr>
          <p:cNvSpPr/>
          <p:nvPr/>
        </p:nvSpPr>
        <p:spPr>
          <a:xfrm>
            <a:off x="3395635" y="2217180"/>
            <a:ext cx="753801" cy="27770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1D4FC-5BAC-0342-90C9-967ADDAE1A9B}"/>
              </a:ext>
            </a:extLst>
          </p:cNvPr>
          <p:cNvSpPr/>
          <p:nvPr/>
        </p:nvSpPr>
        <p:spPr>
          <a:xfrm>
            <a:off x="4368422" y="2217180"/>
            <a:ext cx="753801" cy="27770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56A57E-8FA6-F243-9A48-7B4ACEF1824E}"/>
              </a:ext>
            </a:extLst>
          </p:cNvPr>
          <p:cNvSpPr/>
          <p:nvPr/>
        </p:nvSpPr>
        <p:spPr>
          <a:xfrm>
            <a:off x="5424402" y="2217180"/>
            <a:ext cx="1641343" cy="27770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27886C-671C-E441-B92C-868508267AA3}"/>
              </a:ext>
            </a:extLst>
          </p:cNvPr>
          <p:cNvSpPr/>
          <p:nvPr/>
        </p:nvSpPr>
        <p:spPr>
          <a:xfrm>
            <a:off x="3395635" y="6381567"/>
            <a:ext cx="753801" cy="27770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4F8C62-7E89-F34C-AF3E-BD4116EE9BFA}"/>
              </a:ext>
            </a:extLst>
          </p:cNvPr>
          <p:cNvSpPr/>
          <p:nvPr/>
        </p:nvSpPr>
        <p:spPr>
          <a:xfrm>
            <a:off x="4368422" y="6381567"/>
            <a:ext cx="753801" cy="27770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34EEF8-B59B-874F-9774-9605E56B37C8}"/>
              </a:ext>
            </a:extLst>
          </p:cNvPr>
          <p:cNvSpPr/>
          <p:nvPr/>
        </p:nvSpPr>
        <p:spPr>
          <a:xfrm>
            <a:off x="5424402" y="6381567"/>
            <a:ext cx="1641343" cy="27770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ADCFB8-894D-4046-BCD0-71B5B3DA1BC2}"/>
              </a:ext>
            </a:extLst>
          </p:cNvPr>
          <p:cNvSpPr/>
          <p:nvPr/>
        </p:nvSpPr>
        <p:spPr>
          <a:xfrm>
            <a:off x="1952167" y="5187812"/>
            <a:ext cx="1224482" cy="27770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11C1E1-9077-334D-940F-20DB415D2F26}"/>
              </a:ext>
            </a:extLst>
          </p:cNvPr>
          <p:cNvSpPr/>
          <p:nvPr/>
        </p:nvSpPr>
        <p:spPr>
          <a:xfrm>
            <a:off x="1952167" y="3702496"/>
            <a:ext cx="1224482" cy="27770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3D99E0-9951-7C4C-9971-AE1FCA22CC39}"/>
              </a:ext>
            </a:extLst>
          </p:cNvPr>
          <p:cNvSpPr/>
          <p:nvPr/>
        </p:nvSpPr>
        <p:spPr>
          <a:xfrm>
            <a:off x="1952167" y="2217179"/>
            <a:ext cx="1224482" cy="27770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D13FB6-E506-F543-872C-F607F228FFBF}"/>
              </a:ext>
            </a:extLst>
          </p:cNvPr>
          <p:cNvSpPr/>
          <p:nvPr/>
        </p:nvSpPr>
        <p:spPr>
          <a:xfrm>
            <a:off x="1952167" y="6381566"/>
            <a:ext cx="1224482" cy="27770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A0E951-3205-3449-BF41-4393DC50EE70}"/>
              </a:ext>
            </a:extLst>
          </p:cNvPr>
          <p:cNvSpPr/>
          <p:nvPr/>
        </p:nvSpPr>
        <p:spPr>
          <a:xfrm>
            <a:off x="3176649" y="1076791"/>
            <a:ext cx="4601689" cy="5693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98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9D5CA7-D45E-674F-8DE1-CF98C8C8D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493" y="449200"/>
            <a:ext cx="2628900" cy="6007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17B454-8C67-9740-B742-F82ED2AE0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814" y="1063666"/>
            <a:ext cx="2298700" cy="431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4DE605-CA55-9146-A47F-9E8A3AFC4D69}"/>
              </a:ext>
            </a:extLst>
          </p:cNvPr>
          <p:cNvSpPr/>
          <p:nvPr/>
        </p:nvSpPr>
        <p:spPr>
          <a:xfrm>
            <a:off x="1347893" y="6035040"/>
            <a:ext cx="2448500" cy="2777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F6F119-C204-FE4C-B9E7-EEFD33591B33}"/>
              </a:ext>
            </a:extLst>
          </p:cNvPr>
          <p:cNvSpPr txBox="1"/>
          <p:nvPr/>
        </p:nvSpPr>
        <p:spPr>
          <a:xfrm>
            <a:off x="7367925" y="30351"/>
            <a:ext cx="1757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Sintesi dei circuiti combinatori</a:t>
            </a:r>
          </a:p>
        </p:txBody>
      </p:sp>
    </p:spTree>
    <p:extLst>
      <p:ext uri="{BB962C8B-B14F-4D97-AF65-F5344CB8AC3E}">
        <p14:creationId xmlns:p14="http://schemas.microsoft.com/office/powerpoint/2010/main" val="320787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B389C57-CD75-CA46-8770-A5DC8EFBC724}"/>
              </a:ext>
            </a:extLst>
          </p:cNvPr>
          <p:cNvGrpSpPr/>
          <p:nvPr/>
        </p:nvGrpSpPr>
        <p:grpSpPr>
          <a:xfrm>
            <a:off x="383391" y="609600"/>
            <a:ext cx="2628489" cy="5930900"/>
            <a:chOff x="383391" y="609600"/>
            <a:chExt cx="2628489" cy="59309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C9C143-50AF-DD4A-8EF6-C6A39560B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6280" y="849098"/>
              <a:ext cx="355600" cy="5638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209F69-6DB1-9540-B080-6441051E2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391" y="609600"/>
              <a:ext cx="2273300" cy="593090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D2976F5-E460-304D-AA05-657B22D13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063" y="863094"/>
            <a:ext cx="5029200" cy="3048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C6E7828-C45F-5045-9630-016F2B63F472}"/>
              </a:ext>
            </a:extLst>
          </p:cNvPr>
          <p:cNvSpPr/>
          <p:nvPr/>
        </p:nvSpPr>
        <p:spPr>
          <a:xfrm>
            <a:off x="508000" y="4578773"/>
            <a:ext cx="2448500" cy="27770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15E04B-1790-7540-AAF4-5DEDB1FF67D3}"/>
              </a:ext>
            </a:extLst>
          </p:cNvPr>
          <p:cNvSpPr/>
          <p:nvPr/>
        </p:nvSpPr>
        <p:spPr>
          <a:xfrm>
            <a:off x="508000" y="4890345"/>
            <a:ext cx="2448500" cy="2777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D2BBBE-9691-5944-8445-386157B8342F}"/>
              </a:ext>
            </a:extLst>
          </p:cNvPr>
          <p:cNvSpPr/>
          <p:nvPr/>
        </p:nvSpPr>
        <p:spPr>
          <a:xfrm>
            <a:off x="508000" y="5835226"/>
            <a:ext cx="2448500" cy="27770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1DCC35-5DB5-5F42-93B4-1255B497125B}"/>
              </a:ext>
            </a:extLst>
          </p:cNvPr>
          <p:cNvSpPr/>
          <p:nvPr/>
        </p:nvSpPr>
        <p:spPr>
          <a:xfrm>
            <a:off x="4197245" y="890187"/>
            <a:ext cx="1239904" cy="27770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01A30F-F72A-B243-A078-81D4F2911FB2}"/>
              </a:ext>
            </a:extLst>
          </p:cNvPr>
          <p:cNvSpPr/>
          <p:nvPr/>
        </p:nvSpPr>
        <p:spPr>
          <a:xfrm>
            <a:off x="5650667" y="890187"/>
            <a:ext cx="1203946" cy="2777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D430B7-86D9-7A40-96A2-C284F7E47739}"/>
              </a:ext>
            </a:extLst>
          </p:cNvPr>
          <p:cNvSpPr/>
          <p:nvPr/>
        </p:nvSpPr>
        <p:spPr>
          <a:xfrm>
            <a:off x="7068131" y="893576"/>
            <a:ext cx="1235975" cy="27770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7B2B05-339D-9749-A7A3-34CDA36C08AD}"/>
              </a:ext>
            </a:extLst>
          </p:cNvPr>
          <p:cNvSpPr txBox="1"/>
          <p:nvPr/>
        </p:nvSpPr>
        <p:spPr>
          <a:xfrm>
            <a:off x="7367925" y="30351"/>
            <a:ext cx="1757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Sintesi dei circuiti combinatori</a:t>
            </a:r>
          </a:p>
        </p:txBody>
      </p:sp>
    </p:spTree>
    <p:extLst>
      <p:ext uri="{BB962C8B-B14F-4D97-AF65-F5344CB8AC3E}">
        <p14:creationId xmlns:p14="http://schemas.microsoft.com/office/powerpoint/2010/main" val="61613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B389C57-CD75-CA46-8770-A5DC8EFBC724}"/>
              </a:ext>
            </a:extLst>
          </p:cNvPr>
          <p:cNvGrpSpPr/>
          <p:nvPr/>
        </p:nvGrpSpPr>
        <p:grpSpPr>
          <a:xfrm>
            <a:off x="383391" y="609600"/>
            <a:ext cx="2628489" cy="5930900"/>
            <a:chOff x="383391" y="609600"/>
            <a:chExt cx="2628489" cy="59309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C9C143-50AF-DD4A-8EF6-C6A39560B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6280" y="849098"/>
              <a:ext cx="355600" cy="5638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209F69-6DB1-9540-B080-6441051E2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391" y="609600"/>
              <a:ext cx="2273300" cy="59309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5E12DA1-7AFC-9246-8185-74C832644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563" y="2301670"/>
            <a:ext cx="2476500" cy="317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4EA9B7-49C6-B341-868A-782C901AC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7563" y="1922785"/>
            <a:ext cx="2070100" cy="33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0F670A-0CB3-CF48-BC0E-99D13FBE83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8330" y="1569300"/>
            <a:ext cx="2222500" cy="304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641D3A-8EEC-D046-B4FB-45F836409A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8330" y="1203115"/>
            <a:ext cx="3721100" cy="31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2976F5-E460-304D-AA05-657B22D139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3063" y="863094"/>
            <a:ext cx="5029200" cy="304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61DCC35-5DB5-5F42-93B4-1255B497125B}"/>
              </a:ext>
            </a:extLst>
          </p:cNvPr>
          <p:cNvSpPr/>
          <p:nvPr/>
        </p:nvSpPr>
        <p:spPr>
          <a:xfrm>
            <a:off x="4197245" y="890187"/>
            <a:ext cx="923396" cy="27770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01A30F-F72A-B243-A078-81D4F2911FB2}"/>
              </a:ext>
            </a:extLst>
          </p:cNvPr>
          <p:cNvSpPr/>
          <p:nvPr/>
        </p:nvSpPr>
        <p:spPr>
          <a:xfrm>
            <a:off x="5650667" y="890187"/>
            <a:ext cx="885600" cy="27770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D430B7-86D9-7A40-96A2-C284F7E47739}"/>
              </a:ext>
            </a:extLst>
          </p:cNvPr>
          <p:cNvSpPr/>
          <p:nvPr/>
        </p:nvSpPr>
        <p:spPr>
          <a:xfrm>
            <a:off x="4201175" y="1223011"/>
            <a:ext cx="919466" cy="27770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A6E378-9E23-6941-BEC8-B3E215F21BEE}"/>
              </a:ext>
            </a:extLst>
          </p:cNvPr>
          <p:cNvSpPr txBox="1"/>
          <p:nvPr/>
        </p:nvSpPr>
        <p:spPr>
          <a:xfrm>
            <a:off x="7367925" y="30351"/>
            <a:ext cx="1757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Sintesi dei circuiti combinatori</a:t>
            </a:r>
          </a:p>
        </p:txBody>
      </p:sp>
    </p:spTree>
    <p:extLst>
      <p:ext uri="{BB962C8B-B14F-4D97-AF65-F5344CB8AC3E}">
        <p14:creationId xmlns:p14="http://schemas.microsoft.com/office/powerpoint/2010/main" val="218778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03B99E-AC82-564A-904B-B39B16C3E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530" y="314305"/>
            <a:ext cx="2463800" cy="76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5CC3E2-1AAC-9947-8B1C-6E0B811FBF9B}"/>
              </a:ext>
            </a:extLst>
          </p:cNvPr>
          <p:cNvSpPr txBox="1"/>
          <p:nvPr/>
        </p:nvSpPr>
        <p:spPr>
          <a:xfrm>
            <a:off x="950026" y="593766"/>
            <a:ext cx="4313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La funzione Boolenana in oggetto è del tipo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B8BF0D-7A04-9E48-A923-67F82C192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974" y="1689183"/>
            <a:ext cx="3606800" cy="21971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89D9AC8-1B91-8341-923A-58DB31FC4A4F}"/>
              </a:ext>
            </a:extLst>
          </p:cNvPr>
          <p:cNvGrpSpPr/>
          <p:nvPr/>
        </p:nvGrpSpPr>
        <p:grpSpPr>
          <a:xfrm>
            <a:off x="637569" y="4351300"/>
            <a:ext cx="8344528" cy="1296014"/>
            <a:chOff x="637569" y="4351300"/>
            <a:chExt cx="8344528" cy="129601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8E1453-2437-A144-BE27-3A9EE112579C}"/>
                </a:ext>
              </a:extLst>
            </p:cNvPr>
            <p:cNvSpPr txBox="1"/>
            <p:nvPr/>
          </p:nvSpPr>
          <p:spPr>
            <a:xfrm>
              <a:off x="637569" y="4351300"/>
              <a:ext cx="8344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/>
                <a:t>Logica positiva</a:t>
              </a:r>
              <a:r>
                <a:rPr lang="it-IT" i="1"/>
                <a:t>:</a:t>
              </a:r>
              <a:r>
                <a:rPr lang="it-IT"/>
                <a:t> convenzione secondo la quale il valore 1 viene associato al livello alto </a:t>
              </a:r>
              <a:r>
                <a:rPr lang="it-IT" i="1"/>
                <a:t>h</a:t>
              </a:r>
            </a:p>
            <a:p>
              <a:r>
                <a:rPr lang="it-IT" i="1"/>
                <a:t>di tensione</a:t>
              </a:r>
              <a:endParaRPr lang="it-IT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AB587F-6B41-8946-84A7-0A66704A5CBB}"/>
                </a:ext>
              </a:extLst>
            </p:cNvPr>
            <p:cNvSpPr txBox="1"/>
            <p:nvPr/>
          </p:nvSpPr>
          <p:spPr>
            <a:xfrm>
              <a:off x="637569" y="5277982"/>
              <a:ext cx="7567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/>
                <a:t>Logica negativa</a:t>
              </a:r>
              <a:r>
                <a:rPr lang="it-IT" i="1"/>
                <a:t>: </a:t>
              </a:r>
              <a:r>
                <a:rPr lang="it-IT"/>
                <a:t>quello in cui il valore 1 è associato al livello basso l di tensione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7CE7BD1-9C0D-3343-86D5-DD5C195F6929}"/>
              </a:ext>
            </a:extLst>
          </p:cNvPr>
          <p:cNvSpPr txBox="1"/>
          <p:nvPr/>
        </p:nvSpPr>
        <p:spPr>
          <a:xfrm>
            <a:off x="7931809" y="0"/>
            <a:ext cx="12121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Circuiti combinatori</a:t>
            </a:r>
          </a:p>
        </p:txBody>
      </p:sp>
    </p:spTree>
    <p:extLst>
      <p:ext uri="{BB962C8B-B14F-4D97-AF65-F5344CB8AC3E}">
        <p14:creationId xmlns:p14="http://schemas.microsoft.com/office/powerpoint/2010/main" val="144764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F9D06EAA-D098-7441-A661-111B8A58826A}"/>
              </a:ext>
            </a:extLst>
          </p:cNvPr>
          <p:cNvGrpSpPr/>
          <p:nvPr/>
        </p:nvGrpSpPr>
        <p:grpSpPr>
          <a:xfrm>
            <a:off x="383391" y="609600"/>
            <a:ext cx="2692400" cy="5974700"/>
            <a:chOff x="383391" y="609600"/>
            <a:chExt cx="2692400" cy="59747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5598D1F-7F6F-C146-9190-A6CA0A084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391" y="609600"/>
              <a:ext cx="2273300" cy="59309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FA6B0DB-0FC2-E24F-90BB-BD6C9CF4C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6691" y="882000"/>
              <a:ext cx="419100" cy="57023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CE9200-4D1C-8B4B-8D97-F5AD1F1D999B}"/>
              </a:ext>
            </a:extLst>
          </p:cNvPr>
          <p:cNvGrpSpPr/>
          <p:nvPr/>
        </p:nvGrpSpPr>
        <p:grpSpPr>
          <a:xfrm>
            <a:off x="3554863" y="1117600"/>
            <a:ext cx="5160478" cy="744594"/>
            <a:chOff x="3175660" y="218060"/>
            <a:chExt cx="5968340" cy="85165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90A371C-CF9C-7D4B-8B0B-B85090F25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5660" y="218060"/>
              <a:ext cx="5968340" cy="39154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A3234EA-D627-0A4F-A0ED-40429C4C6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9538" y="648452"/>
              <a:ext cx="5354462" cy="421262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7311A82-D15F-FD4D-9E8F-FFD0B0C5ECE7}"/>
              </a:ext>
            </a:extLst>
          </p:cNvPr>
          <p:cNvSpPr/>
          <p:nvPr/>
        </p:nvSpPr>
        <p:spPr>
          <a:xfrm>
            <a:off x="528320" y="3321996"/>
            <a:ext cx="2448500" cy="2777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7EE615C-E2D6-EB49-B46F-0798FC67887C}"/>
              </a:ext>
            </a:extLst>
          </p:cNvPr>
          <p:cNvSpPr/>
          <p:nvPr/>
        </p:nvSpPr>
        <p:spPr>
          <a:xfrm>
            <a:off x="524873" y="3628931"/>
            <a:ext cx="2448500" cy="27770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4F20DE-2B74-404F-9059-44DA2BD7C125}"/>
              </a:ext>
            </a:extLst>
          </p:cNvPr>
          <p:cNvSpPr/>
          <p:nvPr/>
        </p:nvSpPr>
        <p:spPr>
          <a:xfrm>
            <a:off x="524873" y="4267201"/>
            <a:ext cx="2448500" cy="27770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0C7004C-1677-3344-B814-44777CB3A302}"/>
              </a:ext>
            </a:extLst>
          </p:cNvPr>
          <p:cNvSpPr/>
          <p:nvPr/>
        </p:nvSpPr>
        <p:spPr>
          <a:xfrm>
            <a:off x="484113" y="4896893"/>
            <a:ext cx="2448500" cy="2777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65359F-EEEA-9F47-A9D1-1EF0857F8892}"/>
              </a:ext>
            </a:extLst>
          </p:cNvPr>
          <p:cNvSpPr/>
          <p:nvPr/>
        </p:nvSpPr>
        <p:spPr>
          <a:xfrm>
            <a:off x="484113" y="5518007"/>
            <a:ext cx="2448500" cy="277707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6804C7E-47F8-F64E-8D80-DE269EC916AA}"/>
              </a:ext>
            </a:extLst>
          </p:cNvPr>
          <p:cNvSpPr/>
          <p:nvPr/>
        </p:nvSpPr>
        <p:spPr>
          <a:xfrm>
            <a:off x="484113" y="5842098"/>
            <a:ext cx="2448500" cy="277707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FAD2157-318E-DB44-809C-300FEDC14167}"/>
              </a:ext>
            </a:extLst>
          </p:cNvPr>
          <p:cNvSpPr/>
          <p:nvPr/>
        </p:nvSpPr>
        <p:spPr>
          <a:xfrm>
            <a:off x="4446693" y="1151681"/>
            <a:ext cx="1330960" cy="2777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3560FB-7804-724C-BFF7-05534FB8AFD8}"/>
              </a:ext>
            </a:extLst>
          </p:cNvPr>
          <p:cNvSpPr/>
          <p:nvPr/>
        </p:nvSpPr>
        <p:spPr>
          <a:xfrm>
            <a:off x="5915537" y="1149906"/>
            <a:ext cx="1330960" cy="27770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F69B52B-C050-3C4C-8CC3-097B6A2971DA}"/>
              </a:ext>
            </a:extLst>
          </p:cNvPr>
          <p:cNvSpPr/>
          <p:nvPr/>
        </p:nvSpPr>
        <p:spPr>
          <a:xfrm>
            <a:off x="7472847" y="1154339"/>
            <a:ext cx="1330960" cy="27770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9D2F796-45DB-454D-B8D9-B78CEF61BB67}"/>
              </a:ext>
            </a:extLst>
          </p:cNvPr>
          <p:cNvSpPr/>
          <p:nvPr/>
        </p:nvSpPr>
        <p:spPr>
          <a:xfrm>
            <a:off x="4291145" y="1543757"/>
            <a:ext cx="1330960" cy="2777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85C1AE8-7A41-4A42-BE1D-D87FDBE45D99}"/>
              </a:ext>
            </a:extLst>
          </p:cNvPr>
          <p:cNvSpPr/>
          <p:nvPr/>
        </p:nvSpPr>
        <p:spPr>
          <a:xfrm>
            <a:off x="7432445" y="1532658"/>
            <a:ext cx="1330960" cy="277707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0605230-D8B4-354A-93DD-487ADE0F272D}"/>
              </a:ext>
            </a:extLst>
          </p:cNvPr>
          <p:cNvSpPr/>
          <p:nvPr/>
        </p:nvSpPr>
        <p:spPr>
          <a:xfrm>
            <a:off x="5811299" y="1539187"/>
            <a:ext cx="1330960" cy="277707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4075-725E-BB42-8934-2BAA3E840CD5}"/>
              </a:ext>
            </a:extLst>
          </p:cNvPr>
          <p:cNvSpPr txBox="1"/>
          <p:nvPr/>
        </p:nvSpPr>
        <p:spPr>
          <a:xfrm>
            <a:off x="7367925" y="30351"/>
            <a:ext cx="1757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Sintesi dei circuiti combinatori</a:t>
            </a:r>
          </a:p>
        </p:txBody>
      </p:sp>
    </p:spTree>
    <p:extLst>
      <p:ext uri="{BB962C8B-B14F-4D97-AF65-F5344CB8AC3E}">
        <p14:creationId xmlns:p14="http://schemas.microsoft.com/office/powerpoint/2010/main" val="66158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F9D06EAA-D098-7441-A661-111B8A58826A}"/>
              </a:ext>
            </a:extLst>
          </p:cNvPr>
          <p:cNvGrpSpPr/>
          <p:nvPr/>
        </p:nvGrpSpPr>
        <p:grpSpPr>
          <a:xfrm>
            <a:off x="383391" y="609600"/>
            <a:ext cx="2692400" cy="5974700"/>
            <a:chOff x="383391" y="609600"/>
            <a:chExt cx="2692400" cy="59747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5598D1F-7F6F-C146-9190-A6CA0A084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391" y="609600"/>
              <a:ext cx="2273300" cy="59309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FA6B0DB-0FC2-E24F-90BB-BD6C9CF4C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6691" y="882000"/>
              <a:ext cx="419100" cy="57023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CE9200-4D1C-8B4B-8D97-F5AD1F1D999B}"/>
              </a:ext>
            </a:extLst>
          </p:cNvPr>
          <p:cNvGrpSpPr/>
          <p:nvPr/>
        </p:nvGrpSpPr>
        <p:grpSpPr>
          <a:xfrm>
            <a:off x="3554863" y="1117600"/>
            <a:ext cx="5160478" cy="744594"/>
            <a:chOff x="3175660" y="218060"/>
            <a:chExt cx="5968340" cy="85165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90A371C-CF9C-7D4B-8B0B-B85090F25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5660" y="218060"/>
              <a:ext cx="5968340" cy="39154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A3234EA-D627-0A4F-A0ED-40429C4C6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9538" y="648452"/>
              <a:ext cx="5354462" cy="42126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A8B4EC-84D1-C74D-ADD4-1535913374B7}"/>
              </a:ext>
            </a:extLst>
          </p:cNvPr>
          <p:cNvGrpSpPr/>
          <p:nvPr/>
        </p:nvGrpSpPr>
        <p:grpSpPr>
          <a:xfrm>
            <a:off x="4077073" y="2117300"/>
            <a:ext cx="4342433" cy="716061"/>
            <a:chOff x="3704112" y="1409217"/>
            <a:chExt cx="5344886" cy="88840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74A0A1F-4529-7F46-8B2C-ECBAB9245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08976" y="1882613"/>
              <a:ext cx="3549413" cy="41500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AA60449-68C3-1F4C-90E4-186066B9E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04112" y="1409217"/>
              <a:ext cx="5344886" cy="401952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C36C72F-3A5F-9944-BD4F-361190BB0BE8}"/>
              </a:ext>
            </a:extLst>
          </p:cNvPr>
          <p:cNvGrpSpPr/>
          <p:nvPr/>
        </p:nvGrpSpPr>
        <p:grpSpPr>
          <a:xfrm>
            <a:off x="4110369" y="2992980"/>
            <a:ext cx="4142669" cy="750167"/>
            <a:chOff x="3789538" y="2743786"/>
            <a:chExt cx="4546600" cy="84771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EA0F7D9-F53A-D641-83B6-C2BB55726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89538" y="2743786"/>
              <a:ext cx="4546600" cy="37180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6BE4BBD-8B11-7246-AC54-869C9BC2E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08976" y="3188475"/>
              <a:ext cx="1911514" cy="403030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6B9D09C-132B-4843-9FC7-86EE879E19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0369" y="3906638"/>
            <a:ext cx="4665805" cy="380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3E7AB9-4515-574E-BD1D-8EFDDA5176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4570" y="4583413"/>
            <a:ext cx="3854864" cy="3371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DE77B79-A3FB-C343-9168-3779569D2C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0878" y="5242624"/>
            <a:ext cx="4688191" cy="35161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50605230-D8B4-354A-93DD-487ADE0F272D}"/>
              </a:ext>
            </a:extLst>
          </p:cNvPr>
          <p:cNvSpPr/>
          <p:nvPr/>
        </p:nvSpPr>
        <p:spPr>
          <a:xfrm>
            <a:off x="4435653" y="1141208"/>
            <a:ext cx="976240" cy="2777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14BD56B-AE44-FC43-9B18-7EA9719C4652}"/>
              </a:ext>
            </a:extLst>
          </p:cNvPr>
          <p:cNvSpPr/>
          <p:nvPr/>
        </p:nvSpPr>
        <p:spPr>
          <a:xfrm>
            <a:off x="5955151" y="1141208"/>
            <a:ext cx="976240" cy="2777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A7FADE-DC25-FE45-B285-EC9BA98C4398}"/>
              </a:ext>
            </a:extLst>
          </p:cNvPr>
          <p:cNvSpPr/>
          <p:nvPr/>
        </p:nvSpPr>
        <p:spPr>
          <a:xfrm>
            <a:off x="4393170" y="2140040"/>
            <a:ext cx="976240" cy="2777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B3756F-D9EA-6A4D-BE04-C9225EE5D07E}"/>
              </a:ext>
            </a:extLst>
          </p:cNvPr>
          <p:cNvGrpSpPr/>
          <p:nvPr/>
        </p:nvGrpSpPr>
        <p:grpSpPr>
          <a:xfrm>
            <a:off x="7443266" y="1159077"/>
            <a:ext cx="1272075" cy="277707"/>
            <a:chOff x="7443266" y="1159077"/>
            <a:chExt cx="1272075" cy="27770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B855CA9-433F-474E-9663-43B456845812}"/>
                </a:ext>
              </a:extLst>
            </p:cNvPr>
            <p:cNvSpPr/>
            <p:nvPr/>
          </p:nvSpPr>
          <p:spPr>
            <a:xfrm>
              <a:off x="7443266" y="1159077"/>
              <a:ext cx="664414" cy="277707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08382ED-16C5-AB42-9EDC-938F5B8795A4}"/>
                </a:ext>
              </a:extLst>
            </p:cNvPr>
            <p:cNvSpPr/>
            <p:nvPr/>
          </p:nvSpPr>
          <p:spPr>
            <a:xfrm>
              <a:off x="8385639" y="1159077"/>
              <a:ext cx="329702" cy="277707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233A189-248F-4846-BE27-77C69D5633B0}"/>
              </a:ext>
            </a:extLst>
          </p:cNvPr>
          <p:cNvGrpSpPr/>
          <p:nvPr/>
        </p:nvGrpSpPr>
        <p:grpSpPr>
          <a:xfrm>
            <a:off x="4324759" y="1542603"/>
            <a:ext cx="1272075" cy="277707"/>
            <a:chOff x="7443266" y="1159077"/>
            <a:chExt cx="1272075" cy="27770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CCE7C72-8A5C-3E4D-ADA5-BB8FE6F502D6}"/>
                </a:ext>
              </a:extLst>
            </p:cNvPr>
            <p:cNvSpPr/>
            <p:nvPr/>
          </p:nvSpPr>
          <p:spPr>
            <a:xfrm>
              <a:off x="7443266" y="1159077"/>
              <a:ext cx="664414" cy="277707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879E961-50CB-8E43-9D03-E330E1E5C586}"/>
                </a:ext>
              </a:extLst>
            </p:cNvPr>
            <p:cNvSpPr/>
            <p:nvPr/>
          </p:nvSpPr>
          <p:spPr>
            <a:xfrm>
              <a:off x="8385639" y="1159077"/>
              <a:ext cx="329702" cy="277707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5A717EC9-D38E-AB41-9223-347EDD97B002}"/>
              </a:ext>
            </a:extLst>
          </p:cNvPr>
          <p:cNvSpPr/>
          <p:nvPr/>
        </p:nvSpPr>
        <p:spPr>
          <a:xfrm>
            <a:off x="6572428" y="2150880"/>
            <a:ext cx="870837" cy="27770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0191474-6DC3-3942-AE2E-CF9B3DAA0B56}"/>
              </a:ext>
            </a:extLst>
          </p:cNvPr>
          <p:cNvSpPr/>
          <p:nvPr/>
        </p:nvSpPr>
        <p:spPr>
          <a:xfrm>
            <a:off x="4867744" y="3035104"/>
            <a:ext cx="664414" cy="27770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C7BE412-FC85-5949-BB9B-C700530FAEB0}"/>
              </a:ext>
            </a:extLst>
          </p:cNvPr>
          <p:cNvSpPr/>
          <p:nvPr/>
        </p:nvSpPr>
        <p:spPr>
          <a:xfrm>
            <a:off x="5016884" y="3460854"/>
            <a:ext cx="664414" cy="27770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E1BFA09-5134-C84C-814D-81A22C1D8881}"/>
              </a:ext>
            </a:extLst>
          </p:cNvPr>
          <p:cNvSpPr/>
          <p:nvPr/>
        </p:nvSpPr>
        <p:spPr>
          <a:xfrm>
            <a:off x="4509970" y="3976908"/>
            <a:ext cx="664414" cy="27770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4CF6A41-B38C-BB41-A90D-9319FE8DB312}"/>
              </a:ext>
            </a:extLst>
          </p:cNvPr>
          <p:cNvGrpSpPr/>
          <p:nvPr/>
        </p:nvGrpSpPr>
        <p:grpSpPr>
          <a:xfrm>
            <a:off x="5778857" y="3025919"/>
            <a:ext cx="937559" cy="286892"/>
            <a:chOff x="5778857" y="3025919"/>
            <a:chExt cx="937559" cy="28689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A590113-B814-0F41-9729-F7F5AD7DAA95}"/>
                </a:ext>
              </a:extLst>
            </p:cNvPr>
            <p:cNvSpPr/>
            <p:nvPr/>
          </p:nvSpPr>
          <p:spPr>
            <a:xfrm>
              <a:off x="5778857" y="3025919"/>
              <a:ext cx="273145" cy="277707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99991EF-6A84-7D49-BCD1-A421255569F3}"/>
                </a:ext>
              </a:extLst>
            </p:cNvPr>
            <p:cNvSpPr/>
            <p:nvPr/>
          </p:nvSpPr>
          <p:spPr>
            <a:xfrm>
              <a:off x="6443271" y="3035104"/>
              <a:ext cx="273145" cy="277707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E1D228A-2A40-5C4D-A821-D1DC61662D12}"/>
              </a:ext>
            </a:extLst>
          </p:cNvPr>
          <p:cNvGrpSpPr/>
          <p:nvPr/>
        </p:nvGrpSpPr>
        <p:grpSpPr>
          <a:xfrm>
            <a:off x="7001188" y="3016734"/>
            <a:ext cx="1256645" cy="277707"/>
            <a:chOff x="5778857" y="3025919"/>
            <a:chExt cx="1256645" cy="277707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421F37C-EA01-2E40-92DA-A88B6961F89A}"/>
                </a:ext>
              </a:extLst>
            </p:cNvPr>
            <p:cNvSpPr/>
            <p:nvPr/>
          </p:nvSpPr>
          <p:spPr>
            <a:xfrm>
              <a:off x="5778857" y="3025919"/>
              <a:ext cx="273145" cy="277707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6D28A48-63D0-5F44-B359-7F14D189A38D}"/>
                </a:ext>
              </a:extLst>
            </p:cNvPr>
            <p:cNvSpPr/>
            <p:nvPr/>
          </p:nvSpPr>
          <p:spPr>
            <a:xfrm>
              <a:off x="6762357" y="3025919"/>
              <a:ext cx="273145" cy="277707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386DB129-71FE-3644-8D76-EB4464BD360D}"/>
              </a:ext>
            </a:extLst>
          </p:cNvPr>
          <p:cNvSpPr/>
          <p:nvPr/>
        </p:nvSpPr>
        <p:spPr>
          <a:xfrm>
            <a:off x="6783434" y="3967008"/>
            <a:ext cx="613045" cy="27770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DD8D7C-B0A9-3C46-9824-843CF0ABE465}"/>
              </a:ext>
            </a:extLst>
          </p:cNvPr>
          <p:cNvGrpSpPr/>
          <p:nvPr/>
        </p:nvGrpSpPr>
        <p:grpSpPr>
          <a:xfrm>
            <a:off x="5267132" y="4244715"/>
            <a:ext cx="1079481" cy="338698"/>
            <a:chOff x="5267132" y="4244715"/>
            <a:chExt cx="1079481" cy="33869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E8662A8-27E2-A545-8EE4-E481233C9117}"/>
                </a:ext>
              </a:extLst>
            </p:cNvPr>
            <p:cNvCxnSpPr/>
            <p:nvPr/>
          </p:nvCxnSpPr>
          <p:spPr>
            <a:xfrm flipV="1">
              <a:off x="5267132" y="4244715"/>
              <a:ext cx="107948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5CB78A5-8D4E-6840-9DF8-277E124312A7}"/>
                </a:ext>
              </a:extLst>
            </p:cNvPr>
            <p:cNvCxnSpPr>
              <a:cxnSpLocks/>
            </p:cNvCxnSpPr>
            <p:nvPr/>
          </p:nvCxnSpPr>
          <p:spPr>
            <a:xfrm>
              <a:off x="5681298" y="4254615"/>
              <a:ext cx="0" cy="328798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6E8E00F-CD92-2A4C-B8A9-14C43F50D104}"/>
              </a:ext>
            </a:extLst>
          </p:cNvPr>
          <p:cNvGrpSpPr/>
          <p:nvPr/>
        </p:nvGrpSpPr>
        <p:grpSpPr>
          <a:xfrm>
            <a:off x="7546586" y="4244715"/>
            <a:ext cx="1079481" cy="338698"/>
            <a:chOff x="5267132" y="4244715"/>
            <a:chExt cx="1079481" cy="338698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105704C-9158-B941-B39F-2F3BC8D8704E}"/>
                </a:ext>
              </a:extLst>
            </p:cNvPr>
            <p:cNvCxnSpPr/>
            <p:nvPr/>
          </p:nvCxnSpPr>
          <p:spPr>
            <a:xfrm flipV="1">
              <a:off x="5267132" y="4244715"/>
              <a:ext cx="107948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FA0BEE4-2FE1-E343-BC0A-8CFC0BF46B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67132" y="4254615"/>
              <a:ext cx="414166" cy="328798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3F47382-7FFB-C741-9DAB-DDD92EF005EC}"/>
              </a:ext>
            </a:extLst>
          </p:cNvPr>
          <p:cNvSpPr txBox="1"/>
          <p:nvPr/>
        </p:nvSpPr>
        <p:spPr>
          <a:xfrm>
            <a:off x="7367925" y="30351"/>
            <a:ext cx="1757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Sintesi dei circuiti combinatori</a:t>
            </a:r>
          </a:p>
        </p:txBody>
      </p:sp>
    </p:spTree>
    <p:extLst>
      <p:ext uri="{BB962C8B-B14F-4D97-AF65-F5344CB8AC3E}">
        <p14:creationId xmlns:p14="http://schemas.microsoft.com/office/powerpoint/2010/main" val="100483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52" grpId="0" animBg="1"/>
      <p:bldP spid="55" grpId="0" animBg="1"/>
      <p:bldP spid="57" grpId="0" animBg="1"/>
      <p:bldP spid="58" grpId="0" animBg="1"/>
      <p:bldP spid="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1D17E5D-A7B0-474F-BAEF-7BB8407ECD49}"/>
              </a:ext>
            </a:extLst>
          </p:cNvPr>
          <p:cNvGrpSpPr/>
          <p:nvPr/>
        </p:nvGrpSpPr>
        <p:grpSpPr>
          <a:xfrm>
            <a:off x="383391" y="609600"/>
            <a:ext cx="2717800" cy="5930900"/>
            <a:chOff x="383391" y="609600"/>
            <a:chExt cx="2717800" cy="59309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2DF1090-1ECE-B243-B40C-99C245DF7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391" y="609600"/>
              <a:ext cx="2273300" cy="59309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3E64504-1B9F-0245-BFBF-9563AE7AA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6691" y="905825"/>
              <a:ext cx="444500" cy="55753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45BC559-A740-CD4A-870B-8BAC7BFE4FB4}"/>
              </a:ext>
            </a:extLst>
          </p:cNvPr>
          <p:cNvSpPr/>
          <p:nvPr/>
        </p:nvSpPr>
        <p:spPr>
          <a:xfrm>
            <a:off x="575820" y="3013237"/>
            <a:ext cx="2448500" cy="2777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C2E672-FAAC-6F47-A32D-88CF0280BCC1}"/>
              </a:ext>
            </a:extLst>
          </p:cNvPr>
          <p:cNvSpPr/>
          <p:nvPr/>
        </p:nvSpPr>
        <p:spPr>
          <a:xfrm>
            <a:off x="548623" y="3628924"/>
            <a:ext cx="2448500" cy="27770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620E1D-35B4-4C4D-B778-66285C26A68F}"/>
              </a:ext>
            </a:extLst>
          </p:cNvPr>
          <p:cNvSpPr/>
          <p:nvPr/>
        </p:nvSpPr>
        <p:spPr>
          <a:xfrm>
            <a:off x="557117" y="5508227"/>
            <a:ext cx="2448500" cy="27770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EECFBE-1455-F346-8C02-5FD75E4C7615}"/>
              </a:ext>
            </a:extLst>
          </p:cNvPr>
          <p:cNvSpPr/>
          <p:nvPr/>
        </p:nvSpPr>
        <p:spPr>
          <a:xfrm>
            <a:off x="557117" y="6147387"/>
            <a:ext cx="2448500" cy="2777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3D40FE-1092-7440-88F3-1FB3599B6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551" y="1004105"/>
            <a:ext cx="3418879" cy="3613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FB53F1C-692F-454E-B98D-2DC5E8D64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3839" y="576692"/>
            <a:ext cx="3654221" cy="32913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479D0C6-6025-034A-9B60-F223C1D9FBB5}"/>
              </a:ext>
            </a:extLst>
          </p:cNvPr>
          <p:cNvSpPr/>
          <p:nvPr/>
        </p:nvSpPr>
        <p:spPr>
          <a:xfrm>
            <a:off x="4794983" y="613190"/>
            <a:ext cx="1330960" cy="2777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84B790-0E10-C942-8B91-FEBBC71B96D2}"/>
              </a:ext>
            </a:extLst>
          </p:cNvPr>
          <p:cNvSpPr/>
          <p:nvPr/>
        </p:nvSpPr>
        <p:spPr>
          <a:xfrm>
            <a:off x="6277368" y="612263"/>
            <a:ext cx="1330960" cy="27770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40C3EE-3ACC-AF4A-BC1A-BB98A94F1D45}"/>
              </a:ext>
            </a:extLst>
          </p:cNvPr>
          <p:cNvSpPr/>
          <p:nvPr/>
        </p:nvSpPr>
        <p:spPr>
          <a:xfrm>
            <a:off x="6503031" y="1040910"/>
            <a:ext cx="1330960" cy="2777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E91742-CD25-0F4D-A3DB-F1ECCCF3CE24}"/>
              </a:ext>
            </a:extLst>
          </p:cNvPr>
          <p:cNvSpPr/>
          <p:nvPr/>
        </p:nvSpPr>
        <p:spPr>
          <a:xfrm>
            <a:off x="4841030" y="1036667"/>
            <a:ext cx="1330960" cy="27770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1E7504-8EA1-0A4A-ACA0-0AD6D00F8C50}"/>
              </a:ext>
            </a:extLst>
          </p:cNvPr>
          <p:cNvSpPr txBox="1"/>
          <p:nvPr/>
        </p:nvSpPr>
        <p:spPr>
          <a:xfrm>
            <a:off x="7367925" y="30351"/>
            <a:ext cx="1757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Sintesi dei circuiti combinatori</a:t>
            </a:r>
          </a:p>
        </p:txBody>
      </p:sp>
    </p:spTree>
    <p:extLst>
      <p:ext uri="{BB962C8B-B14F-4D97-AF65-F5344CB8AC3E}">
        <p14:creationId xmlns:p14="http://schemas.microsoft.com/office/powerpoint/2010/main" val="371136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1D17E5D-A7B0-474F-BAEF-7BB8407ECD49}"/>
              </a:ext>
            </a:extLst>
          </p:cNvPr>
          <p:cNvGrpSpPr/>
          <p:nvPr/>
        </p:nvGrpSpPr>
        <p:grpSpPr>
          <a:xfrm>
            <a:off x="383391" y="609600"/>
            <a:ext cx="2717800" cy="5930900"/>
            <a:chOff x="383391" y="609600"/>
            <a:chExt cx="2717800" cy="59309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2DF1090-1ECE-B243-B40C-99C245DF7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391" y="609600"/>
              <a:ext cx="2273300" cy="59309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3E64504-1B9F-0245-BFBF-9563AE7AA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6691" y="905825"/>
              <a:ext cx="444500" cy="557530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2709A1A-CA94-AF40-92DB-0BE3D939E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248" y="3379946"/>
            <a:ext cx="1088511" cy="3470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31970D-60C7-E441-B33F-68AF7750A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7896" y="2782408"/>
            <a:ext cx="2085135" cy="2990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5C9EC8-A897-B748-AF19-4CE4594D8B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2551" y="2137990"/>
            <a:ext cx="2466443" cy="3031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F03949-CBA3-7A40-AE83-A67D7C485A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551" y="1541004"/>
            <a:ext cx="4506046" cy="3820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D3D40FE-1092-7440-88F3-1FB3599B65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2551" y="1004105"/>
            <a:ext cx="3418879" cy="3613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FB53F1C-692F-454E-B98D-2DC5E8D641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3839" y="576692"/>
            <a:ext cx="3654221" cy="32913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479D0C6-6025-034A-9B60-F223C1D9FBB5}"/>
              </a:ext>
            </a:extLst>
          </p:cNvPr>
          <p:cNvSpPr/>
          <p:nvPr/>
        </p:nvSpPr>
        <p:spPr>
          <a:xfrm>
            <a:off x="7031440" y="1593158"/>
            <a:ext cx="976487" cy="2777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84B790-0E10-C942-8B91-FEBBC71B96D2}"/>
              </a:ext>
            </a:extLst>
          </p:cNvPr>
          <p:cNvSpPr/>
          <p:nvPr/>
        </p:nvSpPr>
        <p:spPr>
          <a:xfrm>
            <a:off x="4815764" y="1601818"/>
            <a:ext cx="971815" cy="27770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A788C4-95F3-CB4A-8A51-55088E5CE25B}"/>
              </a:ext>
            </a:extLst>
          </p:cNvPr>
          <p:cNvGrpSpPr/>
          <p:nvPr/>
        </p:nvGrpSpPr>
        <p:grpSpPr>
          <a:xfrm>
            <a:off x="4824425" y="609600"/>
            <a:ext cx="1272075" cy="277707"/>
            <a:chOff x="7443266" y="1159077"/>
            <a:chExt cx="1272075" cy="27770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B7343E-7548-764D-A0DF-929500006362}"/>
                </a:ext>
              </a:extLst>
            </p:cNvPr>
            <p:cNvSpPr/>
            <p:nvPr/>
          </p:nvSpPr>
          <p:spPr>
            <a:xfrm>
              <a:off x="7443266" y="1159077"/>
              <a:ext cx="664414" cy="277707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959DE06-31FA-AE4B-B451-477F11D08140}"/>
                </a:ext>
              </a:extLst>
            </p:cNvPr>
            <p:cNvSpPr/>
            <p:nvPr/>
          </p:nvSpPr>
          <p:spPr>
            <a:xfrm>
              <a:off x="8385639" y="1159077"/>
              <a:ext cx="329702" cy="277707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477A7F0-566A-5B4D-A011-A2ED2D6CB2F7}"/>
              </a:ext>
            </a:extLst>
          </p:cNvPr>
          <p:cNvGrpSpPr/>
          <p:nvPr/>
        </p:nvGrpSpPr>
        <p:grpSpPr>
          <a:xfrm>
            <a:off x="6292956" y="609600"/>
            <a:ext cx="1272075" cy="277707"/>
            <a:chOff x="7443266" y="1159077"/>
            <a:chExt cx="1272075" cy="27770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9B7E6C9-BE69-2446-B5B7-DD80880DAEAC}"/>
                </a:ext>
              </a:extLst>
            </p:cNvPr>
            <p:cNvSpPr/>
            <p:nvPr/>
          </p:nvSpPr>
          <p:spPr>
            <a:xfrm>
              <a:off x="7443266" y="1159077"/>
              <a:ext cx="664414" cy="277707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575BCAC-6821-5E44-99DC-E77B362C2256}"/>
                </a:ext>
              </a:extLst>
            </p:cNvPr>
            <p:cNvSpPr/>
            <p:nvPr/>
          </p:nvSpPr>
          <p:spPr>
            <a:xfrm>
              <a:off x="8385639" y="1159077"/>
              <a:ext cx="329702" cy="277707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EC9D5D2-B548-6A41-AC20-79DA2CF4F8CF}"/>
              </a:ext>
            </a:extLst>
          </p:cNvPr>
          <p:cNvGrpSpPr/>
          <p:nvPr/>
        </p:nvGrpSpPr>
        <p:grpSpPr>
          <a:xfrm>
            <a:off x="4857326" y="1045923"/>
            <a:ext cx="1272075" cy="277707"/>
            <a:chOff x="7443266" y="1159077"/>
            <a:chExt cx="1272075" cy="27770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69BD15-AE79-A54C-998F-6A03EA98500C}"/>
                </a:ext>
              </a:extLst>
            </p:cNvPr>
            <p:cNvSpPr/>
            <p:nvPr/>
          </p:nvSpPr>
          <p:spPr>
            <a:xfrm>
              <a:off x="7443266" y="1159077"/>
              <a:ext cx="664414" cy="27770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106FB57-6851-D447-A746-9E49BB9D5B77}"/>
                </a:ext>
              </a:extLst>
            </p:cNvPr>
            <p:cNvSpPr/>
            <p:nvPr/>
          </p:nvSpPr>
          <p:spPr>
            <a:xfrm>
              <a:off x="8385639" y="1159077"/>
              <a:ext cx="329702" cy="27770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50C0A2A-0E1C-5749-838C-D496ADBE2401}"/>
              </a:ext>
            </a:extLst>
          </p:cNvPr>
          <p:cNvGrpSpPr/>
          <p:nvPr/>
        </p:nvGrpSpPr>
        <p:grpSpPr>
          <a:xfrm>
            <a:off x="6503031" y="1039081"/>
            <a:ext cx="1272075" cy="277707"/>
            <a:chOff x="7443266" y="1159077"/>
            <a:chExt cx="1272075" cy="27770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A3E0752-080F-3547-AD92-D6BFD6025A09}"/>
                </a:ext>
              </a:extLst>
            </p:cNvPr>
            <p:cNvSpPr/>
            <p:nvPr/>
          </p:nvSpPr>
          <p:spPr>
            <a:xfrm>
              <a:off x="7443266" y="1159077"/>
              <a:ext cx="664414" cy="27770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DCAAD5A-D782-F747-82AB-40E6640FCC90}"/>
                </a:ext>
              </a:extLst>
            </p:cNvPr>
            <p:cNvSpPr/>
            <p:nvPr/>
          </p:nvSpPr>
          <p:spPr>
            <a:xfrm>
              <a:off x="8385639" y="1159077"/>
              <a:ext cx="329702" cy="27770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BCC261E-2A7C-B444-A200-F41F57B8EEFC}"/>
              </a:ext>
            </a:extLst>
          </p:cNvPr>
          <p:cNvGrpSpPr/>
          <p:nvPr/>
        </p:nvGrpSpPr>
        <p:grpSpPr>
          <a:xfrm>
            <a:off x="5189533" y="2167521"/>
            <a:ext cx="1675393" cy="277707"/>
            <a:chOff x="7443266" y="1159077"/>
            <a:chExt cx="1675393" cy="27770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C491B91-8238-2C47-9AAC-7329E3FCB7CE}"/>
                </a:ext>
              </a:extLst>
            </p:cNvPr>
            <p:cNvSpPr/>
            <p:nvPr/>
          </p:nvSpPr>
          <p:spPr>
            <a:xfrm>
              <a:off x="7443266" y="1159077"/>
              <a:ext cx="577265" cy="277707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359683A-E35F-CD45-8035-D56CB942A694}"/>
                </a:ext>
              </a:extLst>
            </p:cNvPr>
            <p:cNvSpPr/>
            <p:nvPr/>
          </p:nvSpPr>
          <p:spPr>
            <a:xfrm>
              <a:off x="8544968" y="1159077"/>
              <a:ext cx="573691" cy="277707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08E3B70D-F7DA-964D-BD3B-1B653689407D}"/>
              </a:ext>
            </a:extLst>
          </p:cNvPr>
          <p:cNvSpPr/>
          <p:nvPr/>
        </p:nvSpPr>
        <p:spPr>
          <a:xfrm>
            <a:off x="4869786" y="2793085"/>
            <a:ext cx="573691" cy="27770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ACB892-2AEE-B548-905F-DE519DCFAD95}"/>
              </a:ext>
            </a:extLst>
          </p:cNvPr>
          <p:cNvSpPr txBox="1"/>
          <p:nvPr/>
        </p:nvSpPr>
        <p:spPr>
          <a:xfrm>
            <a:off x="7367925" y="30351"/>
            <a:ext cx="1757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Sintesi dei circuiti combinatori</a:t>
            </a:r>
          </a:p>
        </p:txBody>
      </p:sp>
    </p:spTree>
    <p:extLst>
      <p:ext uri="{BB962C8B-B14F-4D97-AF65-F5344CB8AC3E}">
        <p14:creationId xmlns:p14="http://schemas.microsoft.com/office/powerpoint/2010/main" val="183539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67AADF-C594-D54C-B7B6-BA8C8AA09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50" y="997526"/>
            <a:ext cx="3743575" cy="38401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56AB00-6535-844E-ABA6-E037D114E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544" y="3336635"/>
            <a:ext cx="2057400" cy="233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FBC1D8-0DD7-B040-9329-59EFE6E45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050" y="3336635"/>
            <a:ext cx="2082800" cy="2336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EB027B-02FF-1748-ACFF-7F7760883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14" y="465859"/>
            <a:ext cx="2095500" cy="2374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D33E60-58F4-394D-B11D-5A8AB3E073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4950" y="415059"/>
            <a:ext cx="2120900" cy="24257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A166C91-1234-C94C-B683-ACF5A18C7CB7}"/>
              </a:ext>
            </a:extLst>
          </p:cNvPr>
          <p:cNvGrpSpPr/>
          <p:nvPr/>
        </p:nvGrpSpPr>
        <p:grpSpPr>
          <a:xfrm>
            <a:off x="2569932" y="1704109"/>
            <a:ext cx="3027304" cy="3078633"/>
            <a:chOff x="2569932" y="1704109"/>
            <a:chExt cx="3027304" cy="307863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532C99-6679-294B-A964-B81391AAF566}"/>
                </a:ext>
              </a:extLst>
            </p:cNvPr>
            <p:cNvSpPr/>
            <p:nvPr/>
          </p:nvSpPr>
          <p:spPr>
            <a:xfrm>
              <a:off x="2569932" y="4558145"/>
              <a:ext cx="152486" cy="224597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0393AD-8A3F-3C4B-905A-382FB4AC4DFF}"/>
                </a:ext>
              </a:extLst>
            </p:cNvPr>
            <p:cNvSpPr/>
            <p:nvPr/>
          </p:nvSpPr>
          <p:spPr>
            <a:xfrm>
              <a:off x="5354696" y="1704109"/>
              <a:ext cx="242540" cy="224597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D0719F2-5906-974C-85A0-BE9B546F2C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22418" y="1928706"/>
              <a:ext cx="2632278" cy="2629439"/>
            </a:xfrm>
            <a:prstGeom prst="straightConnector1">
              <a:avLst/>
            </a:prstGeom>
            <a:ln w="12700">
              <a:solidFill>
                <a:srgbClr val="192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4239EDB-2FEC-6344-9292-71EFE55AB219}"/>
              </a:ext>
            </a:extLst>
          </p:cNvPr>
          <p:cNvGrpSpPr/>
          <p:nvPr/>
        </p:nvGrpSpPr>
        <p:grpSpPr>
          <a:xfrm>
            <a:off x="2874732" y="2244436"/>
            <a:ext cx="5531196" cy="2327563"/>
            <a:chOff x="2874732" y="2244436"/>
            <a:chExt cx="5531196" cy="23275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663221D-1C36-014C-BA56-09BB7EAE490A}"/>
                </a:ext>
              </a:extLst>
            </p:cNvPr>
            <p:cNvGrpSpPr/>
            <p:nvPr/>
          </p:nvGrpSpPr>
          <p:grpSpPr>
            <a:xfrm>
              <a:off x="2874732" y="2244436"/>
              <a:ext cx="5083232" cy="2327563"/>
              <a:chOff x="2874732" y="2244436"/>
              <a:chExt cx="5083232" cy="2327563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932F25A-6D52-E840-AC35-468F2C67BE75}"/>
                  </a:ext>
                </a:extLst>
              </p:cNvPr>
              <p:cNvGrpSpPr/>
              <p:nvPr/>
            </p:nvGrpSpPr>
            <p:grpSpPr>
              <a:xfrm>
                <a:off x="2874732" y="2244436"/>
                <a:ext cx="5083232" cy="1757180"/>
                <a:chOff x="2569932" y="3450704"/>
                <a:chExt cx="5083232" cy="1757180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91CFB26-C078-DC4C-BEFD-F313DA5316E1}"/>
                    </a:ext>
                  </a:extLst>
                </p:cNvPr>
                <p:cNvSpPr/>
                <p:nvPr/>
              </p:nvSpPr>
              <p:spPr>
                <a:xfrm>
                  <a:off x="2569932" y="4763616"/>
                  <a:ext cx="152486" cy="444268"/>
                </a:xfrm>
                <a:prstGeom prst="rect">
                  <a:avLst/>
                </a:prstGeom>
                <a:noFill/>
                <a:ln w="25400">
                  <a:solidFill>
                    <a:srgbClr val="192A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8C39369F-1C2C-3F42-8205-CB7CA853D2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22418" y="3450704"/>
                  <a:ext cx="4930746" cy="1570489"/>
                </a:xfrm>
                <a:prstGeom prst="straightConnector1">
                  <a:avLst/>
                </a:prstGeom>
                <a:ln w="12700">
                  <a:solidFill>
                    <a:srgbClr val="192A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01B5530-A3F7-BA46-8FEF-D734E7D58BC7}"/>
                  </a:ext>
                </a:extLst>
              </p:cNvPr>
              <p:cNvSpPr/>
              <p:nvPr/>
            </p:nvSpPr>
            <p:spPr>
              <a:xfrm>
                <a:off x="2881573" y="4364181"/>
                <a:ext cx="145645" cy="207818"/>
              </a:xfrm>
              <a:prstGeom prst="rect">
                <a:avLst/>
              </a:prstGeom>
              <a:noFill/>
              <a:ln w="25400">
                <a:solidFill>
                  <a:srgbClr val="192A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78058AC-8FD1-D34F-9AA3-D3BE930962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7218" y="2303454"/>
              <a:ext cx="5378710" cy="2164636"/>
            </a:xfrm>
            <a:prstGeom prst="straightConnector1">
              <a:avLst/>
            </a:prstGeom>
            <a:ln w="12700">
              <a:solidFill>
                <a:srgbClr val="192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5CAF6E6-CCB1-DA47-9A42-CD0D3EE8E009}"/>
              </a:ext>
            </a:extLst>
          </p:cNvPr>
          <p:cNvGrpSpPr/>
          <p:nvPr/>
        </p:nvGrpSpPr>
        <p:grpSpPr>
          <a:xfrm>
            <a:off x="3199161" y="2758712"/>
            <a:ext cx="2517412" cy="2021567"/>
            <a:chOff x="3199161" y="2758712"/>
            <a:chExt cx="2517412" cy="202156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FA2CFC4-B2B1-F44F-BAAB-4CCAE9E359B9}"/>
                </a:ext>
              </a:extLst>
            </p:cNvPr>
            <p:cNvGrpSpPr/>
            <p:nvPr/>
          </p:nvGrpSpPr>
          <p:grpSpPr>
            <a:xfrm>
              <a:off x="3199161" y="2758712"/>
              <a:ext cx="159327" cy="1827337"/>
              <a:chOff x="3199161" y="2758712"/>
              <a:chExt cx="159327" cy="182733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7DF39DE-99C9-C34A-8237-27EAB2792509}"/>
                  </a:ext>
                </a:extLst>
              </p:cNvPr>
              <p:cNvSpPr/>
              <p:nvPr/>
            </p:nvSpPr>
            <p:spPr>
              <a:xfrm>
                <a:off x="3199161" y="2758712"/>
                <a:ext cx="152486" cy="444268"/>
              </a:xfrm>
              <a:prstGeom prst="rect">
                <a:avLst/>
              </a:prstGeom>
              <a:noFill/>
              <a:ln w="25400">
                <a:solidFill>
                  <a:srgbClr val="192A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FC79760-3224-5440-9B0B-67056FEF9BDF}"/>
                  </a:ext>
                </a:extLst>
              </p:cNvPr>
              <p:cNvSpPr/>
              <p:nvPr/>
            </p:nvSpPr>
            <p:spPr>
              <a:xfrm>
                <a:off x="3206002" y="3385437"/>
                <a:ext cx="145645" cy="207818"/>
              </a:xfrm>
              <a:prstGeom prst="rect">
                <a:avLst/>
              </a:prstGeom>
              <a:noFill/>
              <a:ln w="25400">
                <a:solidFill>
                  <a:srgbClr val="192A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3E7C6D1-0722-5748-9613-E6881213FE7A}"/>
                  </a:ext>
                </a:extLst>
              </p:cNvPr>
              <p:cNvSpPr/>
              <p:nvPr/>
            </p:nvSpPr>
            <p:spPr>
              <a:xfrm>
                <a:off x="3206002" y="3756044"/>
                <a:ext cx="145645" cy="207818"/>
              </a:xfrm>
              <a:prstGeom prst="rect">
                <a:avLst/>
              </a:prstGeom>
              <a:noFill/>
              <a:ln w="25400">
                <a:solidFill>
                  <a:srgbClr val="192A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485A141-9DF2-E941-8DE9-7DDB9A87955E}"/>
                  </a:ext>
                </a:extLst>
              </p:cNvPr>
              <p:cNvSpPr/>
              <p:nvPr/>
            </p:nvSpPr>
            <p:spPr>
              <a:xfrm>
                <a:off x="3206002" y="4141781"/>
                <a:ext cx="152486" cy="444268"/>
              </a:xfrm>
              <a:prstGeom prst="rect">
                <a:avLst/>
              </a:prstGeom>
              <a:noFill/>
              <a:ln w="25400">
                <a:solidFill>
                  <a:srgbClr val="192A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5136BD3-D0C4-4E42-847F-EF0D733B17AA}"/>
                </a:ext>
              </a:extLst>
            </p:cNvPr>
            <p:cNvCxnSpPr>
              <a:cxnSpLocks/>
              <a:stCxn id="29" idx="3"/>
            </p:cNvCxnSpPr>
            <p:nvPr/>
          </p:nvCxnSpPr>
          <p:spPr>
            <a:xfrm>
              <a:off x="3351647" y="2980846"/>
              <a:ext cx="2364926" cy="1224009"/>
            </a:xfrm>
            <a:prstGeom prst="straightConnector1">
              <a:avLst/>
            </a:prstGeom>
            <a:ln w="12700">
              <a:solidFill>
                <a:srgbClr val="192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29A7EB0-B3D9-634A-A539-B62B9BDE3067}"/>
                </a:ext>
              </a:extLst>
            </p:cNvPr>
            <p:cNvCxnSpPr>
              <a:cxnSpLocks/>
            </p:cNvCxnSpPr>
            <p:nvPr/>
          </p:nvCxnSpPr>
          <p:spPr>
            <a:xfrm>
              <a:off x="3358488" y="4458759"/>
              <a:ext cx="1703813" cy="321520"/>
            </a:xfrm>
            <a:prstGeom prst="straightConnector1">
              <a:avLst/>
            </a:prstGeom>
            <a:ln w="12700">
              <a:solidFill>
                <a:srgbClr val="192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BB7F100-78FC-6845-9139-E953C53A10DF}"/>
              </a:ext>
            </a:extLst>
          </p:cNvPr>
          <p:cNvGrpSpPr/>
          <p:nvPr/>
        </p:nvGrpSpPr>
        <p:grpSpPr>
          <a:xfrm>
            <a:off x="3511252" y="2582260"/>
            <a:ext cx="4213934" cy="2182355"/>
            <a:chOff x="3511252" y="2582260"/>
            <a:chExt cx="4213934" cy="218235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B607935-FFE7-E14A-858B-305194A12DA9}"/>
                </a:ext>
              </a:extLst>
            </p:cNvPr>
            <p:cNvGrpSpPr/>
            <p:nvPr/>
          </p:nvGrpSpPr>
          <p:grpSpPr>
            <a:xfrm>
              <a:off x="3511252" y="2582260"/>
              <a:ext cx="152036" cy="2182355"/>
              <a:chOff x="3511252" y="2582260"/>
              <a:chExt cx="152036" cy="2182355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FCD6212-5ADE-0640-8DA9-FF7AD023CDC1}"/>
                  </a:ext>
                </a:extLst>
              </p:cNvPr>
              <p:cNvSpPr/>
              <p:nvPr/>
            </p:nvSpPr>
            <p:spPr>
              <a:xfrm>
                <a:off x="3511252" y="2582260"/>
                <a:ext cx="145645" cy="207818"/>
              </a:xfrm>
              <a:prstGeom prst="rect">
                <a:avLst/>
              </a:prstGeom>
              <a:noFill/>
              <a:ln w="25400">
                <a:solidFill>
                  <a:srgbClr val="192A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AA498DB-8A90-C34E-A43F-1E06EF5E5A2D}"/>
                  </a:ext>
                </a:extLst>
              </p:cNvPr>
              <p:cNvSpPr/>
              <p:nvPr/>
            </p:nvSpPr>
            <p:spPr>
              <a:xfrm>
                <a:off x="3511252" y="2972111"/>
                <a:ext cx="145645" cy="207818"/>
              </a:xfrm>
              <a:prstGeom prst="rect">
                <a:avLst/>
              </a:prstGeom>
              <a:noFill/>
              <a:ln w="25400">
                <a:solidFill>
                  <a:srgbClr val="192A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8D35DB7-EB4F-084A-8327-9C1F153A6EAD}"/>
                  </a:ext>
                </a:extLst>
              </p:cNvPr>
              <p:cNvSpPr/>
              <p:nvPr/>
            </p:nvSpPr>
            <p:spPr>
              <a:xfrm>
                <a:off x="3517643" y="4163290"/>
                <a:ext cx="145645" cy="207818"/>
              </a:xfrm>
              <a:prstGeom prst="rect">
                <a:avLst/>
              </a:prstGeom>
              <a:noFill/>
              <a:ln w="25400">
                <a:solidFill>
                  <a:srgbClr val="192A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B8EAB55-DAFC-1046-BC62-D3C41E845750}"/>
                  </a:ext>
                </a:extLst>
              </p:cNvPr>
              <p:cNvSpPr/>
              <p:nvPr/>
            </p:nvSpPr>
            <p:spPr>
              <a:xfrm>
                <a:off x="3511252" y="4556797"/>
                <a:ext cx="145645" cy="207818"/>
              </a:xfrm>
              <a:prstGeom prst="rect">
                <a:avLst/>
              </a:prstGeom>
              <a:noFill/>
              <a:ln w="25400">
                <a:solidFill>
                  <a:srgbClr val="192A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8E8677D-8AD5-974D-817F-A41EEB34EBFE}"/>
                </a:ext>
              </a:extLst>
            </p:cNvPr>
            <p:cNvCxnSpPr>
              <a:cxnSpLocks/>
              <a:stCxn id="44" idx="2"/>
            </p:cNvCxnSpPr>
            <p:nvPr/>
          </p:nvCxnSpPr>
          <p:spPr>
            <a:xfrm>
              <a:off x="3590466" y="4371108"/>
              <a:ext cx="4134720" cy="82523"/>
            </a:xfrm>
            <a:prstGeom prst="straightConnector1">
              <a:avLst/>
            </a:prstGeom>
            <a:ln w="12700">
              <a:solidFill>
                <a:srgbClr val="192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E2EB1DC-6B23-D546-BBE8-738CA476D6E5}"/>
              </a:ext>
            </a:extLst>
          </p:cNvPr>
          <p:cNvSpPr txBox="1"/>
          <p:nvPr/>
        </p:nvSpPr>
        <p:spPr>
          <a:xfrm>
            <a:off x="7367925" y="30351"/>
            <a:ext cx="1757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Sintesi dei circuiti combinatori</a:t>
            </a:r>
          </a:p>
        </p:txBody>
      </p:sp>
    </p:spTree>
    <p:extLst>
      <p:ext uri="{BB962C8B-B14F-4D97-AF65-F5344CB8AC3E}">
        <p14:creationId xmlns:p14="http://schemas.microsoft.com/office/powerpoint/2010/main" val="4812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060434-507A-9C40-BDCC-3DCA3066F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202" y="3175702"/>
            <a:ext cx="2057400" cy="2336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CEB596-A0D0-734E-A5C3-7C667D388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33" y="3343562"/>
            <a:ext cx="2082800" cy="2336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61575E-7A30-724C-8299-9F749D236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014" y="491642"/>
            <a:ext cx="2095500" cy="237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FBA722-92DA-884C-AFBB-FCC177DE0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459" y="151823"/>
            <a:ext cx="2120900" cy="2425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ED4249-EF34-C545-A14A-1526253A21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355" y="2692879"/>
            <a:ext cx="1849004" cy="34732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B0D9A15-FF6E-DC4D-B433-894D684B9593}"/>
              </a:ext>
            </a:extLst>
          </p:cNvPr>
          <p:cNvGrpSpPr/>
          <p:nvPr/>
        </p:nvGrpSpPr>
        <p:grpSpPr>
          <a:xfrm>
            <a:off x="5749637" y="1155917"/>
            <a:ext cx="2877416" cy="367506"/>
            <a:chOff x="5749637" y="1155917"/>
            <a:chExt cx="2877416" cy="3675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0185698-D65D-5C49-AE5C-C9E7B7B21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50553" y="1205923"/>
              <a:ext cx="2476500" cy="3175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423CB0C-CB22-2940-A6AD-21183EFC6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49637" y="1155917"/>
              <a:ext cx="400916" cy="367506"/>
            </a:xfrm>
            <a:prstGeom prst="rect">
              <a:avLst/>
            </a:prstGeom>
          </p:spPr>
        </p:pic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26A69A-51CB-6047-A088-F0329B199BD7}"/>
              </a:ext>
            </a:extLst>
          </p:cNvPr>
          <p:cNvCxnSpPr>
            <a:cxnSpLocks/>
          </p:cNvCxnSpPr>
          <p:nvPr/>
        </p:nvCxnSpPr>
        <p:spPr>
          <a:xfrm>
            <a:off x="1749133" y="1650077"/>
            <a:ext cx="0" cy="1114784"/>
          </a:xfrm>
          <a:prstGeom prst="straightConnector1">
            <a:avLst/>
          </a:prstGeom>
          <a:ln w="12700">
            <a:solidFill>
              <a:srgbClr val="192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71A6AC0-917A-C647-9D08-48A2F4B3A5CA}"/>
              </a:ext>
            </a:extLst>
          </p:cNvPr>
          <p:cNvCxnSpPr>
            <a:cxnSpLocks/>
          </p:cNvCxnSpPr>
          <p:nvPr/>
        </p:nvCxnSpPr>
        <p:spPr>
          <a:xfrm flipV="1">
            <a:off x="4850247" y="1468583"/>
            <a:ext cx="1876135" cy="339435"/>
          </a:xfrm>
          <a:prstGeom prst="straightConnector1">
            <a:avLst/>
          </a:prstGeom>
          <a:ln w="12700">
            <a:solidFill>
              <a:srgbClr val="192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488EC6B-F8FC-8E47-A1A8-4805072DEC70}"/>
              </a:ext>
            </a:extLst>
          </p:cNvPr>
          <p:cNvCxnSpPr>
            <a:cxnSpLocks/>
          </p:cNvCxnSpPr>
          <p:nvPr/>
        </p:nvCxnSpPr>
        <p:spPr>
          <a:xfrm flipV="1">
            <a:off x="4349893" y="1468583"/>
            <a:ext cx="3512562" cy="861014"/>
          </a:xfrm>
          <a:prstGeom prst="straightConnector1">
            <a:avLst/>
          </a:prstGeom>
          <a:ln w="12700">
            <a:solidFill>
              <a:srgbClr val="192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35F03A8-EEEA-CD43-A80B-37788C7C8AA0}"/>
              </a:ext>
            </a:extLst>
          </p:cNvPr>
          <p:cNvCxnSpPr>
            <a:cxnSpLocks/>
          </p:cNvCxnSpPr>
          <p:nvPr/>
        </p:nvCxnSpPr>
        <p:spPr>
          <a:xfrm>
            <a:off x="2195946" y="5174673"/>
            <a:ext cx="831272" cy="898833"/>
          </a:xfrm>
          <a:prstGeom prst="straightConnector1">
            <a:avLst/>
          </a:prstGeom>
          <a:ln w="12700">
            <a:solidFill>
              <a:srgbClr val="192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F78A626-0DBA-A444-B46D-C73897507804}"/>
              </a:ext>
            </a:extLst>
          </p:cNvPr>
          <p:cNvCxnSpPr>
            <a:cxnSpLocks/>
          </p:cNvCxnSpPr>
          <p:nvPr/>
        </p:nvCxnSpPr>
        <p:spPr>
          <a:xfrm>
            <a:off x="6106174" y="4613564"/>
            <a:ext cx="1008135" cy="1164495"/>
          </a:xfrm>
          <a:prstGeom prst="straightConnector1">
            <a:avLst/>
          </a:prstGeom>
          <a:ln w="12700">
            <a:solidFill>
              <a:srgbClr val="192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05E45A6-0052-F243-86D0-B20131064607}"/>
              </a:ext>
            </a:extLst>
          </p:cNvPr>
          <p:cNvGrpSpPr/>
          <p:nvPr/>
        </p:nvGrpSpPr>
        <p:grpSpPr>
          <a:xfrm>
            <a:off x="908053" y="6017969"/>
            <a:ext cx="4356676" cy="469900"/>
            <a:chOff x="2009489" y="5748768"/>
            <a:chExt cx="4356676" cy="4699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36678C7-C3BC-3C4A-AD7B-307528971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28589" y="5806535"/>
              <a:ext cx="3937576" cy="29531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3497A60-0115-2645-936D-0A2B5F471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09489" y="5748768"/>
              <a:ext cx="419100" cy="469900"/>
            </a:xfrm>
            <a:prstGeom prst="rect">
              <a:avLst/>
            </a:prstGeom>
          </p:spPr>
        </p:pic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E7D1DC6-F69C-0049-B589-9D17C9873C49}"/>
              </a:ext>
            </a:extLst>
          </p:cNvPr>
          <p:cNvCxnSpPr>
            <a:cxnSpLocks/>
          </p:cNvCxnSpPr>
          <p:nvPr/>
        </p:nvCxnSpPr>
        <p:spPr>
          <a:xfrm>
            <a:off x="1780310" y="4832568"/>
            <a:ext cx="178951" cy="1240938"/>
          </a:xfrm>
          <a:prstGeom prst="straightConnector1">
            <a:avLst/>
          </a:prstGeom>
          <a:ln w="12700">
            <a:solidFill>
              <a:srgbClr val="192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6C8C072-193F-9E4B-A727-D7D2DB2D8D09}"/>
              </a:ext>
            </a:extLst>
          </p:cNvPr>
          <p:cNvCxnSpPr>
            <a:cxnSpLocks/>
          </p:cNvCxnSpPr>
          <p:nvPr/>
        </p:nvCxnSpPr>
        <p:spPr>
          <a:xfrm>
            <a:off x="2586180" y="4781529"/>
            <a:ext cx="1230313" cy="1291977"/>
          </a:xfrm>
          <a:prstGeom prst="straightConnector1">
            <a:avLst/>
          </a:prstGeom>
          <a:ln w="12700">
            <a:solidFill>
              <a:srgbClr val="192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24F72EA-801E-FE4B-9DA0-2F80B7EE17FE}"/>
              </a:ext>
            </a:extLst>
          </p:cNvPr>
          <p:cNvCxnSpPr>
            <a:cxnSpLocks/>
          </p:cNvCxnSpPr>
          <p:nvPr/>
        </p:nvCxnSpPr>
        <p:spPr>
          <a:xfrm>
            <a:off x="2284337" y="4189667"/>
            <a:ext cx="2502408" cy="1883839"/>
          </a:xfrm>
          <a:prstGeom prst="straightConnector1">
            <a:avLst/>
          </a:prstGeom>
          <a:ln w="12700">
            <a:solidFill>
              <a:srgbClr val="192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3AEBBBD-2915-024C-9C7F-2F1F00D7918B}"/>
              </a:ext>
            </a:extLst>
          </p:cNvPr>
          <p:cNvGrpSpPr/>
          <p:nvPr/>
        </p:nvGrpSpPr>
        <p:grpSpPr>
          <a:xfrm>
            <a:off x="6650833" y="5758012"/>
            <a:ext cx="1448236" cy="347061"/>
            <a:chOff x="6650833" y="5758012"/>
            <a:chExt cx="1448236" cy="34706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64E5132-390E-EA4C-B8B9-7D5889E30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50833" y="5782816"/>
              <a:ext cx="381000" cy="3175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3FA05D9-D26F-3F41-AEF2-72F96705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10558" y="5758012"/>
              <a:ext cx="1088511" cy="347061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F5DB9477-562D-214B-9E4E-5CA1EB5048EE}"/>
              </a:ext>
            </a:extLst>
          </p:cNvPr>
          <p:cNvSpPr txBox="1"/>
          <p:nvPr/>
        </p:nvSpPr>
        <p:spPr>
          <a:xfrm>
            <a:off x="7367925" y="30351"/>
            <a:ext cx="1757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Sintesi dei circuiti combinatori</a:t>
            </a:r>
          </a:p>
        </p:txBody>
      </p:sp>
    </p:spTree>
    <p:extLst>
      <p:ext uri="{BB962C8B-B14F-4D97-AF65-F5344CB8AC3E}">
        <p14:creationId xmlns:p14="http://schemas.microsoft.com/office/powerpoint/2010/main" val="6023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16AADA-CAE8-5E45-930D-FA05D9DC3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187" y="6187209"/>
            <a:ext cx="3644900" cy="33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406305-F8A9-9445-99D0-C3083848F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19" y="100041"/>
            <a:ext cx="4334717" cy="57715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70C8DC-D2CA-8F49-80AF-43C9E19B8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043" y="4484038"/>
            <a:ext cx="2230376" cy="2867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2B2BC4-4302-984E-935A-32ADF06AC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7100" y="2690509"/>
            <a:ext cx="3937576" cy="2953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1A232C-6DEF-5E4D-A654-E204E6540E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0720" y="1078979"/>
            <a:ext cx="1088511" cy="34706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29D413A-2EF3-2444-B75C-95BDE9687D4E}"/>
              </a:ext>
            </a:extLst>
          </p:cNvPr>
          <p:cNvSpPr txBox="1"/>
          <p:nvPr/>
        </p:nvSpPr>
        <p:spPr>
          <a:xfrm>
            <a:off x="7367925" y="30351"/>
            <a:ext cx="1757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Sintesi dei circuiti combinatori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2EA236-CFAF-534D-8567-87B52E1653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5336" y="5399764"/>
            <a:ext cx="1831233" cy="34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8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5EAEFB-9374-AC48-86A4-EF465C189B1B}"/>
              </a:ext>
            </a:extLst>
          </p:cNvPr>
          <p:cNvSpPr txBox="1"/>
          <p:nvPr/>
        </p:nvSpPr>
        <p:spPr>
          <a:xfrm>
            <a:off x="2248990" y="198151"/>
            <a:ext cx="465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Circuito per il controllo di un diplay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1B5519-9444-A94D-B1BD-D8C57E8EC7FF}"/>
              </a:ext>
            </a:extLst>
          </p:cNvPr>
          <p:cNvGrpSpPr/>
          <p:nvPr/>
        </p:nvGrpSpPr>
        <p:grpSpPr>
          <a:xfrm>
            <a:off x="2046852" y="2220684"/>
            <a:ext cx="4593454" cy="2665681"/>
            <a:chOff x="2046852" y="2220684"/>
            <a:chExt cx="4593454" cy="266568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D2AD531-287E-204E-A380-875CC50BE85C}"/>
                </a:ext>
              </a:extLst>
            </p:cNvPr>
            <p:cNvGrpSpPr/>
            <p:nvPr/>
          </p:nvGrpSpPr>
          <p:grpSpPr>
            <a:xfrm>
              <a:off x="2046852" y="2220684"/>
              <a:ext cx="4593454" cy="2665681"/>
              <a:chOff x="2058727" y="1104403"/>
              <a:chExt cx="4593454" cy="2665681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5FEA62AC-7061-0847-9E77-A086B943E289}"/>
                  </a:ext>
                </a:extLst>
              </p:cNvPr>
              <p:cNvGrpSpPr/>
              <p:nvPr/>
            </p:nvGrpSpPr>
            <p:grpSpPr>
              <a:xfrm>
                <a:off x="2058727" y="1104403"/>
                <a:ext cx="4593454" cy="2665681"/>
                <a:chOff x="2046851" y="1496289"/>
                <a:chExt cx="4593454" cy="2665681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4AAB1D70-0C8A-FB4A-8B92-FEDF93564E6A}"/>
                    </a:ext>
                  </a:extLst>
                </p:cNvPr>
                <p:cNvGrpSpPr/>
                <p:nvPr/>
              </p:nvGrpSpPr>
              <p:grpSpPr>
                <a:xfrm>
                  <a:off x="2566489" y="1496289"/>
                  <a:ext cx="4073816" cy="2665681"/>
                  <a:chOff x="1686296" y="1567541"/>
                  <a:chExt cx="4073816" cy="2665681"/>
                </a:xfrm>
              </p:grpSpPr>
              <p:grpSp>
                <p:nvGrpSpPr>
                  <p:cNvPr id="8" name="Group 7">
                    <a:extLst>
                      <a:ext uri="{FF2B5EF4-FFF2-40B4-BE49-F238E27FC236}">
                        <a16:creationId xmlns:a16="http://schemas.microsoft.com/office/drawing/2014/main" id="{A17F47B5-0046-F741-9EA2-5E216952383F}"/>
                      </a:ext>
                    </a:extLst>
                  </p:cNvPr>
                  <p:cNvGrpSpPr/>
                  <p:nvPr/>
                </p:nvGrpSpPr>
                <p:grpSpPr>
                  <a:xfrm>
                    <a:off x="3446682" y="1567541"/>
                    <a:ext cx="2313430" cy="2665681"/>
                    <a:chOff x="3446682" y="1567541"/>
                    <a:chExt cx="2313430" cy="2665681"/>
                  </a:xfrm>
                </p:grpSpPr>
                <p:pic>
                  <p:nvPicPr>
                    <p:cNvPr id="4" name="Picture 3">
                      <a:extLst>
                        <a:ext uri="{FF2B5EF4-FFF2-40B4-BE49-F238E27FC236}">
                          <a16:creationId xmlns:a16="http://schemas.microsoft.com/office/drawing/2014/main" id="{B3140FFB-E8D8-D047-9276-6BD298CEF2F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446682" y="1567541"/>
                      <a:ext cx="2313430" cy="266568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" name="Rectangle 4">
                      <a:extLst>
                        <a:ext uri="{FF2B5EF4-FFF2-40B4-BE49-F238E27FC236}">
                          <a16:creationId xmlns:a16="http://schemas.microsoft.com/office/drawing/2014/main" id="{8DCD7434-5324-7148-ADC2-F4BEACE79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6395" y="3479470"/>
                      <a:ext cx="213756" cy="261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6" name="Rectangle 5">
                      <a:extLst>
                        <a:ext uri="{FF2B5EF4-FFF2-40B4-BE49-F238E27FC236}">
                          <a16:creationId xmlns:a16="http://schemas.microsoft.com/office/drawing/2014/main" id="{15C41AFE-9D05-534A-8889-8A9D7D91BF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97755" y="3206338"/>
                      <a:ext cx="289237" cy="24938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7" name="Rectangle 6">
                      <a:extLst>
                        <a:ext uri="{FF2B5EF4-FFF2-40B4-BE49-F238E27FC236}">
                          <a16:creationId xmlns:a16="http://schemas.microsoft.com/office/drawing/2014/main" id="{DEE3D9E1-FFDC-2241-B5C1-D702C11142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77600" y="3206338"/>
                      <a:ext cx="289237" cy="24938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CE95AF20-143F-C94E-9912-74BE27CD347C}"/>
                      </a:ext>
                    </a:extLst>
                  </p:cNvPr>
                  <p:cNvSpPr/>
                  <p:nvPr/>
                </p:nvSpPr>
                <p:spPr>
                  <a:xfrm>
                    <a:off x="2354440" y="1781299"/>
                    <a:ext cx="1282535" cy="154973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cxnSp>
                <p:nvCxnSpPr>
                  <p:cNvPr id="11" name="Straight Connector 10">
                    <a:extLst>
                      <a:ext uri="{FF2B5EF4-FFF2-40B4-BE49-F238E27FC236}">
                        <a16:creationId xmlns:a16="http://schemas.microsoft.com/office/drawing/2014/main" id="{4F82011F-6958-FF4A-986E-9D352468689A}"/>
                      </a:ext>
                    </a:extLst>
                  </p:cNvPr>
                  <p:cNvCxnSpPr/>
                  <p:nvPr/>
                </p:nvCxnSpPr>
                <p:spPr>
                  <a:xfrm>
                    <a:off x="1686296" y="1947553"/>
                    <a:ext cx="668144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>
                    <a:extLst>
                      <a:ext uri="{FF2B5EF4-FFF2-40B4-BE49-F238E27FC236}">
                        <a16:creationId xmlns:a16="http://schemas.microsoft.com/office/drawing/2014/main" id="{0AE279DA-37D3-994A-BAF6-5C21A073A45C}"/>
                      </a:ext>
                    </a:extLst>
                  </p:cNvPr>
                  <p:cNvCxnSpPr/>
                  <p:nvPr/>
                </p:nvCxnSpPr>
                <p:spPr>
                  <a:xfrm>
                    <a:off x="1686296" y="2361211"/>
                    <a:ext cx="668144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BDE16A6B-F314-794C-985E-8CC18B4A1AD9}"/>
                      </a:ext>
                    </a:extLst>
                  </p:cNvPr>
                  <p:cNvCxnSpPr/>
                  <p:nvPr/>
                </p:nvCxnSpPr>
                <p:spPr>
                  <a:xfrm>
                    <a:off x="1686296" y="2753096"/>
                    <a:ext cx="668144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6F18330D-68AC-E14A-9ABD-476D7AFC0704}"/>
                      </a:ext>
                    </a:extLst>
                  </p:cNvPr>
                  <p:cNvCxnSpPr/>
                  <p:nvPr/>
                </p:nvCxnSpPr>
                <p:spPr>
                  <a:xfrm>
                    <a:off x="1686296" y="3166754"/>
                    <a:ext cx="668144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EECE088-1862-0F4D-97E3-F976DFA83BA7}"/>
                    </a:ext>
                  </a:extLst>
                </p:cNvPr>
                <p:cNvSpPr txBox="1"/>
                <p:nvPr/>
              </p:nvSpPr>
              <p:spPr>
                <a:xfrm>
                  <a:off x="2073559" y="1626915"/>
                  <a:ext cx="3177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 i="1"/>
                    <a:t>x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D2885D2-A6E6-CB44-9456-EB6566C14A00}"/>
                    </a:ext>
                  </a:extLst>
                </p:cNvPr>
                <p:cNvSpPr txBox="1"/>
                <p:nvPr/>
              </p:nvSpPr>
              <p:spPr>
                <a:xfrm>
                  <a:off x="2073559" y="2035376"/>
                  <a:ext cx="32252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 i="1"/>
                    <a:t>y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0B7F39C-5EF6-2941-BB13-6D5D288AD169}"/>
                    </a:ext>
                  </a:extLst>
                </p:cNvPr>
                <p:cNvSpPr txBox="1"/>
                <p:nvPr/>
              </p:nvSpPr>
              <p:spPr>
                <a:xfrm>
                  <a:off x="2046851" y="2451011"/>
                  <a:ext cx="30649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 i="1"/>
                    <a:t>z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566AEA6-D4E1-724D-9F55-4B40CD7DF6DE}"/>
                    </a:ext>
                  </a:extLst>
                </p:cNvPr>
                <p:cNvSpPr txBox="1"/>
                <p:nvPr/>
              </p:nvSpPr>
              <p:spPr>
                <a:xfrm>
                  <a:off x="2046851" y="2864669"/>
                  <a:ext cx="40427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 i="1"/>
                    <a:t>w</a:t>
                  </a:r>
                </a:p>
              </p:txBody>
            </p:sp>
          </p:grp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C6299E0-A766-0B43-AE94-BB0CF17DC342}"/>
                  </a:ext>
                </a:extLst>
              </p:cNvPr>
              <p:cNvSpPr/>
              <p:nvPr/>
            </p:nvSpPr>
            <p:spPr>
              <a:xfrm>
                <a:off x="5495465" y="3336967"/>
                <a:ext cx="465947" cy="4093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F0B780F-FCE4-7840-84C1-E883269F409E}"/>
                </a:ext>
              </a:extLst>
            </p:cNvPr>
            <p:cNvSpPr/>
            <p:nvPr/>
          </p:nvSpPr>
          <p:spPr>
            <a:xfrm>
              <a:off x="5807034" y="2541319"/>
              <a:ext cx="142503" cy="831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A3BDA57-D8D6-D64A-879C-C94CCCB842FB}"/>
                </a:ext>
              </a:extLst>
            </p:cNvPr>
            <p:cNvSpPr/>
            <p:nvPr/>
          </p:nvSpPr>
          <p:spPr>
            <a:xfrm>
              <a:off x="5733805" y="3382486"/>
              <a:ext cx="142503" cy="831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E2A1633-BB1C-AF4D-8882-46AA5AD686C5}"/>
                </a:ext>
              </a:extLst>
            </p:cNvPr>
            <p:cNvSpPr/>
            <p:nvPr/>
          </p:nvSpPr>
          <p:spPr>
            <a:xfrm>
              <a:off x="5648700" y="4211780"/>
              <a:ext cx="142503" cy="831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DD71E31-B013-C646-BAE3-E7261E23951F}"/>
                </a:ext>
              </a:extLst>
            </p:cNvPr>
            <p:cNvSpPr/>
            <p:nvPr/>
          </p:nvSpPr>
          <p:spPr>
            <a:xfrm rot="780000">
              <a:off x="6050480" y="3746665"/>
              <a:ext cx="77187" cy="2018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4F1C6B9-F080-2D4E-AAD8-7153EF0F537D}"/>
                </a:ext>
              </a:extLst>
            </p:cNvPr>
            <p:cNvSpPr/>
            <p:nvPr/>
          </p:nvSpPr>
          <p:spPr>
            <a:xfrm rot="780000">
              <a:off x="6131630" y="2889665"/>
              <a:ext cx="77187" cy="2018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8F84E6A-ACFA-5B45-801B-9C35B03ACFD6}"/>
                </a:ext>
              </a:extLst>
            </p:cNvPr>
            <p:cNvSpPr/>
            <p:nvPr/>
          </p:nvSpPr>
          <p:spPr>
            <a:xfrm rot="780000">
              <a:off x="5429007" y="2899565"/>
              <a:ext cx="77187" cy="2018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ED7430-8D57-FC4D-9BF1-64E56DB0561C}"/>
                </a:ext>
              </a:extLst>
            </p:cNvPr>
            <p:cNvSpPr/>
            <p:nvPr/>
          </p:nvSpPr>
          <p:spPr>
            <a:xfrm rot="780000">
              <a:off x="5343901" y="3716984"/>
              <a:ext cx="77187" cy="2018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192456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D6C181-4052-3C44-8EBA-3EA204B2DABB}"/>
              </a:ext>
            </a:extLst>
          </p:cNvPr>
          <p:cNvSpPr txBox="1"/>
          <p:nvPr/>
        </p:nvSpPr>
        <p:spPr>
          <a:xfrm>
            <a:off x="629393" y="1626920"/>
            <a:ext cx="770916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latin typeface="Courier" pitchFamily="2" charset="0"/>
              </a:rPr>
              <a:t>x y z w	a	b	c	d	e	f	g</a:t>
            </a:r>
          </a:p>
          <a:p>
            <a:endParaRPr lang="it-IT">
              <a:latin typeface="Courier" pitchFamily="2" charset="0"/>
            </a:endParaRPr>
          </a:p>
          <a:p>
            <a:r>
              <a:rPr lang="it-IT">
                <a:latin typeface="Courier" pitchFamily="2" charset="0"/>
              </a:rPr>
              <a:t>0 0 0 0	1	1	1	1	1	1	0</a:t>
            </a:r>
          </a:p>
          <a:p>
            <a:r>
              <a:rPr lang="it-IT">
                <a:latin typeface="Courier" pitchFamily="2" charset="0"/>
              </a:rPr>
              <a:t>0 0 0 1	0	1	1	0	0	0	0</a:t>
            </a:r>
          </a:p>
          <a:p>
            <a:r>
              <a:rPr lang="it-IT">
                <a:latin typeface="Courier" pitchFamily="2" charset="0"/>
              </a:rPr>
              <a:t>0 0 1 0	1	1	0	1	1	0	1</a:t>
            </a:r>
          </a:p>
          <a:p>
            <a:r>
              <a:rPr lang="it-IT">
                <a:latin typeface="Courier" pitchFamily="2" charset="0"/>
              </a:rPr>
              <a:t>0 0 1 1	1	1	1	1	0	0	1</a:t>
            </a:r>
          </a:p>
          <a:p>
            <a:r>
              <a:rPr lang="it-IT">
                <a:latin typeface="Courier" pitchFamily="2" charset="0"/>
              </a:rPr>
              <a:t>0 1 0 0	0	1	1	0	0	1	1</a:t>
            </a:r>
          </a:p>
          <a:p>
            <a:r>
              <a:rPr lang="it-IT">
                <a:latin typeface="Courier" pitchFamily="2" charset="0"/>
              </a:rPr>
              <a:t>0 1 0 1	1	0	1	1	0	1	1</a:t>
            </a:r>
          </a:p>
          <a:p>
            <a:r>
              <a:rPr lang="it-IT">
                <a:latin typeface="Courier" pitchFamily="2" charset="0"/>
              </a:rPr>
              <a:t>0 1 1 0	1	0	1	1	1	1	1</a:t>
            </a:r>
          </a:p>
          <a:p>
            <a:r>
              <a:rPr lang="it-IT">
                <a:latin typeface="Courier" pitchFamily="2" charset="0"/>
              </a:rPr>
              <a:t>0 1 1 1	1	1	1	0	0	0	0</a:t>
            </a:r>
          </a:p>
          <a:p>
            <a:r>
              <a:rPr lang="it-IT">
                <a:latin typeface="Courier" pitchFamily="2" charset="0"/>
              </a:rPr>
              <a:t>1 0 0 0	1	1	1	1	1	1	1</a:t>
            </a:r>
          </a:p>
          <a:p>
            <a:r>
              <a:rPr lang="it-IT">
                <a:latin typeface="Courier" pitchFamily="2" charset="0"/>
              </a:rPr>
              <a:t>1 0 0 1	1	1	1	1	0	1	1</a:t>
            </a:r>
          </a:p>
          <a:p>
            <a:r>
              <a:rPr lang="it-IT">
                <a:latin typeface="Courier" pitchFamily="2" charset="0"/>
              </a:rPr>
              <a:t>1 0 1 0	x	x	x	x	x	x	x</a:t>
            </a:r>
          </a:p>
          <a:p>
            <a:r>
              <a:rPr lang="it-IT">
                <a:latin typeface="Courier" pitchFamily="2" charset="0"/>
              </a:rPr>
              <a:t>1 0 1 1	x	x	x	x	x	x	x</a:t>
            </a:r>
          </a:p>
          <a:p>
            <a:r>
              <a:rPr lang="it-IT">
                <a:latin typeface="Courier" pitchFamily="2" charset="0"/>
              </a:rPr>
              <a:t>1 1 0 0	x	x	x	x	x	x	x</a:t>
            </a:r>
          </a:p>
          <a:p>
            <a:r>
              <a:rPr lang="it-IT">
                <a:latin typeface="Courier" pitchFamily="2" charset="0"/>
              </a:rPr>
              <a:t>1 1 0 1	x	x	x	x	x	x	x</a:t>
            </a:r>
          </a:p>
          <a:p>
            <a:r>
              <a:rPr lang="it-IT">
                <a:latin typeface="Courier" pitchFamily="2" charset="0"/>
              </a:rPr>
              <a:t>1 1 1 0	x	x	x	x	x	x	x</a:t>
            </a:r>
          </a:p>
          <a:p>
            <a:r>
              <a:rPr lang="it-IT">
                <a:latin typeface="Courier" pitchFamily="2" charset="0"/>
              </a:rPr>
              <a:t>1 1 1 1	x	x	x	x	x	x	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129D6F-8B51-D643-BC38-50FC7BB8D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406" y="2220686"/>
            <a:ext cx="287194" cy="2743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0516D5-B929-9940-BBBB-4984E03BA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452" y="149457"/>
            <a:ext cx="2892714" cy="13888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2AE9CA-6380-5848-B043-9CB2DD9FC971}"/>
              </a:ext>
            </a:extLst>
          </p:cNvPr>
          <p:cNvSpPr txBox="1"/>
          <p:nvPr/>
        </p:nvSpPr>
        <p:spPr>
          <a:xfrm>
            <a:off x="5142016" y="-79535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latin typeface="Courier" pitchFamily="2" charset="0"/>
              </a:rPr>
              <a:t>a</a:t>
            </a:r>
            <a:endParaRPr lang="it-I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427B2B-4BC0-DC49-B89F-E2A3876AA994}"/>
              </a:ext>
            </a:extLst>
          </p:cNvPr>
          <p:cNvSpPr txBox="1"/>
          <p:nvPr/>
        </p:nvSpPr>
        <p:spPr>
          <a:xfrm>
            <a:off x="5607842" y="38162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latin typeface="Courier" pitchFamily="2" charset="0"/>
              </a:rPr>
              <a:t>b</a:t>
            </a:r>
            <a:endParaRPr lang="it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5A3286-4C9F-2C40-9C71-0EE0BC9E36A0}"/>
              </a:ext>
            </a:extLst>
          </p:cNvPr>
          <p:cNvSpPr txBox="1"/>
          <p:nvPr/>
        </p:nvSpPr>
        <p:spPr>
          <a:xfrm>
            <a:off x="4745679" y="295149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latin typeface="Courier" pitchFamily="2" charset="0"/>
              </a:rPr>
              <a:t>f</a:t>
            </a:r>
            <a:endParaRPr lang="it-I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4B4342-A019-B447-ADB7-CE5866DF0198}"/>
              </a:ext>
            </a:extLst>
          </p:cNvPr>
          <p:cNvSpPr txBox="1"/>
          <p:nvPr/>
        </p:nvSpPr>
        <p:spPr>
          <a:xfrm>
            <a:off x="4684944" y="89347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latin typeface="Courier" pitchFamily="2" charset="0"/>
              </a:rPr>
              <a:t>e</a:t>
            </a:r>
            <a:endParaRPr lang="it-I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FFCA50-8884-DD40-8C30-205090F3C484}"/>
              </a:ext>
            </a:extLst>
          </p:cNvPr>
          <p:cNvSpPr txBox="1"/>
          <p:nvPr/>
        </p:nvSpPr>
        <p:spPr>
          <a:xfrm>
            <a:off x="5026895" y="139792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latin typeface="Courier" pitchFamily="2" charset="0"/>
              </a:rPr>
              <a:t>d</a:t>
            </a:r>
            <a:endParaRPr lang="it-IT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94A93C-61FB-C44E-9A0C-1DCCD7E77510}"/>
              </a:ext>
            </a:extLst>
          </p:cNvPr>
          <p:cNvSpPr txBox="1"/>
          <p:nvPr/>
        </p:nvSpPr>
        <p:spPr>
          <a:xfrm flipH="1">
            <a:off x="5418455" y="984512"/>
            <a:ext cx="39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Courier" pitchFamily="2" charset="0"/>
              </a:rPr>
              <a:t>c</a:t>
            </a:r>
            <a:endParaRPr lang="it-I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9052CB-B3AE-824A-9FAD-54148E0F0E6A}"/>
              </a:ext>
            </a:extLst>
          </p:cNvPr>
          <p:cNvSpPr txBox="1"/>
          <p:nvPr/>
        </p:nvSpPr>
        <p:spPr>
          <a:xfrm>
            <a:off x="5073993" y="462655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latin typeface="Courier" pitchFamily="2" charset="0"/>
              </a:rPr>
              <a:t>g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272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8BDCD6A3-E569-DF41-8437-10433C04C9F3}"/>
              </a:ext>
            </a:extLst>
          </p:cNvPr>
          <p:cNvGrpSpPr/>
          <p:nvPr/>
        </p:nvGrpSpPr>
        <p:grpSpPr>
          <a:xfrm>
            <a:off x="1107339" y="422175"/>
            <a:ext cx="2728382" cy="2721443"/>
            <a:chOff x="1901686" y="1089228"/>
            <a:chExt cx="2728382" cy="272144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A301586-92D0-5542-8309-5DDBB5113D41}"/>
                </a:ext>
              </a:extLst>
            </p:cNvPr>
            <p:cNvGrpSpPr/>
            <p:nvPr/>
          </p:nvGrpSpPr>
          <p:grpSpPr>
            <a:xfrm>
              <a:off x="2470068" y="1650671"/>
              <a:ext cx="2160000" cy="2160000"/>
              <a:chOff x="688769" y="605642"/>
              <a:chExt cx="2160000" cy="216000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60BD9BE-9E29-4745-9AB1-B3BCFB6D3112}"/>
                  </a:ext>
                </a:extLst>
              </p:cNvPr>
              <p:cNvSpPr/>
              <p:nvPr/>
            </p:nvSpPr>
            <p:spPr>
              <a:xfrm>
                <a:off x="688769" y="605642"/>
                <a:ext cx="2160000" cy="216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FE7829EE-BBAE-9445-BEDF-95803B2B75D3}"/>
                  </a:ext>
                </a:extLst>
              </p:cNvPr>
              <p:cNvCxnSpPr>
                <a:cxnSpLocks/>
                <a:stCxn id="2" idx="0"/>
                <a:endCxn id="2" idx="2"/>
              </p:cNvCxnSpPr>
              <p:nvPr/>
            </p:nvCxnSpPr>
            <p:spPr>
              <a:xfrm>
                <a:off x="1768769" y="605642"/>
                <a:ext cx="0" cy="216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E8A21F7-4AB7-524A-BA9F-3B1FD1338A6B}"/>
                  </a:ext>
                </a:extLst>
              </p:cNvPr>
              <p:cNvCxnSpPr>
                <a:cxnSpLocks/>
                <a:stCxn id="2" idx="1"/>
                <a:endCxn id="2" idx="3"/>
              </p:cNvCxnSpPr>
              <p:nvPr/>
            </p:nvCxnSpPr>
            <p:spPr>
              <a:xfrm>
                <a:off x="688769" y="1685642"/>
                <a:ext cx="21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A219B44-9513-D247-B02B-1CE8991921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769" y="1149273"/>
                <a:ext cx="21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B22BCA3-6A5C-A74C-823F-2BB49A5C72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769" y="2204198"/>
                <a:ext cx="21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159CDE3-E3C0-164B-A8D0-7778C0C762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8650" y="605642"/>
                <a:ext cx="0" cy="216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2137177-FD7C-4047-B795-85734057B3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1076" y="605642"/>
                <a:ext cx="0" cy="216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67AF1A-6D38-9C41-8402-5955BA1452CF}"/>
                </a:ext>
              </a:extLst>
            </p:cNvPr>
            <p:cNvCxnSpPr>
              <a:cxnSpLocks/>
            </p:cNvCxnSpPr>
            <p:nvPr/>
          </p:nvCxnSpPr>
          <p:spPr>
            <a:xfrm>
              <a:off x="2254068" y="1441934"/>
              <a:ext cx="216000" cy="216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8D6AC3-1CFA-F44C-A836-A34BB2D291B6}"/>
                </a:ext>
              </a:extLst>
            </p:cNvPr>
            <p:cNvSpPr txBox="1"/>
            <p:nvPr/>
          </p:nvSpPr>
          <p:spPr>
            <a:xfrm>
              <a:off x="2239877" y="1089228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xy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DA90D2-1CAE-AD49-875B-201A10F624A4}"/>
                </a:ext>
              </a:extLst>
            </p:cNvPr>
            <p:cNvSpPr txBox="1"/>
            <p:nvPr/>
          </p:nvSpPr>
          <p:spPr>
            <a:xfrm>
              <a:off x="1901686" y="139139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zw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575731-3CCF-C842-A935-11428B575CCE}"/>
                </a:ext>
              </a:extLst>
            </p:cNvPr>
            <p:cNvSpPr txBox="1"/>
            <p:nvPr/>
          </p:nvSpPr>
          <p:spPr>
            <a:xfrm>
              <a:off x="2529567" y="1336098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00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C9A977-5151-6A47-B7A1-CB42ED5CB373}"/>
                </a:ext>
              </a:extLst>
            </p:cNvPr>
            <p:cNvSpPr txBox="1"/>
            <p:nvPr/>
          </p:nvSpPr>
          <p:spPr>
            <a:xfrm>
              <a:off x="3049448" y="134409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01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147870-B759-2446-8B5E-199B7676D55A}"/>
                </a:ext>
              </a:extLst>
            </p:cNvPr>
            <p:cNvSpPr txBox="1"/>
            <p:nvPr/>
          </p:nvSpPr>
          <p:spPr>
            <a:xfrm>
              <a:off x="3591754" y="1342633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11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AEC115-2B45-8A48-8779-B3930C4E0FA3}"/>
                </a:ext>
              </a:extLst>
            </p:cNvPr>
            <p:cNvSpPr txBox="1"/>
            <p:nvPr/>
          </p:nvSpPr>
          <p:spPr>
            <a:xfrm>
              <a:off x="4135385" y="1342633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10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24CF0E-6642-4642-8F84-0C7DCB5D0193}"/>
                </a:ext>
              </a:extLst>
            </p:cNvPr>
            <p:cNvSpPr txBox="1"/>
            <p:nvPr/>
          </p:nvSpPr>
          <p:spPr>
            <a:xfrm>
              <a:off x="1989815" y="1787357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00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ADABD62-03F0-C049-A635-BFB72DE5DBD6}"/>
                </a:ext>
              </a:extLst>
            </p:cNvPr>
            <p:cNvSpPr txBox="1"/>
            <p:nvPr/>
          </p:nvSpPr>
          <p:spPr>
            <a:xfrm>
              <a:off x="1989815" y="2280839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01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6DAD83A-30A3-294D-9D56-BB96187B1B39}"/>
                </a:ext>
              </a:extLst>
            </p:cNvPr>
            <p:cNvSpPr txBox="1"/>
            <p:nvPr/>
          </p:nvSpPr>
          <p:spPr>
            <a:xfrm>
              <a:off x="1989815" y="2842282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11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E11E439-0931-D44C-9CF3-410913B45D47}"/>
                </a:ext>
              </a:extLst>
            </p:cNvPr>
            <p:cNvSpPr txBox="1"/>
            <p:nvPr/>
          </p:nvSpPr>
          <p:spPr>
            <a:xfrm>
              <a:off x="2005750" y="3333525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10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090529A-EADE-C44E-9980-8CAA36FC9652}"/>
              </a:ext>
            </a:extLst>
          </p:cNvPr>
          <p:cNvGrpSpPr/>
          <p:nvPr/>
        </p:nvGrpSpPr>
        <p:grpSpPr>
          <a:xfrm>
            <a:off x="4644793" y="452939"/>
            <a:ext cx="2728382" cy="2721443"/>
            <a:chOff x="1901686" y="1089228"/>
            <a:chExt cx="2728382" cy="272144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3BB3A90-3C14-8544-9E29-21FC65DF096E}"/>
                </a:ext>
              </a:extLst>
            </p:cNvPr>
            <p:cNvGrpSpPr/>
            <p:nvPr/>
          </p:nvGrpSpPr>
          <p:grpSpPr>
            <a:xfrm>
              <a:off x="2470068" y="1650671"/>
              <a:ext cx="2160000" cy="2160000"/>
              <a:chOff x="688769" y="605642"/>
              <a:chExt cx="2160000" cy="216000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675A705-2463-7B4F-B044-F66976AB7EFA}"/>
                  </a:ext>
                </a:extLst>
              </p:cNvPr>
              <p:cNvSpPr/>
              <p:nvPr/>
            </p:nvSpPr>
            <p:spPr>
              <a:xfrm>
                <a:off x="688769" y="605642"/>
                <a:ext cx="2160000" cy="216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8353322-1364-FB45-9456-994596437B21}"/>
                  </a:ext>
                </a:extLst>
              </p:cNvPr>
              <p:cNvCxnSpPr>
                <a:cxnSpLocks/>
                <a:stCxn id="41" idx="0"/>
                <a:endCxn id="41" idx="2"/>
              </p:cNvCxnSpPr>
              <p:nvPr/>
            </p:nvCxnSpPr>
            <p:spPr>
              <a:xfrm>
                <a:off x="1768769" y="605642"/>
                <a:ext cx="0" cy="216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46C137A-326A-4C47-8128-2E04ACA325D3}"/>
                  </a:ext>
                </a:extLst>
              </p:cNvPr>
              <p:cNvCxnSpPr>
                <a:cxnSpLocks/>
                <a:stCxn id="41" idx="1"/>
                <a:endCxn id="41" idx="3"/>
              </p:cNvCxnSpPr>
              <p:nvPr/>
            </p:nvCxnSpPr>
            <p:spPr>
              <a:xfrm>
                <a:off x="688769" y="1685642"/>
                <a:ext cx="21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96767FA-45CC-BC4B-93F5-838A99EEFE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769" y="1149273"/>
                <a:ext cx="21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4D07999-BAE8-D044-A447-21419C2E7F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769" y="2204198"/>
                <a:ext cx="21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885015CF-2B73-CB41-95F3-990C523F14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8650" y="605642"/>
                <a:ext cx="0" cy="216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E6BB0F6-CE52-0C42-AB13-0F11E80D59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1076" y="605642"/>
                <a:ext cx="0" cy="216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2701382-AED7-2745-9DCB-D99078AF3E6D}"/>
                </a:ext>
              </a:extLst>
            </p:cNvPr>
            <p:cNvCxnSpPr>
              <a:cxnSpLocks/>
            </p:cNvCxnSpPr>
            <p:nvPr/>
          </p:nvCxnSpPr>
          <p:spPr>
            <a:xfrm>
              <a:off x="2254068" y="1441934"/>
              <a:ext cx="216000" cy="216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A9C41A-F280-0440-AD31-88D206587BDF}"/>
                </a:ext>
              </a:extLst>
            </p:cNvPr>
            <p:cNvSpPr txBox="1"/>
            <p:nvPr/>
          </p:nvSpPr>
          <p:spPr>
            <a:xfrm>
              <a:off x="2239877" y="1089228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xy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E62878A-9AC2-6B43-AAAE-D7D259A8C505}"/>
                </a:ext>
              </a:extLst>
            </p:cNvPr>
            <p:cNvSpPr txBox="1"/>
            <p:nvPr/>
          </p:nvSpPr>
          <p:spPr>
            <a:xfrm>
              <a:off x="1901686" y="139139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zw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C52C5C-1720-C844-88A7-8B90C8976AF2}"/>
                </a:ext>
              </a:extLst>
            </p:cNvPr>
            <p:cNvSpPr txBox="1"/>
            <p:nvPr/>
          </p:nvSpPr>
          <p:spPr>
            <a:xfrm>
              <a:off x="2529567" y="1336098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00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4A3780-A539-B648-84CB-3FF6C7CB50E4}"/>
                </a:ext>
              </a:extLst>
            </p:cNvPr>
            <p:cNvSpPr txBox="1"/>
            <p:nvPr/>
          </p:nvSpPr>
          <p:spPr>
            <a:xfrm>
              <a:off x="3049448" y="134409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01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46F49DC-999C-FE40-8CCA-31031EBFEFED}"/>
                </a:ext>
              </a:extLst>
            </p:cNvPr>
            <p:cNvSpPr txBox="1"/>
            <p:nvPr/>
          </p:nvSpPr>
          <p:spPr>
            <a:xfrm>
              <a:off x="3591754" y="1342633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11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20A6F1C-B14F-7540-B4CD-0DD5FCC656AD}"/>
                </a:ext>
              </a:extLst>
            </p:cNvPr>
            <p:cNvSpPr txBox="1"/>
            <p:nvPr/>
          </p:nvSpPr>
          <p:spPr>
            <a:xfrm>
              <a:off x="4135385" y="1342633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1610785-947B-E04F-9EA7-33D3A1C68E2C}"/>
                </a:ext>
              </a:extLst>
            </p:cNvPr>
            <p:cNvSpPr txBox="1"/>
            <p:nvPr/>
          </p:nvSpPr>
          <p:spPr>
            <a:xfrm>
              <a:off x="1989815" y="1787357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00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8FCC8AD-0C0C-494A-894C-493D69E9F3B2}"/>
                </a:ext>
              </a:extLst>
            </p:cNvPr>
            <p:cNvSpPr txBox="1"/>
            <p:nvPr/>
          </p:nvSpPr>
          <p:spPr>
            <a:xfrm>
              <a:off x="1989815" y="2280839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01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A1099CC-E060-B049-978B-CC039EF9735D}"/>
                </a:ext>
              </a:extLst>
            </p:cNvPr>
            <p:cNvSpPr txBox="1"/>
            <p:nvPr/>
          </p:nvSpPr>
          <p:spPr>
            <a:xfrm>
              <a:off x="1989815" y="2842282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11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A84140C-D9AE-A94A-B764-F1981EF57B74}"/>
                </a:ext>
              </a:extLst>
            </p:cNvPr>
            <p:cNvSpPr txBox="1"/>
            <p:nvPr/>
          </p:nvSpPr>
          <p:spPr>
            <a:xfrm>
              <a:off x="2005750" y="3333525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10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CCE4B8F-EA1C-8647-AD75-0B09FA470E78}"/>
              </a:ext>
            </a:extLst>
          </p:cNvPr>
          <p:cNvGrpSpPr/>
          <p:nvPr/>
        </p:nvGrpSpPr>
        <p:grpSpPr>
          <a:xfrm>
            <a:off x="1108648" y="3647699"/>
            <a:ext cx="2728382" cy="2721443"/>
            <a:chOff x="1901686" y="1089228"/>
            <a:chExt cx="2728382" cy="272144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909CBFD-C28F-0E45-A45F-22F2E00BB419}"/>
                </a:ext>
              </a:extLst>
            </p:cNvPr>
            <p:cNvGrpSpPr/>
            <p:nvPr/>
          </p:nvGrpSpPr>
          <p:grpSpPr>
            <a:xfrm>
              <a:off x="2470068" y="1650671"/>
              <a:ext cx="2160000" cy="2160000"/>
              <a:chOff x="688769" y="605642"/>
              <a:chExt cx="2160000" cy="2160000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D8D965B-205C-E640-BE20-8E834FFFFBC9}"/>
                  </a:ext>
                </a:extLst>
              </p:cNvPr>
              <p:cNvSpPr/>
              <p:nvPr/>
            </p:nvSpPr>
            <p:spPr>
              <a:xfrm>
                <a:off x="688769" y="605642"/>
                <a:ext cx="2160000" cy="216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BA239AE4-EFC3-6B40-AF8E-7067A75E45EB}"/>
                  </a:ext>
                </a:extLst>
              </p:cNvPr>
              <p:cNvCxnSpPr>
                <a:cxnSpLocks/>
                <a:stCxn id="61" idx="0"/>
                <a:endCxn id="61" idx="2"/>
              </p:cNvCxnSpPr>
              <p:nvPr/>
            </p:nvCxnSpPr>
            <p:spPr>
              <a:xfrm>
                <a:off x="1768769" y="605642"/>
                <a:ext cx="0" cy="216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29BDC5E0-C876-AA4E-ACF0-9D6205BE2AA7}"/>
                  </a:ext>
                </a:extLst>
              </p:cNvPr>
              <p:cNvCxnSpPr>
                <a:cxnSpLocks/>
                <a:stCxn id="61" idx="1"/>
                <a:endCxn id="61" idx="3"/>
              </p:cNvCxnSpPr>
              <p:nvPr/>
            </p:nvCxnSpPr>
            <p:spPr>
              <a:xfrm>
                <a:off x="688769" y="1685642"/>
                <a:ext cx="21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AE33B216-AD3F-7340-B87C-ED71C3DD2E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769" y="1149273"/>
                <a:ext cx="21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452BE92F-95BB-1042-B226-24D1CD8ADD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769" y="2204198"/>
                <a:ext cx="21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14E1A85C-2482-F540-83FB-7FB952383F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8650" y="605642"/>
                <a:ext cx="0" cy="216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5126EA93-3F89-8849-883F-E812C9967E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1076" y="605642"/>
                <a:ext cx="0" cy="216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7F4E2D8-DC42-B542-8CF5-3ABE24F7CE87}"/>
                </a:ext>
              </a:extLst>
            </p:cNvPr>
            <p:cNvCxnSpPr>
              <a:cxnSpLocks/>
            </p:cNvCxnSpPr>
            <p:nvPr/>
          </p:nvCxnSpPr>
          <p:spPr>
            <a:xfrm>
              <a:off x="2254068" y="1441934"/>
              <a:ext cx="216000" cy="216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681E568-43D2-694B-9C25-BD900066A46A}"/>
                </a:ext>
              </a:extLst>
            </p:cNvPr>
            <p:cNvSpPr txBox="1"/>
            <p:nvPr/>
          </p:nvSpPr>
          <p:spPr>
            <a:xfrm>
              <a:off x="2239877" y="1089228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xy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65D373C-7394-0B44-A467-BA9816DA8100}"/>
                </a:ext>
              </a:extLst>
            </p:cNvPr>
            <p:cNvSpPr txBox="1"/>
            <p:nvPr/>
          </p:nvSpPr>
          <p:spPr>
            <a:xfrm>
              <a:off x="1901686" y="139139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zw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2484B30-E8EF-BA4D-9312-33F8971E5A0E}"/>
                </a:ext>
              </a:extLst>
            </p:cNvPr>
            <p:cNvSpPr txBox="1"/>
            <p:nvPr/>
          </p:nvSpPr>
          <p:spPr>
            <a:xfrm>
              <a:off x="2529567" y="1336098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00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B50F88C-5A35-A548-B32D-964025AF4B8F}"/>
                </a:ext>
              </a:extLst>
            </p:cNvPr>
            <p:cNvSpPr txBox="1"/>
            <p:nvPr/>
          </p:nvSpPr>
          <p:spPr>
            <a:xfrm>
              <a:off x="3049448" y="134409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01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D4C5234-59A3-5B4E-8C1C-342FDF143564}"/>
                </a:ext>
              </a:extLst>
            </p:cNvPr>
            <p:cNvSpPr txBox="1"/>
            <p:nvPr/>
          </p:nvSpPr>
          <p:spPr>
            <a:xfrm>
              <a:off x="3591754" y="1342633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11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D03F27A-F070-F04B-A774-881AFA03A5B8}"/>
                </a:ext>
              </a:extLst>
            </p:cNvPr>
            <p:cNvSpPr txBox="1"/>
            <p:nvPr/>
          </p:nvSpPr>
          <p:spPr>
            <a:xfrm>
              <a:off x="4135385" y="1342633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10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92E9788-4857-8C4F-AB5E-B152287C8225}"/>
                </a:ext>
              </a:extLst>
            </p:cNvPr>
            <p:cNvSpPr txBox="1"/>
            <p:nvPr/>
          </p:nvSpPr>
          <p:spPr>
            <a:xfrm>
              <a:off x="1989815" y="1787357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00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D7E1DFB-95E9-5740-B320-F31186B512A4}"/>
                </a:ext>
              </a:extLst>
            </p:cNvPr>
            <p:cNvSpPr txBox="1"/>
            <p:nvPr/>
          </p:nvSpPr>
          <p:spPr>
            <a:xfrm>
              <a:off x="1989815" y="2280839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01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B3F4F1E-BF44-3C40-98BE-D85C35E49ED5}"/>
                </a:ext>
              </a:extLst>
            </p:cNvPr>
            <p:cNvSpPr txBox="1"/>
            <p:nvPr/>
          </p:nvSpPr>
          <p:spPr>
            <a:xfrm>
              <a:off x="1989815" y="2842282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11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6B4ED99-E563-C444-96FF-5AD6D3AAAFC7}"/>
                </a:ext>
              </a:extLst>
            </p:cNvPr>
            <p:cNvSpPr txBox="1"/>
            <p:nvPr/>
          </p:nvSpPr>
          <p:spPr>
            <a:xfrm>
              <a:off x="2005750" y="3333525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10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3970C72-F207-BE47-A32F-83430C74EBBC}"/>
              </a:ext>
            </a:extLst>
          </p:cNvPr>
          <p:cNvGrpSpPr/>
          <p:nvPr/>
        </p:nvGrpSpPr>
        <p:grpSpPr>
          <a:xfrm>
            <a:off x="4644793" y="3663254"/>
            <a:ext cx="2728382" cy="2721443"/>
            <a:chOff x="1901686" y="1089228"/>
            <a:chExt cx="2728382" cy="2721443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CCC0641-09E8-AB48-BAE5-6BED604E1A14}"/>
                </a:ext>
              </a:extLst>
            </p:cNvPr>
            <p:cNvGrpSpPr/>
            <p:nvPr/>
          </p:nvGrpSpPr>
          <p:grpSpPr>
            <a:xfrm>
              <a:off x="2470068" y="1650671"/>
              <a:ext cx="2160000" cy="2160000"/>
              <a:chOff x="688769" y="605642"/>
              <a:chExt cx="2160000" cy="2160000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9B0A1E8B-E950-CC45-9FDC-3CB37FCFF3BC}"/>
                  </a:ext>
                </a:extLst>
              </p:cNvPr>
              <p:cNvSpPr/>
              <p:nvPr/>
            </p:nvSpPr>
            <p:spPr>
              <a:xfrm>
                <a:off x="688769" y="605642"/>
                <a:ext cx="2160000" cy="216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57008F9-0511-BF4B-9F8D-B763AAE6647C}"/>
                  </a:ext>
                </a:extLst>
              </p:cNvPr>
              <p:cNvCxnSpPr>
                <a:cxnSpLocks/>
                <a:stCxn id="81" idx="0"/>
                <a:endCxn id="81" idx="2"/>
              </p:cNvCxnSpPr>
              <p:nvPr/>
            </p:nvCxnSpPr>
            <p:spPr>
              <a:xfrm>
                <a:off x="1768769" y="605642"/>
                <a:ext cx="0" cy="216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92FC188C-1E83-234B-8D71-A13B7D860DC9}"/>
                  </a:ext>
                </a:extLst>
              </p:cNvPr>
              <p:cNvCxnSpPr>
                <a:cxnSpLocks/>
                <a:stCxn id="81" idx="1"/>
                <a:endCxn id="81" idx="3"/>
              </p:cNvCxnSpPr>
              <p:nvPr/>
            </p:nvCxnSpPr>
            <p:spPr>
              <a:xfrm>
                <a:off x="688769" y="1685642"/>
                <a:ext cx="21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F90C49B0-51BF-C74C-8C59-A4E1962C73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769" y="1149273"/>
                <a:ext cx="21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26E9E6E8-FDAF-3A44-AA47-3C3852C3D8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769" y="2204198"/>
                <a:ext cx="21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4D3DA33A-3071-E844-BEB7-E8B3A0A196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8650" y="605642"/>
                <a:ext cx="0" cy="216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464F0D45-2B48-C343-AD63-DCD18CE954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1076" y="605642"/>
                <a:ext cx="0" cy="216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F32BC65-513C-9245-A412-D27EF4482D99}"/>
                </a:ext>
              </a:extLst>
            </p:cNvPr>
            <p:cNvCxnSpPr>
              <a:cxnSpLocks/>
            </p:cNvCxnSpPr>
            <p:nvPr/>
          </p:nvCxnSpPr>
          <p:spPr>
            <a:xfrm>
              <a:off x="2254068" y="1441934"/>
              <a:ext cx="216000" cy="216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474870C-ACBD-4344-97FB-749618D83761}"/>
                </a:ext>
              </a:extLst>
            </p:cNvPr>
            <p:cNvSpPr txBox="1"/>
            <p:nvPr/>
          </p:nvSpPr>
          <p:spPr>
            <a:xfrm>
              <a:off x="2239877" y="1089228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xy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705977F-F5F3-D940-BA7B-42361746A402}"/>
                </a:ext>
              </a:extLst>
            </p:cNvPr>
            <p:cNvSpPr txBox="1"/>
            <p:nvPr/>
          </p:nvSpPr>
          <p:spPr>
            <a:xfrm>
              <a:off x="1901686" y="139139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zw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8D6E405-603A-7749-9F99-3CC3ED7361B9}"/>
                </a:ext>
              </a:extLst>
            </p:cNvPr>
            <p:cNvSpPr txBox="1"/>
            <p:nvPr/>
          </p:nvSpPr>
          <p:spPr>
            <a:xfrm>
              <a:off x="2529567" y="1336098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00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49440AB-21D9-1D46-9316-015E4E45C6DE}"/>
                </a:ext>
              </a:extLst>
            </p:cNvPr>
            <p:cNvSpPr txBox="1"/>
            <p:nvPr/>
          </p:nvSpPr>
          <p:spPr>
            <a:xfrm>
              <a:off x="3049448" y="134409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01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CF0A700-0852-1546-9BF3-59FFA7481154}"/>
                </a:ext>
              </a:extLst>
            </p:cNvPr>
            <p:cNvSpPr txBox="1"/>
            <p:nvPr/>
          </p:nvSpPr>
          <p:spPr>
            <a:xfrm>
              <a:off x="3591754" y="1342633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11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657D906-5A20-5845-B2C9-45E35982F688}"/>
                </a:ext>
              </a:extLst>
            </p:cNvPr>
            <p:cNvSpPr txBox="1"/>
            <p:nvPr/>
          </p:nvSpPr>
          <p:spPr>
            <a:xfrm>
              <a:off x="4135385" y="1342633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10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7C444F9-DDBD-6949-ACCF-1ADC7C3E4057}"/>
                </a:ext>
              </a:extLst>
            </p:cNvPr>
            <p:cNvSpPr txBox="1"/>
            <p:nvPr/>
          </p:nvSpPr>
          <p:spPr>
            <a:xfrm>
              <a:off x="1989815" y="1787357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00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C012F43-A118-664B-AA94-0CF10DBCFCC0}"/>
                </a:ext>
              </a:extLst>
            </p:cNvPr>
            <p:cNvSpPr txBox="1"/>
            <p:nvPr/>
          </p:nvSpPr>
          <p:spPr>
            <a:xfrm>
              <a:off x="1989815" y="2280839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01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83A6FE6-1141-4246-8F7E-A873EBE03BB8}"/>
                </a:ext>
              </a:extLst>
            </p:cNvPr>
            <p:cNvSpPr txBox="1"/>
            <p:nvPr/>
          </p:nvSpPr>
          <p:spPr>
            <a:xfrm>
              <a:off x="1989815" y="2842282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11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5B4B613-05D5-0445-AA17-D6E6269E37AA}"/>
                </a:ext>
              </a:extLst>
            </p:cNvPr>
            <p:cNvSpPr txBox="1"/>
            <p:nvPr/>
          </p:nvSpPr>
          <p:spPr>
            <a:xfrm>
              <a:off x="2005750" y="3333525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10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78F58732-D6AB-CC4D-BBBE-72E8D15C680E}"/>
              </a:ext>
            </a:extLst>
          </p:cNvPr>
          <p:cNvSpPr txBox="1"/>
          <p:nvPr/>
        </p:nvSpPr>
        <p:spPr>
          <a:xfrm>
            <a:off x="1791867" y="1069308"/>
            <a:ext cx="19463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1                   x        1</a:t>
            </a:r>
          </a:p>
          <a:p>
            <a:endParaRPr lang="it-IT"/>
          </a:p>
          <a:p>
            <a:r>
              <a:rPr lang="it-IT"/>
              <a:t>          1         x        1</a:t>
            </a:r>
          </a:p>
          <a:p>
            <a:endParaRPr lang="it-IT"/>
          </a:p>
          <a:p>
            <a:r>
              <a:rPr lang="it-IT"/>
              <a:t>1        1         x        x</a:t>
            </a:r>
          </a:p>
          <a:p>
            <a:endParaRPr lang="it-IT"/>
          </a:p>
          <a:p>
            <a:r>
              <a:rPr lang="it-IT"/>
              <a:t>1        1         x        x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D8CA360-AD48-F74E-BE1F-A38D1ED08E13}"/>
              </a:ext>
            </a:extLst>
          </p:cNvPr>
          <p:cNvSpPr txBox="1"/>
          <p:nvPr/>
        </p:nvSpPr>
        <p:spPr>
          <a:xfrm>
            <a:off x="1268078" y="61639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>
                <a:latin typeface="Courier" pitchFamily="2" charset="0"/>
              </a:rPr>
              <a:t>a</a:t>
            </a:r>
            <a:r>
              <a:rPr lang="it-IT" sz="2400">
                <a:latin typeface="Courier" pitchFamily="2" charset="0"/>
              </a:rPr>
              <a:t> = </a:t>
            </a:r>
            <a:r>
              <a:rPr lang="it-IT" sz="2400">
                <a:solidFill>
                  <a:srgbClr val="FF0000"/>
                </a:solidFill>
                <a:latin typeface="Courier" pitchFamily="2" charset="0"/>
              </a:rPr>
              <a:t>x</a:t>
            </a:r>
            <a:r>
              <a:rPr lang="it-IT" sz="2400">
                <a:latin typeface="Courier" pitchFamily="2" charset="0"/>
              </a:rPr>
              <a:t>+</a:t>
            </a:r>
            <a:r>
              <a:rPr lang="it-IT" sz="2400">
                <a:solidFill>
                  <a:srgbClr val="FF0000"/>
                </a:solidFill>
                <a:latin typeface="Courier" pitchFamily="2" charset="0"/>
              </a:rPr>
              <a:t>z</a:t>
            </a:r>
            <a:r>
              <a:rPr lang="it-IT" sz="2400">
                <a:latin typeface="Courier" pitchFamily="2" charset="0"/>
              </a:rPr>
              <a:t>+</a:t>
            </a:r>
            <a:r>
              <a:rPr lang="it-IT" sz="2400">
                <a:solidFill>
                  <a:srgbClr val="192AFF"/>
                </a:solidFill>
                <a:latin typeface="Courier" pitchFamily="2" charset="0"/>
              </a:rPr>
              <a:t>yw</a:t>
            </a:r>
            <a:r>
              <a:rPr lang="it-IT" sz="2400">
                <a:latin typeface="Courier" pitchFamily="2" charset="0"/>
              </a:rPr>
              <a:t>+</a:t>
            </a:r>
            <a:r>
              <a:rPr lang="it-IT" sz="2400">
                <a:solidFill>
                  <a:srgbClr val="00B050"/>
                </a:solidFill>
                <a:latin typeface="Courier" pitchFamily="2" charset="0"/>
              </a:rPr>
              <a:t>yw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517ACE-C659-AE40-9787-A5CC03C4CB17}"/>
              </a:ext>
            </a:extLst>
          </p:cNvPr>
          <p:cNvSpPr txBox="1"/>
          <p:nvPr/>
        </p:nvSpPr>
        <p:spPr>
          <a:xfrm>
            <a:off x="4963113" y="61507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>
                <a:latin typeface="Courier" pitchFamily="2" charset="0"/>
              </a:rPr>
              <a:t>b</a:t>
            </a:r>
            <a:r>
              <a:rPr lang="it-IT" sz="2400">
                <a:latin typeface="Courier" pitchFamily="2" charset="0"/>
              </a:rPr>
              <a:t> = </a:t>
            </a:r>
            <a:r>
              <a:rPr lang="it-IT" sz="2400">
                <a:solidFill>
                  <a:srgbClr val="00B050"/>
                </a:solidFill>
                <a:latin typeface="Courier" pitchFamily="2" charset="0"/>
              </a:rPr>
              <a:t>y</a:t>
            </a:r>
            <a:r>
              <a:rPr lang="it-IT" sz="2400">
                <a:latin typeface="Courier" pitchFamily="2" charset="0"/>
              </a:rPr>
              <a:t>+</a:t>
            </a:r>
            <a:r>
              <a:rPr lang="it-IT" sz="2400">
                <a:solidFill>
                  <a:srgbClr val="192AFF"/>
                </a:solidFill>
                <a:latin typeface="Courier" pitchFamily="2" charset="0"/>
              </a:rPr>
              <a:t>zw</a:t>
            </a:r>
            <a:r>
              <a:rPr lang="it-IT" sz="2400">
                <a:latin typeface="Courier" pitchFamily="2" charset="0"/>
              </a:rPr>
              <a:t>+</a:t>
            </a:r>
            <a:r>
              <a:rPr lang="it-IT" sz="2400">
                <a:solidFill>
                  <a:srgbClr val="FF0000"/>
                </a:solidFill>
                <a:latin typeface="Courier" pitchFamily="2" charset="0"/>
              </a:rPr>
              <a:t>zw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098279F-7D72-6E47-B143-B52A72ACEEAD}"/>
              </a:ext>
            </a:extLst>
          </p:cNvPr>
          <p:cNvSpPr txBox="1"/>
          <p:nvPr/>
        </p:nvSpPr>
        <p:spPr>
          <a:xfrm>
            <a:off x="1245924" y="328988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>
                <a:latin typeface="Courier" pitchFamily="2" charset="0"/>
              </a:rPr>
              <a:t>c</a:t>
            </a:r>
            <a:r>
              <a:rPr lang="it-IT" sz="2400">
                <a:latin typeface="Courier" pitchFamily="2" charset="0"/>
              </a:rPr>
              <a:t> = </a:t>
            </a:r>
            <a:r>
              <a:rPr lang="it-IT" sz="2400">
                <a:solidFill>
                  <a:srgbClr val="FF0000"/>
                </a:solidFill>
                <a:latin typeface="Courier" pitchFamily="2" charset="0"/>
              </a:rPr>
              <a:t>z</a:t>
            </a:r>
            <a:r>
              <a:rPr lang="it-IT" sz="2400">
                <a:latin typeface="Courier" pitchFamily="2" charset="0"/>
              </a:rPr>
              <a:t>+</a:t>
            </a:r>
            <a:r>
              <a:rPr lang="it-IT" sz="2400">
                <a:solidFill>
                  <a:srgbClr val="192AFF"/>
                </a:solidFill>
                <a:latin typeface="Courier" pitchFamily="2" charset="0"/>
              </a:rPr>
              <a:t>w</a:t>
            </a:r>
            <a:r>
              <a:rPr lang="it-IT" sz="2400">
                <a:latin typeface="Courier" pitchFamily="2" charset="0"/>
              </a:rPr>
              <a:t>+</a:t>
            </a:r>
            <a:r>
              <a:rPr lang="it-IT" sz="2400">
                <a:solidFill>
                  <a:srgbClr val="00B050"/>
                </a:solidFill>
                <a:latin typeface="Courier" pitchFamily="2" charset="0"/>
              </a:rPr>
              <a:t>y</a:t>
            </a:r>
            <a:r>
              <a:rPr lang="it-IT" sz="2400">
                <a:latin typeface="Courier" pitchFamily="2" charset="0"/>
              </a:rPr>
              <a:t>+</a:t>
            </a:r>
            <a:r>
              <a:rPr lang="it-IT" sz="2400">
                <a:solidFill>
                  <a:srgbClr val="FF0000"/>
                </a:solidFill>
                <a:latin typeface="Courier" pitchFamily="2" charset="0"/>
              </a:rPr>
              <a:t>x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BE60AA4-3F50-0446-B89E-2E38E38C4709}"/>
              </a:ext>
            </a:extLst>
          </p:cNvPr>
          <p:cNvSpPr txBox="1"/>
          <p:nvPr/>
        </p:nvSpPr>
        <p:spPr>
          <a:xfrm>
            <a:off x="4963113" y="3308309"/>
            <a:ext cx="4055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>
                <a:latin typeface="Courier" pitchFamily="2" charset="0"/>
              </a:rPr>
              <a:t>d</a:t>
            </a:r>
            <a:r>
              <a:rPr lang="it-IT" sz="2400">
                <a:latin typeface="Courier" pitchFamily="2" charset="0"/>
              </a:rPr>
              <a:t> = </a:t>
            </a:r>
            <a:r>
              <a:rPr lang="it-IT" sz="2400">
                <a:solidFill>
                  <a:srgbClr val="FF0000"/>
                </a:solidFill>
                <a:latin typeface="Courier" pitchFamily="2" charset="0"/>
              </a:rPr>
              <a:t>x</a:t>
            </a:r>
            <a:r>
              <a:rPr lang="it-IT" sz="2400">
                <a:latin typeface="Courier" pitchFamily="2" charset="0"/>
              </a:rPr>
              <a:t>+</a:t>
            </a:r>
            <a:r>
              <a:rPr lang="it-IT" sz="2400">
                <a:solidFill>
                  <a:srgbClr val="00B050"/>
                </a:solidFill>
                <a:latin typeface="Courier" pitchFamily="2" charset="0"/>
              </a:rPr>
              <a:t>zwy</a:t>
            </a:r>
            <a:r>
              <a:rPr lang="it-IT" sz="2400">
                <a:latin typeface="Courier" pitchFamily="2" charset="0"/>
              </a:rPr>
              <a:t>+</a:t>
            </a:r>
            <a:r>
              <a:rPr lang="it-IT" sz="2400">
                <a:solidFill>
                  <a:srgbClr val="00B050"/>
                </a:solidFill>
                <a:latin typeface="Courier" pitchFamily="2" charset="0"/>
              </a:rPr>
              <a:t>zwy</a:t>
            </a:r>
            <a:r>
              <a:rPr lang="it-IT" sz="2400">
                <a:latin typeface="Courier" pitchFamily="2" charset="0"/>
              </a:rPr>
              <a:t>+</a:t>
            </a:r>
            <a:r>
              <a:rPr lang="it-IT" sz="2400">
                <a:solidFill>
                  <a:srgbClr val="192AFF"/>
                </a:solidFill>
                <a:latin typeface="Courier" pitchFamily="2" charset="0"/>
              </a:rPr>
              <a:t>zwy</a:t>
            </a:r>
            <a:r>
              <a:rPr lang="it-IT" sz="2400">
                <a:latin typeface="Courier" pitchFamily="2" charset="0"/>
              </a:rPr>
              <a:t>+</a:t>
            </a:r>
            <a:r>
              <a:rPr lang="it-IT" sz="2400">
                <a:solidFill>
                  <a:srgbClr val="192AFF"/>
                </a:solidFill>
                <a:latin typeface="Courier" pitchFamily="2" charset="0"/>
              </a:rPr>
              <a:t>zwy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318EC8D-A2B0-734A-98FE-9CC19329A011}"/>
              </a:ext>
            </a:extLst>
          </p:cNvPr>
          <p:cNvSpPr txBox="1"/>
          <p:nvPr/>
        </p:nvSpPr>
        <p:spPr>
          <a:xfrm>
            <a:off x="5326168" y="1114456"/>
            <a:ext cx="19575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1        1         x        1</a:t>
            </a:r>
          </a:p>
          <a:p>
            <a:endParaRPr lang="it-IT"/>
          </a:p>
          <a:p>
            <a:r>
              <a:rPr lang="it-IT"/>
              <a:t>1                   x        1</a:t>
            </a:r>
          </a:p>
          <a:p>
            <a:endParaRPr lang="it-IT"/>
          </a:p>
          <a:p>
            <a:r>
              <a:rPr lang="it-IT"/>
              <a:t>1        1         x        x</a:t>
            </a:r>
          </a:p>
          <a:p>
            <a:endParaRPr lang="it-IT"/>
          </a:p>
          <a:p>
            <a:r>
              <a:rPr lang="it-IT"/>
              <a:t>1                   x        x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EAD253D-68F8-F14B-A7B4-45069E116021}"/>
              </a:ext>
            </a:extLst>
          </p:cNvPr>
          <p:cNvSpPr txBox="1"/>
          <p:nvPr/>
        </p:nvSpPr>
        <p:spPr>
          <a:xfrm>
            <a:off x="1791704" y="4313762"/>
            <a:ext cx="19575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1        1        x         1</a:t>
            </a:r>
          </a:p>
          <a:p>
            <a:endParaRPr lang="it-IT"/>
          </a:p>
          <a:p>
            <a:r>
              <a:rPr lang="it-IT"/>
              <a:t>1        1         x        1</a:t>
            </a:r>
          </a:p>
          <a:p>
            <a:endParaRPr lang="it-IT"/>
          </a:p>
          <a:p>
            <a:r>
              <a:rPr lang="it-IT"/>
              <a:t>1        1         x        x</a:t>
            </a:r>
          </a:p>
          <a:p>
            <a:endParaRPr lang="it-IT"/>
          </a:p>
          <a:p>
            <a:r>
              <a:rPr lang="it-IT"/>
              <a:t>          1         x        x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1A26D38-9407-6B4E-8EBD-13BB593D6D8B}"/>
              </a:ext>
            </a:extLst>
          </p:cNvPr>
          <p:cNvSpPr txBox="1"/>
          <p:nvPr/>
        </p:nvSpPr>
        <p:spPr>
          <a:xfrm>
            <a:off x="5356067" y="4302008"/>
            <a:ext cx="19575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1                   x        1</a:t>
            </a:r>
          </a:p>
          <a:p>
            <a:endParaRPr lang="it-IT"/>
          </a:p>
          <a:p>
            <a:r>
              <a:rPr lang="it-IT"/>
              <a:t>          1         x        1</a:t>
            </a:r>
          </a:p>
          <a:p>
            <a:endParaRPr lang="it-IT"/>
          </a:p>
          <a:p>
            <a:r>
              <a:rPr lang="it-IT"/>
              <a:t>1                   x        x</a:t>
            </a:r>
          </a:p>
          <a:p>
            <a:endParaRPr lang="it-IT"/>
          </a:p>
          <a:p>
            <a:r>
              <a:rPr lang="it-IT"/>
              <a:t>          1         x        x</a:t>
            </a: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338DC155-8201-0D4B-ADCE-D431F780FB98}"/>
              </a:ext>
            </a:extLst>
          </p:cNvPr>
          <p:cNvSpPr/>
          <p:nvPr/>
        </p:nvSpPr>
        <p:spPr>
          <a:xfrm>
            <a:off x="2864364" y="1046173"/>
            <a:ext cx="901431" cy="202989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ECD89EE6-7C40-9A43-BB51-35E3B35A3872}"/>
              </a:ext>
            </a:extLst>
          </p:cNvPr>
          <p:cNvSpPr/>
          <p:nvPr/>
        </p:nvSpPr>
        <p:spPr>
          <a:xfrm rot="5400000">
            <a:off x="2314334" y="1614044"/>
            <a:ext cx="901431" cy="202989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55D9F56C-F578-8241-8472-CDF0A9137E15}"/>
              </a:ext>
            </a:extLst>
          </p:cNvPr>
          <p:cNvSpPr/>
          <p:nvPr/>
        </p:nvSpPr>
        <p:spPr>
          <a:xfrm>
            <a:off x="2303603" y="1631596"/>
            <a:ext cx="901431" cy="900000"/>
          </a:xfrm>
          <a:prstGeom prst="round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55C0363-4E82-1247-AD91-252FAFC5DB14}"/>
              </a:ext>
            </a:extLst>
          </p:cNvPr>
          <p:cNvGrpSpPr/>
          <p:nvPr/>
        </p:nvGrpSpPr>
        <p:grpSpPr>
          <a:xfrm>
            <a:off x="1589088" y="947731"/>
            <a:ext cx="2315986" cy="2279905"/>
            <a:chOff x="1589088" y="947731"/>
            <a:chExt cx="2315986" cy="2279905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21C052B3-92DB-DA47-A6DD-659111D4E012}"/>
                </a:ext>
              </a:extLst>
            </p:cNvPr>
            <p:cNvGrpSpPr/>
            <p:nvPr/>
          </p:nvGrpSpPr>
          <p:grpSpPr>
            <a:xfrm>
              <a:off x="1589088" y="2692904"/>
              <a:ext cx="500305" cy="523006"/>
              <a:chOff x="3917220" y="446349"/>
              <a:chExt cx="500305" cy="523006"/>
            </a:xfrm>
          </p:grpSpPr>
          <p:sp>
            <p:nvSpPr>
              <p:cNvPr id="101" name="Arc 100">
                <a:extLst>
                  <a:ext uri="{FF2B5EF4-FFF2-40B4-BE49-F238E27FC236}">
                    <a16:creationId xmlns:a16="http://schemas.microsoft.com/office/drawing/2014/main" id="{805F6E9E-99C2-8643-8C47-2CF28631C0D0}"/>
                  </a:ext>
                </a:extLst>
              </p:cNvPr>
              <p:cNvSpPr/>
              <p:nvPr/>
            </p:nvSpPr>
            <p:spPr>
              <a:xfrm>
                <a:off x="3917220" y="446349"/>
                <a:ext cx="500305" cy="486832"/>
              </a:xfrm>
              <a:prstGeom prst="arc">
                <a:avLst>
                  <a:gd name="adj1" fmla="val 16200000"/>
                  <a:gd name="adj2" fmla="val 131823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8B039ADA-3701-2B4A-AE03-6139AD56DBB6}"/>
                  </a:ext>
                </a:extLst>
              </p:cNvPr>
              <p:cNvCxnSpPr/>
              <p:nvPr/>
            </p:nvCxnSpPr>
            <p:spPr>
              <a:xfrm flipH="1">
                <a:off x="3917220" y="452939"/>
                <a:ext cx="269377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7788F1EB-B538-A441-94DC-5EB0728AC6E8}"/>
                  </a:ext>
                </a:extLst>
              </p:cNvPr>
              <p:cNvCxnSpPr>
                <a:cxnSpLocks/>
                <a:endCxn id="101" idx="2"/>
              </p:cNvCxnSpPr>
              <p:nvPr/>
            </p:nvCxnSpPr>
            <p:spPr>
              <a:xfrm flipH="1" flipV="1">
                <a:off x="4417331" y="699355"/>
                <a:ext cx="0" cy="27000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63CF4F10-715C-2E49-9999-D3A284F6A9B6}"/>
                </a:ext>
              </a:extLst>
            </p:cNvPr>
            <p:cNvGrpSpPr/>
            <p:nvPr/>
          </p:nvGrpSpPr>
          <p:grpSpPr>
            <a:xfrm rot="16200000">
              <a:off x="3393418" y="2715981"/>
              <a:ext cx="500305" cy="523006"/>
              <a:chOff x="3917220" y="446349"/>
              <a:chExt cx="500305" cy="523006"/>
            </a:xfrm>
          </p:grpSpPr>
          <p:sp>
            <p:nvSpPr>
              <p:cNvPr id="109" name="Arc 108">
                <a:extLst>
                  <a:ext uri="{FF2B5EF4-FFF2-40B4-BE49-F238E27FC236}">
                    <a16:creationId xmlns:a16="http://schemas.microsoft.com/office/drawing/2014/main" id="{EB66650A-1BDF-4141-B108-7690CD07830B}"/>
                  </a:ext>
                </a:extLst>
              </p:cNvPr>
              <p:cNvSpPr/>
              <p:nvPr/>
            </p:nvSpPr>
            <p:spPr>
              <a:xfrm>
                <a:off x="3917220" y="446349"/>
                <a:ext cx="500305" cy="486832"/>
              </a:xfrm>
              <a:prstGeom prst="arc">
                <a:avLst>
                  <a:gd name="adj1" fmla="val 16200000"/>
                  <a:gd name="adj2" fmla="val 131823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8EF991BE-9801-974F-90BE-8991445C9A24}"/>
                  </a:ext>
                </a:extLst>
              </p:cNvPr>
              <p:cNvCxnSpPr/>
              <p:nvPr/>
            </p:nvCxnSpPr>
            <p:spPr>
              <a:xfrm flipH="1">
                <a:off x="3917220" y="452939"/>
                <a:ext cx="269377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A78185CB-91C8-5C49-808D-E8796BEBAA36}"/>
                  </a:ext>
                </a:extLst>
              </p:cNvPr>
              <p:cNvCxnSpPr>
                <a:cxnSpLocks/>
                <a:endCxn id="109" idx="2"/>
              </p:cNvCxnSpPr>
              <p:nvPr/>
            </p:nvCxnSpPr>
            <p:spPr>
              <a:xfrm flipH="1" flipV="1">
                <a:off x="4417331" y="699355"/>
                <a:ext cx="0" cy="27000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33F256EE-D587-FF4F-A40D-ABE9A4AE8956}"/>
                </a:ext>
              </a:extLst>
            </p:cNvPr>
            <p:cNvGrpSpPr/>
            <p:nvPr/>
          </p:nvGrpSpPr>
          <p:grpSpPr>
            <a:xfrm rot="5400000">
              <a:off x="1614644" y="933738"/>
              <a:ext cx="500305" cy="528291"/>
              <a:chOff x="3917220" y="441064"/>
              <a:chExt cx="500305" cy="528291"/>
            </a:xfrm>
          </p:grpSpPr>
          <p:sp>
            <p:nvSpPr>
              <p:cNvPr id="113" name="Arc 112">
                <a:extLst>
                  <a:ext uri="{FF2B5EF4-FFF2-40B4-BE49-F238E27FC236}">
                    <a16:creationId xmlns:a16="http://schemas.microsoft.com/office/drawing/2014/main" id="{2E481671-B79F-AE4B-96F7-90AA6E2B5B8D}"/>
                  </a:ext>
                </a:extLst>
              </p:cNvPr>
              <p:cNvSpPr/>
              <p:nvPr/>
            </p:nvSpPr>
            <p:spPr>
              <a:xfrm>
                <a:off x="3917220" y="446349"/>
                <a:ext cx="500305" cy="486832"/>
              </a:xfrm>
              <a:prstGeom prst="arc">
                <a:avLst>
                  <a:gd name="adj1" fmla="val 16200000"/>
                  <a:gd name="adj2" fmla="val 131823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FC20A3D2-5A97-C449-9F27-543076C6ACDD}"/>
                  </a:ext>
                </a:extLst>
              </p:cNvPr>
              <p:cNvCxnSpPr/>
              <p:nvPr/>
            </p:nvCxnSpPr>
            <p:spPr>
              <a:xfrm flipH="1">
                <a:off x="3917220" y="441064"/>
                <a:ext cx="269377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E5569BDC-C242-A748-85D2-E788232CEC30}"/>
                  </a:ext>
                </a:extLst>
              </p:cNvPr>
              <p:cNvCxnSpPr>
                <a:cxnSpLocks/>
                <a:endCxn id="113" idx="2"/>
              </p:cNvCxnSpPr>
              <p:nvPr/>
            </p:nvCxnSpPr>
            <p:spPr>
              <a:xfrm flipH="1" flipV="1">
                <a:off x="4417331" y="699355"/>
                <a:ext cx="0" cy="27000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43C5914E-4BCB-374C-ABEE-96E6F5FDE40C}"/>
                </a:ext>
              </a:extLst>
            </p:cNvPr>
            <p:cNvGrpSpPr/>
            <p:nvPr/>
          </p:nvGrpSpPr>
          <p:grpSpPr>
            <a:xfrm rot="10800000">
              <a:off x="3392088" y="957680"/>
              <a:ext cx="500305" cy="528291"/>
              <a:chOff x="3917220" y="441064"/>
              <a:chExt cx="500305" cy="528291"/>
            </a:xfrm>
          </p:grpSpPr>
          <p:sp>
            <p:nvSpPr>
              <p:cNvPr id="121" name="Arc 120">
                <a:extLst>
                  <a:ext uri="{FF2B5EF4-FFF2-40B4-BE49-F238E27FC236}">
                    <a16:creationId xmlns:a16="http://schemas.microsoft.com/office/drawing/2014/main" id="{AFC1D149-EA37-4A43-A219-DE5C2A1389AA}"/>
                  </a:ext>
                </a:extLst>
              </p:cNvPr>
              <p:cNvSpPr/>
              <p:nvPr/>
            </p:nvSpPr>
            <p:spPr>
              <a:xfrm>
                <a:off x="3917220" y="446349"/>
                <a:ext cx="500305" cy="486832"/>
              </a:xfrm>
              <a:prstGeom prst="arc">
                <a:avLst>
                  <a:gd name="adj1" fmla="val 16200000"/>
                  <a:gd name="adj2" fmla="val 131823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8BF5D8B7-2FBF-6A4D-9B45-5BECCE271D44}"/>
                  </a:ext>
                </a:extLst>
              </p:cNvPr>
              <p:cNvCxnSpPr/>
              <p:nvPr/>
            </p:nvCxnSpPr>
            <p:spPr>
              <a:xfrm flipH="1">
                <a:off x="3917220" y="441064"/>
                <a:ext cx="269377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B156289D-86BA-174A-985B-C0D99E4EEFC2}"/>
                  </a:ext>
                </a:extLst>
              </p:cNvPr>
              <p:cNvCxnSpPr>
                <a:cxnSpLocks/>
                <a:endCxn id="121" idx="2"/>
              </p:cNvCxnSpPr>
              <p:nvPr/>
            </p:nvCxnSpPr>
            <p:spPr>
              <a:xfrm flipH="1" flipV="1">
                <a:off x="4417331" y="699355"/>
                <a:ext cx="0" cy="27000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6" name="Rounded Rectangle 125">
            <a:extLst>
              <a:ext uri="{FF2B5EF4-FFF2-40B4-BE49-F238E27FC236}">
                <a16:creationId xmlns:a16="http://schemas.microsoft.com/office/drawing/2014/main" id="{EEA58973-2419-D54E-A471-178142F4E166}"/>
              </a:ext>
            </a:extLst>
          </p:cNvPr>
          <p:cNvSpPr/>
          <p:nvPr/>
        </p:nvSpPr>
        <p:spPr>
          <a:xfrm rot="5400000">
            <a:off x="6098842" y="246233"/>
            <a:ext cx="379674" cy="2029895"/>
          </a:xfrm>
          <a:prstGeom prst="round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7" name="Rounded Rectangle 126">
            <a:extLst>
              <a:ext uri="{FF2B5EF4-FFF2-40B4-BE49-F238E27FC236}">
                <a16:creationId xmlns:a16="http://schemas.microsoft.com/office/drawing/2014/main" id="{A5269E33-5A70-4848-9E20-12855F8C1B8E}"/>
              </a:ext>
            </a:extLst>
          </p:cNvPr>
          <p:cNvSpPr/>
          <p:nvPr/>
        </p:nvSpPr>
        <p:spPr>
          <a:xfrm rot="5400000">
            <a:off x="6108869" y="1360157"/>
            <a:ext cx="379674" cy="202989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29" name="Rounded Rectangle 128">
            <a:extLst>
              <a:ext uri="{FF2B5EF4-FFF2-40B4-BE49-F238E27FC236}">
                <a16:creationId xmlns:a16="http://schemas.microsoft.com/office/drawing/2014/main" id="{8BB511AC-4578-9447-920C-9B878F4B7209}"/>
              </a:ext>
            </a:extLst>
          </p:cNvPr>
          <p:cNvSpPr/>
          <p:nvPr/>
        </p:nvSpPr>
        <p:spPr>
          <a:xfrm rot="16200000">
            <a:off x="2303602" y="3741159"/>
            <a:ext cx="901431" cy="202989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2DF58B70-B501-F246-ABAD-44F81EC62925}"/>
              </a:ext>
            </a:extLst>
          </p:cNvPr>
          <p:cNvSpPr/>
          <p:nvPr/>
        </p:nvSpPr>
        <p:spPr>
          <a:xfrm>
            <a:off x="2857795" y="4309137"/>
            <a:ext cx="901431" cy="202989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26D93784-F1DD-B64A-83CB-9732D97D18B6}"/>
              </a:ext>
            </a:extLst>
          </p:cNvPr>
          <p:cNvSpPr/>
          <p:nvPr/>
        </p:nvSpPr>
        <p:spPr>
          <a:xfrm rot="16200000">
            <a:off x="2303602" y="4251797"/>
            <a:ext cx="901431" cy="2029895"/>
          </a:xfrm>
          <a:prstGeom prst="round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B6B23863-D50E-DF40-B8FD-A96156120C47}"/>
              </a:ext>
            </a:extLst>
          </p:cNvPr>
          <p:cNvSpPr/>
          <p:nvPr/>
        </p:nvSpPr>
        <p:spPr>
          <a:xfrm>
            <a:off x="2277877" y="4309197"/>
            <a:ext cx="901431" cy="2029895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75099FFB-46B2-B643-9AFB-288DC61B7175}"/>
              </a:ext>
            </a:extLst>
          </p:cNvPr>
          <p:cNvSpPr/>
          <p:nvPr/>
        </p:nvSpPr>
        <p:spPr>
          <a:xfrm>
            <a:off x="6394477" y="4321358"/>
            <a:ext cx="901431" cy="202989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7DC030D2-A775-F04E-AF1C-CDB31D1086A7}"/>
              </a:ext>
            </a:extLst>
          </p:cNvPr>
          <p:cNvSpPr/>
          <p:nvPr/>
        </p:nvSpPr>
        <p:spPr>
          <a:xfrm>
            <a:off x="5874058" y="4824201"/>
            <a:ext cx="901431" cy="447052"/>
          </a:xfrm>
          <a:prstGeom prst="round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E628C3CA-98A6-D249-B5C8-891EF547B44C}"/>
              </a:ext>
            </a:extLst>
          </p:cNvPr>
          <p:cNvSpPr/>
          <p:nvPr/>
        </p:nvSpPr>
        <p:spPr>
          <a:xfrm>
            <a:off x="5872316" y="5904199"/>
            <a:ext cx="901431" cy="447052"/>
          </a:xfrm>
          <a:prstGeom prst="round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2C8E468-AF57-CB48-80B0-AA57061EA242}"/>
              </a:ext>
            </a:extLst>
          </p:cNvPr>
          <p:cNvGrpSpPr/>
          <p:nvPr/>
        </p:nvGrpSpPr>
        <p:grpSpPr>
          <a:xfrm rot="5400000">
            <a:off x="7005715" y="4233476"/>
            <a:ext cx="379176" cy="490486"/>
            <a:chOff x="4213215" y="3931768"/>
            <a:chExt cx="379176" cy="490486"/>
          </a:xfrm>
        </p:grpSpPr>
        <p:sp>
          <p:nvSpPr>
            <p:cNvPr id="137" name="Arc 136">
              <a:extLst>
                <a:ext uri="{FF2B5EF4-FFF2-40B4-BE49-F238E27FC236}">
                  <a16:creationId xmlns:a16="http://schemas.microsoft.com/office/drawing/2014/main" id="{CB94C9B5-AA8A-F34D-AFC2-406499107F60}"/>
                </a:ext>
              </a:extLst>
            </p:cNvPr>
            <p:cNvSpPr/>
            <p:nvPr/>
          </p:nvSpPr>
          <p:spPr>
            <a:xfrm rot="10800000">
              <a:off x="4213215" y="3981280"/>
              <a:ext cx="379175" cy="440974"/>
            </a:xfrm>
            <a:prstGeom prst="arc">
              <a:avLst>
                <a:gd name="adj1" fmla="val 10902469"/>
                <a:gd name="adj2" fmla="val 131823"/>
              </a:avLst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731974E-3683-0441-95B1-705518D37280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4216220" y="3931768"/>
              <a:ext cx="0" cy="27000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29F441BB-27FA-7743-B8DF-49D7B2204B18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4592391" y="3943643"/>
              <a:ext cx="0" cy="27000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2EAE38A-8F5C-E249-9913-62CDF441BCEA}"/>
              </a:ext>
            </a:extLst>
          </p:cNvPr>
          <p:cNvGrpSpPr/>
          <p:nvPr/>
        </p:nvGrpSpPr>
        <p:grpSpPr>
          <a:xfrm rot="5400000">
            <a:off x="6969472" y="5326354"/>
            <a:ext cx="379176" cy="490486"/>
            <a:chOff x="4213215" y="3931768"/>
            <a:chExt cx="379176" cy="490486"/>
          </a:xfrm>
        </p:grpSpPr>
        <p:sp>
          <p:nvSpPr>
            <p:cNvPr id="148" name="Arc 147">
              <a:extLst>
                <a:ext uri="{FF2B5EF4-FFF2-40B4-BE49-F238E27FC236}">
                  <a16:creationId xmlns:a16="http://schemas.microsoft.com/office/drawing/2014/main" id="{2D9BC63B-FE02-8F47-88A7-B362BE7D933E}"/>
                </a:ext>
              </a:extLst>
            </p:cNvPr>
            <p:cNvSpPr/>
            <p:nvPr/>
          </p:nvSpPr>
          <p:spPr>
            <a:xfrm rot="10800000">
              <a:off x="4213215" y="3981280"/>
              <a:ext cx="379175" cy="440974"/>
            </a:xfrm>
            <a:prstGeom prst="arc">
              <a:avLst>
                <a:gd name="adj1" fmla="val 10902469"/>
                <a:gd name="adj2" fmla="val 131823"/>
              </a:avLst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9514323D-BCD7-6149-AD21-5B51022349A1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4216220" y="3931768"/>
              <a:ext cx="0" cy="27000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E789842-2811-F143-9480-5713E3A86326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4592391" y="3943643"/>
              <a:ext cx="0" cy="27000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C7C4B226-66D7-4A42-A70E-A4923EBB319C}"/>
              </a:ext>
            </a:extLst>
          </p:cNvPr>
          <p:cNvGrpSpPr/>
          <p:nvPr/>
        </p:nvGrpSpPr>
        <p:grpSpPr>
          <a:xfrm rot="16200000">
            <a:off x="5222220" y="5346671"/>
            <a:ext cx="379176" cy="490486"/>
            <a:chOff x="4213215" y="3931768"/>
            <a:chExt cx="379176" cy="490486"/>
          </a:xfrm>
        </p:grpSpPr>
        <p:sp>
          <p:nvSpPr>
            <p:cNvPr id="152" name="Arc 151">
              <a:extLst>
                <a:ext uri="{FF2B5EF4-FFF2-40B4-BE49-F238E27FC236}">
                  <a16:creationId xmlns:a16="http://schemas.microsoft.com/office/drawing/2014/main" id="{AE3AD101-2596-4442-9C46-5419BC312915}"/>
                </a:ext>
              </a:extLst>
            </p:cNvPr>
            <p:cNvSpPr/>
            <p:nvPr/>
          </p:nvSpPr>
          <p:spPr>
            <a:xfrm rot="10800000">
              <a:off x="4213215" y="3981280"/>
              <a:ext cx="379175" cy="440974"/>
            </a:xfrm>
            <a:prstGeom prst="arc">
              <a:avLst>
                <a:gd name="adj1" fmla="val 10902469"/>
                <a:gd name="adj2" fmla="val 131823"/>
              </a:avLst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7D5B9137-FAF5-C548-BD0C-8A4662A6E671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4216220" y="3931768"/>
              <a:ext cx="0" cy="27000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D135CC6C-448C-464C-B01C-A123F82DFF02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4592391" y="3943643"/>
              <a:ext cx="0" cy="27000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C673D36-0F16-6E4A-A920-006B9E9F6DB9}"/>
              </a:ext>
            </a:extLst>
          </p:cNvPr>
          <p:cNvGrpSpPr/>
          <p:nvPr/>
        </p:nvGrpSpPr>
        <p:grpSpPr>
          <a:xfrm rot="16200000">
            <a:off x="5244002" y="4253663"/>
            <a:ext cx="379176" cy="490486"/>
            <a:chOff x="4213215" y="3931768"/>
            <a:chExt cx="379176" cy="490486"/>
          </a:xfrm>
        </p:grpSpPr>
        <p:sp>
          <p:nvSpPr>
            <p:cNvPr id="156" name="Arc 155">
              <a:extLst>
                <a:ext uri="{FF2B5EF4-FFF2-40B4-BE49-F238E27FC236}">
                  <a16:creationId xmlns:a16="http://schemas.microsoft.com/office/drawing/2014/main" id="{F8703F16-CE19-EE4D-BE9E-A8D9C2299399}"/>
                </a:ext>
              </a:extLst>
            </p:cNvPr>
            <p:cNvSpPr/>
            <p:nvPr/>
          </p:nvSpPr>
          <p:spPr>
            <a:xfrm rot="10800000">
              <a:off x="4213215" y="3981280"/>
              <a:ext cx="379175" cy="440974"/>
            </a:xfrm>
            <a:prstGeom prst="arc">
              <a:avLst>
                <a:gd name="adj1" fmla="val 10902469"/>
                <a:gd name="adj2" fmla="val 131823"/>
              </a:avLst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987E3288-56CC-F64D-BC11-2EF1ED0E8C96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4216220" y="3931768"/>
              <a:ext cx="0" cy="27000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539EFC97-21AD-CD4A-AF83-6A47451FC68F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4592391" y="3943643"/>
              <a:ext cx="0" cy="27000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B078F1EA-2285-D74C-83F5-0C967FD4E53B}"/>
              </a:ext>
            </a:extLst>
          </p:cNvPr>
          <p:cNvSpPr txBox="1"/>
          <p:nvPr/>
        </p:nvSpPr>
        <p:spPr>
          <a:xfrm>
            <a:off x="3259705" y="-213520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_ _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1F50E8A7-103D-2E42-A543-E4D885968A6C}"/>
              </a:ext>
            </a:extLst>
          </p:cNvPr>
          <p:cNvSpPr txBox="1"/>
          <p:nvPr/>
        </p:nvSpPr>
        <p:spPr>
          <a:xfrm>
            <a:off x="5700328" y="-253623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_   _ _ 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65023601-BD07-F740-B3EC-2BEE40F1410A}"/>
              </a:ext>
            </a:extLst>
          </p:cNvPr>
          <p:cNvSpPr txBox="1"/>
          <p:nvPr/>
        </p:nvSpPr>
        <p:spPr>
          <a:xfrm>
            <a:off x="1997284" y="302555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_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42842BF4-B6E5-C049-8612-1E45DDFE53FE}"/>
              </a:ext>
            </a:extLst>
          </p:cNvPr>
          <p:cNvSpPr txBox="1"/>
          <p:nvPr/>
        </p:nvSpPr>
        <p:spPr>
          <a:xfrm>
            <a:off x="6047050" y="3035804"/>
            <a:ext cx="2762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_ _ _        _   _           _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C5690DE-2F2D-AB4F-BE0F-41312990C621}"/>
              </a:ext>
            </a:extLst>
          </p:cNvPr>
          <p:cNvGrpSpPr/>
          <p:nvPr/>
        </p:nvGrpSpPr>
        <p:grpSpPr>
          <a:xfrm rot="5400000">
            <a:off x="6116325" y="1842233"/>
            <a:ext cx="2069674" cy="534880"/>
            <a:chOff x="5890532" y="4390291"/>
            <a:chExt cx="952585" cy="534880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51DF58BB-7B5D-F94F-91AE-5E7659A2E423}"/>
                </a:ext>
              </a:extLst>
            </p:cNvPr>
            <p:cNvGrpSpPr/>
            <p:nvPr/>
          </p:nvGrpSpPr>
          <p:grpSpPr>
            <a:xfrm rot="5400000">
              <a:off x="6328819" y="4401948"/>
              <a:ext cx="500305" cy="528291"/>
              <a:chOff x="3917220" y="441064"/>
              <a:chExt cx="500305" cy="528291"/>
            </a:xfrm>
          </p:grpSpPr>
          <p:sp>
            <p:nvSpPr>
              <p:cNvPr id="181" name="Arc 180">
                <a:extLst>
                  <a:ext uri="{FF2B5EF4-FFF2-40B4-BE49-F238E27FC236}">
                    <a16:creationId xmlns:a16="http://schemas.microsoft.com/office/drawing/2014/main" id="{05599D51-1F8D-D547-9501-121FB1639AF9}"/>
                  </a:ext>
                </a:extLst>
              </p:cNvPr>
              <p:cNvSpPr/>
              <p:nvPr/>
            </p:nvSpPr>
            <p:spPr>
              <a:xfrm>
                <a:off x="3917220" y="446349"/>
                <a:ext cx="500305" cy="486832"/>
              </a:xfrm>
              <a:prstGeom prst="arc">
                <a:avLst>
                  <a:gd name="adj1" fmla="val 16200000"/>
                  <a:gd name="adj2" fmla="val 131823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13393B76-0B2D-4545-A108-8F33A6D17C1F}"/>
                  </a:ext>
                </a:extLst>
              </p:cNvPr>
              <p:cNvCxnSpPr/>
              <p:nvPr/>
            </p:nvCxnSpPr>
            <p:spPr>
              <a:xfrm flipH="1">
                <a:off x="3917220" y="441064"/>
                <a:ext cx="269377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213B3D05-3D8C-4F48-AE80-6136BB24051A}"/>
                  </a:ext>
                </a:extLst>
              </p:cNvPr>
              <p:cNvCxnSpPr>
                <a:cxnSpLocks/>
                <a:endCxn id="181" idx="2"/>
              </p:cNvCxnSpPr>
              <p:nvPr/>
            </p:nvCxnSpPr>
            <p:spPr>
              <a:xfrm flipH="1" flipV="1">
                <a:off x="4417331" y="699355"/>
                <a:ext cx="0" cy="27000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DEFFB8B9-B2D1-CD44-951F-990991D165B2}"/>
                </a:ext>
              </a:extLst>
            </p:cNvPr>
            <p:cNvGrpSpPr/>
            <p:nvPr/>
          </p:nvGrpSpPr>
          <p:grpSpPr>
            <a:xfrm rot="10800000">
              <a:off x="5890532" y="4390291"/>
              <a:ext cx="505576" cy="534880"/>
              <a:chOff x="3917220" y="434475"/>
              <a:chExt cx="505576" cy="534880"/>
            </a:xfrm>
          </p:grpSpPr>
          <p:sp>
            <p:nvSpPr>
              <p:cNvPr id="178" name="Arc 177">
                <a:extLst>
                  <a:ext uri="{FF2B5EF4-FFF2-40B4-BE49-F238E27FC236}">
                    <a16:creationId xmlns:a16="http://schemas.microsoft.com/office/drawing/2014/main" id="{B4951712-02F5-C64C-8DE4-7B1538460BCA}"/>
                  </a:ext>
                </a:extLst>
              </p:cNvPr>
              <p:cNvSpPr/>
              <p:nvPr/>
            </p:nvSpPr>
            <p:spPr>
              <a:xfrm>
                <a:off x="3917220" y="434475"/>
                <a:ext cx="500305" cy="486832"/>
              </a:xfrm>
              <a:prstGeom prst="arc">
                <a:avLst>
                  <a:gd name="adj1" fmla="val 16200000"/>
                  <a:gd name="adj2" fmla="val 131823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EA20F6DA-ADF5-4742-AE45-0FD61418A00C}"/>
                  </a:ext>
                </a:extLst>
              </p:cNvPr>
              <p:cNvCxnSpPr/>
              <p:nvPr/>
            </p:nvCxnSpPr>
            <p:spPr>
              <a:xfrm flipH="1">
                <a:off x="3917220" y="441064"/>
                <a:ext cx="269377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C9547E57-FFC6-CF41-B908-D7F509FF14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422796" y="699355"/>
                <a:ext cx="0" cy="27000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FD8A2B94-0D5C-B342-94E2-BCA894598CCF}"/>
              </a:ext>
            </a:extLst>
          </p:cNvPr>
          <p:cNvGrpSpPr/>
          <p:nvPr/>
        </p:nvGrpSpPr>
        <p:grpSpPr>
          <a:xfrm rot="16200000">
            <a:off x="4393010" y="1850841"/>
            <a:ext cx="2046741" cy="528290"/>
            <a:chOff x="5895803" y="4390292"/>
            <a:chExt cx="942030" cy="528290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4788D66F-AE13-A044-8366-1E685E8EA9EE}"/>
                </a:ext>
              </a:extLst>
            </p:cNvPr>
            <p:cNvGrpSpPr/>
            <p:nvPr/>
          </p:nvGrpSpPr>
          <p:grpSpPr>
            <a:xfrm rot="5400000">
              <a:off x="6328910" y="4407324"/>
              <a:ext cx="500305" cy="517540"/>
              <a:chOff x="3917220" y="446349"/>
              <a:chExt cx="500305" cy="517540"/>
            </a:xfrm>
          </p:grpSpPr>
          <p:sp>
            <p:nvSpPr>
              <p:cNvPr id="173" name="Arc 172">
                <a:extLst>
                  <a:ext uri="{FF2B5EF4-FFF2-40B4-BE49-F238E27FC236}">
                    <a16:creationId xmlns:a16="http://schemas.microsoft.com/office/drawing/2014/main" id="{61DD88F9-7491-6545-A6AF-081841BE04A0}"/>
                  </a:ext>
                </a:extLst>
              </p:cNvPr>
              <p:cNvSpPr/>
              <p:nvPr/>
            </p:nvSpPr>
            <p:spPr>
              <a:xfrm>
                <a:off x="3917220" y="446349"/>
                <a:ext cx="500305" cy="486832"/>
              </a:xfrm>
              <a:prstGeom prst="arc">
                <a:avLst>
                  <a:gd name="adj1" fmla="val 16200000"/>
                  <a:gd name="adj2" fmla="val 131823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38A51E3B-687D-5E42-B575-5A5008B0E489}"/>
                  </a:ext>
                </a:extLst>
              </p:cNvPr>
              <p:cNvCxnSpPr/>
              <p:nvPr/>
            </p:nvCxnSpPr>
            <p:spPr>
              <a:xfrm flipH="1">
                <a:off x="3917220" y="446530"/>
                <a:ext cx="269377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38639AAF-BC99-5B4B-A8C0-5AA49C92E2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417331" y="693889"/>
                <a:ext cx="0" cy="27000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37316D9F-60E6-484C-80EC-3F4ABE9FEA61}"/>
                </a:ext>
              </a:extLst>
            </p:cNvPr>
            <p:cNvGrpSpPr/>
            <p:nvPr/>
          </p:nvGrpSpPr>
          <p:grpSpPr>
            <a:xfrm rot="10800000">
              <a:off x="5895803" y="4390292"/>
              <a:ext cx="500305" cy="528290"/>
              <a:chOff x="3917220" y="441064"/>
              <a:chExt cx="500305" cy="528290"/>
            </a:xfrm>
          </p:grpSpPr>
          <p:sp>
            <p:nvSpPr>
              <p:cNvPr id="170" name="Arc 169">
                <a:extLst>
                  <a:ext uri="{FF2B5EF4-FFF2-40B4-BE49-F238E27FC236}">
                    <a16:creationId xmlns:a16="http://schemas.microsoft.com/office/drawing/2014/main" id="{4EE4531A-461C-284A-8106-4200E320AA7D}"/>
                  </a:ext>
                </a:extLst>
              </p:cNvPr>
              <p:cNvSpPr/>
              <p:nvPr/>
            </p:nvSpPr>
            <p:spPr>
              <a:xfrm>
                <a:off x="3917220" y="446349"/>
                <a:ext cx="500305" cy="486832"/>
              </a:xfrm>
              <a:prstGeom prst="arc">
                <a:avLst>
                  <a:gd name="adj1" fmla="val 16200000"/>
                  <a:gd name="adj2" fmla="val 131823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0AC6C884-5177-3746-AA48-739A50BA4AFC}"/>
                  </a:ext>
                </a:extLst>
              </p:cNvPr>
              <p:cNvCxnSpPr/>
              <p:nvPr/>
            </p:nvCxnSpPr>
            <p:spPr>
              <a:xfrm flipH="1">
                <a:off x="3917220" y="441064"/>
                <a:ext cx="269377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DDD432FC-004D-1D41-BEA2-A6FA0C6652D2}"/>
                  </a:ext>
                </a:extLst>
              </p:cNvPr>
              <p:cNvCxnSpPr>
                <a:cxnSpLocks/>
                <a:endCxn id="170" idx="2"/>
              </p:cNvCxnSpPr>
              <p:nvPr/>
            </p:nvCxnSpPr>
            <p:spPr>
              <a:xfrm flipH="1" flipV="1">
                <a:off x="4417331" y="699354"/>
                <a:ext cx="0" cy="27000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0546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F4C87E-5C3D-F64C-9CA2-56F0BD9EA343}"/>
              </a:ext>
            </a:extLst>
          </p:cNvPr>
          <p:cNvSpPr txBox="1"/>
          <p:nvPr/>
        </p:nvSpPr>
        <p:spPr>
          <a:xfrm>
            <a:off x="520164" y="4310742"/>
            <a:ext cx="8277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/>
              <a:t>Porta logica</a:t>
            </a:r>
            <a:r>
              <a:rPr lang="it-IT" i="1"/>
              <a:t>:</a:t>
            </a:r>
            <a:r>
              <a:rPr lang="it-IT"/>
              <a:t> circuito a 1 o 2 ingressi e un’uscita il cui valore è 1 in corrispondenza </a:t>
            </a:r>
          </a:p>
          <a:p>
            <a:r>
              <a:rPr lang="it-IT"/>
              <a:t>delle configurazioni degli ingressi descritte dalle funzioni logiche NOT (per 1 ingresso), </a:t>
            </a:r>
          </a:p>
          <a:p>
            <a:r>
              <a:rPr lang="it-IT"/>
              <a:t>OR, AND, NAND, NOR, XOR, XNOR (per 2 ingressi).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23F771-E2E9-304F-AA59-DEE829EE5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086" y="803396"/>
            <a:ext cx="6350000" cy="2514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91BD09-87CF-9343-9C33-67E0DACA38ED}"/>
              </a:ext>
            </a:extLst>
          </p:cNvPr>
          <p:cNvSpPr txBox="1"/>
          <p:nvPr/>
        </p:nvSpPr>
        <p:spPr>
          <a:xfrm>
            <a:off x="7931809" y="0"/>
            <a:ext cx="12121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Circuiti combinatori</a:t>
            </a:r>
          </a:p>
        </p:txBody>
      </p:sp>
    </p:spTree>
    <p:extLst>
      <p:ext uri="{BB962C8B-B14F-4D97-AF65-F5344CB8AC3E}">
        <p14:creationId xmlns:p14="http://schemas.microsoft.com/office/powerpoint/2010/main" val="159794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678AE80D-BD3C-1E44-904C-BE496F81A927}"/>
              </a:ext>
            </a:extLst>
          </p:cNvPr>
          <p:cNvGrpSpPr/>
          <p:nvPr/>
        </p:nvGrpSpPr>
        <p:grpSpPr>
          <a:xfrm>
            <a:off x="1107339" y="422175"/>
            <a:ext cx="2728382" cy="2721443"/>
            <a:chOff x="1901686" y="1089228"/>
            <a:chExt cx="2728382" cy="2721443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D62DBD7-167D-A146-B045-4B61C2F21533}"/>
                </a:ext>
              </a:extLst>
            </p:cNvPr>
            <p:cNvGrpSpPr/>
            <p:nvPr/>
          </p:nvGrpSpPr>
          <p:grpSpPr>
            <a:xfrm>
              <a:off x="2470068" y="1650671"/>
              <a:ext cx="2160000" cy="2160000"/>
              <a:chOff x="688769" y="605642"/>
              <a:chExt cx="2160000" cy="2160000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9AA8FDC-AC8D-1C41-85E4-A2FB6B9F6EC2}"/>
                  </a:ext>
                </a:extLst>
              </p:cNvPr>
              <p:cNvSpPr/>
              <p:nvPr/>
            </p:nvSpPr>
            <p:spPr>
              <a:xfrm>
                <a:off x="688769" y="605642"/>
                <a:ext cx="2160000" cy="216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29FB879B-E3C0-E54F-B668-58E037E6B49A}"/>
                  </a:ext>
                </a:extLst>
              </p:cNvPr>
              <p:cNvCxnSpPr>
                <a:cxnSpLocks/>
                <a:stCxn id="101" idx="0"/>
                <a:endCxn id="101" idx="2"/>
              </p:cNvCxnSpPr>
              <p:nvPr/>
            </p:nvCxnSpPr>
            <p:spPr>
              <a:xfrm>
                <a:off x="1768769" y="605642"/>
                <a:ext cx="0" cy="216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FC3F19DE-306A-3A43-9B3E-9D6FD22FF850}"/>
                  </a:ext>
                </a:extLst>
              </p:cNvPr>
              <p:cNvCxnSpPr>
                <a:cxnSpLocks/>
                <a:stCxn id="101" idx="1"/>
                <a:endCxn id="101" idx="3"/>
              </p:cNvCxnSpPr>
              <p:nvPr/>
            </p:nvCxnSpPr>
            <p:spPr>
              <a:xfrm>
                <a:off x="688769" y="1685642"/>
                <a:ext cx="21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E20F320E-BA9E-B94F-AFCC-55240C0846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769" y="1149273"/>
                <a:ext cx="21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CCB01210-5464-4C40-B526-4C2A671754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769" y="2204198"/>
                <a:ext cx="21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36EA293D-BECA-254D-A89F-DA5096A6FC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8650" y="605642"/>
                <a:ext cx="0" cy="216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04E264D0-E7AE-FA4E-B711-8BABF303A2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1076" y="605642"/>
                <a:ext cx="0" cy="216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0B7EE5C-AC97-8447-943E-7BC0478A208E}"/>
                </a:ext>
              </a:extLst>
            </p:cNvPr>
            <p:cNvCxnSpPr>
              <a:cxnSpLocks/>
            </p:cNvCxnSpPr>
            <p:nvPr/>
          </p:nvCxnSpPr>
          <p:spPr>
            <a:xfrm>
              <a:off x="2254068" y="1441934"/>
              <a:ext cx="216000" cy="216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0797F28-27CF-9C47-8CC4-3D14BC4EF07E}"/>
                </a:ext>
              </a:extLst>
            </p:cNvPr>
            <p:cNvSpPr txBox="1"/>
            <p:nvPr/>
          </p:nvSpPr>
          <p:spPr>
            <a:xfrm>
              <a:off x="2239877" y="1089228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xy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663F702-D91B-5F41-9E11-E9531CB1AD8F}"/>
                </a:ext>
              </a:extLst>
            </p:cNvPr>
            <p:cNvSpPr txBox="1"/>
            <p:nvPr/>
          </p:nvSpPr>
          <p:spPr>
            <a:xfrm>
              <a:off x="1901686" y="139139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zw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77BF74C-269F-DF4F-A24E-F51C5DEC4A48}"/>
                </a:ext>
              </a:extLst>
            </p:cNvPr>
            <p:cNvSpPr txBox="1"/>
            <p:nvPr/>
          </p:nvSpPr>
          <p:spPr>
            <a:xfrm>
              <a:off x="2529567" y="1336098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00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A07B60D-A261-D14D-A8FA-ADB20B3B4866}"/>
                </a:ext>
              </a:extLst>
            </p:cNvPr>
            <p:cNvSpPr txBox="1"/>
            <p:nvPr/>
          </p:nvSpPr>
          <p:spPr>
            <a:xfrm>
              <a:off x="3049448" y="134409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01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202FED0-EA25-BA47-A758-AD8C0F4B5D3A}"/>
                </a:ext>
              </a:extLst>
            </p:cNvPr>
            <p:cNvSpPr txBox="1"/>
            <p:nvPr/>
          </p:nvSpPr>
          <p:spPr>
            <a:xfrm>
              <a:off x="3591754" y="1342633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11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4D456E3-6338-8445-9127-ADD9FB112D94}"/>
                </a:ext>
              </a:extLst>
            </p:cNvPr>
            <p:cNvSpPr txBox="1"/>
            <p:nvPr/>
          </p:nvSpPr>
          <p:spPr>
            <a:xfrm>
              <a:off x="4135385" y="1342633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10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D02E35C-D4DC-E449-A9A1-72DA345284CA}"/>
                </a:ext>
              </a:extLst>
            </p:cNvPr>
            <p:cNvSpPr txBox="1"/>
            <p:nvPr/>
          </p:nvSpPr>
          <p:spPr>
            <a:xfrm>
              <a:off x="1989815" y="1787357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00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A1150EF-EDE2-794F-A656-36960B4965D5}"/>
                </a:ext>
              </a:extLst>
            </p:cNvPr>
            <p:cNvSpPr txBox="1"/>
            <p:nvPr/>
          </p:nvSpPr>
          <p:spPr>
            <a:xfrm>
              <a:off x="1989815" y="2280839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01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EDEBF778-B87E-114E-8F9A-158165D7937F}"/>
                </a:ext>
              </a:extLst>
            </p:cNvPr>
            <p:cNvSpPr txBox="1"/>
            <p:nvPr/>
          </p:nvSpPr>
          <p:spPr>
            <a:xfrm>
              <a:off x="1989815" y="2842282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11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6791EF4-0F3A-544A-BB5A-3B1903AAD4EC}"/>
                </a:ext>
              </a:extLst>
            </p:cNvPr>
            <p:cNvSpPr txBox="1"/>
            <p:nvPr/>
          </p:nvSpPr>
          <p:spPr>
            <a:xfrm>
              <a:off x="2005750" y="3333525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10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15D88FA-8192-3245-8330-44D8D11C937C}"/>
              </a:ext>
            </a:extLst>
          </p:cNvPr>
          <p:cNvGrpSpPr/>
          <p:nvPr/>
        </p:nvGrpSpPr>
        <p:grpSpPr>
          <a:xfrm>
            <a:off x="4644793" y="452939"/>
            <a:ext cx="2728382" cy="2721443"/>
            <a:chOff x="1901686" y="1089228"/>
            <a:chExt cx="2728382" cy="2721443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E6BA27D-C6E0-8D41-B47C-848AA03BBD12}"/>
                </a:ext>
              </a:extLst>
            </p:cNvPr>
            <p:cNvGrpSpPr/>
            <p:nvPr/>
          </p:nvGrpSpPr>
          <p:grpSpPr>
            <a:xfrm>
              <a:off x="2470068" y="1650671"/>
              <a:ext cx="2160000" cy="2160000"/>
              <a:chOff x="688769" y="605642"/>
              <a:chExt cx="2160000" cy="2160000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0816DE21-23F0-4E4F-B804-96F2FC6C4432}"/>
                  </a:ext>
                </a:extLst>
              </p:cNvPr>
              <p:cNvSpPr/>
              <p:nvPr/>
            </p:nvSpPr>
            <p:spPr>
              <a:xfrm>
                <a:off x="688769" y="605642"/>
                <a:ext cx="2160000" cy="216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07E1D51-A1CD-994B-B10B-4CD3C7BC9817}"/>
                  </a:ext>
                </a:extLst>
              </p:cNvPr>
              <p:cNvCxnSpPr>
                <a:cxnSpLocks/>
                <a:stCxn id="121" idx="0"/>
                <a:endCxn id="121" idx="2"/>
              </p:cNvCxnSpPr>
              <p:nvPr/>
            </p:nvCxnSpPr>
            <p:spPr>
              <a:xfrm>
                <a:off x="1768769" y="605642"/>
                <a:ext cx="0" cy="216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FD432C16-5FAE-394D-B2FD-8DB4A34789FF}"/>
                  </a:ext>
                </a:extLst>
              </p:cNvPr>
              <p:cNvCxnSpPr>
                <a:cxnSpLocks/>
                <a:stCxn id="121" idx="1"/>
                <a:endCxn id="121" idx="3"/>
              </p:cNvCxnSpPr>
              <p:nvPr/>
            </p:nvCxnSpPr>
            <p:spPr>
              <a:xfrm>
                <a:off x="688769" y="1685642"/>
                <a:ext cx="21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5BC4084D-4842-EC4E-9658-911D1201A5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769" y="1149273"/>
                <a:ext cx="21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0C01CAF5-39C9-4546-8229-7F1CA0C7A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769" y="2204198"/>
                <a:ext cx="21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58F289ED-499E-2E4C-B5C7-89B22068B7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8650" y="605642"/>
                <a:ext cx="0" cy="216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BB61DF75-7DD7-6B46-A7E4-C25C346762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1076" y="605642"/>
                <a:ext cx="0" cy="216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993091E-3439-934A-8AC8-0E70D56C1CED}"/>
                </a:ext>
              </a:extLst>
            </p:cNvPr>
            <p:cNvCxnSpPr>
              <a:cxnSpLocks/>
            </p:cNvCxnSpPr>
            <p:nvPr/>
          </p:nvCxnSpPr>
          <p:spPr>
            <a:xfrm>
              <a:off x="2254068" y="1441934"/>
              <a:ext cx="216000" cy="216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771A4606-7A4E-3A42-9707-6959E86CEE13}"/>
                </a:ext>
              </a:extLst>
            </p:cNvPr>
            <p:cNvSpPr txBox="1"/>
            <p:nvPr/>
          </p:nvSpPr>
          <p:spPr>
            <a:xfrm>
              <a:off x="2239877" y="1089228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xy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606752B-F127-4F4F-8324-84009ADE1E8A}"/>
                </a:ext>
              </a:extLst>
            </p:cNvPr>
            <p:cNvSpPr txBox="1"/>
            <p:nvPr/>
          </p:nvSpPr>
          <p:spPr>
            <a:xfrm>
              <a:off x="1901686" y="139139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zw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DEF0F9A9-2070-284B-AFA0-064BE2FD4707}"/>
                </a:ext>
              </a:extLst>
            </p:cNvPr>
            <p:cNvSpPr txBox="1"/>
            <p:nvPr/>
          </p:nvSpPr>
          <p:spPr>
            <a:xfrm>
              <a:off x="2529567" y="1336098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00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365AD0C5-5E34-EC4A-89CC-C7495EC83677}"/>
                </a:ext>
              </a:extLst>
            </p:cNvPr>
            <p:cNvSpPr txBox="1"/>
            <p:nvPr/>
          </p:nvSpPr>
          <p:spPr>
            <a:xfrm>
              <a:off x="3049448" y="134409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01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1E56EA68-4407-E647-8B35-FB47957405B8}"/>
                </a:ext>
              </a:extLst>
            </p:cNvPr>
            <p:cNvSpPr txBox="1"/>
            <p:nvPr/>
          </p:nvSpPr>
          <p:spPr>
            <a:xfrm>
              <a:off x="3591754" y="1342633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11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5BAA3D70-098F-EC4D-8F67-EB2680E5B1D4}"/>
                </a:ext>
              </a:extLst>
            </p:cNvPr>
            <p:cNvSpPr txBox="1"/>
            <p:nvPr/>
          </p:nvSpPr>
          <p:spPr>
            <a:xfrm>
              <a:off x="4135385" y="1342633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10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D2966B49-3D75-9B4F-A300-C90C5733C4E4}"/>
                </a:ext>
              </a:extLst>
            </p:cNvPr>
            <p:cNvSpPr txBox="1"/>
            <p:nvPr/>
          </p:nvSpPr>
          <p:spPr>
            <a:xfrm>
              <a:off x="1989815" y="1787357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00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8093A412-42E4-874E-9962-522BC07FAD57}"/>
                </a:ext>
              </a:extLst>
            </p:cNvPr>
            <p:cNvSpPr txBox="1"/>
            <p:nvPr/>
          </p:nvSpPr>
          <p:spPr>
            <a:xfrm>
              <a:off x="1989815" y="2280839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01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E4B1619-FCC5-CE46-85A8-DCD863B51047}"/>
                </a:ext>
              </a:extLst>
            </p:cNvPr>
            <p:cNvSpPr txBox="1"/>
            <p:nvPr/>
          </p:nvSpPr>
          <p:spPr>
            <a:xfrm>
              <a:off x="1989815" y="2842282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11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0CED8434-BCE5-EC49-B84A-3103ED605C03}"/>
                </a:ext>
              </a:extLst>
            </p:cNvPr>
            <p:cNvSpPr txBox="1"/>
            <p:nvPr/>
          </p:nvSpPr>
          <p:spPr>
            <a:xfrm>
              <a:off x="2005750" y="3333525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10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33D4097-EEB4-554C-A2F8-62529E75A86A}"/>
              </a:ext>
            </a:extLst>
          </p:cNvPr>
          <p:cNvGrpSpPr/>
          <p:nvPr/>
        </p:nvGrpSpPr>
        <p:grpSpPr>
          <a:xfrm>
            <a:off x="1108648" y="3647699"/>
            <a:ext cx="2728382" cy="2721443"/>
            <a:chOff x="1901686" y="1089228"/>
            <a:chExt cx="2728382" cy="2721443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6659E9F8-4B14-0449-9F52-110675A8F0BF}"/>
                </a:ext>
              </a:extLst>
            </p:cNvPr>
            <p:cNvGrpSpPr/>
            <p:nvPr/>
          </p:nvGrpSpPr>
          <p:grpSpPr>
            <a:xfrm>
              <a:off x="2470068" y="1650671"/>
              <a:ext cx="2160000" cy="2160000"/>
              <a:chOff x="688769" y="605642"/>
              <a:chExt cx="2160000" cy="2160000"/>
            </a:xfrm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D6DA374C-8552-354F-8970-62D702F46E72}"/>
                  </a:ext>
                </a:extLst>
              </p:cNvPr>
              <p:cNvSpPr/>
              <p:nvPr/>
            </p:nvSpPr>
            <p:spPr>
              <a:xfrm>
                <a:off x="688769" y="605642"/>
                <a:ext cx="2160000" cy="216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F31EA31A-C11D-3844-A39B-F47116A94FA2}"/>
                  </a:ext>
                </a:extLst>
              </p:cNvPr>
              <p:cNvCxnSpPr>
                <a:cxnSpLocks/>
                <a:stCxn id="141" idx="0"/>
                <a:endCxn id="141" idx="2"/>
              </p:cNvCxnSpPr>
              <p:nvPr/>
            </p:nvCxnSpPr>
            <p:spPr>
              <a:xfrm>
                <a:off x="1768769" y="605642"/>
                <a:ext cx="0" cy="216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AE4474CD-D0C6-6E4A-8E92-02BE7D4712A9}"/>
                  </a:ext>
                </a:extLst>
              </p:cNvPr>
              <p:cNvCxnSpPr>
                <a:cxnSpLocks/>
                <a:stCxn id="141" idx="1"/>
                <a:endCxn id="141" idx="3"/>
              </p:cNvCxnSpPr>
              <p:nvPr/>
            </p:nvCxnSpPr>
            <p:spPr>
              <a:xfrm>
                <a:off x="688769" y="1685642"/>
                <a:ext cx="21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AD6DA3B2-09FE-6540-BE38-CC769615B1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769" y="1149273"/>
                <a:ext cx="21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09D887B1-778A-E949-8A83-30108CC83E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769" y="2204198"/>
                <a:ext cx="21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9B85F294-502F-674B-9E7F-A8683C1F5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8650" y="605642"/>
                <a:ext cx="0" cy="216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DFEBE9B9-C2FC-3148-A70F-01DAE284CC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1076" y="605642"/>
                <a:ext cx="0" cy="216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662A598-4DC2-F34C-B7C4-6B3D788D22AB}"/>
                </a:ext>
              </a:extLst>
            </p:cNvPr>
            <p:cNvCxnSpPr>
              <a:cxnSpLocks/>
            </p:cNvCxnSpPr>
            <p:nvPr/>
          </p:nvCxnSpPr>
          <p:spPr>
            <a:xfrm>
              <a:off x="2254068" y="1441934"/>
              <a:ext cx="216000" cy="216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A5553345-0699-ED43-A16F-898BC3627DF2}"/>
                </a:ext>
              </a:extLst>
            </p:cNvPr>
            <p:cNvSpPr txBox="1"/>
            <p:nvPr/>
          </p:nvSpPr>
          <p:spPr>
            <a:xfrm>
              <a:off x="2239877" y="1089228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xy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7E049DC-9887-1B44-BB6E-68F703F082FF}"/>
                </a:ext>
              </a:extLst>
            </p:cNvPr>
            <p:cNvSpPr txBox="1"/>
            <p:nvPr/>
          </p:nvSpPr>
          <p:spPr>
            <a:xfrm>
              <a:off x="1901686" y="139139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zw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649BBB8C-F97B-7143-8C68-B5C96D122E96}"/>
                </a:ext>
              </a:extLst>
            </p:cNvPr>
            <p:cNvSpPr txBox="1"/>
            <p:nvPr/>
          </p:nvSpPr>
          <p:spPr>
            <a:xfrm>
              <a:off x="2529567" y="1336098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00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D38EB66D-49DE-654F-B895-B222DCF1E578}"/>
                </a:ext>
              </a:extLst>
            </p:cNvPr>
            <p:cNvSpPr txBox="1"/>
            <p:nvPr/>
          </p:nvSpPr>
          <p:spPr>
            <a:xfrm>
              <a:off x="3049448" y="134409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01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F1C579F7-8FDD-D24E-94B0-CA4BD77DA40C}"/>
                </a:ext>
              </a:extLst>
            </p:cNvPr>
            <p:cNvSpPr txBox="1"/>
            <p:nvPr/>
          </p:nvSpPr>
          <p:spPr>
            <a:xfrm>
              <a:off x="3591754" y="1342633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11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ED49657D-CC9C-D745-AB8F-85762E04DB59}"/>
                </a:ext>
              </a:extLst>
            </p:cNvPr>
            <p:cNvSpPr txBox="1"/>
            <p:nvPr/>
          </p:nvSpPr>
          <p:spPr>
            <a:xfrm>
              <a:off x="4135385" y="1342633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10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6901460F-A452-6D4F-956A-CDDF2F4021E2}"/>
                </a:ext>
              </a:extLst>
            </p:cNvPr>
            <p:cNvSpPr txBox="1"/>
            <p:nvPr/>
          </p:nvSpPr>
          <p:spPr>
            <a:xfrm>
              <a:off x="1989815" y="1787357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00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F5633F56-DFF0-D24D-822D-0469499177B1}"/>
                </a:ext>
              </a:extLst>
            </p:cNvPr>
            <p:cNvSpPr txBox="1"/>
            <p:nvPr/>
          </p:nvSpPr>
          <p:spPr>
            <a:xfrm>
              <a:off x="1989815" y="2280839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01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E0CD7952-AE0E-D244-BC2D-2F8853330121}"/>
                </a:ext>
              </a:extLst>
            </p:cNvPr>
            <p:cNvSpPr txBox="1"/>
            <p:nvPr/>
          </p:nvSpPr>
          <p:spPr>
            <a:xfrm>
              <a:off x="1989815" y="2842282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11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491685A1-84A6-1349-99D4-798AF2B56227}"/>
                </a:ext>
              </a:extLst>
            </p:cNvPr>
            <p:cNvSpPr txBox="1"/>
            <p:nvPr/>
          </p:nvSpPr>
          <p:spPr>
            <a:xfrm>
              <a:off x="2005750" y="3333525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Courier" pitchFamily="2" charset="0"/>
                </a:rPr>
                <a:t>10</a:t>
              </a:r>
            </a:p>
          </p:txBody>
        </p: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785B9362-2525-9148-B7D8-C984DA2CFEB5}"/>
              </a:ext>
            </a:extLst>
          </p:cNvPr>
          <p:cNvSpPr txBox="1"/>
          <p:nvPr/>
        </p:nvSpPr>
        <p:spPr>
          <a:xfrm>
            <a:off x="1791867" y="1069308"/>
            <a:ext cx="19463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1                   x        1</a:t>
            </a:r>
          </a:p>
          <a:p>
            <a:endParaRPr lang="it-IT"/>
          </a:p>
          <a:p>
            <a:r>
              <a:rPr lang="it-IT"/>
              <a:t>                     x         </a:t>
            </a:r>
          </a:p>
          <a:p>
            <a:endParaRPr lang="it-IT"/>
          </a:p>
          <a:p>
            <a:r>
              <a:rPr lang="it-IT"/>
              <a:t>                     x        x</a:t>
            </a:r>
          </a:p>
          <a:p>
            <a:endParaRPr lang="it-IT"/>
          </a:p>
          <a:p>
            <a:r>
              <a:rPr lang="it-IT"/>
              <a:t>1        1         x        x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E2285C87-EC1A-D44A-AB2F-0942E2CFDC03}"/>
              </a:ext>
            </a:extLst>
          </p:cNvPr>
          <p:cNvSpPr txBox="1"/>
          <p:nvPr/>
        </p:nvSpPr>
        <p:spPr>
          <a:xfrm>
            <a:off x="1293973" y="47567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>
                <a:latin typeface="Courier" pitchFamily="2" charset="0"/>
              </a:rPr>
              <a:t>e</a:t>
            </a:r>
            <a:r>
              <a:rPr lang="it-IT" sz="2400">
                <a:latin typeface="Courier" pitchFamily="2" charset="0"/>
              </a:rPr>
              <a:t> = </a:t>
            </a:r>
            <a:r>
              <a:rPr lang="it-IT" sz="2400">
                <a:solidFill>
                  <a:srgbClr val="00B050"/>
                </a:solidFill>
                <a:latin typeface="Courier" pitchFamily="2" charset="0"/>
              </a:rPr>
              <a:t>yw</a:t>
            </a:r>
            <a:r>
              <a:rPr lang="it-IT" sz="2400">
                <a:latin typeface="Courier" pitchFamily="2" charset="0"/>
              </a:rPr>
              <a:t>+</a:t>
            </a:r>
            <a:r>
              <a:rPr lang="it-IT" sz="2400">
                <a:solidFill>
                  <a:srgbClr val="FF0000"/>
                </a:solidFill>
                <a:latin typeface="Courier" pitchFamily="2" charset="0"/>
              </a:rPr>
              <a:t>zw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8F7FEDB6-AB7D-324E-872C-922899E74319}"/>
              </a:ext>
            </a:extLst>
          </p:cNvPr>
          <p:cNvSpPr txBox="1"/>
          <p:nvPr/>
        </p:nvSpPr>
        <p:spPr>
          <a:xfrm>
            <a:off x="5088168" y="48436"/>
            <a:ext cx="2765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>
                <a:latin typeface="Courier" pitchFamily="2" charset="0"/>
              </a:rPr>
              <a:t>f</a:t>
            </a:r>
            <a:r>
              <a:rPr lang="it-IT" sz="2400">
                <a:latin typeface="Courier" pitchFamily="2" charset="0"/>
              </a:rPr>
              <a:t> = </a:t>
            </a:r>
            <a:r>
              <a:rPr lang="it-IT" sz="2400">
                <a:solidFill>
                  <a:srgbClr val="FF0000"/>
                </a:solidFill>
                <a:latin typeface="Courier" pitchFamily="2" charset="0"/>
              </a:rPr>
              <a:t>x</a:t>
            </a:r>
            <a:r>
              <a:rPr lang="it-IT" sz="2400">
                <a:latin typeface="Courier" pitchFamily="2" charset="0"/>
              </a:rPr>
              <a:t>+</a:t>
            </a:r>
            <a:r>
              <a:rPr lang="it-IT" sz="2400">
                <a:solidFill>
                  <a:srgbClr val="FF0000"/>
                </a:solidFill>
                <a:latin typeface="Courier" pitchFamily="2" charset="0"/>
              </a:rPr>
              <a:t>zw</a:t>
            </a:r>
            <a:r>
              <a:rPr lang="it-IT" sz="2400">
                <a:latin typeface="Courier" pitchFamily="2" charset="0"/>
              </a:rPr>
              <a:t>+</a:t>
            </a:r>
            <a:r>
              <a:rPr lang="it-IT" sz="2400">
                <a:solidFill>
                  <a:srgbClr val="192AFF"/>
                </a:solidFill>
                <a:latin typeface="Courier" pitchFamily="2" charset="0"/>
              </a:rPr>
              <a:t>zy</a:t>
            </a:r>
            <a:r>
              <a:rPr lang="it-IT" sz="2400">
                <a:latin typeface="Courier" pitchFamily="2" charset="0"/>
              </a:rPr>
              <a:t>+</a:t>
            </a:r>
            <a:r>
              <a:rPr lang="it-IT" sz="2400">
                <a:solidFill>
                  <a:srgbClr val="00B050"/>
                </a:solidFill>
                <a:latin typeface="Courier" pitchFamily="2" charset="0"/>
              </a:rPr>
              <a:t>yw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C805EE21-1784-1C4E-99CC-792F36DE85DD}"/>
              </a:ext>
            </a:extLst>
          </p:cNvPr>
          <p:cNvSpPr txBox="1"/>
          <p:nvPr/>
        </p:nvSpPr>
        <p:spPr>
          <a:xfrm>
            <a:off x="1220308" y="3289080"/>
            <a:ext cx="2765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>
                <a:latin typeface="Courier" pitchFamily="2" charset="0"/>
              </a:rPr>
              <a:t>g</a:t>
            </a:r>
            <a:r>
              <a:rPr lang="it-IT" sz="2400">
                <a:latin typeface="Courier" pitchFamily="2" charset="0"/>
              </a:rPr>
              <a:t> = </a:t>
            </a:r>
            <a:r>
              <a:rPr lang="it-IT" sz="2400">
                <a:solidFill>
                  <a:srgbClr val="FF0000"/>
                </a:solidFill>
                <a:latin typeface="Courier" pitchFamily="2" charset="0"/>
              </a:rPr>
              <a:t>x</a:t>
            </a:r>
            <a:r>
              <a:rPr lang="it-IT" sz="2400">
                <a:latin typeface="Courier" pitchFamily="2" charset="0"/>
              </a:rPr>
              <a:t>+</a:t>
            </a:r>
            <a:r>
              <a:rPr lang="it-IT" sz="2400">
                <a:solidFill>
                  <a:srgbClr val="FF0000"/>
                </a:solidFill>
                <a:latin typeface="Courier" pitchFamily="2" charset="0"/>
              </a:rPr>
              <a:t>zw</a:t>
            </a:r>
            <a:r>
              <a:rPr lang="it-IT" sz="2400">
                <a:latin typeface="Courier" pitchFamily="2" charset="0"/>
              </a:rPr>
              <a:t>+</a:t>
            </a:r>
            <a:r>
              <a:rPr lang="it-IT" sz="2400">
                <a:solidFill>
                  <a:srgbClr val="00B050"/>
                </a:solidFill>
                <a:latin typeface="Courier" pitchFamily="2" charset="0"/>
              </a:rPr>
              <a:t>zy</a:t>
            </a:r>
            <a:r>
              <a:rPr lang="it-IT" sz="2400">
                <a:latin typeface="Courier" pitchFamily="2" charset="0"/>
              </a:rPr>
              <a:t>+</a:t>
            </a:r>
            <a:r>
              <a:rPr lang="it-IT" sz="2400">
                <a:solidFill>
                  <a:srgbClr val="192AFF"/>
                </a:solidFill>
                <a:latin typeface="Courier" pitchFamily="2" charset="0"/>
              </a:rPr>
              <a:t>zy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8011D52-9083-3741-BE37-A788E9BFC886}"/>
              </a:ext>
            </a:extLst>
          </p:cNvPr>
          <p:cNvSpPr txBox="1"/>
          <p:nvPr/>
        </p:nvSpPr>
        <p:spPr>
          <a:xfrm>
            <a:off x="5326168" y="1114456"/>
            <a:ext cx="19575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1        1         x        1</a:t>
            </a:r>
          </a:p>
          <a:p>
            <a:endParaRPr lang="it-IT"/>
          </a:p>
          <a:p>
            <a:r>
              <a:rPr lang="it-IT"/>
              <a:t>          1         x        1</a:t>
            </a:r>
          </a:p>
          <a:p>
            <a:endParaRPr lang="it-IT"/>
          </a:p>
          <a:p>
            <a:r>
              <a:rPr lang="it-IT"/>
              <a:t>                     x        x</a:t>
            </a:r>
          </a:p>
          <a:p>
            <a:endParaRPr lang="it-IT"/>
          </a:p>
          <a:p>
            <a:r>
              <a:rPr lang="it-IT"/>
              <a:t>          1         x        x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3577CC7A-A0BF-0A41-942D-5C0528BCE944}"/>
              </a:ext>
            </a:extLst>
          </p:cNvPr>
          <p:cNvSpPr txBox="1"/>
          <p:nvPr/>
        </p:nvSpPr>
        <p:spPr>
          <a:xfrm>
            <a:off x="1791704" y="4313762"/>
            <a:ext cx="19575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          1         x        1</a:t>
            </a:r>
          </a:p>
          <a:p>
            <a:endParaRPr lang="it-IT"/>
          </a:p>
          <a:p>
            <a:r>
              <a:rPr lang="it-IT"/>
              <a:t>          1         x        1</a:t>
            </a:r>
          </a:p>
          <a:p>
            <a:endParaRPr lang="it-IT"/>
          </a:p>
          <a:p>
            <a:r>
              <a:rPr lang="it-IT"/>
              <a:t>1                   x        x</a:t>
            </a:r>
          </a:p>
          <a:p>
            <a:endParaRPr lang="it-IT"/>
          </a:p>
          <a:p>
            <a:r>
              <a:rPr lang="it-IT"/>
              <a:t>1        1         x        x</a:t>
            </a:r>
          </a:p>
        </p:txBody>
      </p:sp>
      <p:sp>
        <p:nvSpPr>
          <p:cNvPr id="176" name="Rounded Rectangle 175">
            <a:extLst>
              <a:ext uri="{FF2B5EF4-FFF2-40B4-BE49-F238E27FC236}">
                <a16:creationId xmlns:a16="http://schemas.microsoft.com/office/drawing/2014/main" id="{4B28013B-A9B8-8740-B59F-58FFD068D55D}"/>
              </a:ext>
            </a:extLst>
          </p:cNvPr>
          <p:cNvSpPr/>
          <p:nvPr/>
        </p:nvSpPr>
        <p:spPr>
          <a:xfrm rot="5400000">
            <a:off x="2565883" y="1894611"/>
            <a:ext cx="379674" cy="202989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19164980-E4C3-2E4F-B2D0-80DA2E10BE66}"/>
              </a:ext>
            </a:extLst>
          </p:cNvPr>
          <p:cNvGrpSpPr/>
          <p:nvPr/>
        </p:nvGrpSpPr>
        <p:grpSpPr>
          <a:xfrm>
            <a:off x="1589088" y="947731"/>
            <a:ext cx="2315986" cy="2279905"/>
            <a:chOff x="1589088" y="947731"/>
            <a:chExt cx="2315986" cy="2279905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44BD1226-6CD6-364D-95FC-54475591A314}"/>
                </a:ext>
              </a:extLst>
            </p:cNvPr>
            <p:cNvGrpSpPr/>
            <p:nvPr/>
          </p:nvGrpSpPr>
          <p:grpSpPr>
            <a:xfrm>
              <a:off x="1589088" y="2692904"/>
              <a:ext cx="500305" cy="523006"/>
              <a:chOff x="3917220" y="446349"/>
              <a:chExt cx="500305" cy="523006"/>
            </a:xfrm>
          </p:grpSpPr>
          <p:sp>
            <p:nvSpPr>
              <p:cNvPr id="191" name="Arc 190">
                <a:extLst>
                  <a:ext uri="{FF2B5EF4-FFF2-40B4-BE49-F238E27FC236}">
                    <a16:creationId xmlns:a16="http://schemas.microsoft.com/office/drawing/2014/main" id="{2815C379-2820-C646-8448-2EAF130E5DDE}"/>
                  </a:ext>
                </a:extLst>
              </p:cNvPr>
              <p:cNvSpPr/>
              <p:nvPr/>
            </p:nvSpPr>
            <p:spPr>
              <a:xfrm>
                <a:off x="3917220" y="446349"/>
                <a:ext cx="500305" cy="486832"/>
              </a:xfrm>
              <a:prstGeom prst="arc">
                <a:avLst>
                  <a:gd name="adj1" fmla="val 16200000"/>
                  <a:gd name="adj2" fmla="val 131823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D7CF7A29-A076-F54D-9A21-4ACC94FC3F61}"/>
                  </a:ext>
                </a:extLst>
              </p:cNvPr>
              <p:cNvCxnSpPr/>
              <p:nvPr/>
            </p:nvCxnSpPr>
            <p:spPr>
              <a:xfrm flipH="1">
                <a:off x="3917220" y="452939"/>
                <a:ext cx="269377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89A2EA2F-66BF-EB4E-89A1-596ACAAD3A09}"/>
                  </a:ext>
                </a:extLst>
              </p:cNvPr>
              <p:cNvCxnSpPr>
                <a:cxnSpLocks/>
                <a:endCxn id="191" idx="2"/>
              </p:cNvCxnSpPr>
              <p:nvPr/>
            </p:nvCxnSpPr>
            <p:spPr>
              <a:xfrm flipH="1" flipV="1">
                <a:off x="4417331" y="699355"/>
                <a:ext cx="0" cy="27000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B7C509CD-2AFA-7046-A5AE-8ABA33BAD31C}"/>
                </a:ext>
              </a:extLst>
            </p:cNvPr>
            <p:cNvGrpSpPr/>
            <p:nvPr/>
          </p:nvGrpSpPr>
          <p:grpSpPr>
            <a:xfrm rot="16200000">
              <a:off x="3393418" y="2715981"/>
              <a:ext cx="500305" cy="523006"/>
              <a:chOff x="3917220" y="446349"/>
              <a:chExt cx="500305" cy="523006"/>
            </a:xfrm>
          </p:grpSpPr>
          <p:sp>
            <p:nvSpPr>
              <p:cNvPr id="188" name="Arc 187">
                <a:extLst>
                  <a:ext uri="{FF2B5EF4-FFF2-40B4-BE49-F238E27FC236}">
                    <a16:creationId xmlns:a16="http://schemas.microsoft.com/office/drawing/2014/main" id="{98EB0E35-7EDD-5A4D-AF4C-F7A469D43E2D}"/>
                  </a:ext>
                </a:extLst>
              </p:cNvPr>
              <p:cNvSpPr/>
              <p:nvPr/>
            </p:nvSpPr>
            <p:spPr>
              <a:xfrm>
                <a:off x="3917220" y="446349"/>
                <a:ext cx="500305" cy="486832"/>
              </a:xfrm>
              <a:prstGeom prst="arc">
                <a:avLst>
                  <a:gd name="adj1" fmla="val 16200000"/>
                  <a:gd name="adj2" fmla="val 131823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8487121E-B975-6540-B39D-7E6C5F1F8489}"/>
                  </a:ext>
                </a:extLst>
              </p:cNvPr>
              <p:cNvCxnSpPr/>
              <p:nvPr/>
            </p:nvCxnSpPr>
            <p:spPr>
              <a:xfrm flipH="1">
                <a:off x="3917220" y="452939"/>
                <a:ext cx="269377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AD450765-70DB-F445-96AF-D1AE87D62D89}"/>
                  </a:ext>
                </a:extLst>
              </p:cNvPr>
              <p:cNvCxnSpPr>
                <a:cxnSpLocks/>
                <a:endCxn id="188" idx="2"/>
              </p:cNvCxnSpPr>
              <p:nvPr/>
            </p:nvCxnSpPr>
            <p:spPr>
              <a:xfrm flipH="1" flipV="1">
                <a:off x="4417331" y="699355"/>
                <a:ext cx="0" cy="27000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58FA6A1F-1B3B-9B42-97CC-38C56AB0B748}"/>
                </a:ext>
              </a:extLst>
            </p:cNvPr>
            <p:cNvGrpSpPr/>
            <p:nvPr/>
          </p:nvGrpSpPr>
          <p:grpSpPr>
            <a:xfrm rot="5400000">
              <a:off x="1614644" y="933738"/>
              <a:ext cx="500305" cy="528291"/>
              <a:chOff x="3917220" y="441064"/>
              <a:chExt cx="500305" cy="528291"/>
            </a:xfrm>
          </p:grpSpPr>
          <p:sp>
            <p:nvSpPr>
              <p:cNvPr id="185" name="Arc 184">
                <a:extLst>
                  <a:ext uri="{FF2B5EF4-FFF2-40B4-BE49-F238E27FC236}">
                    <a16:creationId xmlns:a16="http://schemas.microsoft.com/office/drawing/2014/main" id="{04747E8C-80C4-6444-9DCF-4FF1C67350A5}"/>
                  </a:ext>
                </a:extLst>
              </p:cNvPr>
              <p:cNvSpPr/>
              <p:nvPr/>
            </p:nvSpPr>
            <p:spPr>
              <a:xfrm>
                <a:off x="3917220" y="446349"/>
                <a:ext cx="500305" cy="486832"/>
              </a:xfrm>
              <a:prstGeom prst="arc">
                <a:avLst>
                  <a:gd name="adj1" fmla="val 16200000"/>
                  <a:gd name="adj2" fmla="val 131823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2F3B9586-51FA-4047-8481-FBAB2B753B33}"/>
                  </a:ext>
                </a:extLst>
              </p:cNvPr>
              <p:cNvCxnSpPr/>
              <p:nvPr/>
            </p:nvCxnSpPr>
            <p:spPr>
              <a:xfrm flipH="1">
                <a:off x="3917220" y="441064"/>
                <a:ext cx="269377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AAA12D5B-2540-6044-9309-0AC0BD5679B0}"/>
                  </a:ext>
                </a:extLst>
              </p:cNvPr>
              <p:cNvCxnSpPr>
                <a:cxnSpLocks/>
                <a:endCxn id="185" idx="2"/>
              </p:cNvCxnSpPr>
              <p:nvPr/>
            </p:nvCxnSpPr>
            <p:spPr>
              <a:xfrm flipH="1" flipV="1">
                <a:off x="4417331" y="699355"/>
                <a:ext cx="0" cy="27000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C8052358-B111-254B-8A65-BF136AE3802D}"/>
                </a:ext>
              </a:extLst>
            </p:cNvPr>
            <p:cNvGrpSpPr/>
            <p:nvPr/>
          </p:nvGrpSpPr>
          <p:grpSpPr>
            <a:xfrm rot="10800000">
              <a:off x="3392088" y="957680"/>
              <a:ext cx="500305" cy="528291"/>
              <a:chOff x="3917220" y="441064"/>
              <a:chExt cx="500305" cy="528291"/>
            </a:xfrm>
          </p:grpSpPr>
          <p:sp>
            <p:nvSpPr>
              <p:cNvPr id="182" name="Arc 181">
                <a:extLst>
                  <a:ext uri="{FF2B5EF4-FFF2-40B4-BE49-F238E27FC236}">
                    <a16:creationId xmlns:a16="http://schemas.microsoft.com/office/drawing/2014/main" id="{EAA08371-6E0E-B941-818F-09368FC7C7D8}"/>
                  </a:ext>
                </a:extLst>
              </p:cNvPr>
              <p:cNvSpPr/>
              <p:nvPr/>
            </p:nvSpPr>
            <p:spPr>
              <a:xfrm>
                <a:off x="3917220" y="446349"/>
                <a:ext cx="500305" cy="486832"/>
              </a:xfrm>
              <a:prstGeom prst="arc">
                <a:avLst>
                  <a:gd name="adj1" fmla="val 16200000"/>
                  <a:gd name="adj2" fmla="val 131823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BE6E9781-9A47-3D42-8E5F-14B4AE8B9EC5}"/>
                  </a:ext>
                </a:extLst>
              </p:cNvPr>
              <p:cNvCxnSpPr/>
              <p:nvPr/>
            </p:nvCxnSpPr>
            <p:spPr>
              <a:xfrm flipH="1">
                <a:off x="3917220" y="441064"/>
                <a:ext cx="269377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DDDB27CD-9D48-2C4E-94D4-7E9D71B402A9}"/>
                  </a:ext>
                </a:extLst>
              </p:cNvPr>
              <p:cNvCxnSpPr>
                <a:cxnSpLocks/>
                <a:endCxn id="182" idx="2"/>
              </p:cNvCxnSpPr>
              <p:nvPr/>
            </p:nvCxnSpPr>
            <p:spPr>
              <a:xfrm flipH="1" flipV="1">
                <a:off x="4417331" y="699355"/>
                <a:ext cx="0" cy="27000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4" name="Rounded Rectangle 193">
            <a:extLst>
              <a:ext uri="{FF2B5EF4-FFF2-40B4-BE49-F238E27FC236}">
                <a16:creationId xmlns:a16="http://schemas.microsoft.com/office/drawing/2014/main" id="{5DDB4A69-13B3-B34A-B26D-FD53904F894E}"/>
              </a:ext>
            </a:extLst>
          </p:cNvPr>
          <p:cNvSpPr/>
          <p:nvPr/>
        </p:nvSpPr>
        <p:spPr>
          <a:xfrm>
            <a:off x="6402443" y="1082419"/>
            <a:ext cx="901431" cy="202989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5" name="Rounded Rectangle 194">
            <a:extLst>
              <a:ext uri="{FF2B5EF4-FFF2-40B4-BE49-F238E27FC236}">
                <a16:creationId xmlns:a16="http://schemas.microsoft.com/office/drawing/2014/main" id="{AD8D237C-FE2B-F342-B6F1-25F7FECDE652}"/>
              </a:ext>
            </a:extLst>
          </p:cNvPr>
          <p:cNvSpPr/>
          <p:nvPr/>
        </p:nvSpPr>
        <p:spPr>
          <a:xfrm>
            <a:off x="5854245" y="1120991"/>
            <a:ext cx="901431" cy="900000"/>
          </a:xfrm>
          <a:prstGeom prst="round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83D13125-1396-694B-8706-482714D8B5A7}"/>
              </a:ext>
            </a:extLst>
          </p:cNvPr>
          <p:cNvGrpSpPr/>
          <p:nvPr/>
        </p:nvGrpSpPr>
        <p:grpSpPr>
          <a:xfrm>
            <a:off x="5801706" y="983618"/>
            <a:ext cx="993873" cy="2266368"/>
            <a:chOff x="5801706" y="983618"/>
            <a:chExt cx="993873" cy="2266368"/>
          </a:xfrm>
        </p:grpSpPr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95A08B70-ED33-104D-A6FF-119A737CD1E1}"/>
                </a:ext>
              </a:extLst>
            </p:cNvPr>
            <p:cNvGrpSpPr/>
            <p:nvPr/>
          </p:nvGrpSpPr>
          <p:grpSpPr>
            <a:xfrm>
              <a:off x="5848265" y="983618"/>
              <a:ext cx="947314" cy="528291"/>
              <a:chOff x="5895803" y="4390291"/>
              <a:chExt cx="947314" cy="528291"/>
            </a:xfrm>
          </p:grpSpPr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29B34B31-AD02-4842-A8F3-B6F483331963}"/>
                  </a:ext>
                </a:extLst>
              </p:cNvPr>
              <p:cNvGrpSpPr/>
              <p:nvPr/>
            </p:nvGrpSpPr>
            <p:grpSpPr>
              <a:xfrm rot="5400000">
                <a:off x="6328819" y="4401948"/>
                <a:ext cx="500305" cy="528291"/>
                <a:chOff x="3917220" y="441064"/>
                <a:chExt cx="500305" cy="528291"/>
              </a:xfrm>
            </p:grpSpPr>
            <p:sp>
              <p:nvSpPr>
                <p:cNvPr id="204" name="Arc 203">
                  <a:extLst>
                    <a:ext uri="{FF2B5EF4-FFF2-40B4-BE49-F238E27FC236}">
                      <a16:creationId xmlns:a16="http://schemas.microsoft.com/office/drawing/2014/main" id="{B4129FD0-800F-E145-A715-8AD838AC4564}"/>
                    </a:ext>
                  </a:extLst>
                </p:cNvPr>
                <p:cNvSpPr/>
                <p:nvPr/>
              </p:nvSpPr>
              <p:spPr>
                <a:xfrm>
                  <a:off x="3917220" y="446349"/>
                  <a:ext cx="500305" cy="486832"/>
                </a:xfrm>
                <a:prstGeom prst="arc">
                  <a:avLst>
                    <a:gd name="adj1" fmla="val 16200000"/>
                    <a:gd name="adj2" fmla="val 131823"/>
                  </a:avLst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F18BB162-420A-A94A-8E98-1CC4F75D1394}"/>
                    </a:ext>
                  </a:extLst>
                </p:cNvPr>
                <p:cNvCxnSpPr/>
                <p:nvPr/>
              </p:nvCxnSpPr>
              <p:spPr>
                <a:xfrm flipH="1">
                  <a:off x="3917220" y="441064"/>
                  <a:ext cx="269377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73B905C0-962B-EB47-865D-9FD4E6C65941}"/>
                    </a:ext>
                  </a:extLst>
                </p:cNvPr>
                <p:cNvCxnSpPr>
                  <a:cxnSpLocks/>
                  <a:endCxn id="204" idx="2"/>
                </p:cNvCxnSpPr>
                <p:nvPr/>
              </p:nvCxnSpPr>
              <p:spPr>
                <a:xfrm flipH="1" flipV="1">
                  <a:off x="4417331" y="699355"/>
                  <a:ext cx="0" cy="27000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63B89924-7FC1-174D-A468-C8896DE12FC3}"/>
                  </a:ext>
                </a:extLst>
              </p:cNvPr>
              <p:cNvGrpSpPr/>
              <p:nvPr/>
            </p:nvGrpSpPr>
            <p:grpSpPr>
              <a:xfrm rot="10800000">
                <a:off x="5895803" y="4390291"/>
                <a:ext cx="500305" cy="528291"/>
                <a:chOff x="3917220" y="441064"/>
                <a:chExt cx="500305" cy="528291"/>
              </a:xfrm>
            </p:grpSpPr>
            <p:sp>
              <p:nvSpPr>
                <p:cNvPr id="201" name="Arc 200">
                  <a:extLst>
                    <a:ext uri="{FF2B5EF4-FFF2-40B4-BE49-F238E27FC236}">
                      <a16:creationId xmlns:a16="http://schemas.microsoft.com/office/drawing/2014/main" id="{3687ACA4-85B0-F141-8517-554BE166C5F7}"/>
                    </a:ext>
                  </a:extLst>
                </p:cNvPr>
                <p:cNvSpPr/>
                <p:nvPr/>
              </p:nvSpPr>
              <p:spPr>
                <a:xfrm>
                  <a:off x="3917220" y="446349"/>
                  <a:ext cx="500305" cy="486832"/>
                </a:xfrm>
                <a:prstGeom prst="arc">
                  <a:avLst>
                    <a:gd name="adj1" fmla="val 16200000"/>
                    <a:gd name="adj2" fmla="val 131823"/>
                  </a:avLst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66D85E73-B202-2141-B85D-8499D228798B}"/>
                    </a:ext>
                  </a:extLst>
                </p:cNvPr>
                <p:cNvCxnSpPr/>
                <p:nvPr/>
              </p:nvCxnSpPr>
              <p:spPr>
                <a:xfrm flipH="1">
                  <a:off x="3917220" y="441064"/>
                  <a:ext cx="269377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F486B03A-2D9F-F641-9F4B-A58217E2FC09}"/>
                    </a:ext>
                  </a:extLst>
                </p:cNvPr>
                <p:cNvCxnSpPr>
                  <a:cxnSpLocks/>
                  <a:endCxn id="201" idx="2"/>
                </p:cNvCxnSpPr>
                <p:nvPr/>
              </p:nvCxnSpPr>
              <p:spPr>
                <a:xfrm flipH="1" flipV="1">
                  <a:off x="4417331" y="699355"/>
                  <a:ext cx="0" cy="27000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2E6D91A5-E4E5-FF4C-BAEA-A6317E76EAD6}"/>
                </a:ext>
              </a:extLst>
            </p:cNvPr>
            <p:cNvGrpSpPr/>
            <p:nvPr/>
          </p:nvGrpSpPr>
          <p:grpSpPr>
            <a:xfrm rot="10800000">
              <a:off x="5801706" y="2721695"/>
              <a:ext cx="947314" cy="528291"/>
              <a:chOff x="5895803" y="4390291"/>
              <a:chExt cx="947314" cy="528291"/>
            </a:xfrm>
          </p:grpSpPr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486F2DCD-B43D-FE48-B7B5-BCE015C81387}"/>
                  </a:ext>
                </a:extLst>
              </p:cNvPr>
              <p:cNvGrpSpPr/>
              <p:nvPr/>
            </p:nvGrpSpPr>
            <p:grpSpPr>
              <a:xfrm rot="5400000">
                <a:off x="6328819" y="4401948"/>
                <a:ext cx="500305" cy="528291"/>
                <a:chOff x="3917220" y="441064"/>
                <a:chExt cx="500305" cy="528291"/>
              </a:xfrm>
            </p:grpSpPr>
            <p:sp>
              <p:nvSpPr>
                <p:cNvPr id="221" name="Arc 220">
                  <a:extLst>
                    <a:ext uri="{FF2B5EF4-FFF2-40B4-BE49-F238E27FC236}">
                      <a16:creationId xmlns:a16="http://schemas.microsoft.com/office/drawing/2014/main" id="{8CF1FA03-9121-F846-AA41-81ACC8EBD81F}"/>
                    </a:ext>
                  </a:extLst>
                </p:cNvPr>
                <p:cNvSpPr/>
                <p:nvPr/>
              </p:nvSpPr>
              <p:spPr>
                <a:xfrm>
                  <a:off x="3917220" y="446349"/>
                  <a:ext cx="500305" cy="486832"/>
                </a:xfrm>
                <a:prstGeom prst="arc">
                  <a:avLst>
                    <a:gd name="adj1" fmla="val 16200000"/>
                    <a:gd name="adj2" fmla="val 131823"/>
                  </a:avLst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72203B23-FBA2-CA48-972B-E6EAFAE11557}"/>
                    </a:ext>
                  </a:extLst>
                </p:cNvPr>
                <p:cNvCxnSpPr/>
                <p:nvPr/>
              </p:nvCxnSpPr>
              <p:spPr>
                <a:xfrm flipH="1">
                  <a:off x="3917220" y="441064"/>
                  <a:ext cx="269377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>
                  <a:extLst>
                    <a:ext uri="{FF2B5EF4-FFF2-40B4-BE49-F238E27FC236}">
                      <a16:creationId xmlns:a16="http://schemas.microsoft.com/office/drawing/2014/main" id="{DB208DFA-6175-D345-959B-5F7CAA1D1119}"/>
                    </a:ext>
                  </a:extLst>
                </p:cNvPr>
                <p:cNvCxnSpPr>
                  <a:cxnSpLocks/>
                  <a:endCxn id="221" idx="2"/>
                </p:cNvCxnSpPr>
                <p:nvPr/>
              </p:nvCxnSpPr>
              <p:spPr>
                <a:xfrm flipH="1" flipV="1">
                  <a:off x="4417331" y="699355"/>
                  <a:ext cx="0" cy="27000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0649CA38-BEF3-C044-8FC5-E7B2AFE5C8AF}"/>
                  </a:ext>
                </a:extLst>
              </p:cNvPr>
              <p:cNvGrpSpPr/>
              <p:nvPr/>
            </p:nvGrpSpPr>
            <p:grpSpPr>
              <a:xfrm rot="10800000">
                <a:off x="5895803" y="4390291"/>
                <a:ext cx="500305" cy="528291"/>
                <a:chOff x="3917220" y="441064"/>
                <a:chExt cx="500305" cy="528291"/>
              </a:xfrm>
            </p:grpSpPr>
            <p:sp>
              <p:nvSpPr>
                <p:cNvPr id="218" name="Arc 217">
                  <a:extLst>
                    <a:ext uri="{FF2B5EF4-FFF2-40B4-BE49-F238E27FC236}">
                      <a16:creationId xmlns:a16="http://schemas.microsoft.com/office/drawing/2014/main" id="{1A976E42-9A36-B844-9011-53469063FCF1}"/>
                    </a:ext>
                  </a:extLst>
                </p:cNvPr>
                <p:cNvSpPr/>
                <p:nvPr/>
              </p:nvSpPr>
              <p:spPr>
                <a:xfrm>
                  <a:off x="3917220" y="446349"/>
                  <a:ext cx="500305" cy="486832"/>
                </a:xfrm>
                <a:prstGeom prst="arc">
                  <a:avLst>
                    <a:gd name="adj1" fmla="val 16200000"/>
                    <a:gd name="adj2" fmla="val 131823"/>
                  </a:avLst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219" name="Straight Connector 218">
                  <a:extLst>
                    <a:ext uri="{FF2B5EF4-FFF2-40B4-BE49-F238E27FC236}">
                      <a16:creationId xmlns:a16="http://schemas.microsoft.com/office/drawing/2014/main" id="{44790121-5726-5543-B797-8D96C17A461F}"/>
                    </a:ext>
                  </a:extLst>
                </p:cNvPr>
                <p:cNvCxnSpPr/>
                <p:nvPr/>
              </p:nvCxnSpPr>
              <p:spPr>
                <a:xfrm flipH="1">
                  <a:off x="3917220" y="441064"/>
                  <a:ext cx="269377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>
                  <a:extLst>
                    <a:ext uri="{FF2B5EF4-FFF2-40B4-BE49-F238E27FC236}">
                      <a16:creationId xmlns:a16="http://schemas.microsoft.com/office/drawing/2014/main" id="{337A71AA-AC19-8640-9418-30B31B50C61E}"/>
                    </a:ext>
                  </a:extLst>
                </p:cNvPr>
                <p:cNvCxnSpPr>
                  <a:cxnSpLocks/>
                  <a:endCxn id="218" idx="2"/>
                </p:cNvCxnSpPr>
                <p:nvPr/>
              </p:nvCxnSpPr>
              <p:spPr>
                <a:xfrm flipH="1" flipV="1">
                  <a:off x="4417331" y="699355"/>
                  <a:ext cx="0" cy="27000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24" name="Rounded Rectangle 223">
            <a:extLst>
              <a:ext uri="{FF2B5EF4-FFF2-40B4-BE49-F238E27FC236}">
                <a16:creationId xmlns:a16="http://schemas.microsoft.com/office/drawing/2014/main" id="{C27A2EEA-A2AB-894C-930E-C36C9DF3371F}"/>
              </a:ext>
            </a:extLst>
          </p:cNvPr>
          <p:cNvSpPr/>
          <p:nvPr/>
        </p:nvSpPr>
        <p:spPr>
          <a:xfrm rot="5400000">
            <a:off x="6103338" y="265972"/>
            <a:ext cx="379674" cy="202989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5" name="Rounded Rectangle 224">
            <a:extLst>
              <a:ext uri="{FF2B5EF4-FFF2-40B4-BE49-F238E27FC236}">
                <a16:creationId xmlns:a16="http://schemas.microsoft.com/office/drawing/2014/main" id="{09E3FF52-A0BC-FF47-8447-D7C46E99FEBC}"/>
              </a:ext>
            </a:extLst>
          </p:cNvPr>
          <p:cNvSpPr/>
          <p:nvPr/>
        </p:nvSpPr>
        <p:spPr>
          <a:xfrm>
            <a:off x="2838747" y="4274194"/>
            <a:ext cx="901431" cy="202989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6" name="Rounded Rectangle 225">
            <a:extLst>
              <a:ext uri="{FF2B5EF4-FFF2-40B4-BE49-F238E27FC236}">
                <a16:creationId xmlns:a16="http://schemas.microsoft.com/office/drawing/2014/main" id="{EC8CFBBE-BF92-4448-AA0E-49F548F75BFF}"/>
              </a:ext>
            </a:extLst>
          </p:cNvPr>
          <p:cNvSpPr/>
          <p:nvPr/>
        </p:nvSpPr>
        <p:spPr>
          <a:xfrm>
            <a:off x="2288502" y="4313762"/>
            <a:ext cx="901431" cy="900000"/>
          </a:xfrm>
          <a:prstGeom prst="round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7" name="Rounded Rectangle 226">
            <a:extLst>
              <a:ext uri="{FF2B5EF4-FFF2-40B4-BE49-F238E27FC236}">
                <a16:creationId xmlns:a16="http://schemas.microsoft.com/office/drawing/2014/main" id="{96833E03-B7B8-B64F-9394-A098BDAE09CE}"/>
              </a:ext>
            </a:extLst>
          </p:cNvPr>
          <p:cNvSpPr/>
          <p:nvPr/>
        </p:nvSpPr>
        <p:spPr>
          <a:xfrm rot="5400000">
            <a:off x="2562069" y="5099305"/>
            <a:ext cx="379674" cy="202989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4DFED45E-AFE7-7240-ADDB-32F8D9ED9775}"/>
              </a:ext>
            </a:extLst>
          </p:cNvPr>
          <p:cNvGrpSpPr/>
          <p:nvPr/>
        </p:nvGrpSpPr>
        <p:grpSpPr>
          <a:xfrm rot="5400000">
            <a:off x="2268210" y="4782649"/>
            <a:ext cx="993873" cy="2254493"/>
            <a:chOff x="5801706" y="983618"/>
            <a:chExt cx="993873" cy="2254493"/>
          </a:xfrm>
        </p:grpSpPr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54A11823-E947-F747-BEEC-898BF1E49770}"/>
                </a:ext>
              </a:extLst>
            </p:cNvPr>
            <p:cNvGrpSpPr/>
            <p:nvPr/>
          </p:nvGrpSpPr>
          <p:grpSpPr>
            <a:xfrm>
              <a:off x="5848265" y="983618"/>
              <a:ext cx="947314" cy="528291"/>
              <a:chOff x="5895803" y="4390291"/>
              <a:chExt cx="947314" cy="528291"/>
            </a:xfrm>
          </p:grpSpPr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8A33AED5-8769-6546-B374-DDF52352FB89}"/>
                  </a:ext>
                </a:extLst>
              </p:cNvPr>
              <p:cNvGrpSpPr/>
              <p:nvPr/>
            </p:nvGrpSpPr>
            <p:grpSpPr>
              <a:xfrm rot="5400000">
                <a:off x="6328819" y="4401948"/>
                <a:ext cx="500305" cy="528291"/>
                <a:chOff x="3917220" y="441064"/>
                <a:chExt cx="500305" cy="528291"/>
              </a:xfrm>
            </p:grpSpPr>
            <p:sp>
              <p:nvSpPr>
                <p:cNvPr id="245" name="Arc 244">
                  <a:extLst>
                    <a:ext uri="{FF2B5EF4-FFF2-40B4-BE49-F238E27FC236}">
                      <a16:creationId xmlns:a16="http://schemas.microsoft.com/office/drawing/2014/main" id="{2424D9FC-CC56-EA4D-884B-0102B1FA6C5D}"/>
                    </a:ext>
                  </a:extLst>
                </p:cNvPr>
                <p:cNvSpPr/>
                <p:nvPr/>
              </p:nvSpPr>
              <p:spPr>
                <a:xfrm>
                  <a:off x="3917220" y="446349"/>
                  <a:ext cx="500305" cy="486832"/>
                </a:xfrm>
                <a:prstGeom prst="arc">
                  <a:avLst>
                    <a:gd name="adj1" fmla="val 16200000"/>
                    <a:gd name="adj2" fmla="val 131823"/>
                  </a:avLst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246" name="Straight Connector 245">
                  <a:extLst>
                    <a:ext uri="{FF2B5EF4-FFF2-40B4-BE49-F238E27FC236}">
                      <a16:creationId xmlns:a16="http://schemas.microsoft.com/office/drawing/2014/main" id="{454EE1BA-1535-BE4F-9B3A-10B2B2C81C2F}"/>
                    </a:ext>
                  </a:extLst>
                </p:cNvPr>
                <p:cNvCxnSpPr/>
                <p:nvPr/>
              </p:nvCxnSpPr>
              <p:spPr>
                <a:xfrm flipH="1">
                  <a:off x="3917220" y="441064"/>
                  <a:ext cx="269377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96083BA6-C527-A94A-806A-ACDE08942D85}"/>
                    </a:ext>
                  </a:extLst>
                </p:cNvPr>
                <p:cNvCxnSpPr>
                  <a:cxnSpLocks/>
                  <a:endCxn id="245" idx="2"/>
                </p:cNvCxnSpPr>
                <p:nvPr/>
              </p:nvCxnSpPr>
              <p:spPr>
                <a:xfrm flipH="1" flipV="1">
                  <a:off x="4417331" y="699355"/>
                  <a:ext cx="0" cy="27000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6D73A91F-0D43-0043-AB6D-5557154757CF}"/>
                  </a:ext>
                </a:extLst>
              </p:cNvPr>
              <p:cNvGrpSpPr/>
              <p:nvPr/>
            </p:nvGrpSpPr>
            <p:grpSpPr>
              <a:xfrm rot="10800000">
                <a:off x="5895803" y="4390291"/>
                <a:ext cx="500305" cy="528291"/>
                <a:chOff x="3917220" y="441064"/>
                <a:chExt cx="500305" cy="528291"/>
              </a:xfrm>
            </p:grpSpPr>
            <p:sp>
              <p:nvSpPr>
                <p:cNvPr id="242" name="Arc 241">
                  <a:extLst>
                    <a:ext uri="{FF2B5EF4-FFF2-40B4-BE49-F238E27FC236}">
                      <a16:creationId xmlns:a16="http://schemas.microsoft.com/office/drawing/2014/main" id="{23A28318-D381-614B-B397-C5DDBEB26B5B}"/>
                    </a:ext>
                  </a:extLst>
                </p:cNvPr>
                <p:cNvSpPr/>
                <p:nvPr/>
              </p:nvSpPr>
              <p:spPr>
                <a:xfrm>
                  <a:off x="3917220" y="446349"/>
                  <a:ext cx="500305" cy="486832"/>
                </a:xfrm>
                <a:prstGeom prst="arc">
                  <a:avLst>
                    <a:gd name="adj1" fmla="val 16200000"/>
                    <a:gd name="adj2" fmla="val 131823"/>
                  </a:avLst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243" name="Straight Connector 242">
                  <a:extLst>
                    <a:ext uri="{FF2B5EF4-FFF2-40B4-BE49-F238E27FC236}">
                      <a16:creationId xmlns:a16="http://schemas.microsoft.com/office/drawing/2014/main" id="{00660AA9-410C-F94D-B86A-A9E67ABAC538}"/>
                    </a:ext>
                  </a:extLst>
                </p:cNvPr>
                <p:cNvCxnSpPr/>
                <p:nvPr/>
              </p:nvCxnSpPr>
              <p:spPr>
                <a:xfrm flipH="1">
                  <a:off x="3917220" y="441064"/>
                  <a:ext cx="269377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>
                  <a:extLst>
                    <a:ext uri="{FF2B5EF4-FFF2-40B4-BE49-F238E27FC236}">
                      <a16:creationId xmlns:a16="http://schemas.microsoft.com/office/drawing/2014/main" id="{BA9E1291-70BB-1548-B37E-D26A3C78CC94}"/>
                    </a:ext>
                  </a:extLst>
                </p:cNvPr>
                <p:cNvCxnSpPr>
                  <a:cxnSpLocks/>
                  <a:endCxn id="242" idx="2"/>
                </p:cNvCxnSpPr>
                <p:nvPr/>
              </p:nvCxnSpPr>
              <p:spPr>
                <a:xfrm flipH="1" flipV="1">
                  <a:off x="4417331" y="699355"/>
                  <a:ext cx="0" cy="27000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1CB305EC-29A0-AE4F-997F-9C3FCBCF4BC4}"/>
                </a:ext>
              </a:extLst>
            </p:cNvPr>
            <p:cNvGrpSpPr/>
            <p:nvPr/>
          </p:nvGrpSpPr>
          <p:grpSpPr>
            <a:xfrm rot="10800000">
              <a:off x="5801706" y="2715105"/>
              <a:ext cx="947314" cy="523006"/>
              <a:chOff x="5895803" y="4402166"/>
              <a:chExt cx="947314" cy="523006"/>
            </a:xfrm>
          </p:grpSpPr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BC97D44D-CE2D-5D4C-AAD3-DFCAC5706469}"/>
                  </a:ext>
                </a:extLst>
              </p:cNvPr>
              <p:cNvGrpSpPr/>
              <p:nvPr/>
            </p:nvGrpSpPr>
            <p:grpSpPr>
              <a:xfrm rot="5400000">
                <a:off x="6328819" y="4401948"/>
                <a:ext cx="500305" cy="528291"/>
                <a:chOff x="3917220" y="441064"/>
                <a:chExt cx="500305" cy="528291"/>
              </a:xfrm>
            </p:grpSpPr>
            <p:sp>
              <p:nvSpPr>
                <p:cNvPr id="237" name="Arc 236">
                  <a:extLst>
                    <a:ext uri="{FF2B5EF4-FFF2-40B4-BE49-F238E27FC236}">
                      <a16:creationId xmlns:a16="http://schemas.microsoft.com/office/drawing/2014/main" id="{7BC406FE-F2B8-E943-BE1A-3DE94EAF686E}"/>
                    </a:ext>
                  </a:extLst>
                </p:cNvPr>
                <p:cNvSpPr/>
                <p:nvPr/>
              </p:nvSpPr>
              <p:spPr>
                <a:xfrm>
                  <a:off x="3917220" y="446349"/>
                  <a:ext cx="500305" cy="486832"/>
                </a:xfrm>
                <a:prstGeom prst="arc">
                  <a:avLst>
                    <a:gd name="adj1" fmla="val 16200000"/>
                    <a:gd name="adj2" fmla="val 131823"/>
                  </a:avLst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238" name="Straight Connector 237">
                  <a:extLst>
                    <a:ext uri="{FF2B5EF4-FFF2-40B4-BE49-F238E27FC236}">
                      <a16:creationId xmlns:a16="http://schemas.microsoft.com/office/drawing/2014/main" id="{3E1719AE-DCB8-774F-80E2-8EE9C7F5ACD1}"/>
                    </a:ext>
                  </a:extLst>
                </p:cNvPr>
                <p:cNvCxnSpPr/>
                <p:nvPr/>
              </p:nvCxnSpPr>
              <p:spPr>
                <a:xfrm flipH="1">
                  <a:off x="3917220" y="441064"/>
                  <a:ext cx="269377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>
                  <a:extLst>
                    <a:ext uri="{FF2B5EF4-FFF2-40B4-BE49-F238E27FC236}">
                      <a16:creationId xmlns:a16="http://schemas.microsoft.com/office/drawing/2014/main" id="{6DFDB0A4-6FEA-3543-8E2A-1FB79A801447}"/>
                    </a:ext>
                  </a:extLst>
                </p:cNvPr>
                <p:cNvCxnSpPr>
                  <a:cxnSpLocks/>
                  <a:endCxn id="237" idx="2"/>
                </p:cNvCxnSpPr>
                <p:nvPr/>
              </p:nvCxnSpPr>
              <p:spPr>
                <a:xfrm flipH="1" flipV="1">
                  <a:off x="4417331" y="699355"/>
                  <a:ext cx="0" cy="27000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28F82BB6-0B6B-F341-BE0E-8E66B824B6CE}"/>
                  </a:ext>
                </a:extLst>
              </p:cNvPr>
              <p:cNvGrpSpPr/>
              <p:nvPr/>
            </p:nvGrpSpPr>
            <p:grpSpPr>
              <a:xfrm rot="10800000">
                <a:off x="5895803" y="4402166"/>
                <a:ext cx="500305" cy="523006"/>
                <a:chOff x="3917220" y="434474"/>
                <a:chExt cx="500305" cy="523006"/>
              </a:xfrm>
            </p:grpSpPr>
            <p:sp>
              <p:nvSpPr>
                <p:cNvPr id="234" name="Arc 233">
                  <a:extLst>
                    <a:ext uri="{FF2B5EF4-FFF2-40B4-BE49-F238E27FC236}">
                      <a16:creationId xmlns:a16="http://schemas.microsoft.com/office/drawing/2014/main" id="{F4DF6FF1-5211-E446-A7E6-9CE9D965DDC8}"/>
                    </a:ext>
                  </a:extLst>
                </p:cNvPr>
                <p:cNvSpPr/>
                <p:nvPr/>
              </p:nvSpPr>
              <p:spPr>
                <a:xfrm>
                  <a:off x="3917220" y="434474"/>
                  <a:ext cx="500305" cy="486832"/>
                </a:xfrm>
                <a:prstGeom prst="arc">
                  <a:avLst>
                    <a:gd name="adj1" fmla="val 16200000"/>
                    <a:gd name="adj2" fmla="val 131823"/>
                  </a:avLst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235" name="Straight Connector 234">
                  <a:extLst>
                    <a:ext uri="{FF2B5EF4-FFF2-40B4-BE49-F238E27FC236}">
                      <a16:creationId xmlns:a16="http://schemas.microsoft.com/office/drawing/2014/main" id="{6DDDA073-7EA7-AD4A-95FC-37029FE18117}"/>
                    </a:ext>
                  </a:extLst>
                </p:cNvPr>
                <p:cNvCxnSpPr/>
                <p:nvPr/>
              </p:nvCxnSpPr>
              <p:spPr>
                <a:xfrm flipH="1">
                  <a:off x="3917220" y="441064"/>
                  <a:ext cx="269377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>
                  <a:extLst>
                    <a:ext uri="{FF2B5EF4-FFF2-40B4-BE49-F238E27FC236}">
                      <a16:creationId xmlns:a16="http://schemas.microsoft.com/office/drawing/2014/main" id="{6D7E95CF-CFF5-B940-ABC9-12EEC98A9B30}"/>
                    </a:ext>
                  </a:extLst>
                </p:cNvPr>
                <p:cNvCxnSpPr>
                  <a:cxnSpLocks/>
                  <a:endCxn id="234" idx="2"/>
                </p:cNvCxnSpPr>
                <p:nvPr/>
              </p:nvCxnSpPr>
              <p:spPr>
                <a:xfrm flipH="1" flipV="1">
                  <a:off x="4417331" y="687480"/>
                  <a:ext cx="0" cy="27000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48" name="TextBox 247">
            <a:extLst>
              <a:ext uri="{FF2B5EF4-FFF2-40B4-BE49-F238E27FC236}">
                <a16:creationId xmlns:a16="http://schemas.microsoft.com/office/drawing/2014/main" id="{23CC453D-1EB4-EA4B-B0B6-C534E7D443E4}"/>
              </a:ext>
            </a:extLst>
          </p:cNvPr>
          <p:cNvSpPr txBox="1"/>
          <p:nvPr/>
        </p:nvSpPr>
        <p:spPr>
          <a:xfrm>
            <a:off x="2023339" y="-236994"/>
            <a:ext cx="105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_ _     _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4C47B2D6-1B52-A14E-8A38-9463251825B9}"/>
              </a:ext>
            </a:extLst>
          </p:cNvPr>
          <p:cNvSpPr txBox="1"/>
          <p:nvPr/>
        </p:nvSpPr>
        <p:spPr>
          <a:xfrm>
            <a:off x="6194997" y="-236995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_ _   _        _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9505FC7-A79A-B54A-AD83-5063A685B7A9}"/>
              </a:ext>
            </a:extLst>
          </p:cNvPr>
          <p:cNvSpPr txBox="1"/>
          <p:nvPr/>
        </p:nvSpPr>
        <p:spPr>
          <a:xfrm>
            <a:off x="2520554" y="3025892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_      _   _</a:t>
            </a:r>
          </a:p>
        </p:txBody>
      </p:sp>
    </p:spTree>
    <p:extLst>
      <p:ext uri="{BB962C8B-B14F-4D97-AF65-F5344CB8AC3E}">
        <p14:creationId xmlns:p14="http://schemas.microsoft.com/office/powerpoint/2010/main" val="1796607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E86B7A-A993-1E46-9542-C7DDC413A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940" y="330132"/>
            <a:ext cx="1025236" cy="5667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4F69EF-269C-6145-9327-3353326A6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305" y="2601799"/>
            <a:ext cx="1465662" cy="1004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990196-1393-3548-977B-A822CCFAC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293" y="-8223"/>
            <a:ext cx="532096" cy="377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829CC4-AFD4-694B-930E-E64947550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4261" y="2160354"/>
            <a:ext cx="511837" cy="4015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3477FEA-DEB2-074C-803A-57F6571C7740}"/>
              </a:ext>
            </a:extLst>
          </p:cNvPr>
          <p:cNvSpPr/>
          <p:nvPr/>
        </p:nvSpPr>
        <p:spPr>
          <a:xfrm>
            <a:off x="354473" y="74829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>
                <a:latin typeface="Courier" pitchFamily="2" charset="0"/>
              </a:rPr>
              <a:t>x y z w</a:t>
            </a:r>
            <a:endParaRPr lang="it-IT" sz="24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5BBDD77-2402-994E-BE15-56B8B17ED419}"/>
              </a:ext>
            </a:extLst>
          </p:cNvPr>
          <p:cNvGrpSpPr/>
          <p:nvPr/>
        </p:nvGrpSpPr>
        <p:grpSpPr>
          <a:xfrm>
            <a:off x="641268" y="34154"/>
            <a:ext cx="1147949" cy="6737036"/>
            <a:chOff x="641268" y="461665"/>
            <a:chExt cx="1147949" cy="630727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95733CF-25DC-E849-A045-0DB26D04140D}"/>
                </a:ext>
              </a:extLst>
            </p:cNvPr>
            <p:cNvCxnSpPr>
              <a:cxnSpLocks/>
            </p:cNvCxnSpPr>
            <p:nvPr/>
          </p:nvCxnSpPr>
          <p:spPr>
            <a:xfrm>
              <a:off x="641268" y="461665"/>
              <a:ext cx="0" cy="63072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6E0FEF4-7C54-254D-B3A3-46CA17DA58B6}"/>
                </a:ext>
              </a:extLst>
            </p:cNvPr>
            <p:cNvCxnSpPr>
              <a:cxnSpLocks/>
            </p:cNvCxnSpPr>
            <p:nvPr/>
          </p:nvCxnSpPr>
          <p:spPr>
            <a:xfrm>
              <a:off x="1007424" y="461665"/>
              <a:ext cx="0" cy="63072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2A4E3CD-D4B5-154A-BFD4-E939B01E76C8}"/>
                </a:ext>
              </a:extLst>
            </p:cNvPr>
            <p:cNvCxnSpPr>
              <a:cxnSpLocks/>
            </p:cNvCxnSpPr>
            <p:nvPr/>
          </p:nvCxnSpPr>
          <p:spPr>
            <a:xfrm>
              <a:off x="1409206" y="461665"/>
              <a:ext cx="0" cy="63072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7AF2854-8956-B343-89BE-44C8BE84A545}"/>
                </a:ext>
              </a:extLst>
            </p:cNvPr>
            <p:cNvCxnSpPr>
              <a:cxnSpLocks/>
            </p:cNvCxnSpPr>
            <p:nvPr/>
          </p:nvCxnSpPr>
          <p:spPr>
            <a:xfrm>
              <a:off x="1789217" y="461665"/>
              <a:ext cx="0" cy="63072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D3FA3EF-22EF-E142-A4BA-CDCF99F05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293" y="381217"/>
            <a:ext cx="532096" cy="3778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5CE851-5E3D-AF4A-91AF-154B6B80C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293" y="948014"/>
            <a:ext cx="532096" cy="3778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E2BCF2-C598-1043-8215-F2EF38F66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293" y="1325879"/>
            <a:ext cx="532096" cy="3778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1152E7-97E3-504D-BFA8-E8F3C3587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941" y="1712612"/>
            <a:ext cx="1025236" cy="5667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B337563-8FA7-C04D-8B5E-247C6F5CB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5817" y="2561949"/>
            <a:ext cx="511837" cy="4015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B1DAAFE-8DD7-B64B-B8E5-9BA98FA7DE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6817" y="2916084"/>
            <a:ext cx="511837" cy="40159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ACE42D4-B6CB-764A-A680-ED312375E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2123" y="3317679"/>
            <a:ext cx="511837" cy="4015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7FB06F0-0C72-5041-B27C-21AFC3EED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536" y="3810933"/>
            <a:ext cx="532096" cy="3778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5174D6A-408A-1944-8B15-C9B8F362B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536" y="4188798"/>
            <a:ext cx="532096" cy="377865"/>
          </a:xfrm>
          <a:prstGeom prst="rect">
            <a:avLst/>
          </a:prstGeom>
        </p:spPr>
      </p:pic>
      <p:grpSp>
        <p:nvGrpSpPr>
          <p:cNvPr id="230" name="Group 229">
            <a:extLst>
              <a:ext uri="{FF2B5EF4-FFF2-40B4-BE49-F238E27FC236}">
                <a16:creationId xmlns:a16="http://schemas.microsoft.com/office/drawing/2014/main" id="{E5546B7A-BCB7-0449-B2DF-4DDA9AE6D9DF}"/>
              </a:ext>
            </a:extLst>
          </p:cNvPr>
          <p:cNvGrpSpPr/>
          <p:nvPr/>
        </p:nvGrpSpPr>
        <p:grpSpPr>
          <a:xfrm>
            <a:off x="2531993" y="4639583"/>
            <a:ext cx="532096" cy="1133595"/>
            <a:chOff x="6772679" y="3875611"/>
            <a:chExt cx="532096" cy="113359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01C7237-384E-4F4A-9237-568A0095D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72679" y="3875611"/>
              <a:ext cx="532096" cy="37786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A449647-CF0C-F743-9DD2-B6371A1F6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72679" y="4253476"/>
              <a:ext cx="532096" cy="37786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AE8137F-CAF7-934F-B79A-845FE18A4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72679" y="4631341"/>
              <a:ext cx="532096" cy="377865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A2C1A6E6-3483-6347-BC09-2FBCA701A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331" y="5755793"/>
            <a:ext cx="532096" cy="37786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D1E5184-7ECA-2F4A-AFB3-5D2EE5FF8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331" y="6110508"/>
            <a:ext cx="532096" cy="37786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1F47F5D-A3DC-5D4D-AAE9-499BE93AC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331" y="6453648"/>
            <a:ext cx="532096" cy="377865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8C0A3AA-7159-DD45-B35E-FF5C2E92F132}"/>
              </a:ext>
            </a:extLst>
          </p:cNvPr>
          <p:cNvCxnSpPr>
            <a:cxnSpLocks/>
          </p:cNvCxnSpPr>
          <p:nvPr/>
        </p:nvCxnSpPr>
        <p:spPr>
          <a:xfrm flipH="1">
            <a:off x="1007425" y="132281"/>
            <a:ext cx="1582198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41A24BD-0D87-1944-9987-E813251E783C}"/>
              </a:ext>
            </a:extLst>
          </p:cNvPr>
          <p:cNvCxnSpPr>
            <a:cxnSpLocks/>
          </p:cNvCxnSpPr>
          <p:nvPr/>
        </p:nvCxnSpPr>
        <p:spPr>
          <a:xfrm flipH="1">
            <a:off x="1007424" y="514421"/>
            <a:ext cx="15821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78F1D52-2131-9C40-9915-68AE95F615AB}"/>
              </a:ext>
            </a:extLst>
          </p:cNvPr>
          <p:cNvCxnSpPr>
            <a:cxnSpLocks/>
          </p:cNvCxnSpPr>
          <p:nvPr/>
        </p:nvCxnSpPr>
        <p:spPr>
          <a:xfrm flipH="1">
            <a:off x="1789217" y="256749"/>
            <a:ext cx="8004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6AE6BC5-A13E-3F43-BA12-A5BEF14EEC82}"/>
              </a:ext>
            </a:extLst>
          </p:cNvPr>
          <p:cNvCxnSpPr>
            <a:cxnSpLocks/>
          </p:cNvCxnSpPr>
          <p:nvPr/>
        </p:nvCxnSpPr>
        <p:spPr>
          <a:xfrm flipH="1">
            <a:off x="1798523" y="646656"/>
            <a:ext cx="8004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2DE4ADF-7980-5248-AB39-AF45C590F638}"/>
              </a:ext>
            </a:extLst>
          </p:cNvPr>
          <p:cNvCxnSpPr>
            <a:cxnSpLocks/>
          </p:cNvCxnSpPr>
          <p:nvPr/>
        </p:nvCxnSpPr>
        <p:spPr>
          <a:xfrm flipH="1">
            <a:off x="616528" y="759684"/>
            <a:ext cx="24533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F033C77-39BF-DD45-8A1A-5D9D713124CA}"/>
              </a:ext>
            </a:extLst>
          </p:cNvPr>
          <p:cNvCxnSpPr>
            <a:cxnSpLocks/>
          </p:cNvCxnSpPr>
          <p:nvPr/>
        </p:nvCxnSpPr>
        <p:spPr>
          <a:xfrm flipH="1">
            <a:off x="1405463" y="864889"/>
            <a:ext cx="16762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5657DE4B-2627-A043-881D-7A19F9AF69D0}"/>
              </a:ext>
            </a:extLst>
          </p:cNvPr>
          <p:cNvSpPr/>
          <p:nvPr/>
        </p:nvSpPr>
        <p:spPr>
          <a:xfrm>
            <a:off x="2517573" y="461131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A00E18B-5DE5-684D-8BE1-4AE547D38953}"/>
              </a:ext>
            </a:extLst>
          </p:cNvPr>
          <p:cNvSpPr/>
          <p:nvPr/>
        </p:nvSpPr>
        <p:spPr>
          <a:xfrm>
            <a:off x="2527469" y="589781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E5439FA-E0B7-724F-96AB-A6A6DE759448}"/>
              </a:ext>
            </a:extLst>
          </p:cNvPr>
          <p:cNvCxnSpPr>
            <a:cxnSpLocks/>
          </p:cNvCxnSpPr>
          <p:nvPr/>
        </p:nvCxnSpPr>
        <p:spPr>
          <a:xfrm flipH="1">
            <a:off x="3031122" y="570149"/>
            <a:ext cx="3533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426E80F-B0EA-224D-A604-982852F55F9F}"/>
              </a:ext>
            </a:extLst>
          </p:cNvPr>
          <p:cNvCxnSpPr>
            <a:cxnSpLocks/>
          </p:cNvCxnSpPr>
          <p:nvPr/>
        </p:nvCxnSpPr>
        <p:spPr>
          <a:xfrm flipH="1" flipV="1">
            <a:off x="3055389" y="192285"/>
            <a:ext cx="92551" cy="3016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F108CE6-75CC-424D-8AD1-83FB37737314}"/>
              </a:ext>
            </a:extLst>
          </p:cNvPr>
          <p:cNvCxnSpPr>
            <a:cxnSpLocks/>
          </p:cNvCxnSpPr>
          <p:nvPr/>
        </p:nvCxnSpPr>
        <p:spPr>
          <a:xfrm flipH="1">
            <a:off x="3077735" y="637281"/>
            <a:ext cx="82080" cy="129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377310E-204D-7C4F-B3D5-CECFD62191F9}"/>
              </a:ext>
            </a:extLst>
          </p:cNvPr>
          <p:cNvCxnSpPr>
            <a:cxnSpLocks/>
          </p:cNvCxnSpPr>
          <p:nvPr/>
        </p:nvCxnSpPr>
        <p:spPr>
          <a:xfrm flipH="1">
            <a:off x="3063880" y="759684"/>
            <a:ext cx="98519" cy="1109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8E228DF-8012-4446-8D98-F713BCCE0692}"/>
              </a:ext>
            </a:extLst>
          </p:cNvPr>
          <p:cNvCxnSpPr>
            <a:cxnSpLocks/>
          </p:cNvCxnSpPr>
          <p:nvPr/>
        </p:nvCxnSpPr>
        <p:spPr>
          <a:xfrm flipH="1">
            <a:off x="1817063" y="1216671"/>
            <a:ext cx="8004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3626512-332A-C043-92D1-19F03A629BC1}"/>
              </a:ext>
            </a:extLst>
          </p:cNvPr>
          <p:cNvCxnSpPr>
            <a:cxnSpLocks/>
          </p:cNvCxnSpPr>
          <p:nvPr/>
        </p:nvCxnSpPr>
        <p:spPr>
          <a:xfrm flipH="1">
            <a:off x="1817063" y="1577462"/>
            <a:ext cx="8004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CB53FD6-1DE4-804F-9D54-06D65220525E}"/>
              </a:ext>
            </a:extLst>
          </p:cNvPr>
          <p:cNvCxnSpPr>
            <a:cxnSpLocks/>
          </p:cNvCxnSpPr>
          <p:nvPr/>
        </p:nvCxnSpPr>
        <p:spPr>
          <a:xfrm flipH="1">
            <a:off x="1409206" y="1084064"/>
            <a:ext cx="11488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796063C-91D3-1940-9D26-F5080FD28F87}"/>
              </a:ext>
            </a:extLst>
          </p:cNvPr>
          <p:cNvCxnSpPr>
            <a:cxnSpLocks/>
          </p:cNvCxnSpPr>
          <p:nvPr/>
        </p:nvCxnSpPr>
        <p:spPr>
          <a:xfrm flipH="1">
            <a:off x="1409289" y="1462094"/>
            <a:ext cx="11488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0C5B0D5E-3DE2-034D-A796-E79809EA1FAB}"/>
              </a:ext>
            </a:extLst>
          </p:cNvPr>
          <p:cNvSpPr/>
          <p:nvPr/>
        </p:nvSpPr>
        <p:spPr>
          <a:xfrm>
            <a:off x="2515593" y="1409177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0BC5C76-DB7B-AB4A-AD5B-239D34DA47D4}"/>
              </a:ext>
            </a:extLst>
          </p:cNvPr>
          <p:cNvSpPr/>
          <p:nvPr/>
        </p:nvSpPr>
        <p:spPr>
          <a:xfrm>
            <a:off x="2513615" y="1537827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3ABA6CEE-D621-7D4D-9690-D586724E1E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3030" y="941361"/>
            <a:ext cx="698614" cy="606992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64604B0-BA4F-E643-AB89-4BC05F257A1C}"/>
              </a:ext>
            </a:extLst>
          </p:cNvPr>
          <p:cNvCxnSpPr>
            <a:cxnSpLocks/>
          </p:cNvCxnSpPr>
          <p:nvPr/>
        </p:nvCxnSpPr>
        <p:spPr>
          <a:xfrm flipH="1">
            <a:off x="3031122" y="1136946"/>
            <a:ext cx="3533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FDEDF30-E6DB-0347-BE60-8EF2A89710C1}"/>
              </a:ext>
            </a:extLst>
          </p:cNvPr>
          <p:cNvCxnSpPr>
            <a:cxnSpLocks/>
            <a:stCxn id="77" idx="1"/>
            <a:endCxn id="19" idx="3"/>
          </p:cNvCxnSpPr>
          <p:nvPr/>
        </p:nvCxnSpPr>
        <p:spPr>
          <a:xfrm flipH="1">
            <a:off x="3055389" y="1244857"/>
            <a:ext cx="167641" cy="2699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38DFA199-17A8-3747-96CA-D3296DD3D914}"/>
              </a:ext>
            </a:extLst>
          </p:cNvPr>
          <p:cNvSpPr/>
          <p:nvPr/>
        </p:nvSpPr>
        <p:spPr>
          <a:xfrm>
            <a:off x="3285510" y="1335945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B1A2BEC-A3C9-5642-B64B-CF685C753BEA}"/>
              </a:ext>
            </a:extLst>
          </p:cNvPr>
          <p:cNvCxnSpPr>
            <a:cxnSpLocks/>
          </p:cNvCxnSpPr>
          <p:nvPr/>
        </p:nvCxnSpPr>
        <p:spPr>
          <a:xfrm flipH="1">
            <a:off x="3007972" y="1391962"/>
            <a:ext cx="218726" cy="3848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9C85177-659B-C54A-A56D-CF2A54411AE2}"/>
              </a:ext>
            </a:extLst>
          </p:cNvPr>
          <p:cNvCxnSpPr>
            <a:cxnSpLocks/>
          </p:cNvCxnSpPr>
          <p:nvPr/>
        </p:nvCxnSpPr>
        <p:spPr>
          <a:xfrm flipH="1">
            <a:off x="1007424" y="1774743"/>
            <a:ext cx="20083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1C60DA1-C7F6-F84D-8387-4ADEA34B4A0B}"/>
              </a:ext>
            </a:extLst>
          </p:cNvPr>
          <p:cNvCxnSpPr>
            <a:cxnSpLocks/>
          </p:cNvCxnSpPr>
          <p:nvPr/>
        </p:nvCxnSpPr>
        <p:spPr>
          <a:xfrm flipH="1">
            <a:off x="3772973" y="1256732"/>
            <a:ext cx="4002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D8AEB353-9A89-3A44-AC20-C7CC258253DF}"/>
              </a:ext>
            </a:extLst>
          </p:cNvPr>
          <p:cNvSpPr/>
          <p:nvPr/>
        </p:nvSpPr>
        <p:spPr>
          <a:xfrm>
            <a:off x="970123" y="8933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0E7DF5B5-C8D2-6344-8BDB-564846A55D14}"/>
              </a:ext>
            </a:extLst>
          </p:cNvPr>
          <p:cNvSpPr/>
          <p:nvPr/>
        </p:nvSpPr>
        <p:spPr>
          <a:xfrm>
            <a:off x="1763492" y="21798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D2272EE1-84DE-844B-A613-AFA2A7E8B38F}"/>
              </a:ext>
            </a:extLst>
          </p:cNvPr>
          <p:cNvSpPr/>
          <p:nvPr/>
        </p:nvSpPr>
        <p:spPr>
          <a:xfrm>
            <a:off x="978042" y="47696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CC254D4-9786-974C-AD92-D1361BD836A6}"/>
              </a:ext>
            </a:extLst>
          </p:cNvPr>
          <p:cNvSpPr/>
          <p:nvPr/>
        </p:nvSpPr>
        <p:spPr>
          <a:xfrm>
            <a:off x="1759536" y="60561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FE4A6B2B-5D90-D040-BE1A-E885E2C64C9E}"/>
              </a:ext>
            </a:extLst>
          </p:cNvPr>
          <p:cNvSpPr/>
          <p:nvPr/>
        </p:nvSpPr>
        <p:spPr>
          <a:xfrm>
            <a:off x="605652" y="72238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AE91F8B9-DEE9-5C46-B77A-6396A3E72A19}"/>
              </a:ext>
            </a:extLst>
          </p:cNvPr>
          <p:cNvSpPr/>
          <p:nvPr/>
        </p:nvSpPr>
        <p:spPr>
          <a:xfrm>
            <a:off x="1375869" y="82728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9C742C5-1202-DD45-9355-CD6829BF1183}"/>
              </a:ext>
            </a:extLst>
          </p:cNvPr>
          <p:cNvSpPr/>
          <p:nvPr/>
        </p:nvSpPr>
        <p:spPr>
          <a:xfrm>
            <a:off x="1373894" y="103906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56A29ABE-C4D2-0C48-B58E-805809EF70EC}"/>
              </a:ext>
            </a:extLst>
          </p:cNvPr>
          <p:cNvSpPr/>
          <p:nvPr/>
        </p:nvSpPr>
        <p:spPr>
          <a:xfrm>
            <a:off x="1763499" y="117958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84346687-6287-E74F-A215-633208C32DD8}"/>
              </a:ext>
            </a:extLst>
          </p:cNvPr>
          <p:cNvSpPr/>
          <p:nvPr/>
        </p:nvSpPr>
        <p:spPr>
          <a:xfrm>
            <a:off x="1381509" y="141511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86E8ECD7-BB7C-CF47-B5A9-8F78CE18E533}"/>
              </a:ext>
            </a:extLst>
          </p:cNvPr>
          <p:cNvSpPr/>
          <p:nvPr/>
        </p:nvSpPr>
        <p:spPr>
          <a:xfrm>
            <a:off x="1759539" y="154376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06E90EA8-5E98-484E-9B35-00D34A8C1D43}"/>
              </a:ext>
            </a:extLst>
          </p:cNvPr>
          <p:cNvSpPr/>
          <p:nvPr/>
        </p:nvSpPr>
        <p:spPr>
          <a:xfrm>
            <a:off x="973789" y="173178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172075E-8228-4D4E-84DF-A8A1764FB04A}"/>
              </a:ext>
            </a:extLst>
          </p:cNvPr>
          <p:cNvSpPr txBox="1"/>
          <p:nvPr/>
        </p:nvSpPr>
        <p:spPr>
          <a:xfrm>
            <a:off x="4189889" y="334319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a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9539324-F5ED-984F-A0F8-1F416E392D7D}"/>
              </a:ext>
            </a:extLst>
          </p:cNvPr>
          <p:cNvSpPr txBox="1"/>
          <p:nvPr/>
        </p:nvSpPr>
        <p:spPr>
          <a:xfrm>
            <a:off x="4189054" y="99436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b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E386100-4235-E54D-8186-2311B443E78B}"/>
              </a:ext>
            </a:extLst>
          </p:cNvPr>
          <p:cNvCxnSpPr>
            <a:cxnSpLocks/>
          </p:cNvCxnSpPr>
          <p:nvPr/>
        </p:nvCxnSpPr>
        <p:spPr>
          <a:xfrm flipH="1">
            <a:off x="641268" y="1880207"/>
            <a:ext cx="274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E185121C-6986-9F40-9532-C8245C705474}"/>
              </a:ext>
            </a:extLst>
          </p:cNvPr>
          <p:cNvCxnSpPr>
            <a:cxnSpLocks/>
          </p:cNvCxnSpPr>
          <p:nvPr/>
        </p:nvCxnSpPr>
        <p:spPr>
          <a:xfrm flipH="1">
            <a:off x="1010164" y="1956728"/>
            <a:ext cx="23743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E418A90-F07E-0245-8B57-63DF4391E2F4}"/>
              </a:ext>
            </a:extLst>
          </p:cNvPr>
          <p:cNvCxnSpPr>
            <a:cxnSpLocks/>
          </p:cNvCxnSpPr>
          <p:nvPr/>
        </p:nvCxnSpPr>
        <p:spPr>
          <a:xfrm flipH="1">
            <a:off x="1398670" y="2049753"/>
            <a:ext cx="1985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1EF1D6B6-D99A-0042-84AC-D8EA068DD091}"/>
              </a:ext>
            </a:extLst>
          </p:cNvPr>
          <p:cNvCxnSpPr>
            <a:cxnSpLocks/>
          </p:cNvCxnSpPr>
          <p:nvPr/>
        </p:nvCxnSpPr>
        <p:spPr>
          <a:xfrm flipH="1">
            <a:off x="1772164" y="2142477"/>
            <a:ext cx="16123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>
            <a:extLst>
              <a:ext uri="{FF2B5EF4-FFF2-40B4-BE49-F238E27FC236}">
                <a16:creationId xmlns:a16="http://schemas.microsoft.com/office/drawing/2014/main" id="{8725B55E-463B-E341-944D-29D9FE10C1DD}"/>
              </a:ext>
            </a:extLst>
          </p:cNvPr>
          <p:cNvSpPr/>
          <p:nvPr/>
        </p:nvSpPr>
        <p:spPr>
          <a:xfrm>
            <a:off x="3331035" y="2001085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99F76091-41D2-7245-9A25-D27DC5B3EDC2}"/>
              </a:ext>
            </a:extLst>
          </p:cNvPr>
          <p:cNvSpPr/>
          <p:nvPr/>
        </p:nvSpPr>
        <p:spPr>
          <a:xfrm>
            <a:off x="615552" y="183879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62D60E39-792E-F745-80FA-4A8D5D1E15F8}"/>
              </a:ext>
            </a:extLst>
          </p:cNvPr>
          <p:cNvSpPr/>
          <p:nvPr/>
        </p:nvSpPr>
        <p:spPr>
          <a:xfrm>
            <a:off x="981706" y="192024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1D71AB1-40A4-1147-9C90-CC35B56C6720}"/>
              </a:ext>
            </a:extLst>
          </p:cNvPr>
          <p:cNvSpPr/>
          <p:nvPr/>
        </p:nvSpPr>
        <p:spPr>
          <a:xfrm>
            <a:off x="1383488" y="201326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FF38C421-CEBB-7B46-9B54-736F35F50E9E}"/>
              </a:ext>
            </a:extLst>
          </p:cNvPr>
          <p:cNvSpPr/>
          <p:nvPr/>
        </p:nvSpPr>
        <p:spPr>
          <a:xfrm>
            <a:off x="1761517" y="210629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1545A47-6DF3-364B-A8A0-047726F895CD}"/>
              </a:ext>
            </a:extLst>
          </p:cNvPr>
          <p:cNvSpPr txBox="1"/>
          <p:nvPr/>
        </p:nvSpPr>
        <p:spPr>
          <a:xfrm>
            <a:off x="4189054" y="1741728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c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587BAF4B-4567-A047-966B-193ABC6A88DE}"/>
              </a:ext>
            </a:extLst>
          </p:cNvPr>
          <p:cNvCxnSpPr>
            <a:cxnSpLocks/>
          </p:cNvCxnSpPr>
          <p:nvPr/>
        </p:nvCxnSpPr>
        <p:spPr>
          <a:xfrm flipH="1">
            <a:off x="1017320" y="2286369"/>
            <a:ext cx="15821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2C5780F-58B3-FE44-89D5-648D9C831C62}"/>
              </a:ext>
            </a:extLst>
          </p:cNvPr>
          <p:cNvCxnSpPr>
            <a:cxnSpLocks/>
          </p:cNvCxnSpPr>
          <p:nvPr/>
        </p:nvCxnSpPr>
        <p:spPr>
          <a:xfrm flipH="1">
            <a:off x="1805187" y="2458761"/>
            <a:ext cx="8004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C901A4BF-D424-134A-A6F1-EC5B7402A553}"/>
              </a:ext>
            </a:extLst>
          </p:cNvPr>
          <p:cNvCxnSpPr>
            <a:cxnSpLocks/>
          </p:cNvCxnSpPr>
          <p:nvPr/>
        </p:nvCxnSpPr>
        <p:spPr>
          <a:xfrm flipH="1" flipV="1">
            <a:off x="1419488" y="2367449"/>
            <a:ext cx="118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108FF32-8039-6745-8812-C5240B94CE73}"/>
              </a:ext>
            </a:extLst>
          </p:cNvPr>
          <p:cNvGrpSpPr/>
          <p:nvPr/>
        </p:nvGrpSpPr>
        <p:grpSpPr>
          <a:xfrm>
            <a:off x="1001350" y="2687787"/>
            <a:ext cx="1588273" cy="172392"/>
            <a:chOff x="1001350" y="2895837"/>
            <a:chExt cx="1588273" cy="172392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01AAF8B-ADA9-5D44-A72C-E8489AFF0F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1350" y="2895837"/>
              <a:ext cx="1582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A21ED96B-F393-FC47-868F-926A15CF7E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9217" y="3068229"/>
              <a:ext cx="8004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1BF495B5-5A3B-DB41-A7E8-7EF52FFD4E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3518" y="2976917"/>
              <a:ext cx="118602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97A309D-83AB-5C4C-B3C8-293AF7032397}"/>
              </a:ext>
            </a:extLst>
          </p:cNvPr>
          <p:cNvGrpSpPr/>
          <p:nvPr/>
        </p:nvGrpSpPr>
        <p:grpSpPr>
          <a:xfrm>
            <a:off x="1022926" y="3041738"/>
            <a:ext cx="1588273" cy="172392"/>
            <a:chOff x="1001350" y="2895837"/>
            <a:chExt cx="1588273" cy="172392"/>
          </a:xfrm>
        </p:grpSpPr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B066214-1870-7B4B-866F-BF5763F3E2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1350" y="2895837"/>
              <a:ext cx="1582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A709514-1AF7-BF4F-8C9A-202D4739A7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9217" y="3068229"/>
              <a:ext cx="8004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F917B99F-FAA3-0D4E-AF05-14FD54098A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3518" y="2976917"/>
              <a:ext cx="118602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2D6AE10-AD5C-254B-AE75-D70AB9428AFB}"/>
              </a:ext>
            </a:extLst>
          </p:cNvPr>
          <p:cNvGrpSpPr/>
          <p:nvPr/>
        </p:nvGrpSpPr>
        <p:grpSpPr>
          <a:xfrm>
            <a:off x="1033143" y="3454985"/>
            <a:ext cx="1588273" cy="172392"/>
            <a:chOff x="1001350" y="2895837"/>
            <a:chExt cx="1588273" cy="172392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B1B5317-E548-3446-947C-F92B3EA9C6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1350" y="2895837"/>
              <a:ext cx="1582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667D19B9-4A32-D144-88E2-26999E5305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9217" y="3068229"/>
              <a:ext cx="8004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A23AB64-DF7A-0545-BB92-8AA214A292C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3518" y="2976917"/>
              <a:ext cx="118602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2313D46C-E75A-0C4B-92EF-EFE6C8AD8BE8}"/>
              </a:ext>
            </a:extLst>
          </p:cNvPr>
          <p:cNvGrpSpPr/>
          <p:nvPr/>
        </p:nvGrpSpPr>
        <p:grpSpPr>
          <a:xfrm>
            <a:off x="976067" y="2260192"/>
            <a:ext cx="863387" cy="234900"/>
            <a:chOff x="976067" y="2480117"/>
            <a:chExt cx="863387" cy="234900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9ABCAAD-F6FC-8745-BA29-723BE5D9E464}"/>
                </a:ext>
              </a:extLst>
            </p:cNvPr>
            <p:cNvSpPr/>
            <p:nvPr/>
          </p:nvSpPr>
          <p:spPr>
            <a:xfrm>
              <a:off x="976067" y="2480117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028E8CAD-404C-EA46-BF4C-FA487EEA3798}"/>
                </a:ext>
              </a:extLst>
            </p:cNvPr>
            <p:cNvSpPr/>
            <p:nvPr/>
          </p:nvSpPr>
          <p:spPr>
            <a:xfrm>
              <a:off x="1389423" y="254999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F96A7704-6F58-D846-9419-0AF5BF963282}"/>
                </a:ext>
              </a:extLst>
            </p:cNvPr>
            <p:cNvSpPr/>
            <p:nvPr/>
          </p:nvSpPr>
          <p:spPr>
            <a:xfrm>
              <a:off x="1767454" y="2643017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7388513E-A91D-DE4D-A9AD-7EE8FA8DE9FF}"/>
              </a:ext>
            </a:extLst>
          </p:cNvPr>
          <p:cNvGrpSpPr/>
          <p:nvPr/>
        </p:nvGrpSpPr>
        <p:grpSpPr>
          <a:xfrm>
            <a:off x="973789" y="2639261"/>
            <a:ext cx="851812" cy="258050"/>
            <a:chOff x="987642" y="2456967"/>
            <a:chExt cx="851812" cy="258050"/>
          </a:xfrm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2EE08465-BBF8-514C-89C6-C1828C4F2009}"/>
                </a:ext>
              </a:extLst>
            </p:cNvPr>
            <p:cNvSpPr/>
            <p:nvPr/>
          </p:nvSpPr>
          <p:spPr>
            <a:xfrm>
              <a:off x="987642" y="2456967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B60EB6F1-5445-2547-9FF0-4F40A82A85D4}"/>
                </a:ext>
              </a:extLst>
            </p:cNvPr>
            <p:cNvSpPr/>
            <p:nvPr/>
          </p:nvSpPr>
          <p:spPr>
            <a:xfrm>
              <a:off x="1389423" y="254999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884E46CC-E027-9944-86E4-8682EA17E58A}"/>
                </a:ext>
              </a:extLst>
            </p:cNvPr>
            <p:cNvSpPr/>
            <p:nvPr/>
          </p:nvSpPr>
          <p:spPr>
            <a:xfrm>
              <a:off x="1767454" y="2643017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CC4D64B-64AE-B248-877A-493C15E43E62}"/>
              </a:ext>
            </a:extLst>
          </p:cNvPr>
          <p:cNvGrpSpPr/>
          <p:nvPr/>
        </p:nvGrpSpPr>
        <p:grpSpPr>
          <a:xfrm>
            <a:off x="972764" y="2993793"/>
            <a:ext cx="851812" cy="258050"/>
            <a:chOff x="987642" y="2456967"/>
            <a:chExt cx="851812" cy="25805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CB9B9C33-522D-6A4E-930A-9C692BB74385}"/>
                </a:ext>
              </a:extLst>
            </p:cNvPr>
            <p:cNvSpPr/>
            <p:nvPr/>
          </p:nvSpPr>
          <p:spPr>
            <a:xfrm>
              <a:off x="987642" y="2456967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CF6BC9B9-8753-BD4E-86A5-3D24A6ACFC81}"/>
                </a:ext>
              </a:extLst>
            </p:cNvPr>
            <p:cNvSpPr/>
            <p:nvPr/>
          </p:nvSpPr>
          <p:spPr>
            <a:xfrm>
              <a:off x="1389423" y="254999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47D397C6-E99F-1546-9FE3-C8747B54C053}"/>
                </a:ext>
              </a:extLst>
            </p:cNvPr>
            <p:cNvSpPr/>
            <p:nvPr/>
          </p:nvSpPr>
          <p:spPr>
            <a:xfrm>
              <a:off x="1767454" y="2643017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7AE55A7F-66B7-7049-8FA1-14EA66F4B9F4}"/>
              </a:ext>
            </a:extLst>
          </p:cNvPr>
          <p:cNvGrpSpPr/>
          <p:nvPr/>
        </p:nvGrpSpPr>
        <p:grpSpPr>
          <a:xfrm>
            <a:off x="970123" y="3406897"/>
            <a:ext cx="863387" cy="258050"/>
            <a:chOff x="976067" y="2456967"/>
            <a:chExt cx="863387" cy="258050"/>
          </a:xfrm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B382EB7C-088B-CC46-8B66-2A78DB7BF91E}"/>
                </a:ext>
              </a:extLst>
            </p:cNvPr>
            <p:cNvSpPr/>
            <p:nvPr/>
          </p:nvSpPr>
          <p:spPr>
            <a:xfrm>
              <a:off x="976067" y="2456967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4EFA5C6-EA68-4D4F-BA73-F49489C38013}"/>
                </a:ext>
              </a:extLst>
            </p:cNvPr>
            <p:cNvSpPr/>
            <p:nvPr/>
          </p:nvSpPr>
          <p:spPr>
            <a:xfrm>
              <a:off x="1377848" y="254999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3432493B-5D69-8E4D-B567-6B34944DFF77}"/>
                </a:ext>
              </a:extLst>
            </p:cNvPr>
            <p:cNvSpPr/>
            <p:nvPr/>
          </p:nvSpPr>
          <p:spPr>
            <a:xfrm>
              <a:off x="1767454" y="2643017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55" name="Oval 154">
            <a:extLst>
              <a:ext uri="{FF2B5EF4-FFF2-40B4-BE49-F238E27FC236}">
                <a16:creationId xmlns:a16="http://schemas.microsoft.com/office/drawing/2014/main" id="{2DCD5231-42FE-8B46-810B-E8BB23BAD85E}"/>
              </a:ext>
            </a:extLst>
          </p:cNvPr>
          <p:cNvSpPr/>
          <p:nvPr/>
        </p:nvSpPr>
        <p:spPr>
          <a:xfrm>
            <a:off x="2523515" y="2229117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1F5CD114-4A87-D14C-8F04-BCECAAB88786}"/>
              </a:ext>
            </a:extLst>
          </p:cNvPr>
          <p:cNvSpPr/>
          <p:nvPr/>
        </p:nvSpPr>
        <p:spPr>
          <a:xfrm>
            <a:off x="2533415" y="2322142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E14AA280-CF8B-4B49-983A-06851A9FC324}"/>
              </a:ext>
            </a:extLst>
          </p:cNvPr>
          <p:cNvSpPr/>
          <p:nvPr/>
        </p:nvSpPr>
        <p:spPr>
          <a:xfrm>
            <a:off x="2531440" y="2415167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FAA0C695-76ED-9545-8D0D-755DC2D43107}"/>
              </a:ext>
            </a:extLst>
          </p:cNvPr>
          <p:cNvSpPr/>
          <p:nvPr/>
        </p:nvSpPr>
        <p:spPr>
          <a:xfrm>
            <a:off x="2521536" y="2630899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01F8B749-171C-E24D-86EC-52BEF43F18D1}"/>
              </a:ext>
            </a:extLst>
          </p:cNvPr>
          <p:cNvSpPr/>
          <p:nvPr/>
        </p:nvSpPr>
        <p:spPr>
          <a:xfrm>
            <a:off x="2519558" y="3080177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DBA7C63E-7775-D641-A9A0-89C9C61C064F}"/>
              </a:ext>
            </a:extLst>
          </p:cNvPr>
          <p:cNvSpPr/>
          <p:nvPr/>
        </p:nvSpPr>
        <p:spPr>
          <a:xfrm>
            <a:off x="2543311" y="3590820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92EEF4A6-37A8-C140-825F-2F523CEA85C7}"/>
              </a:ext>
            </a:extLst>
          </p:cNvPr>
          <p:cNvCxnSpPr>
            <a:cxnSpLocks/>
          </p:cNvCxnSpPr>
          <p:nvPr/>
        </p:nvCxnSpPr>
        <p:spPr>
          <a:xfrm flipH="1">
            <a:off x="3061722" y="3218718"/>
            <a:ext cx="322746" cy="3172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C39DD586-F8DE-EC43-9BAA-6FA8891CBBA0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046098" y="2361152"/>
            <a:ext cx="392845" cy="5227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FB7C5467-F0AC-AB42-B41A-C8768B5FE694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3037654" y="2762747"/>
            <a:ext cx="390650" cy="2263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35297334-6900-5144-8321-BDD473353080}"/>
              </a:ext>
            </a:extLst>
          </p:cNvPr>
          <p:cNvCxnSpPr>
            <a:cxnSpLocks/>
            <a:stCxn id="25" idx="3"/>
            <a:endCxn id="5" idx="1"/>
          </p:cNvCxnSpPr>
          <p:nvPr/>
        </p:nvCxnSpPr>
        <p:spPr>
          <a:xfrm flipV="1">
            <a:off x="3038654" y="3103924"/>
            <a:ext cx="389651" cy="129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9A05DA0D-375E-0D43-BE3B-F8889A6A2784}"/>
              </a:ext>
            </a:extLst>
          </p:cNvPr>
          <p:cNvCxnSpPr>
            <a:cxnSpLocks/>
          </p:cNvCxnSpPr>
          <p:nvPr/>
        </p:nvCxnSpPr>
        <p:spPr>
          <a:xfrm flipH="1">
            <a:off x="2982656" y="3319775"/>
            <a:ext cx="445648" cy="4396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821BDD97-DC54-F746-AD5D-46E62974A024}"/>
              </a:ext>
            </a:extLst>
          </p:cNvPr>
          <p:cNvCxnSpPr>
            <a:cxnSpLocks/>
          </p:cNvCxnSpPr>
          <p:nvPr/>
        </p:nvCxnSpPr>
        <p:spPr>
          <a:xfrm>
            <a:off x="3445031" y="2881538"/>
            <a:ext cx="4257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BDF77A0E-F54A-4E47-BE6A-82CAA91D2BD8}"/>
              </a:ext>
            </a:extLst>
          </p:cNvPr>
          <p:cNvCxnSpPr>
            <a:cxnSpLocks/>
          </p:cNvCxnSpPr>
          <p:nvPr/>
        </p:nvCxnSpPr>
        <p:spPr>
          <a:xfrm>
            <a:off x="3421035" y="2989130"/>
            <a:ext cx="4497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F7FA6603-5662-D343-BA9C-2B4877DA505D}"/>
              </a:ext>
            </a:extLst>
          </p:cNvPr>
          <p:cNvCxnSpPr>
            <a:cxnSpLocks/>
          </p:cNvCxnSpPr>
          <p:nvPr/>
        </p:nvCxnSpPr>
        <p:spPr>
          <a:xfrm>
            <a:off x="3385532" y="3103924"/>
            <a:ext cx="5400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ED404233-618D-2746-A610-C3EBCE697999}"/>
              </a:ext>
            </a:extLst>
          </p:cNvPr>
          <p:cNvCxnSpPr>
            <a:cxnSpLocks/>
          </p:cNvCxnSpPr>
          <p:nvPr/>
        </p:nvCxnSpPr>
        <p:spPr>
          <a:xfrm>
            <a:off x="3375510" y="3214130"/>
            <a:ext cx="5400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EAA538D7-8B03-5A4C-AB14-0A25FFAFB772}"/>
              </a:ext>
            </a:extLst>
          </p:cNvPr>
          <p:cNvCxnSpPr>
            <a:cxnSpLocks/>
          </p:cNvCxnSpPr>
          <p:nvPr/>
        </p:nvCxnSpPr>
        <p:spPr>
          <a:xfrm>
            <a:off x="3421035" y="3317679"/>
            <a:ext cx="4497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5245F5B2-A117-D848-A072-C590950DBE17}"/>
              </a:ext>
            </a:extLst>
          </p:cNvPr>
          <p:cNvCxnSpPr>
            <a:cxnSpLocks/>
          </p:cNvCxnSpPr>
          <p:nvPr/>
        </p:nvCxnSpPr>
        <p:spPr>
          <a:xfrm flipH="1">
            <a:off x="641268" y="3748578"/>
            <a:ext cx="23606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A74D73C4-F478-2341-A52C-46D75F045A26}"/>
              </a:ext>
            </a:extLst>
          </p:cNvPr>
          <p:cNvCxnSpPr>
            <a:cxnSpLocks/>
          </p:cNvCxnSpPr>
          <p:nvPr/>
        </p:nvCxnSpPr>
        <p:spPr>
          <a:xfrm flipH="1">
            <a:off x="4693865" y="3110403"/>
            <a:ext cx="4002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AFA68B13-9B7F-3944-8D5A-0DC54A80E957}"/>
              </a:ext>
            </a:extLst>
          </p:cNvPr>
          <p:cNvSpPr txBox="1"/>
          <p:nvPr/>
        </p:nvSpPr>
        <p:spPr>
          <a:xfrm>
            <a:off x="5055782" y="2849344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d</a:t>
            </a:r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4CA7C274-27ED-0749-98DC-E36C43400C09}"/>
              </a:ext>
            </a:extLst>
          </p:cNvPr>
          <p:cNvCxnSpPr>
            <a:cxnSpLocks/>
          </p:cNvCxnSpPr>
          <p:nvPr/>
        </p:nvCxnSpPr>
        <p:spPr>
          <a:xfrm flipH="1">
            <a:off x="1044764" y="3939894"/>
            <a:ext cx="15821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3FB06444-8C36-8848-A149-D364E18762F4}"/>
              </a:ext>
            </a:extLst>
          </p:cNvPr>
          <p:cNvCxnSpPr>
            <a:cxnSpLocks/>
          </p:cNvCxnSpPr>
          <p:nvPr/>
        </p:nvCxnSpPr>
        <p:spPr>
          <a:xfrm flipH="1">
            <a:off x="1795285" y="4064784"/>
            <a:ext cx="8004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961A79BD-471D-6B44-BEFC-C58BDD4A3758}"/>
              </a:ext>
            </a:extLst>
          </p:cNvPr>
          <p:cNvCxnSpPr>
            <a:cxnSpLocks/>
          </p:cNvCxnSpPr>
          <p:nvPr/>
        </p:nvCxnSpPr>
        <p:spPr>
          <a:xfrm flipH="1">
            <a:off x="1815704" y="4447041"/>
            <a:ext cx="8004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3B1C0D76-6AFA-854F-A324-9AC98C69666F}"/>
              </a:ext>
            </a:extLst>
          </p:cNvPr>
          <p:cNvCxnSpPr>
            <a:cxnSpLocks/>
          </p:cNvCxnSpPr>
          <p:nvPr/>
        </p:nvCxnSpPr>
        <p:spPr>
          <a:xfrm flipH="1" flipV="1">
            <a:off x="1397711" y="4304000"/>
            <a:ext cx="118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Oval 209">
            <a:extLst>
              <a:ext uri="{FF2B5EF4-FFF2-40B4-BE49-F238E27FC236}">
                <a16:creationId xmlns:a16="http://schemas.microsoft.com/office/drawing/2014/main" id="{1D9C6355-355F-6C40-BE47-FDB2941D5BD9}"/>
              </a:ext>
            </a:extLst>
          </p:cNvPr>
          <p:cNvSpPr/>
          <p:nvPr/>
        </p:nvSpPr>
        <p:spPr>
          <a:xfrm>
            <a:off x="590426" y="371521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0ED9C57C-57DA-C74B-97B5-EB1A2EFE8F74}"/>
              </a:ext>
            </a:extLst>
          </p:cNvPr>
          <p:cNvSpPr/>
          <p:nvPr/>
        </p:nvSpPr>
        <p:spPr>
          <a:xfrm>
            <a:off x="968157" y="390354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7E739331-6325-E14B-A7EC-A5DCB3DDD74F}"/>
              </a:ext>
            </a:extLst>
          </p:cNvPr>
          <p:cNvSpPr/>
          <p:nvPr/>
        </p:nvSpPr>
        <p:spPr>
          <a:xfrm>
            <a:off x="1761524" y="403219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6904CC56-B325-584E-A406-5E60DA6998FB}"/>
              </a:ext>
            </a:extLst>
          </p:cNvPr>
          <p:cNvSpPr/>
          <p:nvPr/>
        </p:nvSpPr>
        <p:spPr>
          <a:xfrm>
            <a:off x="1379536" y="426802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F1AD291A-9AE3-DA4A-8F06-C9730B174714}"/>
              </a:ext>
            </a:extLst>
          </p:cNvPr>
          <p:cNvSpPr/>
          <p:nvPr/>
        </p:nvSpPr>
        <p:spPr>
          <a:xfrm>
            <a:off x="1757566" y="440854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B4D201B7-5659-284C-85E8-11B7F2D2BAE2}"/>
              </a:ext>
            </a:extLst>
          </p:cNvPr>
          <p:cNvSpPr/>
          <p:nvPr/>
        </p:nvSpPr>
        <p:spPr>
          <a:xfrm>
            <a:off x="1371914" y="472720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8F14C893-12D0-C541-811C-7E902C98A1AE}"/>
              </a:ext>
            </a:extLst>
          </p:cNvPr>
          <p:cNvSpPr/>
          <p:nvPr/>
        </p:nvSpPr>
        <p:spPr>
          <a:xfrm>
            <a:off x="2529456" y="3885720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A19B02B4-0C0A-8E4F-AC35-E9F99C8681D3}"/>
              </a:ext>
            </a:extLst>
          </p:cNvPr>
          <p:cNvSpPr/>
          <p:nvPr/>
        </p:nvSpPr>
        <p:spPr>
          <a:xfrm>
            <a:off x="2527481" y="4026245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3C1A7F7C-B4D6-724F-AA74-A8E1B6460DC9}"/>
              </a:ext>
            </a:extLst>
          </p:cNvPr>
          <p:cNvSpPr/>
          <p:nvPr/>
        </p:nvSpPr>
        <p:spPr>
          <a:xfrm>
            <a:off x="2525504" y="4404274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0627B68F-C809-7941-AD67-64C3DE2C2450}"/>
              </a:ext>
            </a:extLst>
          </p:cNvPr>
          <p:cNvGrpSpPr/>
          <p:nvPr/>
        </p:nvGrpSpPr>
        <p:grpSpPr>
          <a:xfrm>
            <a:off x="3046098" y="3819127"/>
            <a:ext cx="911253" cy="596900"/>
            <a:chOff x="3364782" y="4080368"/>
            <a:chExt cx="911253" cy="596900"/>
          </a:xfrm>
        </p:grpSpPr>
        <p:pic>
          <p:nvPicPr>
            <p:cNvPr id="220" name="Picture 219">
              <a:extLst>
                <a:ext uri="{FF2B5EF4-FFF2-40B4-BE49-F238E27FC236}">
                  <a16:creationId xmlns:a16="http://schemas.microsoft.com/office/drawing/2014/main" id="{E58165FD-1D9A-9045-B044-1AC9B910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53735" y="4080368"/>
              <a:ext cx="622300" cy="596900"/>
            </a:xfrm>
            <a:prstGeom prst="rect">
              <a:avLst/>
            </a:prstGeom>
          </p:spPr>
        </p:pic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67549D11-E7D6-BC4D-80FA-7D3EDDC5AA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4782" y="4451746"/>
              <a:ext cx="280749" cy="188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8D93D96E-0943-444A-92EE-DA34F3D3C1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72316" y="4261105"/>
              <a:ext cx="265014" cy="769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A47A5FA9-ADBE-FD49-A7D0-57B5C5754C98}"/>
              </a:ext>
            </a:extLst>
          </p:cNvPr>
          <p:cNvCxnSpPr>
            <a:cxnSpLocks/>
          </p:cNvCxnSpPr>
          <p:nvPr/>
        </p:nvCxnSpPr>
        <p:spPr>
          <a:xfrm flipH="1">
            <a:off x="3870784" y="4104193"/>
            <a:ext cx="4002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:a16="http://schemas.microsoft.com/office/drawing/2014/main" id="{614E13F3-B3F6-FF43-9157-C3EA05C18DC9}"/>
              </a:ext>
            </a:extLst>
          </p:cNvPr>
          <p:cNvSpPr txBox="1"/>
          <p:nvPr/>
        </p:nvSpPr>
        <p:spPr>
          <a:xfrm>
            <a:off x="4324282" y="3857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e</a:t>
            </a:r>
          </a:p>
        </p:txBody>
      </p:sp>
      <p:pic>
        <p:nvPicPr>
          <p:cNvPr id="232" name="Picture 231">
            <a:extLst>
              <a:ext uri="{FF2B5EF4-FFF2-40B4-BE49-F238E27FC236}">
                <a16:creationId xmlns:a16="http://schemas.microsoft.com/office/drawing/2014/main" id="{89509399-2172-DC48-8EE0-4BFFCB72C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129" y="4586801"/>
            <a:ext cx="1025236" cy="566797"/>
          </a:xfrm>
          <a:prstGeom prst="rect">
            <a:avLst/>
          </a:prstGeom>
        </p:spPr>
      </p:pic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68E792DA-6807-A64E-A69E-6588C93958CA}"/>
              </a:ext>
            </a:extLst>
          </p:cNvPr>
          <p:cNvCxnSpPr>
            <a:cxnSpLocks/>
          </p:cNvCxnSpPr>
          <p:nvPr/>
        </p:nvCxnSpPr>
        <p:spPr>
          <a:xfrm flipH="1">
            <a:off x="3015744" y="4824631"/>
            <a:ext cx="4002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E8096502-EC41-3B45-81D5-A12D86F21777}"/>
              </a:ext>
            </a:extLst>
          </p:cNvPr>
          <p:cNvCxnSpPr>
            <a:cxnSpLocks/>
          </p:cNvCxnSpPr>
          <p:nvPr/>
        </p:nvCxnSpPr>
        <p:spPr>
          <a:xfrm flipH="1" flipV="1">
            <a:off x="3127634" y="4608520"/>
            <a:ext cx="218717" cy="1332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AFBB8BA4-D9A0-614E-BDBB-3D60CC11F566}"/>
              </a:ext>
            </a:extLst>
          </p:cNvPr>
          <p:cNvCxnSpPr>
            <a:cxnSpLocks/>
          </p:cNvCxnSpPr>
          <p:nvPr/>
        </p:nvCxnSpPr>
        <p:spPr>
          <a:xfrm flipH="1">
            <a:off x="641268" y="4608803"/>
            <a:ext cx="248279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417AE227-3B91-D24F-A509-3495CF9B1FF5}"/>
              </a:ext>
            </a:extLst>
          </p:cNvPr>
          <p:cNvCxnSpPr>
            <a:cxnSpLocks/>
          </p:cNvCxnSpPr>
          <p:nvPr/>
        </p:nvCxnSpPr>
        <p:spPr>
          <a:xfrm flipH="1">
            <a:off x="1801849" y="4897909"/>
            <a:ext cx="8004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299898F3-D0F0-204D-9907-32E9CAD5FC4B}"/>
              </a:ext>
            </a:extLst>
          </p:cNvPr>
          <p:cNvCxnSpPr>
            <a:cxnSpLocks/>
          </p:cNvCxnSpPr>
          <p:nvPr/>
        </p:nvCxnSpPr>
        <p:spPr>
          <a:xfrm flipH="1" flipV="1">
            <a:off x="1439271" y="4761204"/>
            <a:ext cx="118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35862414-B4DA-0D44-8E02-DE87D92EBDA0}"/>
              </a:ext>
            </a:extLst>
          </p:cNvPr>
          <p:cNvCxnSpPr>
            <a:cxnSpLocks/>
          </p:cNvCxnSpPr>
          <p:nvPr/>
        </p:nvCxnSpPr>
        <p:spPr>
          <a:xfrm flipH="1" flipV="1">
            <a:off x="1411556" y="5135280"/>
            <a:ext cx="118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00E6A082-E95D-9741-BC9F-58B5229D18A0}"/>
              </a:ext>
            </a:extLst>
          </p:cNvPr>
          <p:cNvCxnSpPr>
            <a:cxnSpLocks/>
          </p:cNvCxnSpPr>
          <p:nvPr/>
        </p:nvCxnSpPr>
        <p:spPr>
          <a:xfrm flipH="1">
            <a:off x="1017049" y="5269929"/>
            <a:ext cx="15821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08A22E4B-8D5A-5C47-8B48-0B49C878561D}"/>
              </a:ext>
            </a:extLst>
          </p:cNvPr>
          <p:cNvCxnSpPr>
            <a:cxnSpLocks/>
          </p:cNvCxnSpPr>
          <p:nvPr/>
        </p:nvCxnSpPr>
        <p:spPr>
          <a:xfrm flipH="1">
            <a:off x="1802177" y="5659334"/>
            <a:ext cx="8004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34CA413D-006A-D04A-8281-FA13FC42C7D6}"/>
              </a:ext>
            </a:extLst>
          </p:cNvPr>
          <p:cNvCxnSpPr>
            <a:cxnSpLocks/>
          </p:cNvCxnSpPr>
          <p:nvPr/>
        </p:nvCxnSpPr>
        <p:spPr>
          <a:xfrm flipH="1">
            <a:off x="1015732" y="5519403"/>
            <a:ext cx="15821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Oval 243">
            <a:extLst>
              <a:ext uri="{FF2B5EF4-FFF2-40B4-BE49-F238E27FC236}">
                <a16:creationId xmlns:a16="http://schemas.microsoft.com/office/drawing/2014/main" id="{07449B65-73E4-8D41-8B9A-87F100E2E1A2}"/>
              </a:ext>
            </a:extLst>
          </p:cNvPr>
          <p:cNvSpPr/>
          <p:nvPr/>
        </p:nvSpPr>
        <p:spPr>
          <a:xfrm>
            <a:off x="1757564" y="486346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1DC03E79-EAF1-0441-BB59-635EDED1F339}"/>
              </a:ext>
            </a:extLst>
          </p:cNvPr>
          <p:cNvSpPr/>
          <p:nvPr/>
        </p:nvSpPr>
        <p:spPr>
          <a:xfrm>
            <a:off x="1371913" y="508742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001E2CA7-19B5-9348-9CB7-44D0CB878A51}"/>
              </a:ext>
            </a:extLst>
          </p:cNvPr>
          <p:cNvSpPr/>
          <p:nvPr/>
        </p:nvSpPr>
        <p:spPr>
          <a:xfrm>
            <a:off x="970127" y="522368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99C4220F-42A6-B445-A1A5-F96694BC7E3C}"/>
              </a:ext>
            </a:extLst>
          </p:cNvPr>
          <p:cNvSpPr/>
          <p:nvPr/>
        </p:nvSpPr>
        <p:spPr>
          <a:xfrm>
            <a:off x="970125" y="548920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72B62820-9285-9243-B704-DA60570FAAEA}"/>
              </a:ext>
            </a:extLst>
          </p:cNvPr>
          <p:cNvSpPr/>
          <p:nvPr/>
        </p:nvSpPr>
        <p:spPr>
          <a:xfrm>
            <a:off x="1757557" y="562775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F232845D-A760-9D4D-A1F2-2D1A26243DA4}"/>
              </a:ext>
            </a:extLst>
          </p:cNvPr>
          <p:cNvSpPr/>
          <p:nvPr/>
        </p:nvSpPr>
        <p:spPr>
          <a:xfrm>
            <a:off x="2541331" y="5619527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B4EA9B11-ED82-5F41-BC1C-E2D6BCE4CC07}"/>
              </a:ext>
            </a:extLst>
          </p:cNvPr>
          <p:cNvSpPr/>
          <p:nvPr/>
        </p:nvSpPr>
        <p:spPr>
          <a:xfrm>
            <a:off x="2527475" y="5106904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60C56EB0-2480-E84E-B744-E8EF8FE59198}"/>
              </a:ext>
            </a:extLst>
          </p:cNvPr>
          <p:cNvSpPr/>
          <p:nvPr/>
        </p:nvSpPr>
        <p:spPr>
          <a:xfrm>
            <a:off x="2543306" y="4716997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1560B20A-933B-414C-9312-7C08CE520A9E}"/>
              </a:ext>
            </a:extLst>
          </p:cNvPr>
          <p:cNvSpPr/>
          <p:nvPr/>
        </p:nvSpPr>
        <p:spPr>
          <a:xfrm>
            <a:off x="2555186" y="4857522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F989084D-380C-434B-A386-6C9912AEDF8B}"/>
              </a:ext>
            </a:extLst>
          </p:cNvPr>
          <p:cNvCxnSpPr>
            <a:cxnSpLocks/>
            <a:endCxn id="30" idx="3"/>
          </p:cNvCxnSpPr>
          <p:nvPr/>
        </p:nvCxnSpPr>
        <p:spPr>
          <a:xfrm flipH="1">
            <a:off x="3064089" y="4922168"/>
            <a:ext cx="279008" cy="2842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86635AA8-9DEB-FF40-8842-8B26F4B0BB38}"/>
              </a:ext>
            </a:extLst>
          </p:cNvPr>
          <p:cNvCxnSpPr>
            <a:cxnSpLocks/>
            <a:endCxn id="31" idx="3"/>
          </p:cNvCxnSpPr>
          <p:nvPr/>
        </p:nvCxnSpPr>
        <p:spPr>
          <a:xfrm flipH="1">
            <a:off x="3064089" y="5010598"/>
            <a:ext cx="279008" cy="5736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TextBox 256">
            <a:extLst>
              <a:ext uri="{FF2B5EF4-FFF2-40B4-BE49-F238E27FC236}">
                <a16:creationId xmlns:a16="http://schemas.microsoft.com/office/drawing/2014/main" id="{7BF69E79-8E23-DD40-B81F-7036FF65FC39}"/>
              </a:ext>
            </a:extLst>
          </p:cNvPr>
          <p:cNvSpPr txBox="1"/>
          <p:nvPr/>
        </p:nvSpPr>
        <p:spPr>
          <a:xfrm>
            <a:off x="4353136" y="4667076"/>
            <a:ext cx="282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f</a:t>
            </a:r>
          </a:p>
        </p:txBody>
      </p:sp>
      <p:pic>
        <p:nvPicPr>
          <p:cNvPr id="260" name="Picture 259">
            <a:extLst>
              <a:ext uri="{FF2B5EF4-FFF2-40B4-BE49-F238E27FC236}">
                <a16:creationId xmlns:a16="http://schemas.microsoft.com/office/drawing/2014/main" id="{35E3A243-4E7A-BF43-A073-5F2D7197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468" y="5963919"/>
            <a:ext cx="1025236" cy="566797"/>
          </a:xfrm>
          <a:prstGeom prst="rect">
            <a:avLst/>
          </a:prstGeom>
        </p:spPr>
      </p:pic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BEAB55A7-1C92-8249-BE40-4BE6D79D430F}"/>
              </a:ext>
            </a:extLst>
          </p:cNvPr>
          <p:cNvCxnSpPr>
            <a:cxnSpLocks/>
          </p:cNvCxnSpPr>
          <p:nvPr/>
        </p:nvCxnSpPr>
        <p:spPr>
          <a:xfrm flipH="1">
            <a:off x="613576" y="5764505"/>
            <a:ext cx="25407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51C6E03D-F974-4549-B9DD-03F623DB9A2D}"/>
              </a:ext>
            </a:extLst>
          </p:cNvPr>
          <p:cNvCxnSpPr>
            <a:cxnSpLocks/>
          </p:cNvCxnSpPr>
          <p:nvPr/>
        </p:nvCxnSpPr>
        <p:spPr>
          <a:xfrm flipH="1" flipV="1">
            <a:off x="3137331" y="5751293"/>
            <a:ext cx="256997" cy="3732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2B912BC0-4B27-024A-88EF-AEC0A0871982}"/>
              </a:ext>
            </a:extLst>
          </p:cNvPr>
          <p:cNvCxnSpPr>
            <a:cxnSpLocks/>
            <a:endCxn id="32" idx="3"/>
          </p:cNvCxnSpPr>
          <p:nvPr/>
        </p:nvCxnSpPr>
        <p:spPr>
          <a:xfrm flipH="1" flipV="1">
            <a:off x="3073427" y="5944726"/>
            <a:ext cx="311042" cy="2562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44DEBDF6-B22E-EA40-AC01-3395E8BC2A33}"/>
              </a:ext>
            </a:extLst>
          </p:cNvPr>
          <p:cNvCxnSpPr>
            <a:cxnSpLocks/>
          </p:cNvCxnSpPr>
          <p:nvPr/>
        </p:nvCxnSpPr>
        <p:spPr>
          <a:xfrm flipH="1">
            <a:off x="3038740" y="6296549"/>
            <a:ext cx="4002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FC76D00A-69EB-A940-9DA6-2E59B27FDEB5}"/>
              </a:ext>
            </a:extLst>
          </p:cNvPr>
          <p:cNvCxnSpPr>
            <a:cxnSpLocks/>
          </p:cNvCxnSpPr>
          <p:nvPr/>
        </p:nvCxnSpPr>
        <p:spPr>
          <a:xfrm flipH="1">
            <a:off x="3061852" y="6392517"/>
            <a:ext cx="342520" cy="250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F6F63A2D-B39D-BC48-AC92-88C493EEE632}"/>
              </a:ext>
            </a:extLst>
          </p:cNvPr>
          <p:cNvCxnSpPr>
            <a:cxnSpLocks/>
          </p:cNvCxnSpPr>
          <p:nvPr/>
        </p:nvCxnSpPr>
        <p:spPr>
          <a:xfrm flipH="1">
            <a:off x="1780627" y="5883686"/>
            <a:ext cx="8004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C619A0E0-5941-7544-9431-682B0F94A6B8}"/>
              </a:ext>
            </a:extLst>
          </p:cNvPr>
          <p:cNvCxnSpPr>
            <a:cxnSpLocks/>
          </p:cNvCxnSpPr>
          <p:nvPr/>
        </p:nvCxnSpPr>
        <p:spPr>
          <a:xfrm flipH="1" flipV="1">
            <a:off x="1390334" y="6016882"/>
            <a:ext cx="118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Oval 275">
            <a:extLst>
              <a:ext uri="{FF2B5EF4-FFF2-40B4-BE49-F238E27FC236}">
                <a16:creationId xmlns:a16="http://schemas.microsoft.com/office/drawing/2014/main" id="{50241471-0DBB-2845-8A98-F45384971CD5}"/>
              </a:ext>
            </a:extLst>
          </p:cNvPr>
          <p:cNvSpPr/>
          <p:nvPr/>
        </p:nvSpPr>
        <p:spPr>
          <a:xfrm>
            <a:off x="2543258" y="5841377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B1172885-40DD-1A4A-BF45-135F1FC51683}"/>
              </a:ext>
            </a:extLst>
          </p:cNvPr>
          <p:cNvCxnSpPr>
            <a:cxnSpLocks/>
          </p:cNvCxnSpPr>
          <p:nvPr/>
        </p:nvCxnSpPr>
        <p:spPr>
          <a:xfrm flipH="1" flipV="1">
            <a:off x="1425060" y="6236807"/>
            <a:ext cx="118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B74EC6B6-1166-7649-B975-58A271BA6DFC}"/>
              </a:ext>
            </a:extLst>
          </p:cNvPr>
          <p:cNvCxnSpPr>
            <a:cxnSpLocks/>
          </p:cNvCxnSpPr>
          <p:nvPr/>
        </p:nvCxnSpPr>
        <p:spPr>
          <a:xfrm flipH="1">
            <a:off x="1029236" y="6366287"/>
            <a:ext cx="15821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7C4BC361-49F0-EB41-8F8D-CC6B4A75F225}"/>
              </a:ext>
            </a:extLst>
          </p:cNvPr>
          <p:cNvCxnSpPr>
            <a:cxnSpLocks/>
          </p:cNvCxnSpPr>
          <p:nvPr/>
        </p:nvCxnSpPr>
        <p:spPr>
          <a:xfrm flipH="1" flipV="1">
            <a:off x="1392264" y="6585980"/>
            <a:ext cx="118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2A1F9FD8-E947-2141-B21A-FD67A52F9F1F}"/>
              </a:ext>
            </a:extLst>
          </p:cNvPr>
          <p:cNvCxnSpPr>
            <a:cxnSpLocks/>
          </p:cNvCxnSpPr>
          <p:nvPr/>
        </p:nvCxnSpPr>
        <p:spPr>
          <a:xfrm flipH="1">
            <a:off x="996440" y="6715460"/>
            <a:ext cx="15821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A02D60D9-C38F-9A41-9616-E3FC88059F36}"/>
              </a:ext>
            </a:extLst>
          </p:cNvPr>
          <p:cNvSpPr/>
          <p:nvPr/>
        </p:nvSpPr>
        <p:spPr>
          <a:xfrm>
            <a:off x="2545183" y="6190547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D0FE3E5D-8F51-9A48-BF16-CEBD284275C8}"/>
              </a:ext>
            </a:extLst>
          </p:cNvPr>
          <p:cNvSpPr/>
          <p:nvPr/>
        </p:nvSpPr>
        <p:spPr>
          <a:xfrm>
            <a:off x="2547113" y="6667040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E319982F-5E47-3C48-8FBD-495ECF8CCB41}"/>
              </a:ext>
            </a:extLst>
          </p:cNvPr>
          <p:cNvSpPr/>
          <p:nvPr/>
        </p:nvSpPr>
        <p:spPr>
          <a:xfrm>
            <a:off x="1747910" y="584959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4DC51036-3DF9-7A47-8BDB-16DA9D796B1E}"/>
              </a:ext>
            </a:extLst>
          </p:cNvPr>
          <p:cNvSpPr/>
          <p:nvPr/>
        </p:nvSpPr>
        <p:spPr>
          <a:xfrm>
            <a:off x="1367873" y="597884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728C55B3-416F-6C4E-8759-515073013651}"/>
              </a:ext>
            </a:extLst>
          </p:cNvPr>
          <p:cNvSpPr/>
          <p:nvPr/>
        </p:nvSpPr>
        <p:spPr>
          <a:xfrm>
            <a:off x="1369802" y="620069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E7B1BA22-E83A-3D4E-B28E-E046A0DF5D8B}"/>
              </a:ext>
            </a:extLst>
          </p:cNvPr>
          <p:cNvSpPr/>
          <p:nvPr/>
        </p:nvSpPr>
        <p:spPr>
          <a:xfrm>
            <a:off x="966617" y="632994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55FD9618-651F-194C-8FCB-26E5484463A0}"/>
              </a:ext>
            </a:extLst>
          </p:cNvPr>
          <p:cNvSpPr/>
          <p:nvPr/>
        </p:nvSpPr>
        <p:spPr>
          <a:xfrm>
            <a:off x="968545" y="667912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6A460457-76E0-6041-916A-D2BB765B54E4}"/>
              </a:ext>
            </a:extLst>
          </p:cNvPr>
          <p:cNvSpPr/>
          <p:nvPr/>
        </p:nvSpPr>
        <p:spPr>
          <a:xfrm>
            <a:off x="1375589" y="655372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04A0FFD8-DA5E-DF49-A17A-511C00AA7952}"/>
              </a:ext>
            </a:extLst>
          </p:cNvPr>
          <p:cNvSpPr txBox="1"/>
          <p:nvPr/>
        </p:nvSpPr>
        <p:spPr>
          <a:xfrm>
            <a:off x="4385616" y="5993153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g</a:t>
            </a:r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2EF7B8DA-EA61-B449-B218-FD7D7973614F}"/>
              </a:ext>
            </a:extLst>
          </p:cNvPr>
          <p:cNvSpPr/>
          <p:nvPr/>
        </p:nvSpPr>
        <p:spPr>
          <a:xfrm>
            <a:off x="592353" y="457367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00FB8F21-2D1F-2F49-B6C8-40BC6B01D29E}"/>
              </a:ext>
            </a:extLst>
          </p:cNvPr>
          <p:cNvSpPr/>
          <p:nvPr/>
        </p:nvSpPr>
        <p:spPr>
          <a:xfrm>
            <a:off x="594282" y="573306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0713BEF9-AC68-714D-9CF2-363FE9980653}"/>
              </a:ext>
            </a:extLst>
          </p:cNvPr>
          <p:cNvGrpSpPr/>
          <p:nvPr/>
        </p:nvGrpSpPr>
        <p:grpSpPr>
          <a:xfrm>
            <a:off x="5599652" y="1719831"/>
            <a:ext cx="3086100" cy="3556000"/>
            <a:chOff x="5738549" y="1650381"/>
            <a:chExt cx="3086100" cy="3556000"/>
          </a:xfrm>
        </p:grpSpPr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1C652748-6128-0240-B838-3CD44C716B27}"/>
                </a:ext>
              </a:extLst>
            </p:cNvPr>
            <p:cNvGrpSpPr/>
            <p:nvPr/>
          </p:nvGrpSpPr>
          <p:grpSpPr>
            <a:xfrm>
              <a:off x="5738549" y="1650381"/>
              <a:ext cx="3086100" cy="3556000"/>
              <a:chOff x="5738549" y="1650381"/>
              <a:chExt cx="3086100" cy="3556000"/>
            </a:xfrm>
          </p:grpSpPr>
          <p:pic>
            <p:nvPicPr>
              <p:cNvPr id="293" name="Picture 292">
                <a:extLst>
                  <a:ext uri="{FF2B5EF4-FFF2-40B4-BE49-F238E27FC236}">
                    <a16:creationId xmlns:a16="http://schemas.microsoft.com/office/drawing/2014/main" id="{43635381-0169-3C45-A0E1-638E7BCAAD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38549" y="1650381"/>
                <a:ext cx="3086100" cy="3556000"/>
              </a:xfrm>
              <a:prstGeom prst="rect">
                <a:avLst/>
              </a:prstGeom>
            </p:spPr>
          </p:pic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06C6324D-80C3-F34E-9CC2-422E0E55B244}"/>
                  </a:ext>
                </a:extLst>
              </p:cNvPr>
              <p:cNvSpPr/>
              <p:nvPr/>
            </p:nvSpPr>
            <p:spPr>
              <a:xfrm>
                <a:off x="6458673" y="2229117"/>
                <a:ext cx="370390" cy="20389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4FD58F19-65B5-9047-A016-F2E1C0D41814}"/>
                  </a:ext>
                </a:extLst>
              </p:cNvPr>
              <p:cNvSpPr/>
              <p:nvPr/>
            </p:nvSpPr>
            <p:spPr>
              <a:xfrm>
                <a:off x="5931380" y="3787545"/>
                <a:ext cx="370390" cy="8209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E8846629-392A-FA40-8268-9A51046BD5BA}"/>
                  </a:ext>
                </a:extLst>
              </p:cNvPr>
              <p:cNvSpPr/>
              <p:nvPr/>
            </p:nvSpPr>
            <p:spPr>
              <a:xfrm>
                <a:off x="8171727" y="4188798"/>
                <a:ext cx="312517" cy="3610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A1B1748D-D186-2D47-8AE3-6AA3F9EEC1E4}"/>
                </a:ext>
              </a:extLst>
            </p:cNvPr>
            <p:cNvGrpSpPr/>
            <p:nvPr/>
          </p:nvGrpSpPr>
          <p:grpSpPr>
            <a:xfrm>
              <a:off x="6359628" y="2106292"/>
              <a:ext cx="370406" cy="1865901"/>
              <a:chOff x="4954042" y="3903543"/>
              <a:chExt cx="370406" cy="1865901"/>
            </a:xfrm>
          </p:grpSpPr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7FE19EB9-E495-F34D-BEFA-6839EBA62753}"/>
                  </a:ext>
                </a:extLst>
              </p:cNvPr>
              <p:cNvSpPr txBox="1"/>
              <p:nvPr/>
            </p:nvSpPr>
            <p:spPr>
              <a:xfrm>
                <a:off x="4954042" y="3903543"/>
                <a:ext cx="3369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b="1"/>
                  <a:t>a</a:t>
                </a:r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9217008E-6DA0-ED46-B7C5-00639B9D2A81}"/>
                  </a:ext>
                </a:extLst>
              </p:cNvPr>
              <p:cNvSpPr txBox="1"/>
              <p:nvPr/>
            </p:nvSpPr>
            <p:spPr>
              <a:xfrm>
                <a:off x="4957678" y="4166522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b="1"/>
                  <a:t>b</a:t>
                </a:r>
              </a:p>
            </p:txBody>
          </p:sp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9E0B7378-1D5F-1846-86C6-9D43B201A732}"/>
                  </a:ext>
                </a:extLst>
              </p:cNvPr>
              <p:cNvSpPr txBox="1"/>
              <p:nvPr/>
            </p:nvSpPr>
            <p:spPr>
              <a:xfrm>
                <a:off x="4970758" y="4373076"/>
                <a:ext cx="3129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b="1"/>
                  <a:t>c</a:t>
                </a:r>
              </a:p>
            </p:txBody>
          </p:sp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41A276BC-2B9E-F544-8867-5170CB83E675}"/>
                  </a:ext>
                </a:extLst>
              </p:cNvPr>
              <p:cNvSpPr txBox="1"/>
              <p:nvPr/>
            </p:nvSpPr>
            <p:spPr>
              <a:xfrm>
                <a:off x="4970758" y="4609563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b="1"/>
                  <a:t>d</a:t>
                </a:r>
              </a:p>
            </p:txBody>
          </p:sp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id="{7D4ADE95-12B3-AF45-A9C4-434174AB228A}"/>
                  </a:ext>
                </a:extLst>
              </p:cNvPr>
              <p:cNvSpPr txBox="1"/>
              <p:nvPr/>
            </p:nvSpPr>
            <p:spPr>
              <a:xfrm>
                <a:off x="4973872" y="483844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b="1"/>
                  <a:t>e</a:t>
                </a:r>
              </a:p>
            </p:txBody>
          </p:sp>
          <p:sp>
            <p:nvSpPr>
              <p:cNvPr id="300" name="TextBox 299">
                <a:extLst>
                  <a:ext uri="{FF2B5EF4-FFF2-40B4-BE49-F238E27FC236}">
                    <a16:creationId xmlns:a16="http://schemas.microsoft.com/office/drawing/2014/main" id="{3C586E70-965E-C043-89C9-4FDF8E83B1A8}"/>
                  </a:ext>
                </a:extLst>
              </p:cNvPr>
              <p:cNvSpPr txBox="1"/>
              <p:nvPr/>
            </p:nvSpPr>
            <p:spPr>
              <a:xfrm>
                <a:off x="5000681" y="5108389"/>
                <a:ext cx="2824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b="1"/>
                  <a:t>f</a:t>
                </a:r>
              </a:p>
            </p:txBody>
          </p:sp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DF871100-2872-AE4F-85CF-1B4A6ACF19D5}"/>
                  </a:ext>
                </a:extLst>
              </p:cNvPr>
              <p:cNvSpPr txBox="1"/>
              <p:nvPr/>
            </p:nvSpPr>
            <p:spPr>
              <a:xfrm>
                <a:off x="4993908" y="5307779"/>
                <a:ext cx="3305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b="1"/>
                  <a:t>g</a:t>
                </a:r>
              </a:p>
            </p:txBody>
          </p:sp>
        </p:grpSp>
      </p:grp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199EB3ED-815C-5845-A2D1-A5CEF4A58DC7}"/>
              </a:ext>
            </a:extLst>
          </p:cNvPr>
          <p:cNvCxnSpPr>
            <a:cxnSpLocks/>
          </p:cNvCxnSpPr>
          <p:nvPr/>
        </p:nvCxnSpPr>
        <p:spPr>
          <a:xfrm flipH="1">
            <a:off x="5423721" y="3110701"/>
            <a:ext cx="4002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4A8A5F37-B2DC-BC45-A781-BAC85C448DC8}"/>
              </a:ext>
            </a:extLst>
          </p:cNvPr>
          <p:cNvCxnSpPr>
            <a:cxnSpLocks/>
          </p:cNvCxnSpPr>
          <p:nvPr/>
        </p:nvCxnSpPr>
        <p:spPr>
          <a:xfrm flipH="1">
            <a:off x="4545817" y="2013267"/>
            <a:ext cx="4002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068C39DB-F0BE-A941-91A0-6A8CA304138A}"/>
              </a:ext>
            </a:extLst>
          </p:cNvPr>
          <p:cNvCxnSpPr>
            <a:cxnSpLocks/>
          </p:cNvCxnSpPr>
          <p:nvPr/>
        </p:nvCxnSpPr>
        <p:spPr>
          <a:xfrm flipH="1">
            <a:off x="4538830" y="1263162"/>
            <a:ext cx="4002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DE156DD5-636F-FF49-B106-43747D13EABC}"/>
              </a:ext>
            </a:extLst>
          </p:cNvPr>
          <p:cNvCxnSpPr>
            <a:cxnSpLocks/>
          </p:cNvCxnSpPr>
          <p:nvPr/>
        </p:nvCxnSpPr>
        <p:spPr>
          <a:xfrm flipH="1">
            <a:off x="4528488" y="616981"/>
            <a:ext cx="4002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F4B32FD4-4EE3-FB4E-BAA3-396777BA87CD}"/>
              </a:ext>
            </a:extLst>
          </p:cNvPr>
          <p:cNvCxnSpPr>
            <a:cxnSpLocks/>
          </p:cNvCxnSpPr>
          <p:nvPr/>
        </p:nvCxnSpPr>
        <p:spPr>
          <a:xfrm flipH="1">
            <a:off x="4664440" y="6249077"/>
            <a:ext cx="4002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F9C9B788-8A2E-104F-9FF2-E661A230965B}"/>
              </a:ext>
            </a:extLst>
          </p:cNvPr>
          <p:cNvCxnSpPr>
            <a:cxnSpLocks/>
          </p:cNvCxnSpPr>
          <p:nvPr/>
        </p:nvCxnSpPr>
        <p:spPr>
          <a:xfrm flipH="1">
            <a:off x="4655579" y="4913492"/>
            <a:ext cx="4002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45F3E855-1B76-FB42-884D-D96FFEF71887}"/>
              </a:ext>
            </a:extLst>
          </p:cNvPr>
          <p:cNvCxnSpPr>
            <a:cxnSpLocks/>
          </p:cNvCxnSpPr>
          <p:nvPr/>
        </p:nvCxnSpPr>
        <p:spPr>
          <a:xfrm flipH="1">
            <a:off x="4683522" y="4115023"/>
            <a:ext cx="4002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DBB748FC-8F29-5F4A-B675-2BDA75FA7DE1}"/>
              </a:ext>
            </a:extLst>
          </p:cNvPr>
          <p:cNvCxnSpPr>
            <a:cxnSpLocks/>
          </p:cNvCxnSpPr>
          <p:nvPr/>
        </p:nvCxnSpPr>
        <p:spPr>
          <a:xfrm flipH="1" flipV="1">
            <a:off x="4895509" y="613530"/>
            <a:ext cx="949706" cy="18452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71586172-E155-AD48-8235-C5F6E0EEADA0}"/>
              </a:ext>
            </a:extLst>
          </p:cNvPr>
          <p:cNvCxnSpPr>
            <a:cxnSpLocks/>
          </p:cNvCxnSpPr>
          <p:nvPr/>
        </p:nvCxnSpPr>
        <p:spPr>
          <a:xfrm flipH="1" flipV="1">
            <a:off x="4946763" y="1251977"/>
            <a:ext cx="909560" cy="14167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D6958A06-2119-A340-8288-2890E6B2F7A9}"/>
              </a:ext>
            </a:extLst>
          </p:cNvPr>
          <p:cNvCxnSpPr>
            <a:cxnSpLocks/>
          </p:cNvCxnSpPr>
          <p:nvPr/>
        </p:nvCxnSpPr>
        <p:spPr>
          <a:xfrm flipH="1" flipV="1">
            <a:off x="4940175" y="2010129"/>
            <a:ext cx="916148" cy="8737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61371711-7A60-1047-A238-02F3E320F6B7}"/>
              </a:ext>
            </a:extLst>
          </p:cNvPr>
          <p:cNvCxnSpPr>
            <a:cxnSpLocks/>
          </p:cNvCxnSpPr>
          <p:nvPr/>
        </p:nvCxnSpPr>
        <p:spPr>
          <a:xfrm flipH="1">
            <a:off x="5092575" y="3317679"/>
            <a:ext cx="769355" cy="8009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923CF9BF-4F44-C94C-B9B1-9771C315DE74}"/>
              </a:ext>
            </a:extLst>
          </p:cNvPr>
          <p:cNvCxnSpPr>
            <a:cxnSpLocks/>
          </p:cNvCxnSpPr>
          <p:nvPr/>
        </p:nvCxnSpPr>
        <p:spPr>
          <a:xfrm flipH="1">
            <a:off x="5055782" y="3572068"/>
            <a:ext cx="775374" cy="1350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3BD02340-E333-084A-AD2B-C6EB958AEC1F}"/>
              </a:ext>
            </a:extLst>
          </p:cNvPr>
          <p:cNvCxnSpPr>
            <a:cxnSpLocks/>
          </p:cNvCxnSpPr>
          <p:nvPr/>
        </p:nvCxnSpPr>
        <p:spPr>
          <a:xfrm flipH="1">
            <a:off x="5075594" y="3782345"/>
            <a:ext cx="769238" cy="24649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275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269F2F-CA21-1B49-BCD6-FBEC9269F2EF}"/>
              </a:ext>
            </a:extLst>
          </p:cNvPr>
          <p:cNvSpPr/>
          <p:nvPr/>
        </p:nvSpPr>
        <p:spPr>
          <a:xfrm>
            <a:off x="3080868" y="293316"/>
            <a:ext cx="2788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>
                <a:latin typeface="NimbusRomNo9L"/>
              </a:rPr>
              <a:t>Moduli combinatori </a:t>
            </a:r>
            <a:endParaRPr lang="it-IT" sz="24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7B7A5F-D8EC-5343-86C5-19E5C3D21BA1}"/>
              </a:ext>
            </a:extLst>
          </p:cNvPr>
          <p:cNvSpPr txBox="1"/>
          <p:nvPr/>
        </p:nvSpPr>
        <p:spPr>
          <a:xfrm>
            <a:off x="491836" y="928253"/>
            <a:ext cx="8263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Nella pratica si preferisce affrontare il progetto di una rete complessa secondo </a:t>
            </a:r>
          </a:p>
          <a:p>
            <a:r>
              <a:rPr lang="it-IT"/>
              <a:t>una tecnica di scomposizione della rete in blocchi funzionali, detti </a:t>
            </a:r>
            <a:r>
              <a:rPr lang="it-IT" i="1"/>
              <a:t>moduli combinatori.</a:t>
            </a:r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B2390B-C324-A145-96A9-B274C18E2350}"/>
              </a:ext>
            </a:extLst>
          </p:cNvPr>
          <p:cNvSpPr txBox="1"/>
          <p:nvPr/>
        </p:nvSpPr>
        <p:spPr>
          <a:xfrm>
            <a:off x="3158837" y="3068781"/>
            <a:ext cx="1891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/>
              <a:t>Decodificatori </a:t>
            </a:r>
          </a:p>
          <a:p>
            <a:pPr marL="342900" indent="-342900">
              <a:buFont typeface="+mj-lt"/>
              <a:buAutoNum type="arabicPeriod"/>
            </a:pPr>
            <a:r>
              <a:rPr lang="it-IT"/>
              <a:t>Codificatori </a:t>
            </a:r>
          </a:p>
          <a:p>
            <a:pPr marL="342900" indent="-342900">
              <a:buFont typeface="+mj-lt"/>
              <a:buAutoNum type="arabicPeriod"/>
            </a:pPr>
            <a:r>
              <a:rPr lang="it-IT"/>
              <a:t>Selettori </a:t>
            </a:r>
          </a:p>
          <a:p>
            <a:pPr marL="342900" indent="-342900">
              <a:buFont typeface="+mj-lt"/>
              <a:buAutoNum type="arabicPeriod"/>
            </a:pPr>
            <a:r>
              <a:rPr lang="it-IT"/>
              <a:t>Sommatori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8FE351-88C2-024D-BAD5-30648AA54B7E}"/>
              </a:ext>
            </a:extLst>
          </p:cNvPr>
          <p:cNvSpPr txBox="1"/>
          <p:nvPr/>
        </p:nvSpPr>
        <p:spPr>
          <a:xfrm>
            <a:off x="1911927" y="2396837"/>
            <a:ext cx="4722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Noi analizzeremo i seguenti moduli combinatori: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99926-8DD1-2844-925D-FDDF60846338}"/>
              </a:ext>
            </a:extLst>
          </p:cNvPr>
          <p:cNvSpPr txBox="1"/>
          <p:nvPr/>
        </p:nvSpPr>
        <p:spPr>
          <a:xfrm>
            <a:off x="7931809" y="2371"/>
            <a:ext cx="12121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Moduli combinatori</a:t>
            </a:r>
          </a:p>
        </p:txBody>
      </p:sp>
    </p:spTree>
    <p:extLst>
      <p:ext uri="{BB962C8B-B14F-4D97-AF65-F5344CB8AC3E}">
        <p14:creationId xmlns:p14="http://schemas.microsoft.com/office/powerpoint/2010/main" val="418214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5C170E-BC0A-8149-AE4C-553AA483F49B}"/>
              </a:ext>
            </a:extLst>
          </p:cNvPr>
          <p:cNvSpPr/>
          <p:nvPr/>
        </p:nvSpPr>
        <p:spPr>
          <a:xfrm>
            <a:off x="3653815" y="210189"/>
            <a:ext cx="1572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>
                <a:latin typeface="NimbusRomNo9L"/>
              </a:rPr>
              <a:t>Decodificatori </a:t>
            </a:r>
            <a:endParaRPr lang="it-IT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42DFE5-CE80-6947-98E7-3ECF5A1536D5}"/>
              </a:ext>
            </a:extLst>
          </p:cNvPr>
          <p:cNvSpPr txBox="1"/>
          <p:nvPr/>
        </p:nvSpPr>
        <p:spPr>
          <a:xfrm>
            <a:off x="748145" y="831273"/>
            <a:ext cx="7828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Convertono un numero espresso in notazione posizionale in base 2 in un numero </a:t>
            </a:r>
          </a:p>
          <a:p>
            <a:r>
              <a:rPr lang="it-IT"/>
              <a:t>intero in base 10.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B16ED2-F3DB-EA4C-9752-ED33036902B1}"/>
              </a:ext>
            </a:extLst>
          </p:cNvPr>
          <p:cNvSpPr/>
          <p:nvPr/>
        </p:nvSpPr>
        <p:spPr>
          <a:xfrm>
            <a:off x="748144" y="1729356"/>
            <a:ext cx="8070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>
                <a:latin typeface="NimbusRomNo9L"/>
              </a:rPr>
              <a:t>Un decodificatore accetta in ingresso </a:t>
            </a:r>
            <a:r>
              <a:rPr lang="it-IT" i="1">
                <a:latin typeface="CMMI10"/>
              </a:rPr>
              <a:t>n</a:t>
            </a:r>
            <a:r>
              <a:rPr lang="it-IT">
                <a:latin typeface="CMMI10"/>
              </a:rPr>
              <a:t> </a:t>
            </a:r>
            <a:r>
              <a:rPr lang="it-IT">
                <a:latin typeface="NimbusRomNo9L"/>
              </a:rPr>
              <a:t>bit e presenta in uscita 2</a:t>
            </a:r>
            <a:r>
              <a:rPr lang="it-IT" i="1" baseline="30000">
                <a:latin typeface="NimbusRomNo9L"/>
              </a:rPr>
              <a:t>n</a:t>
            </a:r>
            <a:r>
              <a:rPr lang="it-IT">
                <a:latin typeface="TeX"/>
              </a:rPr>
              <a:t> </a:t>
            </a:r>
            <a:r>
              <a:rPr lang="it-IT">
                <a:latin typeface="NimbusRomNo9L"/>
              </a:rPr>
              <a:t>linee, numerate da </a:t>
            </a:r>
            <a:r>
              <a:rPr lang="it-IT">
                <a:latin typeface="CMR10"/>
              </a:rPr>
              <a:t>0 </a:t>
            </a:r>
            <a:r>
              <a:rPr lang="it-IT">
                <a:latin typeface="NimbusRomNo9L"/>
              </a:rPr>
              <a:t>a 2</a:t>
            </a:r>
            <a:r>
              <a:rPr lang="it-IT" i="1" baseline="30000">
                <a:latin typeface="NimbusRomNo9L"/>
              </a:rPr>
              <a:t>n</a:t>
            </a:r>
            <a:r>
              <a:rPr lang="it-IT">
                <a:latin typeface="TeX"/>
              </a:rPr>
              <a:t>-</a:t>
            </a:r>
            <a:r>
              <a:rPr lang="it-IT">
                <a:latin typeface="CMR10"/>
              </a:rPr>
              <a:t>1</a:t>
            </a:r>
            <a:r>
              <a:rPr lang="it-IT">
                <a:latin typeface="NimbusRomNo9L"/>
              </a:rPr>
              <a:t>, in modo tale che va a </a:t>
            </a:r>
            <a:r>
              <a:rPr lang="it-IT">
                <a:latin typeface="CMR10"/>
              </a:rPr>
              <a:t>1 </a:t>
            </a:r>
            <a:r>
              <a:rPr lang="it-IT">
                <a:latin typeface="NimbusRomNo9L"/>
              </a:rPr>
              <a:t>la sola linea y</a:t>
            </a:r>
            <a:r>
              <a:rPr lang="it-IT" i="1" baseline="-25000">
                <a:latin typeface="NimbusRomNo9L"/>
              </a:rPr>
              <a:t>j</a:t>
            </a:r>
            <a:r>
              <a:rPr lang="it-IT">
                <a:latin typeface="NimbusRomNo9L"/>
              </a:rPr>
              <a:t> che corrisponde all’intero </a:t>
            </a:r>
            <a:r>
              <a:rPr lang="it-IT" i="1">
                <a:latin typeface="CMMI10"/>
              </a:rPr>
              <a:t>j</a:t>
            </a:r>
            <a:r>
              <a:rPr lang="it-IT">
                <a:latin typeface="CMMI10"/>
              </a:rPr>
              <a:t> </a:t>
            </a:r>
            <a:r>
              <a:rPr lang="it-IT">
                <a:latin typeface="NimbusRomNo9L"/>
              </a:rPr>
              <a:t>codificato in notazione posizionale dagli </a:t>
            </a:r>
            <a:r>
              <a:rPr lang="it-IT" i="1">
                <a:latin typeface="CMMI10"/>
              </a:rPr>
              <a:t>n</a:t>
            </a:r>
            <a:r>
              <a:rPr lang="it-IT">
                <a:latin typeface="CMMI10"/>
              </a:rPr>
              <a:t> </a:t>
            </a:r>
            <a:r>
              <a:rPr lang="it-IT">
                <a:latin typeface="NimbusRomNo9L"/>
              </a:rPr>
              <a:t>bit d’ingresso.</a:t>
            </a:r>
            <a:endParaRPr lang="it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7EB1DA-A2F5-3949-B18D-B11771A6D150}"/>
              </a:ext>
            </a:extLst>
          </p:cNvPr>
          <p:cNvSpPr txBox="1"/>
          <p:nvPr/>
        </p:nvSpPr>
        <p:spPr>
          <a:xfrm>
            <a:off x="8188118" y="2371"/>
            <a:ext cx="912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Decodificatori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FF0350-E128-2544-84E6-11351A101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273" y="3301340"/>
            <a:ext cx="2982361" cy="254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3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1AB182-C001-8644-83A8-35A82EA85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927" y="870368"/>
            <a:ext cx="1177060" cy="1112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F4AE99-68FD-A645-9BBF-ED6D471A4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46" y="450273"/>
            <a:ext cx="2492927" cy="16157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9C6DA8-514A-254B-A706-C3F384C436A2}"/>
              </a:ext>
            </a:extLst>
          </p:cNvPr>
          <p:cNvSpPr/>
          <p:nvPr/>
        </p:nvSpPr>
        <p:spPr>
          <a:xfrm>
            <a:off x="489274" y="2191389"/>
            <a:ext cx="4204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>
                <a:latin typeface="NimbusRomNo9L"/>
              </a:rPr>
              <a:t>Tavola di verità di un decodificatore a </a:t>
            </a:r>
            <a:r>
              <a:rPr lang="it-IT">
                <a:latin typeface="CMR8"/>
              </a:rPr>
              <a:t>2 </a:t>
            </a:r>
            <a:r>
              <a:rPr lang="it-IT">
                <a:latin typeface="NimbusRomNo9L"/>
              </a:rPr>
              <a:t>bit </a:t>
            </a:r>
            <a:endParaRPr lang="it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8D02C6-4B97-6446-8FFA-D942CE637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810" y="56571"/>
            <a:ext cx="1922318" cy="30367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E166BC-4BF9-F943-9400-EE2C60FBE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3498" y="5900503"/>
            <a:ext cx="2433660" cy="87436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49CF14F-53A8-9D42-8F87-E91B33BC87B3}"/>
              </a:ext>
            </a:extLst>
          </p:cNvPr>
          <p:cNvGrpSpPr/>
          <p:nvPr/>
        </p:nvGrpSpPr>
        <p:grpSpPr>
          <a:xfrm>
            <a:off x="489274" y="2941782"/>
            <a:ext cx="4204997" cy="2943136"/>
            <a:chOff x="489274" y="2941782"/>
            <a:chExt cx="4204997" cy="294313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6DBF4E8-C315-EA4F-955E-097967634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6245" y="2941782"/>
              <a:ext cx="4108025" cy="243218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5DE023C-9086-6B4D-879C-B13FA1CF0F1A}"/>
                </a:ext>
              </a:extLst>
            </p:cNvPr>
            <p:cNvSpPr/>
            <p:nvPr/>
          </p:nvSpPr>
          <p:spPr>
            <a:xfrm>
              <a:off x="489274" y="5515586"/>
              <a:ext cx="42049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>
                  <a:latin typeface="NimbusRomNo9L"/>
                </a:rPr>
                <a:t>Tavola di verità di un decodificatore a </a:t>
              </a:r>
              <a:r>
                <a:rPr lang="it-IT">
                  <a:latin typeface="CMR8"/>
                </a:rPr>
                <a:t>3 </a:t>
              </a:r>
              <a:r>
                <a:rPr lang="it-IT">
                  <a:latin typeface="NimbusRomNo9L"/>
                </a:rPr>
                <a:t>bit </a:t>
              </a:r>
              <a:endParaRPr lang="it-IT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6D5BD65-F6F7-0D4B-B84B-C42934BC7A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8927" y="3214296"/>
            <a:ext cx="1930399" cy="33187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2A6FF50-4D17-5E4F-9BDF-2BC57A41A653}"/>
              </a:ext>
            </a:extLst>
          </p:cNvPr>
          <p:cNvSpPr txBox="1"/>
          <p:nvPr/>
        </p:nvSpPr>
        <p:spPr>
          <a:xfrm>
            <a:off x="8188118" y="2371"/>
            <a:ext cx="912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Decodificatori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307E26-C910-694B-A028-67F82AFFDA3F}"/>
              </a:ext>
            </a:extLst>
          </p:cNvPr>
          <p:cNvSpPr/>
          <p:nvPr/>
        </p:nvSpPr>
        <p:spPr>
          <a:xfrm>
            <a:off x="787078" y="1107738"/>
            <a:ext cx="668545" cy="234926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188E23-05A8-0D4A-8045-D61AF18DD5BE}"/>
              </a:ext>
            </a:extLst>
          </p:cNvPr>
          <p:cNvSpPr/>
          <p:nvPr/>
        </p:nvSpPr>
        <p:spPr>
          <a:xfrm>
            <a:off x="1550472" y="1110459"/>
            <a:ext cx="1296900" cy="232205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F8B561-4F1A-C04C-9E17-8954D2CF724D}"/>
              </a:ext>
            </a:extLst>
          </p:cNvPr>
          <p:cNvSpPr/>
          <p:nvPr/>
        </p:nvSpPr>
        <p:spPr>
          <a:xfrm>
            <a:off x="789007" y="1769423"/>
            <a:ext cx="668545" cy="234926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6EF2AD-AB22-2742-AB10-8D89D9A17EF9}"/>
              </a:ext>
            </a:extLst>
          </p:cNvPr>
          <p:cNvSpPr/>
          <p:nvPr/>
        </p:nvSpPr>
        <p:spPr>
          <a:xfrm>
            <a:off x="1552401" y="1772144"/>
            <a:ext cx="1296900" cy="232205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5853F007-B508-6A4F-A0B2-03F6F25AEB0E}"/>
              </a:ext>
            </a:extLst>
          </p:cNvPr>
          <p:cNvSpPr/>
          <p:nvPr/>
        </p:nvSpPr>
        <p:spPr>
          <a:xfrm>
            <a:off x="1619921" y="415547"/>
            <a:ext cx="111600" cy="324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D067D8D6-E404-054C-B19B-2F205C883337}"/>
              </a:ext>
            </a:extLst>
          </p:cNvPr>
          <p:cNvSpPr/>
          <p:nvPr/>
        </p:nvSpPr>
        <p:spPr>
          <a:xfrm>
            <a:off x="2686722" y="405904"/>
            <a:ext cx="112872" cy="32349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85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4" grpId="0" animBg="1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EFA63A-8EC1-A94A-941B-59C4B5CECDF3}"/>
              </a:ext>
            </a:extLst>
          </p:cNvPr>
          <p:cNvSpPr txBox="1"/>
          <p:nvPr/>
        </p:nvSpPr>
        <p:spPr>
          <a:xfrm>
            <a:off x="8359811" y="0"/>
            <a:ext cx="7841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Codificatori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CD46BE-6392-604A-8605-8880B00E0F8F}"/>
              </a:ext>
            </a:extLst>
          </p:cNvPr>
          <p:cNvSpPr txBox="1"/>
          <p:nvPr/>
        </p:nvSpPr>
        <p:spPr>
          <a:xfrm>
            <a:off x="3851564" y="353291"/>
            <a:ext cx="133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/>
              <a:t>Codificatori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94F40A-429B-164E-A343-B009974EA5C7}"/>
              </a:ext>
            </a:extLst>
          </p:cNvPr>
          <p:cNvSpPr txBox="1"/>
          <p:nvPr/>
        </p:nvSpPr>
        <p:spPr>
          <a:xfrm>
            <a:off x="983673" y="1004455"/>
            <a:ext cx="7805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I codificatori convertono un numero intero in base 10 in un numero espresso in </a:t>
            </a:r>
          </a:p>
          <a:p>
            <a:r>
              <a:rPr lang="it-IT"/>
              <a:t>notazione posizionale in base 2. </a:t>
            </a:r>
          </a:p>
          <a:p>
            <a:r>
              <a:rPr lang="it-IT"/>
              <a:t>Un codificatore svolge dunque la funzione inversa di un decodificatore, nel senso </a:t>
            </a:r>
          </a:p>
          <a:p>
            <a:r>
              <a:rPr lang="it-IT"/>
              <a:t>che esso prevede 2</a:t>
            </a:r>
            <a:r>
              <a:rPr lang="it-IT" i="1" baseline="30000"/>
              <a:t>n</a:t>
            </a:r>
            <a:r>
              <a:rPr lang="it-IT"/>
              <a:t> ingressi e </a:t>
            </a:r>
            <a:r>
              <a:rPr lang="it-IT" i="1"/>
              <a:t>n</a:t>
            </a:r>
            <a:r>
              <a:rPr lang="it-IT"/>
              <a:t> uscite.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B60737-00DA-A94D-8F62-5F9AACD0D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515" y="3842782"/>
            <a:ext cx="2666724" cy="22393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795DAE-F8DF-9F4A-97E3-284A97785789}"/>
              </a:ext>
            </a:extLst>
          </p:cNvPr>
          <p:cNvSpPr txBox="1"/>
          <p:nvPr/>
        </p:nvSpPr>
        <p:spPr>
          <a:xfrm>
            <a:off x="1032164" y="2521527"/>
            <a:ext cx="685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Le uniche configurazioni ammesse per gli ingressi sono quelle in cui c’è </a:t>
            </a:r>
          </a:p>
          <a:p>
            <a:r>
              <a:rPr lang="it-IT"/>
              <a:t>esattamente un solo 1 in corrispondenza della linea x</a:t>
            </a:r>
            <a:r>
              <a:rPr lang="it-IT" i="1" baseline="-25000"/>
              <a:t>j</a:t>
            </a:r>
            <a:r>
              <a:rPr lang="it-I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493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29249F-C8ED-004B-8CF2-6F9515262F61}"/>
              </a:ext>
            </a:extLst>
          </p:cNvPr>
          <p:cNvSpPr txBox="1"/>
          <p:nvPr/>
        </p:nvSpPr>
        <p:spPr>
          <a:xfrm>
            <a:off x="8359811" y="0"/>
            <a:ext cx="7841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Codificatori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54E7B2-10E4-0047-9896-057EAC25E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873" y="439387"/>
            <a:ext cx="5095214" cy="35311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FD6B8F-C837-EA43-BE1B-A38011178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77" y="866899"/>
            <a:ext cx="2815214" cy="2844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872CD8-F1AB-3446-A433-FE731C8A0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528" y="4357177"/>
            <a:ext cx="2966358" cy="19378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C3E83F-1642-EF4C-8F22-CA9112CAC016}"/>
              </a:ext>
            </a:extLst>
          </p:cNvPr>
          <p:cNvSpPr/>
          <p:nvPr/>
        </p:nvSpPr>
        <p:spPr>
          <a:xfrm>
            <a:off x="960698" y="1512790"/>
            <a:ext cx="1469986" cy="234926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281E73-0C35-4B4E-B836-9AD6DFF86636}"/>
              </a:ext>
            </a:extLst>
          </p:cNvPr>
          <p:cNvSpPr/>
          <p:nvPr/>
        </p:nvSpPr>
        <p:spPr>
          <a:xfrm>
            <a:off x="2569042" y="1515511"/>
            <a:ext cx="708630" cy="232205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3D4CF034-A9A3-944B-8839-1AC83E1E332C}"/>
              </a:ext>
            </a:extLst>
          </p:cNvPr>
          <p:cNvSpPr/>
          <p:nvPr/>
        </p:nvSpPr>
        <p:spPr>
          <a:xfrm>
            <a:off x="1013890" y="691068"/>
            <a:ext cx="111600" cy="324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C9FCB8-6C6E-8745-AEC0-A8B777E1B4E7}"/>
              </a:ext>
            </a:extLst>
          </p:cNvPr>
          <p:cNvSpPr/>
          <p:nvPr/>
        </p:nvSpPr>
        <p:spPr>
          <a:xfrm>
            <a:off x="960698" y="2243099"/>
            <a:ext cx="1469986" cy="234926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3EBAE1-060F-634E-8462-E67D65EFFD8A}"/>
              </a:ext>
            </a:extLst>
          </p:cNvPr>
          <p:cNvSpPr/>
          <p:nvPr/>
        </p:nvSpPr>
        <p:spPr>
          <a:xfrm>
            <a:off x="2569042" y="2245820"/>
            <a:ext cx="708630" cy="232205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8A7F75BA-B146-D948-B2A9-B5C3AE789C90}"/>
              </a:ext>
            </a:extLst>
          </p:cNvPr>
          <p:cNvSpPr/>
          <p:nvPr/>
        </p:nvSpPr>
        <p:spPr>
          <a:xfrm>
            <a:off x="2260740" y="691068"/>
            <a:ext cx="111600" cy="324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EF8F627-BDDC-664E-B71D-1AF37C0B0180}"/>
              </a:ext>
            </a:extLst>
          </p:cNvPr>
          <p:cNvGrpSpPr/>
          <p:nvPr/>
        </p:nvGrpSpPr>
        <p:grpSpPr>
          <a:xfrm>
            <a:off x="5080001" y="4582307"/>
            <a:ext cx="3098667" cy="1487561"/>
            <a:chOff x="5080001" y="4582307"/>
            <a:chExt cx="3098667" cy="14875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1032390-1910-C647-BB09-DBEE02162C5C}"/>
                </a:ext>
              </a:extLst>
            </p:cNvPr>
            <p:cNvGrpSpPr/>
            <p:nvPr/>
          </p:nvGrpSpPr>
          <p:grpSpPr>
            <a:xfrm>
              <a:off x="6587899" y="4582307"/>
              <a:ext cx="785692" cy="567273"/>
              <a:chOff x="6514748" y="4647814"/>
              <a:chExt cx="533908" cy="37786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51D595D-C0DF-764B-85D7-45E5914F6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16560" y="4647814"/>
                <a:ext cx="532096" cy="37786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A2A7408-E0CC-DC44-ADEA-5355DE9B8A90}"/>
                  </a:ext>
                </a:extLst>
              </p:cNvPr>
              <p:cNvSpPr/>
              <p:nvPr/>
            </p:nvSpPr>
            <p:spPr>
              <a:xfrm>
                <a:off x="6516726" y="4731112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8BCDDBE-0213-4B41-9625-D0F4FA80A8B0}"/>
                  </a:ext>
                </a:extLst>
              </p:cNvPr>
              <p:cNvSpPr/>
              <p:nvPr/>
            </p:nvSpPr>
            <p:spPr>
              <a:xfrm>
                <a:off x="6514748" y="4859762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E9A98A5-B87A-7D48-A0EE-492139CB42B5}"/>
                </a:ext>
              </a:extLst>
            </p:cNvPr>
            <p:cNvGrpSpPr/>
            <p:nvPr/>
          </p:nvGrpSpPr>
          <p:grpSpPr>
            <a:xfrm>
              <a:off x="6618557" y="5370573"/>
              <a:ext cx="755036" cy="565648"/>
              <a:chOff x="6515062" y="4647814"/>
              <a:chExt cx="533594" cy="37786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B91A276-C26B-CF4A-AF3B-5A1C5D8793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16560" y="4647814"/>
                <a:ext cx="532096" cy="37786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959759E-2611-834E-87E1-81E5D501425B}"/>
                  </a:ext>
                </a:extLst>
              </p:cNvPr>
              <p:cNvSpPr/>
              <p:nvPr/>
            </p:nvSpPr>
            <p:spPr>
              <a:xfrm>
                <a:off x="6517040" y="4731112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35AF7E6-9291-A94B-97BE-1BCE6B66C9E1}"/>
                  </a:ext>
                </a:extLst>
              </p:cNvPr>
              <p:cNvSpPr/>
              <p:nvPr/>
            </p:nvSpPr>
            <p:spPr>
              <a:xfrm>
                <a:off x="6515062" y="4859762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036D424-962A-1642-A01A-CD4181B00AAF}"/>
                </a:ext>
              </a:extLst>
            </p:cNvPr>
            <p:cNvCxnSpPr/>
            <p:nvPr/>
          </p:nvCxnSpPr>
          <p:spPr>
            <a:xfrm>
              <a:off x="6281516" y="5750838"/>
              <a:ext cx="33916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72758B1-9EB8-F547-B6CE-1E37F19684F3}"/>
                </a:ext>
              </a:extLst>
            </p:cNvPr>
            <p:cNvCxnSpPr/>
            <p:nvPr/>
          </p:nvCxnSpPr>
          <p:spPr>
            <a:xfrm flipV="1">
              <a:off x="7294951" y="4865943"/>
              <a:ext cx="31010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58B167A-E8E7-5F4C-A946-6B5AE0C0A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80001" y="4630677"/>
              <a:ext cx="336653" cy="1439191"/>
            </a:xfrm>
            <a:prstGeom prst="rect">
              <a:avLst/>
            </a:prstGeom>
          </p:spPr>
        </p:pic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C3670EB-49BD-184E-A329-0B757D9C3079}"/>
                </a:ext>
              </a:extLst>
            </p:cNvPr>
            <p:cNvCxnSpPr/>
            <p:nvPr/>
          </p:nvCxnSpPr>
          <p:spPr>
            <a:xfrm>
              <a:off x="5534300" y="5711198"/>
              <a:ext cx="58677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B25650F-C0AB-6045-9DFC-F2AD0CBB897A}"/>
                </a:ext>
              </a:extLst>
            </p:cNvPr>
            <p:cNvCxnSpPr/>
            <p:nvPr/>
          </p:nvCxnSpPr>
          <p:spPr>
            <a:xfrm>
              <a:off x="5519264" y="4781275"/>
              <a:ext cx="1077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0FE379C-0200-4C45-8BF9-CBA8FF7BE5AF}"/>
                </a:ext>
              </a:extLst>
            </p:cNvPr>
            <p:cNvCxnSpPr/>
            <p:nvPr/>
          </p:nvCxnSpPr>
          <p:spPr>
            <a:xfrm flipV="1">
              <a:off x="6122200" y="4968052"/>
              <a:ext cx="0" cy="7485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96BF90B-ED7B-D144-A5B5-D51CFD5CADC8}"/>
                </a:ext>
              </a:extLst>
            </p:cNvPr>
            <p:cNvCxnSpPr/>
            <p:nvPr/>
          </p:nvCxnSpPr>
          <p:spPr>
            <a:xfrm>
              <a:off x="6121077" y="4980492"/>
              <a:ext cx="462374" cy="101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684A6B5-984A-5D45-8AF4-64F14F12E8AE}"/>
                </a:ext>
              </a:extLst>
            </p:cNvPr>
            <p:cNvCxnSpPr/>
            <p:nvPr/>
          </p:nvCxnSpPr>
          <p:spPr>
            <a:xfrm>
              <a:off x="5534300" y="5936221"/>
              <a:ext cx="40969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EDE441CB-185E-7247-A479-2C23DE8BA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70668" y="5441161"/>
              <a:ext cx="508000" cy="40640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DCD83F0B-5AB5-B848-9791-C5AC901BE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65249" y="4651239"/>
              <a:ext cx="406400" cy="419100"/>
            </a:xfrm>
            <a:prstGeom prst="rect">
              <a:avLst/>
            </a:prstGeom>
          </p:spPr>
        </p:pic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0750520-24BD-AF44-9430-265A4242F33B}"/>
                </a:ext>
              </a:extLst>
            </p:cNvPr>
            <p:cNvCxnSpPr/>
            <p:nvPr/>
          </p:nvCxnSpPr>
          <p:spPr>
            <a:xfrm>
              <a:off x="5534300" y="4981824"/>
              <a:ext cx="41548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49A3886-ADFD-F147-9964-6FA79F24F6D8}"/>
                </a:ext>
              </a:extLst>
            </p:cNvPr>
            <p:cNvCxnSpPr/>
            <p:nvPr/>
          </p:nvCxnSpPr>
          <p:spPr>
            <a:xfrm flipV="1">
              <a:off x="5949785" y="4981506"/>
              <a:ext cx="1123" cy="5701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D773990-6CA3-1444-985D-68DC02759DE6}"/>
                </a:ext>
              </a:extLst>
            </p:cNvPr>
            <p:cNvCxnSpPr/>
            <p:nvPr/>
          </p:nvCxnSpPr>
          <p:spPr>
            <a:xfrm>
              <a:off x="5943991" y="5551621"/>
              <a:ext cx="64658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967850F-F59B-7849-9ED6-E03EEB66B8D4}"/>
                </a:ext>
              </a:extLst>
            </p:cNvPr>
            <p:cNvCxnSpPr/>
            <p:nvPr/>
          </p:nvCxnSpPr>
          <p:spPr>
            <a:xfrm flipV="1">
              <a:off x="6281516" y="4774915"/>
              <a:ext cx="0" cy="98888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AFA9F2B-1EEA-294C-90A9-4981B2FCEBB8}"/>
                </a:ext>
              </a:extLst>
            </p:cNvPr>
            <p:cNvCxnSpPr/>
            <p:nvPr/>
          </p:nvCxnSpPr>
          <p:spPr>
            <a:xfrm flipV="1">
              <a:off x="7355140" y="5644361"/>
              <a:ext cx="31010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457191F-52CF-0149-B884-9C90DC8B6008}"/>
                </a:ext>
              </a:extLst>
            </p:cNvPr>
            <p:cNvSpPr/>
            <p:nvPr/>
          </p:nvSpPr>
          <p:spPr>
            <a:xfrm>
              <a:off x="6242731" y="4737643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77302475-3D07-CC40-82E2-BE037BA5E41B}"/>
              </a:ext>
            </a:extLst>
          </p:cNvPr>
          <p:cNvSpPr txBox="1"/>
          <p:nvPr/>
        </p:nvSpPr>
        <p:spPr>
          <a:xfrm>
            <a:off x="203065" y="12843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Caso n=2</a:t>
            </a:r>
          </a:p>
        </p:txBody>
      </p:sp>
    </p:spTree>
    <p:extLst>
      <p:ext uri="{BB962C8B-B14F-4D97-AF65-F5344CB8AC3E}">
        <p14:creationId xmlns:p14="http://schemas.microsoft.com/office/powerpoint/2010/main" val="258163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A08B60-F176-514C-934A-5F46B2080447}"/>
              </a:ext>
            </a:extLst>
          </p:cNvPr>
          <p:cNvSpPr txBox="1"/>
          <p:nvPr/>
        </p:nvSpPr>
        <p:spPr>
          <a:xfrm>
            <a:off x="8359811" y="0"/>
            <a:ext cx="7841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Codificatori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2FDF0A-51FC-2F40-A380-CE7474CC5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172" y="1396862"/>
            <a:ext cx="2490355" cy="846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636D66-ED09-DB48-B2EA-ADE67CF2E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055" y="379571"/>
            <a:ext cx="3962400" cy="23876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09D6052-A298-F54F-82A5-32AC63A18EB7}"/>
              </a:ext>
            </a:extLst>
          </p:cNvPr>
          <p:cNvGrpSpPr/>
          <p:nvPr/>
        </p:nvGrpSpPr>
        <p:grpSpPr>
          <a:xfrm>
            <a:off x="2757055" y="1558636"/>
            <a:ext cx="2989118" cy="1137431"/>
            <a:chOff x="2757055" y="1558636"/>
            <a:chExt cx="2989118" cy="113743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9A4A2A-70CF-4045-B6BA-7DE6CFDC427E}"/>
                </a:ext>
              </a:extLst>
            </p:cNvPr>
            <p:cNvGrpSpPr/>
            <p:nvPr/>
          </p:nvGrpSpPr>
          <p:grpSpPr>
            <a:xfrm>
              <a:off x="2757055" y="1558636"/>
              <a:ext cx="2989118" cy="1133288"/>
              <a:chOff x="2757055" y="1558636"/>
              <a:chExt cx="2989118" cy="1133288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B7A8AE8-FABD-1844-A3EA-B0F4AFF5FC2D}"/>
                  </a:ext>
                </a:extLst>
              </p:cNvPr>
              <p:cNvGrpSpPr/>
              <p:nvPr/>
            </p:nvGrpSpPr>
            <p:grpSpPr>
              <a:xfrm>
                <a:off x="2757055" y="1820222"/>
                <a:ext cx="1311023" cy="871702"/>
                <a:chOff x="2757055" y="1820222"/>
                <a:chExt cx="1311023" cy="871702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6BD99C6-27A5-C142-A953-4BB404109752}"/>
                    </a:ext>
                  </a:extLst>
                </p:cNvPr>
                <p:cNvSpPr/>
                <p:nvPr/>
              </p:nvSpPr>
              <p:spPr>
                <a:xfrm>
                  <a:off x="2757055" y="1820222"/>
                  <a:ext cx="242540" cy="224597"/>
                </a:xfrm>
                <a:prstGeom prst="rect">
                  <a:avLst/>
                </a:prstGeom>
                <a:noFill/>
                <a:ln w="25400">
                  <a:solidFill>
                    <a:srgbClr val="192A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64B358BC-D282-9D4E-8D5B-26B689881B7A}"/>
                    </a:ext>
                  </a:extLst>
                </p:cNvPr>
                <p:cNvSpPr/>
                <p:nvPr/>
              </p:nvSpPr>
              <p:spPr>
                <a:xfrm>
                  <a:off x="3113766" y="2039767"/>
                  <a:ext cx="242540" cy="224597"/>
                </a:xfrm>
                <a:prstGeom prst="rect">
                  <a:avLst/>
                </a:prstGeom>
                <a:noFill/>
                <a:ln w="25400">
                  <a:solidFill>
                    <a:srgbClr val="192A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34D5459-447E-0845-8AF2-F9E38104D7E5}"/>
                    </a:ext>
                  </a:extLst>
                </p:cNvPr>
                <p:cNvSpPr/>
                <p:nvPr/>
              </p:nvSpPr>
              <p:spPr>
                <a:xfrm>
                  <a:off x="3473983" y="2242730"/>
                  <a:ext cx="242540" cy="224597"/>
                </a:xfrm>
                <a:prstGeom prst="rect">
                  <a:avLst/>
                </a:prstGeom>
                <a:noFill/>
                <a:ln w="25400">
                  <a:solidFill>
                    <a:srgbClr val="192A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8A694685-268B-4545-8F8A-EBACBC2861BA}"/>
                    </a:ext>
                  </a:extLst>
                </p:cNvPr>
                <p:cNvSpPr/>
                <p:nvPr/>
              </p:nvSpPr>
              <p:spPr>
                <a:xfrm>
                  <a:off x="3825538" y="2467327"/>
                  <a:ext cx="242540" cy="224597"/>
                </a:xfrm>
                <a:prstGeom prst="rect">
                  <a:avLst/>
                </a:prstGeom>
                <a:noFill/>
                <a:ln w="25400">
                  <a:solidFill>
                    <a:srgbClr val="192A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CD402239-9DEE-6D49-A167-8BDD234069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33455" y="1558636"/>
                <a:ext cx="1312718" cy="481131"/>
              </a:xfrm>
              <a:prstGeom prst="straightConnector1">
                <a:avLst/>
              </a:prstGeom>
              <a:ln w="12700">
                <a:solidFill>
                  <a:srgbClr val="192A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96E8DA3-DF01-8647-9C17-EC0AE12422A7}"/>
                </a:ext>
              </a:extLst>
            </p:cNvPr>
            <p:cNvSpPr/>
            <p:nvPr/>
          </p:nvSpPr>
          <p:spPr>
            <a:xfrm>
              <a:off x="4190915" y="1820223"/>
              <a:ext cx="242540" cy="875844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1986005-B82A-A443-BCBB-EF15D939ED4F}"/>
              </a:ext>
            </a:extLst>
          </p:cNvPr>
          <p:cNvSpPr txBox="1"/>
          <p:nvPr/>
        </p:nvSpPr>
        <p:spPr>
          <a:xfrm>
            <a:off x="203065" y="12843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Caso n=3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FDF843-7A49-924B-891F-6AAA763BF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489" y="3242640"/>
            <a:ext cx="3722511" cy="339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1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A08B60-F176-514C-934A-5F46B2080447}"/>
              </a:ext>
            </a:extLst>
          </p:cNvPr>
          <p:cNvSpPr txBox="1"/>
          <p:nvPr/>
        </p:nvSpPr>
        <p:spPr>
          <a:xfrm>
            <a:off x="8359811" y="0"/>
            <a:ext cx="7841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Codificatori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2FDF0A-51FC-2F40-A380-CE7474CC5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172" y="1396862"/>
            <a:ext cx="2490355" cy="846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636D66-ED09-DB48-B2EA-ADE67CF2E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055" y="379571"/>
            <a:ext cx="3962400" cy="23876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00FF81A-0F49-9141-8965-B9D0E0740609}"/>
              </a:ext>
            </a:extLst>
          </p:cNvPr>
          <p:cNvGrpSpPr/>
          <p:nvPr/>
        </p:nvGrpSpPr>
        <p:grpSpPr>
          <a:xfrm>
            <a:off x="2050475" y="1412879"/>
            <a:ext cx="3695697" cy="1272119"/>
            <a:chOff x="2050475" y="1412879"/>
            <a:chExt cx="3695697" cy="127211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9A4A2A-70CF-4045-B6BA-7DE6CFDC427E}"/>
                </a:ext>
              </a:extLst>
            </p:cNvPr>
            <p:cNvGrpSpPr/>
            <p:nvPr/>
          </p:nvGrpSpPr>
          <p:grpSpPr>
            <a:xfrm>
              <a:off x="2050475" y="1412879"/>
              <a:ext cx="3695697" cy="1266555"/>
              <a:chOff x="2050475" y="1425369"/>
              <a:chExt cx="3695697" cy="126655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B7A8AE8-FABD-1844-A3EA-B0F4AFF5FC2D}"/>
                  </a:ext>
                </a:extLst>
              </p:cNvPr>
              <p:cNvGrpSpPr/>
              <p:nvPr/>
            </p:nvGrpSpPr>
            <p:grpSpPr>
              <a:xfrm>
                <a:off x="2050475" y="1425369"/>
                <a:ext cx="2017603" cy="1266555"/>
                <a:chOff x="2050475" y="1425369"/>
                <a:chExt cx="2017603" cy="1266555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6BD99C6-27A5-C142-A953-4BB404109752}"/>
                    </a:ext>
                  </a:extLst>
                </p:cNvPr>
                <p:cNvSpPr/>
                <p:nvPr/>
              </p:nvSpPr>
              <p:spPr>
                <a:xfrm>
                  <a:off x="2050475" y="1425369"/>
                  <a:ext cx="242540" cy="224597"/>
                </a:xfrm>
                <a:prstGeom prst="rect">
                  <a:avLst/>
                </a:prstGeom>
                <a:noFill/>
                <a:ln w="25400">
                  <a:solidFill>
                    <a:srgbClr val="192A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64B358BC-D282-9D4E-8D5B-26B689881B7A}"/>
                    </a:ext>
                  </a:extLst>
                </p:cNvPr>
                <p:cNvSpPr/>
                <p:nvPr/>
              </p:nvSpPr>
              <p:spPr>
                <a:xfrm>
                  <a:off x="2407184" y="1631058"/>
                  <a:ext cx="242540" cy="224597"/>
                </a:xfrm>
                <a:prstGeom prst="rect">
                  <a:avLst/>
                </a:prstGeom>
                <a:noFill/>
                <a:ln w="25400">
                  <a:solidFill>
                    <a:srgbClr val="192A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34D5459-447E-0845-8AF2-F9E38104D7E5}"/>
                    </a:ext>
                  </a:extLst>
                </p:cNvPr>
                <p:cNvSpPr/>
                <p:nvPr/>
              </p:nvSpPr>
              <p:spPr>
                <a:xfrm>
                  <a:off x="3473983" y="2242730"/>
                  <a:ext cx="242540" cy="224597"/>
                </a:xfrm>
                <a:prstGeom prst="rect">
                  <a:avLst/>
                </a:prstGeom>
                <a:noFill/>
                <a:ln w="25400">
                  <a:solidFill>
                    <a:srgbClr val="192A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8A694685-268B-4545-8F8A-EBACBC2861BA}"/>
                    </a:ext>
                  </a:extLst>
                </p:cNvPr>
                <p:cNvSpPr/>
                <p:nvPr/>
              </p:nvSpPr>
              <p:spPr>
                <a:xfrm>
                  <a:off x="3825538" y="2467327"/>
                  <a:ext cx="242540" cy="224597"/>
                </a:xfrm>
                <a:prstGeom prst="rect">
                  <a:avLst/>
                </a:prstGeom>
                <a:noFill/>
                <a:ln w="25400">
                  <a:solidFill>
                    <a:srgbClr val="192A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CD402239-9DEE-6D49-A167-8BDD23406914}"/>
                  </a:ext>
                </a:extLst>
              </p:cNvPr>
              <p:cNvCxnSpPr>
                <a:cxnSpLocks/>
                <a:stCxn id="6" idx="1"/>
              </p:cNvCxnSpPr>
              <p:nvPr/>
            </p:nvCxnSpPr>
            <p:spPr>
              <a:xfrm flipH="1">
                <a:off x="4776484" y="1832713"/>
                <a:ext cx="969688" cy="423360"/>
              </a:xfrm>
              <a:prstGeom prst="straightConnector1">
                <a:avLst/>
              </a:prstGeom>
              <a:ln w="12700">
                <a:solidFill>
                  <a:srgbClr val="192A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880ECAE-B428-C44E-8600-6471BBE239C5}"/>
                </a:ext>
              </a:extLst>
            </p:cNvPr>
            <p:cNvSpPr/>
            <p:nvPr/>
          </p:nvSpPr>
          <p:spPr>
            <a:xfrm>
              <a:off x="4525194" y="2243583"/>
              <a:ext cx="242540" cy="441415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93BE7C9-811A-124E-B514-2BB78E21CD04}"/>
                </a:ext>
              </a:extLst>
            </p:cNvPr>
            <p:cNvSpPr/>
            <p:nvPr/>
          </p:nvSpPr>
          <p:spPr>
            <a:xfrm>
              <a:off x="4533944" y="1416768"/>
              <a:ext cx="242540" cy="441415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83E551A6-D3A3-554D-83A2-C2A6AA594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489" y="3242640"/>
            <a:ext cx="3722511" cy="339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4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636D66-ED09-DB48-B2EA-ADE67CF2E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055" y="379571"/>
            <a:ext cx="3962400" cy="2387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A08B60-F176-514C-934A-5F46B2080447}"/>
              </a:ext>
            </a:extLst>
          </p:cNvPr>
          <p:cNvSpPr txBox="1"/>
          <p:nvPr/>
        </p:nvSpPr>
        <p:spPr>
          <a:xfrm>
            <a:off x="8359811" y="0"/>
            <a:ext cx="7841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Codificatori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2FDF0A-51FC-2F40-A380-CE7474CC5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172" y="1396862"/>
            <a:ext cx="2490355" cy="84672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93CC2BE-048B-8940-BA4F-F5D00F127403}"/>
              </a:ext>
            </a:extLst>
          </p:cNvPr>
          <p:cNvGrpSpPr/>
          <p:nvPr/>
        </p:nvGrpSpPr>
        <p:grpSpPr>
          <a:xfrm>
            <a:off x="1676401" y="1189401"/>
            <a:ext cx="4069773" cy="1502523"/>
            <a:chOff x="1676401" y="1189401"/>
            <a:chExt cx="4069773" cy="150252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7A8AE8-FABD-1844-A3EA-B0F4AFF5FC2D}"/>
                </a:ext>
              </a:extLst>
            </p:cNvPr>
            <p:cNvGrpSpPr/>
            <p:nvPr/>
          </p:nvGrpSpPr>
          <p:grpSpPr>
            <a:xfrm>
              <a:off x="1676401" y="1189838"/>
              <a:ext cx="2391677" cy="1502086"/>
              <a:chOff x="1676401" y="1189838"/>
              <a:chExt cx="2391677" cy="1502086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6BD99C6-27A5-C142-A953-4BB404109752}"/>
                  </a:ext>
                </a:extLst>
              </p:cNvPr>
              <p:cNvSpPr/>
              <p:nvPr/>
            </p:nvSpPr>
            <p:spPr>
              <a:xfrm>
                <a:off x="1676401" y="1189838"/>
                <a:ext cx="242540" cy="224597"/>
              </a:xfrm>
              <a:prstGeom prst="rect">
                <a:avLst/>
              </a:prstGeom>
              <a:noFill/>
              <a:ln w="25400">
                <a:solidFill>
                  <a:srgbClr val="192A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4B358BC-D282-9D4E-8D5B-26B689881B7A}"/>
                  </a:ext>
                </a:extLst>
              </p:cNvPr>
              <p:cNvSpPr/>
              <p:nvPr/>
            </p:nvSpPr>
            <p:spPr>
              <a:xfrm>
                <a:off x="3113766" y="2039767"/>
                <a:ext cx="242540" cy="224597"/>
              </a:xfrm>
              <a:prstGeom prst="rect">
                <a:avLst/>
              </a:prstGeom>
              <a:noFill/>
              <a:ln w="25400">
                <a:solidFill>
                  <a:srgbClr val="192A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34D5459-447E-0845-8AF2-F9E38104D7E5}"/>
                  </a:ext>
                </a:extLst>
              </p:cNvPr>
              <p:cNvSpPr/>
              <p:nvPr/>
            </p:nvSpPr>
            <p:spPr>
              <a:xfrm>
                <a:off x="2400258" y="1605422"/>
                <a:ext cx="242540" cy="224597"/>
              </a:xfrm>
              <a:prstGeom prst="rect">
                <a:avLst/>
              </a:prstGeom>
              <a:noFill/>
              <a:ln w="25400">
                <a:solidFill>
                  <a:srgbClr val="192A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A694685-268B-4545-8F8A-EBACBC2861BA}"/>
                  </a:ext>
                </a:extLst>
              </p:cNvPr>
              <p:cNvSpPr/>
              <p:nvPr/>
            </p:nvSpPr>
            <p:spPr>
              <a:xfrm>
                <a:off x="3825538" y="2467327"/>
                <a:ext cx="242540" cy="224597"/>
              </a:xfrm>
              <a:prstGeom prst="rect">
                <a:avLst/>
              </a:prstGeom>
              <a:noFill/>
              <a:ln w="25400">
                <a:solidFill>
                  <a:srgbClr val="192A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58BC0F2-EFAB-0844-AA52-A522BA582D10}"/>
                </a:ext>
              </a:extLst>
            </p:cNvPr>
            <p:cNvGrpSpPr/>
            <p:nvPr/>
          </p:nvGrpSpPr>
          <p:grpSpPr>
            <a:xfrm>
              <a:off x="4880135" y="1189401"/>
              <a:ext cx="866039" cy="1495597"/>
              <a:chOff x="4880135" y="1189401"/>
              <a:chExt cx="866039" cy="149559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8AFAA7E-4143-A94B-949B-4BF5BE7AFE40}"/>
                  </a:ext>
                </a:extLst>
              </p:cNvPr>
              <p:cNvGrpSpPr/>
              <p:nvPr/>
            </p:nvGrpSpPr>
            <p:grpSpPr>
              <a:xfrm>
                <a:off x="4880135" y="1189401"/>
                <a:ext cx="242540" cy="1495597"/>
                <a:chOff x="4880135" y="1189401"/>
                <a:chExt cx="242540" cy="1495597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1261B93-ABAA-3840-A489-87775EB4BD6A}"/>
                    </a:ext>
                  </a:extLst>
                </p:cNvPr>
                <p:cNvSpPr/>
                <p:nvPr/>
              </p:nvSpPr>
              <p:spPr>
                <a:xfrm>
                  <a:off x="4880135" y="2467327"/>
                  <a:ext cx="242540" cy="217671"/>
                </a:xfrm>
                <a:prstGeom prst="rect">
                  <a:avLst/>
                </a:prstGeom>
                <a:noFill/>
                <a:ln w="25400">
                  <a:solidFill>
                    <a:srgbClr val="192A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E3400890-DE22-3B46-8904-17E06A44C1B7}"/>
                    </a:ext>
                  </a:extLst>
                </p:cNvPr>
                <p:cNvSpPr/>
                <p:nvPr/>
              </p:nvSpPr>
              <p:spPr>
                <a:xfrm>
                  <a:off x="4880135" y="2043910"/>
                  <a:ext cx="242540" cy="217671"/>
                </a:xfrm>
                <a:prstGeom prst="rect">
                  <a:avLst/>
                </a:prstGeom>
                <a:noFill/>
                <a:ln w="25400">
                  <a:solidFill>
                    <a:srgbClr val="192A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2E326EBD-C42C-1649-95D0-C3EC58D447C3}"/>
                    </a:ext>
                  </a:extLst>
                </p:cNvPr>
                <p:cNvSpPr/>
                <p:nvPr/>
              </p:nvSpPr>
              <p:spPr>
                <a:xfrm>
                  <a:off x="4880135" y="1612239"/>
                  <a:ext cx="242540" cy="217671"/>
                </a:xfrm>
                <a:prstGeom prst="rect">
                  <a:avLst/>
                </a:prstGeom>
                <a:noFill/>
                <a:ln w="25400">
                  <a:solidFill>
                    <a:srgbClr val="192A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2E174D0-4207-9A46-B9A8-8801DE33B801}"/>
                    </a:ext>
                  </a:extLst>
                </p:cNvPr>
                <p:cNvSpPr/>
                <p:nvPr/>
              </p:nvSpPr>
              <p:spPr>
                <a:xfrm>
                  <a:off x="4880135" y="1189401"/>
                  <a:ext cx="242540" cy="217671"/>
                </a:xfrm>
                <a:prstGeom prst="rect">
                  <a:avLst/>
                </a:prstGeom>
                <a:noFill/>
                <a:ln w="25400">
                  <a:solidFill>
                    <a:srgbClr val="192A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CD402239-9DEE-6D49-A167-8BDD234069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22675" y="2119745"/>
                <a:ext cx="623499" cy="0"/>
              </a:xfrm>
              <a:prstGeom prst="straightConnector1">
                <a:avLst/>
              </a:prstGeom>
              <a:ln w="12700">
                <a:solidFill>
                  <a:srgbClr val="192A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4D7F3FC-088E-5049-BDA5-DE7A75D6E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489" y="3242640"/>
            <a:ext cx="3722511" cy="339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8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34085D-4878-8F44-A022-A8EA4ECDDEAA}"/>
              </a:ext>
            </a:extLst>
          </p:cNvPr>
          <p:cNvSpPr txBox="1"/>
          <p:nvPr/>
        </p:nvSpPr>
        <p:spPr>
          <a:xfrm>
            <a:off x="3309258" y="333829"/>
            <a:ext cx="224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Itinerari e livelli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CBCA7E-FC79-A147-B4CE-CAA054C2A962}"/>
              </a:ext>
            </a:extLst>
          </p:cNvPr>
          <p:cNvSpPr txBox="1"/>
          <p:nvPr/>
        </p:nvSpPr>
        <p:spPr>
          <a:xfrm>
            <a:off x="739429" y="4624937"/>
            <a:ext cx="741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Si dice </a:t>
            </a:r>
            <a:r>
              <a:rPr lang="it-IT" i="1"/>
              <a:t>itinerario </a:t>
            </a:r>
            <a:r>
              <a:rPr lang="it-IT"/>
              <a:t>tra due elementi X e Y qualsiasi percorso che colleghi X con 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9006C3-3E70-6343-9D82-6D4CCA64EB48}"/>
              </a:ext>
            </a:extLst>
          </p:cNvPr>
          <p:cNvSpPr txBox="1"/>
          <p:nvPr/>
        </p:nvSpPr>
        <p:spPr>
          <a:xfrm>
            <a:off x="739429" y="5212901"/>
            <a:ext cx="7955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Si dice </a:t>
            </a:r>
            <a:r>
              <a:rPr lang="it-IT" i="1"/>
              <a:t>livello di un elemento X</a:t>
            </a:r>
            <a:r>
              <a:rPr lang="it-IT"/>
              <a:t> rispetto all’uscita </a:t>
            </a:r>
            <a:r>
              <a:rPr lang="it-IT" i="1"/>
              <a:t>B</a:t>
            </a:r>
            <a:r>
              <a:rPr lang="it-IT" i="1" baseline="-25000"/>
              <a:t>j</a:t>
            </a:r>
            <a:r>
              <a:rPr lang="it-IT"/>
              <a:t> e a un determinato itinerario </a:t>
            </a:r>
            <a:r>
              <a:rPr lang="it-IT" i="1"/>
              <a:t>I</a:t>
            </a:r>
            <a:r>
              <a:rPr lang="it-IT"/>
              <a:t>, </a:t>
            </a:r>
          </a:p>
          <a:p>
            <a:r>
              <a:rPr lang="it-IT"/>
              <a:t>il numero di elementi, </a:t>
            </a:r>
            <a:r>
              <a:rPr lang="it-IT" i="1"/>
              <a:t>X</a:t>
            </a:r>
            <a:r>
              <a:rPr lang="it-IT"/>
              <a:t> compreso, disposti lungo l’itinerario a partire dall’uscita </a:t>
            </a:r>
            <a:r>
              <a:rPr lang="it-IT" i="1"/>
              <a:t>B</a:t>
            </a:r>
            <a:r>
              <a:rPr lang="it-IT" i="1" baseline="-25000"/>
              <a:t>j</a:t>
            </a:r>
            <a:endParaRPr lang="it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40E6CB-8EF6-1E40-86DC-7C26B139C528}"/>
              </a:ext>
            </a:extLst>
          </p:cNvPr>
          <p:cNvSpPr txBox="1"/>
          <p:nvPr/>
        </p:nvSpPr>
        <p:spPr>
          <a:xfrm>
            <a:off x="739429" y="5995280"/>
            <a:ext cx="7440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Si dice </a:t>
            </a:r>
            <a:r>
              <a:rPr lang="it-IT" i="1"/>
              <a:t>livello di una variabile </a:t>
            </a:r>
            <a:r>
              <a:rPr lang="it-IT"/>
              <a:t>rispetto all’uscita </a:t>
            </a:r>
            <a:r>
              <a:rPr lang="it-IT" i="1"/>
              <a:t>B</a:t>
            </a:r>
            <a:r>
              <a:rPr lang="it-IT" i="1" baseline="-25000"/>
              <a:t>j</a:t>
            </a:r>
            <a:r>
              <a:rPr lang="it-IT"/>
              <a:t> e all’itinerario </a:t>
            </a:r>
            <a:r>
              <a:rPr lang="it-IT" i="1"/>
              <a:t>I</a:t>
            </a:r>
            <a:r>
              <a:rPr lang="it-IT"/>
              <a:t> il numero di </a:t>
            </a:r>
          </a:p>
          <a:p>
            <a:r>
              <a:rPr lang="it-IT"/>
              <a:t>elementi compresi tra il rispettivo ingresso e l’uscita </a:t>
            </a:r>
            <a:r>
              <a:rPr lang="it-IT" i="1"/>
              <a:t>B</a:t>
            </a:r>
            <a:r>
              <a:rPr lang="it-IT" i="1" baseline="-25000"/>
              <a:t>j</a:t>
            </a:r>
            <a:r>
              <a:rPr lang="it-IT"/>
              <a:t> lungo l’itinerario I.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C1899E-0374-AF45-87CA-958C75CA3E55}"/>
              </a:ext>
            </a:extLst>
          </p:cNvPr>
          <p:cNvSpPr txBox="1"/>
          <p:nvPr/>
        </p:nvSpPr>
        <p:spPr>
          <a:xfrm>
            <a:off x="8156229" y="0"/>
            <a:ext cx="9877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Itinerari e livelli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59C839-2585-274F-B399-CDDA23B78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011" y="1581152"/>
            <a:ext cx="5908556" cy="31660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587B71-F426-4F46-A446-DAF78FC06797}"/>
              </a:ext>
            </a:extLst>
          </p:cNvPr>
          <p:cNvSpPr txBox="1"/>
          <p:nvPr/>
        </p:nvSpPr>
        <p:spPr>
          <a:xfrm>
            <a:off x="2254861" y="1143796"/>
            <a:ext cx="4966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Sia assegnata una rete logica comunque complessa</a:t>
            </a:r>
          </a:p>
        </p:txBody>
      </p:sp>
    </p:spTree>
    <p:extLst>
      <p:ext uri="{BB962C8B-B14F-4D97-AF65-F5344CB8AC3E}">
        <p14:creationId xmlns:p14="http://schemas.microsoft.com/office/powerpoint/2010/main" val="273921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A8C4C3-0677-384F-9E19-294ED244674D}"/>
              </a:ext>
            </a:extLst>
          </p:cNvPr>
          <p:cNvSpPr txBox="1"/>
          <p:nvPr/>
        </p:nvSpPr>
        <p:spPr>
          <a:xfrm>
            <a:off x="3248891" y="262621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/>
              <a:t>Selettori d’ingresso (Multiplexer)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28A257-0239-B04E-AA2A-B25C4B5940B4}"/>
              </a:ext>
            </a:extLst>
          </p:cNvPr>
          <p:cNvSpPr txBox="1"/>
          <p:nvPr/>
        </p:nvSpPr>
        <p:spPr>
          <a:xfrm>
            <a:off x="942109" y="1246910"/>
            <a:ext cx="7237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Un </a:t>
            </a:r>
            <a:r>
              <a:rPr lang="it-IT" i="1"/>
              <a:t>selettore d’ingresso </a:t>
            </a:r>
            <a:r>
              <a:rPr lang="it-IT"/>
              <a:t>(o </a:t>
            </a:r>
            <a:r>
              <a:rPr lang="it-IT" i="1"/>
              <a:t>Multiplexer </a:t>
            </a:r>
            <a:r>
              <a:rPr lang="it-IT"/>
              <a:t>o </a:t>
            </a:r>
            <a:r>
              <a:rPr lang="it-IT" i="1"/>
              <a:t>Mux</a:t>
            </a:r>
            <a:r>
              <a:rPr lang="it-IT"/>
              <a:t>) è un modulo che permette di </a:t>
            </a:r>
          </a:p>
          <a:p>
            <a:r>
              <a:rPr lang="it-IT"/>
              <a:t>selezionare uno tra 2</a:t>
            </a:r>
            <a:r>
              <a:rPr lang="it-IT" i="1" baseline="30000"/>
              <a:t>n</a:t>
            </a:r>
            <a:r>
              <a:rPr lang="it-IT"/>
              <a:t> ingressi e presentarlo sull’unica uscita. </a:t>
            </a:r>
          </a:p>
          <a:p>
            <a:r>
              <a:rPr lang="it-IT"/>
              <a:t>La selezione si effettua attraverso </a:t>
            </a:r>
            <a:r>
              <a:rPr lang="it-IT" i="1"/>
              <a:t>n</a:t>
            </a:r>
            <a:r>
              <a:rPr lang="it-IT"/>
              <a:t> linee di comando.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B36DD3-1950-024D-AA20-FE0D5D73F819}"/>
              </a:ext>
            </a:extLst>
          </p:cNvPr>
          <p:cNvSpPr txBox="1"/>
          <p:nvPr/>
        </p:nvSpPr>
        <p:spPr>
          <a:xfrm>
            <a:off x="8484501" y="0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Selettori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AC36B5E-9E04-2E4E-B561-76D0E798519F}"/>
              </a:ext>
            </a:extLst>
          </p:cNvPr>
          <p:cNvGrpSpPr/>
          <p:nvPr/>
        </p:nvGrpSpPr>
        <p:grpSpPr>
          <a:xfrm>
            <a:off x="5204747" y="3550289"/>
            <a:ext cx="2843984" cy="2089978"/>
            <a:chOff x="5838364" y="3407785"/>
            <a:chExt cx="2843984" cy="208997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838E8AC-D293-B44F-BC33-B338666CA2EF}"/>
                </a:ext>
              </a:extLst>
            </p:cNvPr>
            <p:cNvSpPr txBox="1"/>
            <p:nvPr/>
          </p:nvSpPr>
          <p:spPr>
            <a:xfrm>
              <a:off x="5838364" y="5036098"/>
              <a:ext cx="28439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/>
                <a:t>equivalente elettrico: commutatore a </a:t>
              </a:r>
              <a:r>
                <a:rPr lang="it-IT" sz="1200" i="1"/>
                <a:t>n</a:t>
              </a:r>
              <a:r>
                <a:rPr lang="it-IT" sz="1200"/>
                <a:t> vie</a:t>
              </a:r>
            </a:p>
            <a:p>
              <a:r>
                <a:rPr lang="it-IT" sz="1200"/>
                <a:t>in ingresso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37F3E9E-915A-8F4E-82B8-B43D213D2A9F}"/>
                </a:ext>
              </a:extLst>
            </p:cNvPr>
            <p:cNvGrpSpPr/>
            <p:nvPr/>
          </p:nvGrpSpPr>
          <p:grpSpPr>
            <a:xfrm>
              <a:off x="5987164" y="3407785"/>
              <a:ext cx="2497337" cy="1115933"/>
              <a:chOff x="5987164" y="3407785"/>
              <a:chExt cx="2497337" cy="1115933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4D856D49-DDF1-F24F-BF5B-726332D515CA}"/>
                  </a:ext>
                </a:extLst>
              </p:cNvPr>
              <p:cNvGrpSpPr/>
              <p:nvPr/>
            </p:nvGrpSpPr>
            <p:grpSpPr>
              <a:xfrm>
                <a:off x="5987164" y="3407785"/>
                <a:ext cx="2497337" cy="1115933"/>
                <a:chOff x="6193796" y="3269239"/>
                <a:chExt cx="2497337" cy="1115933"/>
              </a:xfrm>
            </p:grpSpPr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417B6F30-31C6-C14D-BF25-A698BFA3E4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93797" y="3269239"/>
                  <a:ext cx="152356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FE09BEE-C0E5-194A-9E2B-7F2EA41CC3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93797" y="3786174"/>
                  <a:ext cx="1148223" cy="1012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80AB94D9-9009-C24F-A7A0-BF345EE02A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34812" y="3789375"/>
                  <a:ext cx="85632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F8A88F9D-B571-3B4F-9893-80745A65C126}"/>
                    </a:ext>
                  </a:extLst>
                </p:cNvPr>
                <p:cNvSpPr/>
                <p:nvPr/>
              </p:nvSpPr>
              <p:spPr>
                <a:xfrm>
                  <a:off x="7416449" y="3538629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E3CBF0A4-928A-694D-A7B9-DA4B916DF932}"/>
                    </a:ext>
                  </a:extLst>
                </p:cNvPr>
                <p:cNvSpPr/>
                <p:nvPr/>
              </p:nvSpPr>
              <p:spPr>
                <a:xfrm>
                  <a:off x="7762815" y="3364562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AE7FFE5-C3F6-BA45-A345-78A24A3BAB7B}"/>
                    </a:ext>
                  </a:extLst>
                </p:cNvPr>
                <p:cNvSpPr/>
                <p:nvPr/>
              </p:nvSpPr>
              <p:spPr>
                <a:xfrm>
                  <a:off x="7561921" y="3413934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8D7AA0F8-F8BA-7C4F-B996-4FD636C4A8F7}"/>
                    </a:ext>
                  </a:extLst>
                </p:cNvPr>
                <p:cNvSpPr/>
                <p:nvPr/>
              </p:nvSpPr>
              <p:spPr>
                <a:xfrm>
                  <a:off x="7762812" y="4231352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85626BD6-23A2-2F4D-8D04-6F62C33CD727}"/>
                    </a:ext>
                  </a:extLst>
                </p:cNvPr>
                <p:cNvCxnSpPr>
                  <a:cxnSpLocks/>
                  <a:endCxn id="13" idx="5"/>
                </p:cNvCxnSpPr>
                <p:nvPr/>
              </p:nvCxnSpPr>
              <p:spPr>
                <a:xfrm flipH="1" flipV="1">
                  <a:off x="7477905" y="3600085"/>
                  <a:ext cx="356908" cy="1860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AFA03C3-18E4-2949-A816-EA8D1FF1005C}"/>
                    </a:ext>
                  </a:extLst>
                </p:cNvPr>
                <p:cNvCxnSpPr>
                  <a:cxnSpLocks/>
                  <a:stCxn id="14" idx="5"/>
                </p:cNvCxnSpPr>
                <p:nvPr/>
              </p:nvCxnSpPr>
              <p:spPr>
                <a:xfrm flipH="1" flipV="1">
                  <a:off x="7717365" y="3272998"/>
                  <a:ext cx="106906" cy="1530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2A64A27-817A-5847-8DBE-E64F3F07993C}"/>
                    </a:ext>
                  </a:extLst>
                </p:cNvPr>
                <p:cNvSpPr/>
                <p:nvPr/>
              </p:nvSpPr>
              <p:spPr>
                <a:xfrm>
                  <a:off x="7347177" y="3760302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450A1A17-A540-A941-BA64-06E3C110AA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93797" y="3400128"/>
                  <a:ext cx="1335681" cy="43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F7C3D63C-82CC-1F4F-9F0C-3D58AC3E35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93797" y="3551000"/>
                  <a:ext cx="124809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A55C7427-8E68-5E4C-AFC1-3CFB2A5C53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93796" y="4385172"/>
                  <a:ext cx="152356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A5D2F773-903E-EE4D-A93E-68172A02EB7F}"/>
                    </a:ext>
                  </a:extLst>
                </p:cNvPr>
                <p:cNvSpPr/>
                <p:nvPr/>
              </p:nvSpPr>
              <p:spPr>
                <a:xfrm>
                  <a:off x="7783593" y="3753371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178D68D5-CFB8-C742-B1F4-4F1D7003D3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517106" y="3400128"/>
                  <a:ext cx="83072" cy="4425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83B59457-4EBA-D04C-913C-7D81008A58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706937" y="4269058"/>
                  <a:ext cx="93581" cy="11611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CABDEEFA-5D1C-CA4A-BC68-C941D91531B9}"/>
                    </a:ext>
                  </a:extLst>
                </p:cNvPr>
                <p:cNvGrpSpPr/>
                <p:nvPr/>
              </p:nvGrpSpPr>
              <p:grpSpPr>
                <a:xfrm>
                  <a:off x="6590118" y="3841357"/>
                  <a:ext cx="247184" cy="521732"/>
                  <a:chOff x="6590118" y="3875992"/>
                  <a:chExt cx="247184" cy="521732"/>
                </a:xfrm>
              </p:grpSpPr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2883BCF9-6853-A54F-9EDF-70A17FF401B7}"/>
                      </a:ext>
                    </a:extLst>
                  </p:cNvPr>
                  <p:cNvSpPr txBox="1"/>
                  <p:nvPr/>
                </p:nvSpPr>
                <p:spPr>
                  <a:xfrm>
                    <a:off x="6590118" y="3875992"/>
                    <a:ext cx="24718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/>
                      <a:t>:</a:t>
                    </a:r>
                  </a:p>
                </p:txBody>
              </p: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F50B874-56CC-0A47-9ED6-19BF14D17E39}"/>
                      </a:ext>
                    </a:extLst>
                  </p:cNvPr>
                  <p:cNvSpPr txBox="1"/>
                  <p:nvPr/>
                </p:nvSpPr>
                <p:spPr>
                  <a:xfrm>
                    <a:off x="6590118" y="4028392"/>
                    <a:ext cx="24718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/>
                      <a:t>:</a:t>
                    </a:r>
                  </a:p>
                </p:txBody>
              </p:sp>
            </p:grpSp>
          </p:grp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3DF1CD3-4748-6346-9B83-9B062849FDC8}"/>
                  </a:ext>
                </a:extLst>
              </p:cNvPr>
              <p:cNvSpPr/>
              <p:nvPr/>
            </p:nvSpPr>
            <p:spPr>
              <a:xfrm>
                <a:off x="7189036" y="412051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2FC0315-B4CE-5D47-AE4F-620225FB3590}"/>
                  </a:ext>
                </a:extLst>
              </p:cNvPr>
              <p:cNvSpPr/>
              <p:nvPr/>
            </p:nvSpPr>
            <p:spPr>
              <a:xfrm>
                <a:off x="7341436" y="427984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F0F031-D50A-FE4E-8A5A-03C6E3976377}"/>
              </a:ext>
            </a:extLst>
          </p:cNvPr>
          <p:cNvGrpSpPr/>
          <p:nvPr/>
        </p:nvGrpSpPr>
        <p:grpSpPr>
          <a:xfrm>
            <a:off x="1656607" y="2725976"/>
            <a:ext cx="2654136" cy="3363256"/>
            <a:chOff x="1656607" y="2725976"/>
            <a:chExt cx="2654136" cy="33632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DD99E81-494C-F740-B2BA-CF01A09D8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6607" y="2725976"/>
              <a:ext cx="2654136" cy="336325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3EABD2D-A1DF-DE48-AA22-2D0E4E0D5D59}"/>
                </a:ext>
              </a:extLst>
            </p:cNvPr>
            <p:cNvSpPr/>
            <p:nvPr/>
          </p:nvSpPr>
          <p:spPr>
            <a:xfrm>
              <a:off x="3248891" y="2858947"/>
              <a:ext cx="408709" cy="289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4F63D32-9889-7A44-A3C1-8DADB08F0C52}"/>
                </a:ext>
              </a:extLst>
            </p:cNvPr>
            <p:cNvSpPr txBox="1"/>
            <p:nvPr/>
          </p:nvSpPr>
          <p:spPr>
            <a:xfrm>
              <a:off x="3248891" y="2754808"/>
              <a:ext cx="343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i="1"/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157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165CFE-F239-5C44-8667-FBDF94EB0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175" y="3157681"/>
            <a:ext cx="3124200" cy="210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D86767-A2B6-DD45-B3AB-F9F402288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041" y="3593522"/>
            <a:ext cx="1968500" cy="163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2E314D-879D-384A-9D6D-5CEA6177D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607" y="2783031"/>
            <a:ext cx="1574800" cy="2857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F5A1995-5075-534A-BD68-06A6DCCCE9C7}"/>
              </a:ext>
            </a:extLst>
          </p:cNvPr>
          <p:cNvGrpSpPr/>
          <p:nvPr/>
        </p:nvGrpSpPr>
        <p:grpSpPr>
          <a:xfrm>
            <a:off x="3398117" y="1077190"/>
            <a:ext cx="2382404" cy="1896342"/>
            <a:chOff x="3269673" y="3500004"/>
            <a:chExt cx="2382404" cy="1896342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06F63E52-A185-2B4A-AF1D-34DE5B245F53}"/>
                </a:ext>
              </a:extLst>
            </p:cNvPr>
            <p:cNvSpPr/>
            <p:nvPr/>
          </p:nvSpPr>
          <p:spPr>
            <a:xfrm rot="5400000">
              <a:off x="3920836" y="4468091"/>
              <a:ext cx="1260764" cy="595745"/>
            </a:xfrm>
            <a:prstGeom prst="trapezoid">
              <a:avLst>
                <a:gd name="adj" fmla="val 49419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DCCEFC7-9A12-1642-AC83-80E1E4D4E551}"/>
                </a:ext>
              </a:extLst>
            </p:cNvPr>
            <p:cNvCxnSpPr/>
            <p:nvPr/>
          </p:nvCxnSpPr>
          <p:spPr>
            <a:xfrm>
              <a:off x="4613564" y="3810001"/>
              <a:ext cx="0" cy="5056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1132EF-F27A-654E-BC3D-86AFDFA404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9091" y="4765965"/>
              <a:ext cx="4918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656B0A-7A66-5B4C-88C4-B13A8F16C8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61509" y="4495802"/>
              <a:ext cx="4918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E5EA1B3-1A85-5E45-A752-8EAA1337D6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61509" y="5056911"/>
              <a:ext cx="4918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6FD231C-0BF1-464C-A64F-84B18AD09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5694" y="4628863"/>
              <a:ext cx="236383" cy="27420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35F7BE8-F566-534E-96DA-A60C15414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84105" y="4903067"/>
              <a:ext cx="355600" cy="30754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22E4A43-7895-EA41-B150-B6D16F47D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69673" y="4345092"/>
              <a:ext cx="384464" cy="28377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5B6807A-A600-CA4D-BC5B-6DA8609DF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71214" y="3500004"/>
              <a:ext cx="377877" cy="26727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FC8F299-F760-A14D-B27D-5FC45FA58E2B}"/>
                </a:ext>
              </a:extLst>
            </p:cNvPr>
            <p:cNvSpPr txBox="1"/>
            <p:nvPr/>
          </p:nvSpPr>
          <p:spPr>
            <a:xfrm>
              <a:off x="4262585" y="4581297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MuX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2F5294F-81B5-BB4E-A52D-A7F65572A082}"/>
              </a:ext>
            </a:extLst>
          </p:cNvPr>
          <p:cNvSpPr txBox="1"/>
          <p:nvPr/>
        </p:nvSpPr>
        <p:spPr>
          <a:xfrm>
            <a:off x="3113485" y="389848"/>
            <a:ext cx="393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/>
              <a:t>Multiplexer a 1 linea di selezione (2 vie)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70F48B-D012-CE46-ADCC-22496CBD3079}"/>
              </a:ext>
            </a:extLst>
          </p:cNvPr>
          <p:cNvSpPr txBox="1"/>
          <p:nvPr/>
        </p:nvSpPr>
        <p:spPr>
          <a:xfrm>
            <a:off x="8484501" y="0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Selettori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74E926-4B6E-3842-9AA5-AC00B23543E4}"/>
              </a:ext>
            </a:extLst>
          </p:cNvPr>
          <p:cNvGrpSpPr/>
          <p:nvPr/>
        </p:nvGrpSpPr>
        <p:grpSpPr>
          <a:xfrm>
            <a:off x="6345387" y="2829377"/>
            <a:ext cx="1112317" cy="1267610"/>
            <a:chOff x="6345387" y="2829377"/>
            <a:chExt cx="1112317" cy="12676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344B8F1-8359-D348-AA93-B71F7F4F8E4F}"/>
                </a:ext>
              </a:extLst>
            </p:cNvPr>
            <p:cNvSpPr txBox="1"/>
            <p:nvPr/>
          </p:nvSpPr>
          <p:spPr>
            <a:xfrm>
              <a:off x="6345387" y="2829377"/>
              <a:ext cx="301686" cy="369332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192AFF"/>
                  </a:solidFill>
                </a:rPr>
                <a:t>0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E9044CF-2EF4-F142-968A-19B8DB5DC58E}"/>
                </a:ext>
              </a:extLst>
            </p:cNvPr>
            <p:cNvSpPr/>
            <p:nvPr/>
          </p:nvSpPr>
          <p:spPr>
            <a:xfrm>
              <a:off x="6638306" y="3593522"/>
              <a:ext cx="819398" cy="503465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2966FB1-7874-A74F-9989-9D9AB47C26FD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>
              <a:off x="6496230" y="3198709"/>
              <a:ext cx="150843" cy="435841"/>
            </a:xfrm>
            <a:prstGeom prst="line">
              <a:avLst/>
            </a:prstGeom>
            <a:ln w="25400">
              <a:solidFill>
                <a:srgbClr val="192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866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165CFE-F239-5C44-8667-FBDF94EB0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175" y="3157681"/>
            <a:ext cx="3124200" cy="210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D86767-A2B6-DD45-B3AB-F9F402288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041" y="3593522"/>
            <a:ext cx="1968500" cy="163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2E314D-879D-384A-9D6D-5CEA6177D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607" y="2783031"/>
            <a:ext cx="1574800" cy="2857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F5A1995-5075-534A-BD68-06A6DCCCE9C7}"/>
              </a:ext>
            </a:extLst>
          </p:cNvPr>
          <p:cNvGrpSpPr/>
          <p:nvPr/>
        </p:nvGrpSpPr>
        <p:grpSpPr>
          <a:xfrm>
            <a:off x="3398117" y="1077190"/>
            <a:ext cx="2382404" cy="1896342"/>
            <a:chOff x="3269673" y="3500004"/>
            <a:chExt cx="2382404" cy="1896342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06F63E52-A185-2B4A-AF1D-34DE5B245F53}"/>
                </a:ext>
              </a:extLst>
            </p:cNvPr>
            <p:cNvSpPr/>
            <p:nvPr/>
          </p:nvSpPr>
          <p:spPr>
            <a:xfrm rot="5400000">
              <a:off x="3920836" y="4468091"/>
              <a:ext cx="1260764" cy="595745"/>
            </a:xfrm>
            <a:prstGeom prst="trapezoid">
              <a:avLst>
                <a:gd name="adj" fmla="val 49419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DCCEFC7-9A12-1642-AC83-80E1E4D4E551}"/>
                </a:ext>
              </a:extLst>
            </p:cNvPr>
            <p:cNvCxnSpPr/>
            <p:nvPr/>
          </p:nvCxnSpPr>
          <p:spPr>
            <a:xfrm>
              <a:off x="4613564" y="3810001"/>
              <a:ext cx="0" cy="5056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1132EF-F27A-654E-BC3D-86AFDFA404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9091" y="4765965"/>
              <a:ext cx="4918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656B0A-7A66-5B4C-88C4-B13A8F16C8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61509" y="4495802"/>
              <a:ext cx="4918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E5EA1B3-1A85-5E45-A752-8EAA1337D6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61509" y="5056911"/>
              <a:ext cx="4918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6FD231C-0BF1-464C-A64F-84B18AD09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5694" y="4628863"/>
              <a:ext cx="236383" cy="27420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35F7BE8-F566-534E-96DA-A60C15414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84105" y="4903067"/>
              <a:ext cx="355600" cy="30754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22E4A43-7895-EA41-B150-B6D16F47D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69673" y="4345092"/>
              <a:ext cx="384464" cy="28377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5B6807A-A600-CA4D-BC5B-6DA8609DF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71214" y="3500004"/>
              <a:ext cx="377877" cy="26727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FC8F299-F760-A14D-B27D-5FC45FA58E2B}"/>
                </a:ext>
              </a:extLst>
            </p:cNvPr>
            <p:cNvSpPr txBox="1"/>
            <p:nvPr/>
          </p:nvSpPr>
          <p:spPr>
            <a:xfrm>
              <a:off x="4262585" y="4581297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MuX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2F5294F-81B5-BB4E-A52D-A7F65572A082}"/>
              </a:ext>
            </a:extLst>
          </p:cNvPr>
          <p:cNvSpPr txBox="1"/>
          <p:nvPr/>
        </p:nvSpPr>
        <p:spPr>
          <a:xfrm>
            <a:off x="3113485" y="389848"/>
            <a:ext cx="393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/>
              <a:t>Multiplexer a 1 linea di selezione (2 vie)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70F48B-D012-CE46-ADCC-22496CBD3079}"/>
              </a:ext>
            </a:extLst>
          </p:cNvPr>
          <p:cNvSpPr txBox="1"/>
          <p:nvPr/>
        </p:nvSpPr>
        <p:spPr>
          <a:xfrm>
            <a:off x="8484501" y="0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Selettori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74E926-4B6E-3842-9AA5-AC00B23543E4}"/>
              </a:ext>
            </a:extLst>
          </p:cNvPr>
          <p:cNvGrpSpPr/>
          <p:nvPr/>
        </p:nvGrpSpPr>
        <p:grpSpPr>
          <a:xfrm>
            <a:off x="6309761" y="2783031"/>
            <a:ext cx="1112317" cy="1943349"/>
            <a:chOff x="6345387" y="2153638"/>
            <a:chExt cx="1112317" cy="194334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344B8F1-8359-D348-AA93-B71F7F4F8E4F}"/>
                </a:ext>
              </a:extLst>
            </p:cNvPr>
            <p:cNvSpPr txBox="1"/>
            <p:nvPr/>
          </p:nvSpPr>
          <p:spPr>
            <a:xfrm>
              <a:off x="6345387" y="2153638"/>
              <a:ext cx="292919" cy="369332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>
                  <a:solidFill>
                    <a:srgbClr val="192AFF"/>
                  </a:solidFill>
                </a:rPr>
                <a:t>1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E9044CF-2EF4-F142-968A-19B8DB5DC58E}"/>
                </a:ext>
              </a:extLst>
            </p:cNvPr>
            <p:cNvSpPr/>
            <p:nvPr/>
          </p:nvSpPr>
          <p:spPr>
            <a:xfrm>
              <a:off x="6638306" y="3593522"/>
              <a:ext cx="819398" cy="503465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2966FB1-7874-A74F-9989-9D9AB47C26FD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>
              <a:off x="6491847" y="2522970"/>
              <a:ext cx="241462" cy="1070552"/>
            </a:xfrm>
            <a:prstGeom prst="line">
              <a:avLst/>
            </a:prstGeom>
            <a:ln w="25400">
              <a:solidFill>
                <a:srgbClr val="192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196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A4F970-998E-474E-8DBB-F07A936C09DE}"/>
              </a:ext>
            </a:extLst>
          </p:cNvPr>
          <p:cNvSpPr txBox="1"/>
          <p:nvPr/>
        </p:nvSpPr>
        <p:spPr>
          <a:xfrm>
            <a:off x="8484501" y="0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Selettori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A8583C-AA47-974C-9E8E-24B24C9ACA44}"/>
              </a:ext>
            </a:extLst>
          </p:cNvPr>
          <p:cNvSpPr txBox="1"/>
          <p:nvPr/>
        </p:nvSpPr>
        <p:spPr>
          <a:xfrm>
            <a:off x="2503885" y="410630"/>
            <a:ext cx="464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/>
              <a:t>Multiplexer a 2 e 3 linee di selezione (4 e 8 vie)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373F7-2748-B24C-B900-A175A5A57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677" y="1316181"/>
            <a:ext cx="3492824" cy="41022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6A1BE1-F9DB-9945-A0D2-4DB288380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63" y="1927568"/>
            <a:ext cx="3611154" cy="285172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A9E6231-2FF1-3649-9BB6-B8E171583608}"/>
              </a:ext>
            </a:extLst>
          </p:cNvPr>
          <p:cNvGrpSpPr/>
          <p:nvPr/>
        </p:nvGrpSpPr>
        <p:grpSpPr>
          <a:xfrm>
            <a:off x="1769425" y="1742902"/>
            <a:ext cx="1291002" cy="1295202"/>
            <a:chOff x="1769425" y="1742902"/>
            <a:chExt cx="1291002" cy="129520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9B495ED-AF5F-BA43-81C3-3C4E2F898509}"/>
                </a:ext>
              </a:extLst>
            </p:cNvPr>
            <p:cNvSpPr txBox="1"/>
            <p:nvPr/>
          </p:nvSpPr>
          <p:spPr>
            <a:xfrm>
              <a:off x="1769425" y="1742902"/>
              <a:ext cx="471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192AFF"/>
                  </a:solidFill>
                </a:rPr>
                <a:t>0 0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C822B27-1D0E-6341-ABBA-D91A727C5E12}"/>
                </a:ext>
              </a:extLst>
            </p:cNvPr>
            <p:cNvSpPr/>
            <p:nvPr/>
          </p:nvSpPr>
          <p:spPr>
            <a:xfrm>
              <a:off x="2241029" y="2600696"/>
              <a:ext cx="819398" cy="437408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06712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A4F970-998E-474E-8DBB-F07A936C09DE}"/>
              </a:ext>
            </a:extLst>
          </p:cNvPr>
          <p:cNvSpPr txBox="1"/>
          <p:nvPr/>
        </p:nvSpPr>
        <p:spPr>
          <a:xfrm>
            <a:off x="8484501" y="0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Selettori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A8583C-AA47-974C-9E8E-24B24C9ACA44}"/>
              </a:ext>
            </a:extLst>
          </p:cNvPr>
          <p:cNvSpPr txBox="1"/>
          <p:nvPr/>
        </p:nvSpPr>
        <p:spPr>
          <a:xfrm>
            <a:off x="2503885" y="410630"/>
            <a:ext cx="464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/>
              <a:t>Multiplexer a 2 e 3 linee di selezione (4 e 8 vie)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373F7-2748-B24C-B900-A175A5A57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677" y="1316181"/>
            <a:ext cx="3492824" cy="41022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6A1BE1-F9DB-9945-A0D2-4DB288380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63" y="1927568"/>
            <a:ext cx="3611154" cy="2851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495ED-AF5F-BA43-81C3-3C4E2F898509}"/>
              </a:ext>
            </a:extLst>
          </p:cNvPr>
          <p:cNvSpPr txBox="1"/>
          <p:nvPr/>
        </p:nvSpPr>
        <p:spPr>
          <a:xfrm>
            <a:off x="1769425" y="1742902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solidFill>
                  <a:srgbClr val="192AFF"/>
                </a:solidFill>
              </a:rPr>
              <a:t>0 1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822B27-1D0E-6341-ABBA-D91A727C5E12}"/>
              </a:ext>
            </a:extLst>
          </p:cNvPr>
          <p:cNvSpPr/>
          <p:nvPr/>
        </p:nvSpPr>
        <p:spPr>
          <a:xfrm>
            <a:off x="2241029" y="3008356"/>
            <a:ext cx="819398" cy="437408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7877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A4F970-998E-474E-8DBB-F07A936C09DE}"/>
              </a:ext>
            </a:extLst>
          </p:cNvPr>
          <p:cNvSpPr txBox="1"/>
          <p:nvPr/>
        </p:nvSpPr>
        <p:spPr>
          <a:xfrm>
            <a:off x="8484501" y="0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Selettori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A8583C-AA47-974C-9E8E-24B24C9ACA44}"/>
              </a:ext>
            </a:extLst>
          </p:cNvPr>
          <p:cNvSpPr txBox="1"/>
          <p:nvPr/>
        </p:nvSpPr>
        <p:spPr>
          <a:xfrm>
            <a:off x="2503885" y="410630"/>
            <a:ext cx="464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/>
              <a:t>Multiplexer a 2 e 3 linee di selezione (4 e 8 vie)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373F7-2748-B24C-B900-A175A5A57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677" y="1316181"/>
            <a:ext cx="3492824" cy="41022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6A1BE1-F9DB-9945-A0D2-4DB288380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63" y="1927568"/>
            <a:ext cx="3611154" cy="2851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495ED-AF5F-BA43-81C3-3C4E2F898509}"/>
              </a:ext>
            </a:extLst>
          </p:cNvPr>
          <p:cNvSpPr txBox="1"/>
          <p:nvPr/>
        </p:nvSpPr>
        <p:spPr>
          <a:xfrm>
            <a:off x="1769425" y="1742902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solidFill>
                  <a:srgbClr val="192AFF"/>
                </a:solidFill>
              </a:rPr>
              <a:t>1 0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822B27-1D0E-6341-ABBA-D91A727C5E12}"/>
              </a:ext>
            </a:extLst>
          </p:cNvPr>
          <p:cNvSpPr/>
          <p:nvPr/>
        </p:nvSpPr>
        <p:spPr>
          <a:xfrm>
            <a:off x="2241029" y="3367286"/>
            <a:ext cx="819398" cy="437408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9246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A4F970-998E-474E-8DBB-F07A936C09DE}"/>
              </a:ext>
            </a:extLst>
          </p:cNvPr>
          <p:cNvSpPr txBox="1"/>
          <p:nvPr/>
        </p:nvSpPr>
        <p:spPr>
          <a:xfrm>
            <a:off x="8484501" y="0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Selettori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A8583C-AA47-974C-9E8E-24B24C9ACA44}"/>
              </a:ext>
            </a:extLst>
          </p:cNvPr>
          <p:cNvSpPr txBox="1"/>
          <p:nvPr/>
        </p:nvSpPr>
        <p:spPr>
          <a:xfrm>
            <a:off x="2503885" y="410630"/>
            <a:ext cx="464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/>
              <a:t>Multiplexer a 2 e 3 linee di selezione (4 e 8 vie)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373F7-2748-B24C-B900-A175A5A57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677" y="1316181"/>
            <a:ext cx="3492824" cy="41022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6A1BE1-F9DB-9945-A0D2-4DB288380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63" y="1927568"/>
            <a:ext cx="3611154" cy="2851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495ED-AF5F-BA43-81C3-3C4E2F898509}"/>
              </a:ext>
            </a:extLst>
          </p:cNvPr>
          <p:cNvSpPr txBox="1"/>
          <p:nvPr/>
        </p:nvSpPr>
        <p:spPr>
          <a:xfrm>
            <a:off x="1769425" y="1742902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solidFill>
                  <a:srgbClr val="192AFF"/>
                </a:solidFill>
              </a:rPr>
              <a:t>1 1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822B27-1D0E-6341-ABBA-D91A727C5E12}"/>
              </a:ext>
            </a:extLst>
          </p:cNvPr>
          <p:cNvSpPr/>
          <p:nvPr/>
        </p:nvSpPr>
        <p:spPr>
          <a:xfrm>
            <a:off x="2241029" y="3788229"/>
            <a:ext cx="819398" cy="437408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6253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5B751E-7F78-574C-9F42-08EDF9B58DAF}"/>
              </a:ext>
            </a:extLst>
          </p:cNvPr>
          <p:cNvSpPr txBox="1"/>
          <p:nvPr/>
        </p:nvSpPr>
        <p:spPr>
          <a:xfrm>
            <a:off x="8484501" y="0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Selettori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373990-A075-F646-8257-1C678EA1EE4F}"/>
              </a:ext>
            </a:extLst>
          </p:cNvPr>
          <p:cNvSpPr txBox="1"/>
          <p:nvPr/>
        </p:nvSpPr>
        <p:spPr>
          <a:xfrm>
            <a:off x="961223" y="1274618"/>
            <a:ext cx="7523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Un </a:t>
            </a:r>
            <a:r>
              <a:rPr lang="it-IT" i="1"/>
              <a:t>selettore d’uscita </a:t>
            </a:r>
            <a:r>
              <a:rPr lang="it-IT"/>
              <a:t>(o De</a:t>
            </a:r>
            <a:r>
              <a:rPr lang="it-IT" i="1"/>
              <a:t>Multiplexer </a:t>
            </a:r>
            <a:r>
              <a:rPr lang="it-IT"/>
              <a:t>o De</a:t>
            </a:r>
            <a:r>
              <a:rPr lang="it-IT" i="1"/>
              <a:t>Mux</a:t>
            </a:r>
            <a:r>
              <a:rPr lang="it-IT"/>
              <a:t>) è un modulo che permette di </a:t>
            </a:r>
          </a:p>
          <a:p>
            <a:r>
              <a:rPr lang="it-IT"/>
              <a:t>dirottare l’unico ingresso su una delle possibili  2</a:t>
            </a:r>
            <a:r>
              <a:rPr lang="it-IT" i="1" baseline="30000"/>
              <a:t>n</a:t>
            </a:r>
            <a:r>
              <a:rPr lang="it-IT"/>
              <a:t> uscite. </a:t>
            </a:r>
          </a:p>
          <a:p>
            <a:r>
              <a:rPr lang="it-IT"/>
              <a:t>La selezione si effettua attraverso </a:t>
            </a:r>
            <a:r>
              <a:rPr lang="it-IT" i="1"/>
              <a:t>n</a:t>
            </a:r>
            <a:r>
              <a:rPr lang="it-IT"/>
              <a:t> linee di comando.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18C76F-1CA6-6640-9030-754BE25C7951}"/>
              </a:ext>
            </a:extLst>
          </p:cNvPr>
          <p:cNvSpPr txBox="1"/>
          <p:nvPr/>
        </p:nvSpPr>
        <p:spPr>
          <a:xfrm>
            <a:off x="3113484" y="437999"/>
            <a:ext cx="333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/>
              <a:t>Selettori d’uscita (Demultiplexer)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9A3881-64F7-C043-B174-F49965764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167" y="2808311"/>
            <a:ext cx="1937562" cy="232507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24B80F11-3358-FB4E-8558-9D715665404B}"/>
              </a:ext>
            </a:extLst>
          </p:cNvPr>
          <p:cNvGrpSpPr/>
          <p:nvPr/>
        </p:nvGrpSpPr>
        <p:grpSpPr>
          <a:xfrm>
            <a:off x="5711035" y="3052546"/>
            <a:ext cx="2840136" cy="2181973"/>
            <a:chOff x="5711035" y="3052546"/>
            <a:chExt cx="2840136" cy="218197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2F4095-4AEF-6D4D-8C21-54A6C0A99130}"/>
                </a:ext>
              </a:extLst>
            </p:cNvPr>
            <p:cNvSpPr txBox="1"/>
            <p:nvPr/>
          </p:nvSpPr>
          <p:spPr>
            <a:xfrm>
              <a:off x="5711035" y="4772854"/>
              <a:ext cx="28401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/>
                <a:t>Equivalente elettrico: commutatore a </a:t>
              </a:r>
              <a:r>
                <a:rPr lang="it-IT" sz="1200" i="1"/>
                <a:t>n</a:t>
              </a:r>
              <a:r>
                <a:rPr lang="it-IT" sz="1200"/>
                <a:t> vie</a:t>
              </a:r>
            </a:p>
            <a:p>
              <a:r>
                <a:rPr lang="it-IT" sz="1200"/>
                <a:t>in uscita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BE1B630-9E5D-6245-A6B5-0EC206AFC126}"/>
                </a:ext>
              </a:extLst>
            </p:cNvPr>
            <p:cNvGrpSpPr/>
            <p:nvPr/>
          </p:nvGrpSpPr>
          <p:grpSpPr>
            <a:xfrm rot="10800000">
              <a:off x="5838364" y="3052546"/>
              <a:ext cx="2497337" cy="1128953"/>
              <a:chOff x="5987164" y="3407785"/>
              <a:chExt cx="2497337" cy="1128953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E51A128-02A5-334F-908C-F79C3F5E90FD}"/>
                  </a:ext>
                </a:extLst>
              </p:cNvPr>
              <p:cNvGrpSpPr/>
              <p:nvPr/>
            </p:nvGrpSpPr>
            <p:grpSpPr>
              <a:xfrm>
                <a:off x="5987164" y="3407785"/>
                <a:ext cx="2497337" cy="1128953"/>
                <a:chOff x="6193796" y="3269239"/>
                <a:chExt cx="2497337" cy="1128953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9331E611-0362-CE49-A076-F495D61BDC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93797" y="3269239"/>
                  <a:ext cx="152356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C4F5D877-EB08-0844-AA41-E8327D501B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93797" y="3786174"/>
                  <a:ext cx="1148223" cy="1012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963C259-F216-E44F-BD81-69618A7496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34812" y="3789375"/>
                  <a:ext cx="85632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D9FECFF0-1898-834C-96BF-110902D9CE3C}"/>
                    </a:ext>
                  </a:extLst>
                </p:cNvPr>
                <p:cNvSpPr/>
                <p:nvPr/>
              </p:nvSpPr>
              <p:spPr>
                <a:xfrm>
                  <a:off x="7416449" y="3538629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8A5A398-D3C8-AB4C-B24F-F50B60E3C4CB}"/>
                    </a:ext>
                  </a:extLst>
                </p:cNvPr>
                <p:cNvSpPr/>
                <p:nvPr/>
              </p:nvSpPr>
              <p:spPr>
                <a:xfrm>
                  <a:off x="7762815" y="3364562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5EB83071-D805-4D48-BAEC-1749310A045D}"/>
                    </a:ext>
                  </a:extLst>
                </p:cNvPr>
                <p:cNvSpPr/>
                <p:nvPr/>
              </p:nvSpPr>
              <p:spPr>
                <a:xfrm>
                  <a:off x="7561921" y="3413934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60B67C43-F4EF-BB49-97F5-0F6F5A0962E2}"/>
                    </a:ext>
                  </a:extLst>
                </p:cNvPr>
                <p:cNvSpPr/>
                <p:nvPr/>
              </p:nvSpPr>
              <p:spPr>
                <a:xfrm>
                  <a:off x="7762812" y="4231352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D8FD3C1F-C780-B54E-AAE8-8A71AA13579A}"/>
                    </a:ext>
                  </a:extLst>
                </p:cNvPr>
                <p:cNvCxnSpPr>
                  <a:cxnSpLocks/>
                  <a:endCxn id="15" idx="5"/>
                </p:cNvCxnSpPr>
                <p:nvPr/>
              </p:nvCxnSpPr>
              <p:spPr>
                <a:xfrm flipH="1" flipV="1">
                  <a:off x="7477905" y="3600085"/>
                  <a:ext cx="356908" cy="1860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67BF0F98-FD41-7C42-9B0D-8687439831E2}"/>
                    </a:ext>
                  </a:extLst>
                </p:cNvPr>
                <p:cNvCxnSpPr>
                  <a:cxnSpLocks/>
                  <a:stCxn id="16" idx="1"/>
                </p:cNvCxnSpPr>
                <p:nvPr/>
              </p:nvCxnSpPr>
              <p:spPr>
                <a:xfrm flipH="1" flipV="1">
                  <a:off x="7706937" y="3273800"/>
                  <a:ext cx="66422" cy="1013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5A6EE7E2-BE29-2547-B306-24A0AE659B00}"/>
                    </a:ext>
                  </a:extLst>
                </p:cNvPr>
                <p:cNvSpPr/>
                <p:nvPr/>
              </p:nvSpPr>
              <p:spPr>
                <a:xfrm>
                  <a:off x="7347177" y="3760302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29AAA33D-FEB6-BF4A-B51B-AB96CD4CB0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93797" y="3400128"/>
                  <a:ext cx="1335681" cy="43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A326C26D-EBE9-C342-843B-B813EE229B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93797" y="3551000"/>
                  <a:ext cx="124809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D6399ADF-2EDE-5F4A-9493-95529D964B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93796" y="4385172"/>
                  <a:ext cx="152356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E4B6C2C9-BEB0-014A-AEB1-B70A74CD9CC4}"/>
                    </a:ext>
                  </a:extLst>
                </p:cNvPr>
                <p:cNvSpPr/>
                <p:nvPr/>
              </p:nvSpPr>
              <p:spPr>
                <a:xfrm>
                  <a:off x="7783593" y="3753371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C963E6F9-2305-7242-8C49-4A5EBB0CA9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517106" y="3400128"/>
                  <a:ext cx="83072" cy="4425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A14B7CD9-294D-1C4E-A453-16D3C6DE1B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717365" y="4257474"/>
                  <a:ext cx="79629" cy="140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ADE2A559-0CD5-FD4D-B5AD-72377E12D483}"/>
                    </a:ext>
                  </a:extLst>
                </p:cNvPr>
                <p:cNvGrpSpPr/>
                <p:nvPr/>
              </p:nvGrpSpPr>
              <p:grpSpPr>
                <a:xfrm>
                  <a:off x="6590118" y="3841357"/>
                  <a:ext cx="247184" cy="521732"/>
                  <a:chOff x="6590118" y="3875992"/>
                  <a:chExt cx="247184" cy="521732"/>
                </a:xfrm>
              </p:grpSpPr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6A96B0A-242B-C14C-95E2-AE7AAE124739}"/>
                      </a:ext>
                    </a:extLst>
                  </p:cNvPr>
                  <p:cNvSpPr txBox="1"/>
                  <p:nvPr/>
                </p:nvSpPr>
                <p:spPr>
                  <a:xfrm>
                    <a:off x="6590118" y="3875992"/>
                    <a:ext cx="24718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/>
                      <a:t>:</a:t>
                    </a:r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1D097A4D-26F5-D04C-AA49-77BE53E7023B}"/>
                      </a:ext>
                    </a:extLst>
                  </p:cNvPr>
                  <p:cNvSpPr txBox="1"/>
                  <p:nvPr/>
                </p:nvSpPr>
                <p:spPr>
                  <a:xfrm>
                    <a:off x="6590118" y="4028392"/>
                    <a:ext cx="24718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/>
                      <a:t>:</a:t>
                    </a:r>
                  </a:p>
                </p:txBody>
              </p:sp>
            </p:grp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66B0232-6955-814B-B719-D6C4F6F8D3CF}"/>
                  </a:ext>
                </a:extLst>
              </p:cNvPr>
              <p:cNvSpPr/>
              <p:nvPr/>
            </p:nvSpPr>
            <p:spPr>
              <a:xfrm>
                <a:off x="7189036" y="412051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7F69C33-DAC1-364A-B084-AAA2D201F638}"/>
                  </a:ext>
                </a:extLst>
              </p:cNvPr>
              <p:cNvSpPr/>
              <p:nvPr/>
            </p:nvSpPr>
            <p:spPr>
              <a:xfrm>
                <a:off x="7341436" y="427984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270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81C74D-1B8C-5249-B49B-4320A627D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90" y="1508413"/>
            <a:ext cx="2540000" cy="361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5373CD-0B93-FF40-84EF-D21EDAB5D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095" y="2115128"/>
            <a:ext cx="1968500" cy="218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9A4523-E676-214D-9846-C4B51F8B4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195" y="2464378"/>
            <a:ext cx="1841500" cy="1485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71B70D-2A8E-B643-940C-15ED9FAEAC04}"/>
              </a:ext>
            </a:extLst>
          </p:cNvPr>
          <p:cNvSpPr txBox="1"/>
          <p:nvPr/>
        </p:nvSpPr>
        <p:spPr>
          <a:xfrm>
            <a:off x="2503885" y="410630"/>
            <a:ext cx="534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/>
              <a:t>Demultiplexer a 1, 2 e 3 linee di selezione (2, 4 e 8 vie)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CE0CE4-4F20-CC4C-AE31-084C3F10C543}"/>
              </a:ext>
            </a:extLst>
          </p:cNvPr>
          <p:cNvSpPr txBox="1"/>
          <p:nvPr/>
        </p:nvSpPr>
        <p:spPr>
          <a:xfrm>
            <a:off x="8484501" y="0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Selettori</a:t>
            </a:r>
          </a:p>
        </p:txBody>
      </p:sp>
    </p:spTree>
    <p:extLst>
      <p:ext uri="{BB962C8B-B14F-4D97-AF65-F5344CB8AC3E}">
        <p14:creationId xmlns:p14="http://schemas.microsoft.com/office/powerpoint/2010/main" val="160458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06BA84-9719-0949-8AD2-F4C013043A6D}"/>
              </a:ext>
            </a:extLst>
          </p:cNvPr>
          <p:cNvSpPr/>
          <p:nvPr/>
        </p:nvSpPr>
        <p:spPr>
          <a:xfrm>
            <a:off x="1581873" y="285967"/>
            <a:ext cx="6269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>
                <a:latin typeface="NimbusRomNo9L"/>
              </a:rPr>
              <a:t>Costruzione modulare di una funzione Booleana </a:t>
            </a:r>
            <a:endParaRPr lang="it-IT" sz="24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19F5FC-B215-4643-A65C-29936FC811D2}"/>
              </a:ext>
            </a:extLst>
          </p:cNvPr>
          <p:cNvSpPr txBox="1"/>
          <p:nvPr/>
        </p:nvSpPr>
        <p:spPr>
          <a:xfrm>
            <a:off x="1144407" y="829234"/>
            <a:ext cx="706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Con un </a:t>
            </a:r>
            <a:r>
              <a:rPr lang="it-IT" i="1"/>
              <a:t>multiplexer </a:t>
            </a:r>
            <a:r>
              <a:rPr lang="it-IT"/>
              <a:t>a 2</a:t>
            </a:r>
            <a:r>
              <a:rPr lang="it-IT" i="1" baseline="30000"/>
              <a:t>n</a:t>
            </a:r>
            <a:r>
              <a:rPr lang="it-IT"/>
              <a:t> vie è possibile realizzare una qualunque funzione </a:t>
            </a:r>
          </a:p>
          <a:p>
            <a:r>
              <a:rPr lang="it-IT"/>
              <a:t>Booleana di </a:t>
            </a:r>
            <a:r>
              <a:rPr lang="it-IT" i="1"/>
              <a:t>n</a:t>
            </a:r>
            <a:r>
              <a:rPr lang="it-IT"/>
              <a:t> variabili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AFFD0-6A86-324F-951A-2E9BC4322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327" y="2045740"/>
            <a:ext cx="2603500" cy="22987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C3C2B06-DDFD-CB41-9C59-6767138A7EBD}"/>
              </a:ext>
            </a:extLst>
          </p:cNvPr>
          <p:cNvGrpSpPr/>
          <p:nvPr/>
        </p:nvGrpSpPr>
        <p:grpSpPr>
          <a:xfrm>
            <a:off x="1263940" y="1523101"/>
            <a:ext cx="5723137" cy="3168133"/>
            <a:chOff x="1263940" y="1523101"/>
            <a:chExt cx="5723137" cy="316813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377AAF-AE51-264D-9C74-ECA6B1D538BD}"/>
                </a:ext>
              </a:extLst>
            </p:cNvPr>
            <p:cNvSpPr txBox="1"/>
            <p:nvPr/>
          </p:nvSpPr>
          <p:spPr>
            <a:xfrm>
              <a:off x="1621634" y="1523101"/>
              <a:ext cx="5365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Usiamo come esempio la seguente funzione Booleana: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8D0CDD1-6960-5343-AC0D-DDB8A69C0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3940" y="2100434"/>
              <a:ext cx="2819400" cy="25908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A320350-1181-C14D-9E0E-6B8E127A1599}"/>
              </a:ext>
            </a:extLst>
          </p:cNvPr>
          <p:cNvSpPr txBox="1"/>
          <p:nvPr/>
        </p:nvSpPr>
        <p:spPr>
          <a:xfrm>
            <a:off x="6464366" y="9246"/>
            <a:ext cx="2658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/>
              <a:t>Costruzione modulare di una funzione Booleana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7C8562-3EB8-7245-834F-77203EC99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825" y="6134713"/>
            <a:ext cx="7253728" cy="38010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345E7C8-A50C-B64B-A061-9A583FFA52A9}"/>
              </a:ext>
            </a:extLst>
          </p:cNvPr>
          <p:cNvGrpSpPr/>
          <p:nvPr/>
        </p:nvGrpSpPr>
        <p:grpSpPr>
          <a:xfrm>
            <a:off x="659020" y="4933646"/>
            <a:ext cx="7192035" cy="977876"/>
            <a:chOff x="659020" y="4933646"/>
            <a:chExt cx="7192035" cy="97787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75EC44-633D-F346-BFC4-9A118E835CBF}"/>
                </a:ext>
              </a:extLst>
            </p:cNvPr>
            <p:cNvSpPr txBox="1"/>
            <p:nvPr/>
          </p:nvSpPr>
          <p:spPr>
            <a:xfrm>
              <a:off x="2741738" y="4933646"/>
              <a:ext cx="3592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La funzione può essere scritta come: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915B032-A42D-B74B-85E3-8A7C1773E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020" y="5316103"/>
              <a:ext cx="7192035" cy="5954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614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1188F7-CE05-3A42-81BC-7C8034592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45" y="190503"/>
            <a:ext cx="7896578" cy="27182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BCA06E-33AC-104B-9414-3924C128955F}"/>
              </a:ext>
            </a:extLst>
          </p:cNvPr>
          <p:cNvSpPr txBox="1"/>
          <p:nvPr/>
        </p:nvSpPr>
        <p:spPr>
          <a:xfrm>
            <a:off x="1281289" y="3324577"/>
            <a:ext cx="7068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Uno stesso elemento può avere più livelli a secondo dell’itinerario scelto.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86915-421E-B44B-8010-F64EB033EFE6}"/>
              </a:ext>
            </a:extLst>
          </p:cNvPr>
          <p:cNvSpPr txBox="1"/>
          <p:nvPr/>
        </p:nvSpPr>
        <p:spPr>
          <a:xfrm>
            <a:off x="1083733" y="4679244"/>
            <a:ext cx="6738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G1 è di III livello secondo l’itinerario G4, G3, G1 e di IV livello secondo </a:t>
            </a:r>
          </a:p>
          <a:p>
            <a:r>
              <a:rPr lang="it-IT"/>
              <a:t>l’itinerario G4, G3, G2, G1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5E28E5-6180-BE42-B763-9F7D2AC7BC14}"/>
              </a:ext>
            </a:extLst>
          </p:cNvPr>
          <p:cNvSpPr/>
          <p:nvPr/>
        </p:nvSpPr>
        <p:spPr>
          <a:xfrm>
            <a:off x="4608146" y="1631245"/>
            <a:ext cx="558800" cy="558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16FAD0-8B5B-104E-B2D7-2A65E95AB9CD}"/>
              </a:ext>
            </a:extLst>
          </p:cNvPr>
          <p:cNvSpPr/>
          <p:nvPr/>
        </p:nvSpPr>
        <p:spPr>
          <a:xfrm>
            <a:off x="6168293" y="1631245"/>
            <a:ext cx="558800" cy="558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44D0195-DD26-4640-8D0A-905D9453BF80}"/>
              </a:ext>
            </a:extLst>
          </p:cNvPr>
          <p:cNvSpPr/>
          <p:nvPr/>
        </p:nvSpPr>
        <p:spPr>
          <a:xfrm>
            <a:off x="7404964" y="1625601"/>
            <a:ext cx="558800" cy="558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190262C-B749-9241-9419-74BC49C2C677}"/>
              </a:ext>
            </a:extLst>
          </p:cNvPr>
          <p:cNvSpPr/>
          <p:nvPr/>
        </p:nvSpPr>
        <p:spPr>
          <a:xfrm>
            <a:off x="7360364" y="1581001"/>
            <a:ext cx="648000" cy="648000"/>
          </a:xfrm>
          <a:prstGeom prst="ellipse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8DF712D-E076-8C4A-848C-0BA50387FB1A}"/>
              </a:ext>
            </a:extLst>
          </p:cNvPr>
          <p:cNvSpPr/>
          <p:nvPr/>
        </p:nvSpPr>
        <p:spPr>
          <a:xfrm>
            <a:off x="6123693" y="1581001"/>
            <a:ext cx="648000" cy="648000"/>
          </a:xfrm>
          <a:prstGeom prst="ellipse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0540B19-3CE9-6C46-8439-A1DD6097D557}"/>
              </a:ext>
            </a:extLst>
          </p:cNvPr>
          <p:cNvSpPr/>
          <p:nvPr/>
        </p:nvSpPr>
        <p:spPr>
          <a:xfrm>
            <a:off x="5385990" y="999625"/>
            <a:ext cx="648000" cy="648000"/>
          </a:xfrm>
          <a:prstGeom prst="ellipse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CBBC047-D4E3-3445-BF3B-B789B92EF78C}"/>
              </a:ext>
            </a:extLst>
          </p:cNvPr>
          <p:cNvSpPr/>
          <p:nvPr/>
        </p:nvSpPr>
        <p:spPr>
          <a:xfrm>
            <a:off x="4559381" y="1585013"/>
            <a:ext cx="648000" cy="648000"/>
          </a:xfrm>
          <a:prstGeom prst="ellipse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1977D0-9038-3342-B069-7F6E8EB0F1D6}"/>
              </a:ext>
            </a:extLst>
          </p:cNvPr>
          <p:cNvSpPr txBox="1"/>
          <p:nvPr/>
        </p:nvSpPr>
        <p:spPr>
          <a:xfrm>
            <a:off x="8156229" y="0"/>
            <a:ext cx="9877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Itinerari e livelli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127076-1533-E846-93B5-DC84C32D6419}"/>
              </a:ext>
            </a:extLst>
          </p:cNvPr>
          <p:cNvGrpSpPr/>
          <p:nvPr/>
        </p:nvGrpSpPr>
        <p:grpSpPr>
          <a:xfrm>
            <a:off x="1869645" y="2108211"/>
            <a:ext cx="2820335" cy="2891301"/>
            <a:chOff x="1869645" y="2108211"/>
            <a:chExt cx="2820335" cy="2891301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057B864-1F91-5149-862A-37BB13709968}"/>
                </a:ext>
              </a:extLst>
            </p:cNvPr>
            <p:cNvCxnSpPr>
              <a:cxnSpLocks/>
              <a:endCxn id="8" idx="3"/>
            </p:cNvCxnSpPr>
            <p:nvPr/>
          </p:nvCxnSpPr>
          <p:spPr>
            <a:xfrm flipV="1">
              <a:off x="2244436" y="2108211"/>
              <a:ext cx="2445544" cy="26685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F130D72-112C-A149-BC14-734E74FE8D5F}"/>
                </a:ext>
              </a:extLst>
            </p:cNvPr>
            <p:cNvSpPr/>
            <p:nvPr/>
          </p:nvSpPr>
          <p:spPr>
            <a:xfrm>
              <a:off x="1869645" y="4776777"/>
              <a:ext cx="814177" cy="22273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5336DA3-5A4E-C045-B22F-6B4889673EA1}"/>
              </a:ext>
            </a:extLst>
          </p:cNvPr>
          <p:cNvGrpSpPr/>
          <p:nvPr/>
        </p:nvGrpSpPr>
        <p:grpSpPr>
          <a:xfrm>
            <a:off x="5006623" y="2229001"/>
            <a:ext cx="1803018" cy="2770511"/>
            <a:chOff x="5006623" y="2229001"/>
            <a:chExt cx="1803018" cy="2770511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0F8941E-B8C1-4C44-AE4F-EC89D4BEE88C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H="1" flipV="1">
              <a:off x="5006623" y="2229001"/>
              <a:ext cx="1371018" cy="2505702"/>
            </a:xfrm>
            <a:prstGeom prst="straightConnector1">
              <a:avLst/>
            </a:prstGeom>
            <a:ln w="19050">
              <a:solidFill>
                <a:srgbClr val="192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65705B1-16ED-7643-9E79-FE006E56E8C1}"/>
                </a:ext>
              </a:extLst>
            </p:cNvPr>
            <p:cNvSpPr/>
            <p:nvPr/>
          </p:nvSpPr>
          <p:spPr>
            <a:xfrm>
              <a:off x="5945641" y="4734703"/>
              <a:ext cx="864000" cy="264809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92144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2A0385-41CF-5D47-BC26-53C4F91582E7}"/>
              </a:ext>
            </a:extLst>
          </p:cNvPr>
          <p:cNvSpPr txBox="1"/>
          <p:nvPr/>
        </p:nvSpPr>
        <p:spPr>
          <a:xfrm>
            <a:off x="6464366" y="9246"/>
            <a:ext cx="2658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/>
              <a:t>Costruzione modulare di una funzione Booleana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4CB7F2-699A-364F-832C-C879A646F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353" y="1123950"/>
            <a:ext cx="2819400" cy="2590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18D0A2-E7F3-014F-8AB3-9DC3B5C20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832" y="407836"/>
            <a:ext cx="3856038" cy="397036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F84DC5-A651-7E49-A1E7-0BE7B13A1995}"/>
              </a:ext>
            </a:extLst>
          </p:cNvPr>
          <p:cNvCxnSpPr>
            <a:cxnSpLocks/>
          </p:cNvCxnSpPr>
          <p:nvPr/>
        </p:nvCxnSpPr>
        <p:spPr>
          <a:xfrm flipV="1">
            <a:off x="4812684" y="3207544"/>
            <a:ext cx="2980784" cy="1062807"/>
          </a:xfrm>
          <a:prstGeom prst="straightConnector1">
            <a:avLst/>
          </a:prstGeom>
          <a:ln w="12700">
            <a:solidFill>
              <a:srgbClr val="192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DD33B90-CD1C-1D43-A77A-AADE5DCE050F}"/>
              </a:ext>
            </a:extLst>
          </p:cNvPr>
          <p:cNvSpPr txBox="1"/>
          <p:nvPr/>
        </p:nvSpPr>
        <p:spPr>
          <a:xfrm>
            <a:off x="881832" y="4826865"/>
            <a:ext cx="7861704" cy="1477328"/>
          </a:xfrm>
          <a:prstGeom prst="rect">
            <a:avLst/>
          </a:prstGeom>
          <a:noFill/>
          <a:ln>
            <a:solidFill>
              <a:srgbClr val="192AFF"/>
            </a:solidFill>
          </a:ln>
        </p:spPr>
        <p:txBody>
          <a:bodyPr wrap="none" rtlCol="0">
            <a:spAutoFit/>
          </a:bodyPr>
          <a:lstStyle/>
          <a:p>
            <a:r>
              <a:rPr lang="it-IT">
                <a:solidFill>
                  <a:srgbClr val="192AFF"/>
                </a:solidFill>
              </a:rPr>
              <a:t>Vantaggi: </a:t>
            </a:r>
          </a:p>
          <a:p>
            <a:pPr marL="342900" indent="-342900">
              <a:buFont typeface="+mj-lt"/>
              <a:buAutoNum type="arabicPeriod"/>
            </a:pPr>
            <a:r>
              <a:rPr lang="it-IT">
                <a:solidFill>
                  <a:srgbClr val="192AFF"/>
                </a:solidFill>
              </a:rPr>
              <a:t>anche se il circuito è molto più complesso rispetto alla forma minima, </a:t>
            </a:r>
            <a:br>
              <a:rPr lang="it-IT">
                <a:solidFill>
                  <a:srgbClr val="192AFF"/>
                </a:solidFill>
              </a:rPr>
            </a:br>
            <a:r>
              <a:rPr lang="it-IT">
                <a:solidFill>
                  <a:srgbClr val="192AFF"/>
                </a:solidFill>
              </a:rPr>
              <a:t>la sua costruzione su larga scala consente un risparmio sui costi di produzione;</a:t>
            </a:r>
          </a:p>
          <a:p>
            <a:pPr marL="342900" indent="-342900">
              <a:buFont typeface="+mj-lt"/>
              <a:buAutoNum type="arabicPeriod"/>
            </a:pPr>
            <a:r>
              <a:rPr lang="it-IT">
                <a:solidFill>
                  <a:srgbClr val="192AFF"/>
                </a:solidFill>
              </a:rPr>
              <a:t>si può usare un unico modulo per qualunque funzione;</a:t>
            </a:r>
          </a:p>
          <a:p>
            <a:pPr marL="342900" indent="-342900">
              <a:buFont typeface="+mj-lt"/>
              <a:buAutoNum type="arabicPeriod"/>
            </a:pPr>
            <a:r>
              <a:rPr lang="it-IT">
                <a:solidFill>
                  <a:srgbClr val="192AFF"/>
                </a:solidFill>
              </a:rPr>
              <a:t>la funzione è </a:t>
            </a:r>
            <a:r>
              <a:rPr lang="it-IT" i="1">
                <a:solidFill>
                  <a:srgbClr val="192AFF"/>
                </a:solidFill>
              </a:rPr>
              <a:t>programmabile</a:t>
            </a:r>
            <a:r>
              <a:rPr lang="it-IT">
                <a:solidFill>
                  <a:srgbClr val="192AFF"/>
                </a:solidFill>
              </a:rPr>
              <a:t>, cambiando i valori delle costanti in ingresso.</a:t>
            </a:r>
          </a:p>
        </p:txBody>
      </p:sp>
    </p:spTree>
    <p:extLst>
      <p:ext uri="{BB962C8B-B14F-4D97-AF65-F5344CB8AC3E}">
        <p14:creationId xmlns:p14="http://schemas.microsoft.com/office/powerpoint/2010/main" val="278235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9D2515-693D-6043-9ACF-7C7A9619E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09" y="781617"/>
            <a:ext cx="3372863" cy="309938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B7AEB71-B208-764B-BF51-4894FF665260}"/>
              </a:ext>
            </a:extLst>
          </p:cNvPr>
          <p:cNvGrpSpPr/>
          <p:nvPr/>
        </p:nvGrpSpPr>
        <p:grpSpPr>
          <a:xfrm>
            <a:off x="4916385" y="3457190"/>
            <a:ext cx="2524756" cy="970835"/>
            <a:chOff x="4916385" y="3457190"/>
            <a:chExt cx="2524756" cy="97083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0D818AC-657D-5B46-B7AA-E0CD9B19D8B6}"/>
                </a:ext>
              </a:extLst>
            </p:cNvPr>
            <p:cNvGrpSpPr/>
            <p:nvPr/>
          </p:nvGrpSpPr>
          <p:grpSpPr>
            <a:xfrm>
              <a:off x="4916385" y="3457192"/>
              <a:ext cx="2524756" cy="970833"/>
              <a:chOff x="1745674" y="4463924"/>
              <a:chExt cx="2524756" cy="970833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72930D7-57E4-0C4F-A8E4-590F5A1463AE}"/>
                  </a:ext>
                </a:extLst>
              </p:cNvPr>
              <p:cNvSpPr txBox="1"/>
              <p:nvPr/>
            </p:nvSpPr>
            <p:spPr>
              <a:xfrm>
                <a:off x="1769424" y="4880759"/>
                <a:ext cx="250100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000" i="1"/>
                  <a:t>x y z </a:t>
                </a:r>
                <a:r>
                  <a:rPr lang="it-IT" sz="3000"/>
                  <a:t>+</a:t>
                </a:r>
                <a:r>
                  <a:rPr lang="it-IT" sz="3000" i="1"/>
                  <a:t> y z</a:t>
                </a:r>
                <a:r>
                  <a:rPr lang="it-IT" sz="3000"/>
                  <a:t> + </a:t>
                </a:r>
                <a:r>
                  <a:rPr lang="it-IT" sz="3000" i="1"/>
                  <a:t>x y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C347B97-B3BB-A94E-B771-CA97B53E30E7}"/>
                  </a:ext>
                </a:extLst>
              </p:cNvPr>
              <p:cNvSpPr txBox="1"/>
              <p:nvPr/>
            </p:nvSpPr>
            <p:spPr>
              <a:xfrm>
                <a:off x="1745674" y="4463925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200"/>
                  <a:t>_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353F181-1A99-BA4D-9855-08C731FB1D88}"/>
                  </a:ext>
                </a:extLst>
              </p:cNvPr>
              <p:cNvSpPr txBox="1"/>
              <p:nvPr/>
            </p:nvSpPr>
            <p:spPr>
              <a:xfrm>
                <a:off x="2012315" y="4463924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200"/>
                  <a:t>_</a:t>
                </a: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EB58846-F37B-684A-963D-E92EC2CC5002}"/>
                </a:ext>
              </a:extLst>
            </p:cNvPr>
            <p:cNvSpPr txBox="1"/>
            <p:nvPr/>
          </p:nvSpPr>
          <p:spPr>
            <a:xfrm>
              <a:off x="5465900" y="345719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/>
                <a:t>_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621D8CE-6D4B-DF4D-8064-6F41392BE4D2}"/>
              </a:ext>
            </a:extLst>
          </p:cNvPr>
          <p:cNvGrpSpPr/>
          <p:nvPr/>
        </p:nvGrpSpPr>
        <p:grpSpPr>
          <a:xfrm>
            <a:off x="1687163" y="3963770"/>
            <a:ext cx="3371627" cy="2411825"/>
            <a:chOff x="1687163" y="3963770"/>
            <a:chExt cx="3371627" cy="2411825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83C2C16C-1265-CC49-88DC-9F3166D0F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9654" y="4572389"/>
              <a:ext cx="635000" cy="688509"/>
            </a:xfrm>
            <a:prstGeom prst="rect">
              <a:avLst/>
            </a:prstGeom>
          </p:spPr>
        </p:pic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F38F260-3514-704E-B254-1C9D9CA7CE98}"/>
                </a:ext>
              </a:extLst>
            </p:cNvPr>
            <p:cNvGrpSpPr/>
            <p:nvPr/>
          </p:nvGrpSpPr>
          <p:grpSpPr>
            <a:xfrm>
              <a:off x="1687163" y="3963770"/>
              <a:ext cx="3371627" cy="2411825"/>
              <a:chOff x="1687163" y="3963770"/>
              <a:chExt cx="3371627" cy="2411825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72C24F41-9D32-584B-A88F-917C7824721D}"/>
                  </a:ext>
                </a:extLst>
              </p:cNvPr>
              <p:cNvGrpSpPr/>
              <p:nvPr/>
            </p:nvGrpSpPr>
            <p:grpSpPr>
              <a:xfrm>
                <a:off x="1687163" y="3963770"/>
                <a:ext cx="3371627" cy="2411825"/>
                <a:chOff x="1687163" y="3963770"/>
                <a:chExt cx="3371627" cy="2411825"/>
              </a:xfrm>
            </p:grpSpPr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853CE2EF-EA93-BD46-9970-DCBA14E865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29654" y="5892995"/>
                  <a:ext cx="635000" cy="482600"/>
                </a:xfrm>
                <a:prstGeom prst="rect">
                  <a:avLst/>
                </a:prstGeom>
              </p:spPr>
            </p:pic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7E4921F4-47DD-1B4F-A1A9-C189FBCF1B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29654" y="5292509"/>
                  <a:ext cx="635000" cy="482600"/>
                </a:xfrm>
                <a:prstGeom prst="rect">
                  <a:avLst/>
                </a:prstGeom>
              </p:spPr>
            </p:pic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34FED61-A3FD-714B-9F2F-09548DFA2ED3}"/>
                    </a:ext>
                  </a:extLst>
                </p:cNvPr>
                <p:cNvCxnSpPr/>
                <p:nvPr/>
              </p:nvCxnSpPr>
              <p:spPr>
                <a:xfrm>
                  <a:off x="1841679" y="4428025"/>
                  <a:ext cx="0" cy="194757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C9708CAE-72C2-734D-B58C-795413126905}"/>
                    </a:ext>
                  </a:extLst>
                </p:cNvPr>
                <p:cNvCxnSpPr/>
                <p:nvPr/>
              </p:nvCxnSpPr>
              <p:spPr>
                <a:xfrm>
                  <a:off x="2045595" y="4428025"/>
                  <a:ext cx="0" cy="194757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B895EEBF-68B0-F74E-A9ED-15BB5937F0C9}"/>
                    </a:ext>
                  </a:extLst>
                </p:cNvPr>
                <p:cNvCxnSpPr/>
                <p:nvPr/>
              </p:nvCxnSpPr>
              <p:spPr>
                <a:xfrm>
                  <a:off x="2254740" y="4428025"/>
                  <a:ext cx="0" cy="194757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AB3B39DC-5C38-F944-941C-79C7883B34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22190" y="5175106"/>
                  <a:ext cx="736600" cy="749300"/>
                </a:xfrm>
                <a:prstGeom prst="rect">
                  <a:avLst/>
                </a:prstGeom>
              </p:spPr>
            </p:pic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5C8F85DF-C157-D24E-8BC7-4820305F6A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74501" y="5533809"/>
                  <a:ext cx="115240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8D30292D-5165-7646-A05F-23C7B1582A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77850" y="4927568"/>
                  <a:ext cx="94434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A4E3388C-E544-354E-A5E4-967D85395C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74940" y="6147174"/>
                  <a:ext cx="94434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0A17BC1A-196A-AD4B-B9A9-99C51D840A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19280" y="5615187"/>
                  <a:ext cx="2910" cy="540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DDAF34B8-B912-CA4E-B40F-8F360A063B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17440" y="4916419"/>
                  <a:ext cx="2910" cy="540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614A66F7-016C-2A41-BF1D-11E29918BD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841681" y="4785757"/>
                  <a:ext cx="104689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D7263664-B4C1-DF42-B01B-6E9716C6BA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033720" y="4940169"/>
                  <a:ext cx="86763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29041C36-167A-1D41-86C8-45E7560942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37637" y="5091257"/>
                  <a:ext cx="66372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2A66DB68-6F6F-BD4B-ABDE-F1E4A76922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839839" y="5442564"/>
                  <a:ext cx="104873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A6623651-62D9-7044-AC02-7BEFA7B618E9}"/>
                    </a:ext>
                  </a:extLst>
                </p:cNvPr>
                <p:cNvSpPr txBox="1"/>
                <p:nvPr/>
              </p:nvSpPr>
              <p:spPr>
                <a:xfrm>
                  <a:off x="1687163" y="3963770"/>
                  <a:ext cx="71686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 i="1"/>
                    <a:t>x y z</a:t>
                  </a:r>
                </a:p>
              </p:txBody>
            </p: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68093911-E75A-B443-94E5-DC6DE39445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045594" y="5643429"/>
                  <a:ext cx="85576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8BEC7014-849E-184C-B901-3E20AF8ADB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041362" y="6053624"/>
                  <a:ext cx="83714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09AFE63-89CD-C144-9CFA-FCF62EED6111}"/>
                    </a:ext>
                  </a:extLst>
                </p:cNvPr>
                <p:cNvSpPr/>
                <p:nvPr/>
              </p:nvSpPr>
              <p:spPr>
                <a:xfrm>
                  <a:off x="2780577" y="4746283"/>
                  <a:ext cx="90000" cy="9000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i="1"/>
                </a:p>
              </p:txBody>
            </p:sp>
          </p:grp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0079091-1BEC-2B45-A18F-E7BB0E4AFFCF}"/>
                  </a:ext>
                </a:extLst>
              </p:cNvPr>
              <p:cNvSpPr/>
              <p:nvPr/>
            </p:nvSpPr>
            <p:spPr>
              <a:xfrm>
                <a:off x="1803701" y="475138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36DECCB2-690E-4A45-B92F-1E1171B83C55}"/>
                  </a:ext>
                </a:extLst>
              </p:cNvPr>
              <p:cNvSpPr/>
              <p:nvPr/>
            </p:nvSpPr>
            <p:spPr>
              <a:xfrm>
                <a:off x="2020496" y="490077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74901758-590C-EE47-B010-8CB7C7C5FD27}"/>
                  </a:ext>
                </a:extLst>
              </p:cNvPr>
              <p:cNvSpPr/>
              <p:nvPr/>
            </p:nvSpPr>
            <p:spPr>
              <a:xfrm>
                <a:off x="2211533" y="5062036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3CAB08FB-E244-DC4A-AA0F-188FFE138A52}"/>
                  </a:ext>
                </a:extLst>
              </p:cNvPr>
              <p:cNvSpPr/>
              <p:nvPr/>
            </p:nvSpPr>
            <p:spPr>
              <a:xfrm>
                <a:off x="1810141" y="541264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8C28A560-D600-DA47-8C79-2DE94A8C5CEF}"/>
                  </a:ext>
                </a:extLst>
              </p:cNvPr>
              <p:cNvSpPr/>
              <p:nvPr/>
            </p:nvSpPr>
            <p:spPr>
              <a:xfrm>
                <a:off x="2014057" y="560367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5E64532F-66CF-3542-8D03-8887A0C6CD87}"/>
                  </a:ext>
                </a:extLst>
              </p:cNvPr>
              <p:cNvSpPr/>
              <p:nvPr/>
            </p:nvSpPr>
            <p:spPr>
              <a:xfrm>
                <a:off x="2011909" y="601365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22257281-A425-AC45-81F1-D4D354F6B99E}"/>
                  </a:ext>
                </a:extLst>
              </p:cNvPr>
              <p:cNvSpPr/>
              <p:nvPr/>
            </p:nvSpPr>
            <p:spPr>
              <a:xfrm>
                <a:off x="2215825" y="623045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55323BD-6480-B642-8FD9-13C475B87D43}"/>
                </a:ext>
              </a:extLst>
            </p:cNvPr>
            <p:cNvSpPr/>
            <p:nvPr/>
          </p:nvSpPr>
          <p:spPr>
            <a:xfrm>
              <a:off x="2778602" y="4898683"/>
              <a:ext cx="90000" cy="9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i="1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31B9A67-DAD6-D447-8510-C7BDDB1732D2}"/>
                </a:ext>
              </a:extLst>
            </p:cNvPr>
            <p:cNvSpPr/>
            <p:nvPr/>
          </p:nvSpPr>
          <p:spPr>
            <a:xfrm>
              <a:off x="2788502" y="5051083"/>
              <a:ext cx="90000" cy="9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i="1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F7D7916-EFE7-AB49-88F3-DC8B1AE3CCD1}"/>
                </a:ext>
              </a:extLst>
            </p:cNvPr>
            <p:cNvCxnSpPr>
              <a:cxnSpLocks/>
              <a:endCxn id="104" idx="3"/>
            </p:cNvCxnSpPr>
            <p:nvPr/>
          </p:nvCxnSpPr>
          <p:spPr>
            <a:xfrm flipH="1">
              <a:off x="2226369" y="6261308"/>
              <a:ext cx="6946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15DA79B-374A-984C-90F1-640CEB366E25}"/>
              </a:ext>
            </a:extLst>
          </p:cNvPr>
          <p:cNvSpPr/>
          <p:nvPr/>
        </p:nvSpPr>
        <p:spPr>
          <a:xfrm>
            <a:off x="4928260" y="1733797"/>
            <a:ext cx="3170711" cy="147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028497-73C2-7C49-A773-DCF4AAAB30FE}"/>
              </a:ext>
            </a:extLst>
          </p:cNvPr>
          <p:cNvSpPr/>
          <p:nvPr/>
        </p:nvSpPr>
        <p:spPr>
          <a:xfrm>
            <a:off x="4928260" y="1733797"/>
            <a:ext cx="1591294" cy="147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E22028-34D9-8C49-BA03-749984C4F9DF}"/>
              </a:ext>
            </a:extLst>
          </p:cNvPr>
          <p:cNvSpPr/>
          <p:nvPr/>
        </p:nvSpPr>
        <p:spPr>
          <a:xfrm>
            <a:off x="5717968" y="1733796"/>
            <a:ext cx="1591294" cy="147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E804BF-65D1-D845-9909-B33833B0871D}"/>
              </a:ext>
            </a:extLst>
          </p:cNvPr>
          <p:cNvCxnSpPr>
            <a:cxnSpLocks/>
            <a:stCxn id="6" idx="1"/>
            <a:endCxn id="5" idx="3"/>
          </p:cNvCxnSpPr>
          <p:nvPr/>
        </p:nvCxnSpPr>
        <p:spPr>
          <a:xfrm>
            <a:off x="4928260" y="2470068"/>
            <a:ext cx="31707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F8E297-2D6C-324A-9B09-711C324840BE}"/>
              </a:ext>
            </a:extLst>
          </p:cNvPr>
          <p:cNvCxnSpPr>
            <a:cxnSpLocks/>
          </p:cNvCxnSpPr>
          <p:nvPr/>
        </p:nvCxnSpPr>
        <p:spPr>
          <a:xfrm flipH="1" flipV="1">
            <a:off x="4441371" y="1377538"/>
            <a:ext cx="486889" cy="356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F28B9FA-2E77-A34B-B1BC-EDA54C464B9E}"/>
              </a:ext>
            </a:extLst>
          </p:cNvPr>
          <p:cNvSpPr txBox="1"/>
          <p:nvPr/>
        </p:nvSpPr>
        <p:spPr>
          <a:xfrm>
            <a:off x="5076311" y="129360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39BA6B-C13F-F840-923C-775899AA3582}"/>
              </a:ext>
            </a:extLst>
          </p:cNvPr>
          <p:cNvSpPr txBox="1"/>
          <p:nvPr/>
        </p:nvSpPr>
        <p:spPr>
          <a:xfrm>
            <a:off x="5903897" y="129360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257558-5653-1F49-B222-8B185DBDC3C1}"/>
              </a:ext>
            </a:extLst>
          </p:cNvPr>
          <p:cNvSpPr txBox="1"/>
          <p:nvPr/>
        </p:nvSpPr>
        <p:spPr>
          <a:xfrm>
            <a:off x="6657883" y="129360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F36330-5AAA-384A-BD95-5A95DB52E93D}"/>
              </a:ext>
            </a:extLst>
          </p:cNvPr>
          <p:cNvSpPr txBox="1"/>
          <p:nvPr/>
        </p:nvSpPr>
        <p:spPr>
          <a:xfrm>
            <a:off x="7458388" y="129360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B9CC4E-2604-634C-82E3-DFC3E918AE64}"/>
              </a:ext>
            </a:extLst>
          </p:cNvPr>
          <p:cNvSpPr txBox="1"/>
          <p:nvPr/>
        </p:nvSpPr>
        <p:spPr>
          <a:xfrm>
            <a:off x="4479332" y="1867883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/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D131BF-489F-7149-B221-11F2238AD27F}"/>
              </a:ext>
            </a:extLst>
          </p:cNvPr>
          <p:cNvSpPr txBox="1"/>
          <p:nvPr/>
        </p:nvSpPr>
        <p:spPr>
          <a:xfrm>
            <a:off x="4479332" y="2554673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561793-FF19-3D42-975D-C870B6D8FD64}"/>
              </a:ext>
            </a:extLst>
          </p:cNvPr>
          <p:cNvSpPr txBox="1"/>
          <p:nvPr/>
        </p:nvSpPr>
        <p:spPr>
          <a:xfrm>
            <a:off x="6755576" y="257504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5755CE-0DD1-414A-988A-C2835ADAB360}"/>
              </a:ext>
            </a:extLst>
          </p:cNvPr>
          <p:cNvSpPr txBox="1"/>
          <p:nvPr/>
        </p:nvSpPr>
        <p:spPr>
          <a:xfrm>
            <a:off x="6751341" y="186077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993E7D-FC7D-9249-A6A3-92981BF767BA}"/>
              </a:ext>
            </a:extLst>
          </p:cNvPr>
          <p:cNvSpPr txBox="1"/>
          <p:nvPr/>
        </p:nvSpPr>
        <p:spPr>
          <a:xfrm>
            <a:off x="5908864" y="256521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A75917-AD7C-A947-A00D-1CDA9FACFD1E}"/>
              </a:ext>
            </a:extLst>
          </p:cNvPr>
          <p:cNvSpPr txBox="1"/>
          <p:nvPr/>
        </p:nvSpPr>
        <p:spPr>
          <a:xfrm>
            <a:off x="5160950" y="186788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36EDD4-786E-CD47-9079-BFE8323FF57C}"/>
              </a:ext>
            </a:extLst>
          </p:cNvPr>
          <p:cNvSpPr txBox="1"/>
          <p:nvPr/>
        </p:nvSpPr>
        <p:spPr>
          <a:xfrm>
            <a:off x="4635446" y="117602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/>
              <a:t>xy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A2EC63-34E9-664E-97A5-382C94AB14CB}"/>
              </a:ext>
            </a:extLst>
          </p:cNvPr>
          <p:cNvSpPr txBox="1"/>
          <p:nvPr/>
        </p:nvSpPr>
        <p:spPr>
          <a:xfrm>
            <a:off x="4479036" y="1463528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/>
              <a:t>z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65DA6FE-60B5-CC4A-9DE7-5FFC1D1B17B3}"/>
              </a:ext>
            </a:extLst>
          </p:cNvPr>
          <p:cNvGrpSpPr/>
          <p:nvPr/>
        </p:nvGrpSpPr>
        <p:grpSpPr>
          <a:xfrm>
            <a:off x="3230088" y="1377538"/>
            <a:ext cx="2372555" cy="944897"/>
            <a:chOff x="3230088" y="1377538"/>
            <a:chExt cx="2372555" cy="944897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E17D709B-37ED-584D-86D4-FA71923F7BCF}"/>
                </a:ext>
              </a:extLst>
            </p:cNvPr>
            <p:cNvSpPr/>
            <p:nvPr/>
          </p:nvSpPr>
          <p:spPr>
            <a:xfrm rot="5400000">
              <a:off x="5095392" y="1815185"/>
              <a:ext cx="488169" cy="526332"/>
            </a:xfrm>
            <a:prstGeom prst="round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4D288F4-E150-684F-B2DC-78368CD1ABC3}"/>
                </a:ext>
              </a:extLst>
            </p:cNvPr>
            <p:cNvCxnSpPr>
              <a:cxnSpLocks/>
              <a:endCxn id="28" idx="2"/>
            </p:cNvCxnSpPr>
            <p:nvPr/>
          </p:nvCxnSpPr>
          <p:spPr>
            <a:xfrm>
              <a:off x="3230088" y="1377538"/>
              <a:ext cx="1846223" cy="700814"/>
            </a:xfrm>
            <a:prstGeom prst="line">
              <a:avLst/>
            </a:prstGeom>
            <a:ln>
              <a:solidFill>
                <a:srgbClr val="192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90525A0-AD4D-5446-AF5B-B5002515E00F}"/>
              </a:ext>
            </a:extLst>
          </p:cNvPr>
          <p:cNvGrpSpPr/>
          <p:nvPr/>
        </p:nvGrpSpPr>
        <p:grpSpPr>
          <a:xfrm>
            <a:off x="3272933" y="2133844"/>
            <a:ext cx="3976954" cy="964432"/>
            <a:chOff x="3272933" y="2133844"/>
            <a:chExt cx="3976954" cy="964432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43224A25-3803-054C-8B76-19770DB52A55}"/>
                </a:ext>
              </a:extLst>
            </p:cNvPr>
            <p:cNvSpPr/>
            <p:nvPr/>
          </p:nvSpPr>
          <p:spPr>
            <a:xfrm>
              <a:off x="5816387" y="2551213"/>
              <a:ext cx="1433500" cy="547063"/>
            </a:xfrm>
            <a:prstGeom prst="round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BBDECF3-5691-884D-B2D5-8DB48196E678}"/>
                </a:ext>
              </a:extLst>
            </p:cNvPr>
            <p:cNvCxnSpPr>
              <a:cxnSpLocks/>
            </p:cNvCxnSpPr>
            <p:nvPr/>
          </p:nvCxnSpPr>
          <p:spPr>
            <a:xfrm>
              <a:off x="3272933" y="2133844"/>
              <a:ext cx="2516816" cy="476495"/>
            </a:xfrm>
            <a:prstGeom prst="line">
              <a:avLst/>
            </a:prstGeom>
            <a:ln>
              <a:solidFill>
                <a:srgbClr val="192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B5F9687-8D5E-5949-8D6F-0D188B75691A}"/>
              </a:ext>
            </a:extLst>
          </p:cNvPr>
          <p:cNvGrpSpPr/>
          <p:nvPr/>
        </p:nvGrpSpPr>
        <p:grpSpPr>
          <a:xfrm>
            <a:off x="3230088" y="1860770"/>
            <a:ext cx="3900684" cy="1328463"/>
            <a:chOff x="3230088" y="1860770"/>
            <a:chExt cx="3900684" cy="1328463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4B533A0-0048-8249-9011-EBF969D66E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30088" y="2801492"/>
              <a:ext cx="3490450" cy="107791"/>
            </a:xfrm>
            <a:prstGeom prst="line">
              <a:avLst/>
            </a:prstGeom>
            <a:ln>
              <a:solidFill>
                <a:srgbClr val="192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2DA137C-3C69-C441-9B3B-5013C276960C}"/>
                </a:ext>
              </a:extLst>
            </p:cNvPr>
            <p:cNvGrpSpPr/>
            <p:nvPr/>
          </p:nvGrpSpPr>
          <p:grpSpPr>
            <a:xfrm>
              <a:off x="3374501" y="1860770"/>
              <a:ext cx="3756271" cy="1328463"/>
              <a:chOff x="3374501" y="1860770"/>
              <a:chExt cx="3756271" cy="1328463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980FE76-C9E8-6645-8217-3ED90F2A0894}"/>
                  </a:ext>
                </a:extLst>
              </p:cNvPr>
              <p:cNvSpPr/>
              <p:nvPr/>
            </p:nvSpPr>
            <p:spPr>
              <a:xfrm>
                <a:off x="6712068" y="1860770"/>
                <a:ext cx="418704" cy="1175940"/>
              </a:xfrm>
              <a:prstGeom prst="roundRect">
                <a:avLst/>
              </a:prstGeom>
              <a:noFill/>
              <a:ln w="25400">
                <a:solidFill>
                  <a:srgbClr val="192A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01FF2780-7FBC-2D47-862B-F42D743168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74501" y="2045717"/>
                <a:ext cx="3321700" cy="1143516"/>
              </a:xfrm>
              <a:prstGeom prst="line">
                <a:avLst/>
              </a:prstGeom>
              <a:ln>
                <a:solidFill>
                  <a:srgbClr val="192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3183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6233EE-CD78-5749-A98B-2EE041DE5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950" y="2545147"/>
            <a:ext cx="3856038" cy="397036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6D8B6DB-383B-5F41-8FCD-02936FB53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656" y="214304"/>
            <a:ext cx="3372863" cy="309938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3BF2A97-FCFC-194D-9AE3-5E0807727D1B}"/>
              </a:ext>
            </a:extLst>
          </p:cNvPr>
          <p:cNvGrpSpPr/>
          <p:nvPr/>
        </p:nvGrpSpPr>
        <p:grpSpPr>
          <a:xfrm>
            <a:off x="3711798" y="653143"/>
            <a:ext cx="1982204" cy="5221050"/>
            <a:chOff x="3711798" y="653143"/>
            <a:chExt cx="1982204" cy="52210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CDCCB9C-F655-6645-B457-A10434C7AC6A}"/>
                </a:ext>
              </a:extLst>
            </p:cNvPr>
            <p:cNvSpPr/>
            <p:nvPr/>
          </p:nvSpPr>
          <p:spPr>
            <a:xfrm>
              <a:off x="3711798" y="653143"/>
              <a:ext cx="361438" cy="2078182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F8D661B-DB2B-264A-9346-E22EEEB81EE7}"/>
                </a:ext>
              </a:extLst>
            </p:cNvPr>
            <p:cNvSpPr/>
            <p:nvPr/>
          </p:nvSpPr>
          <p:spPr>
            <a:xfrm>
              <a:off x="5332564" y="2799251"/>
              <a:ext cx="361438" cy="3074942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6866382-ABC2-EC4E-B318-9FBC97AEA6C3}"/>
                </a:ext>
              </a:extLst>
            </p:cNvPr>
            <p:cNvCxnSpPr>
              <a:cxnSpLocks/>
            </p:cNvCxnSpPr>
            <p:nvPr/>
          </p:nvCxnSpPr>
          <p:spPr>
            <a:xfrm>
              <a:off x="4073236" y="1638795"/>
              <a:ext cx="1259328" cy="2751228"/>
            </a:xfrm>
            <a:prstGeom prst="line">
              <a:avLst/>
            </a:prstGeom>
            <a:ln w="25400">
              <a:solidFill>
                <a:srgbClr val="192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7874CF8-E857-A846-9F02-A7A2BEF86CCA}"/>
              </a:ext>
            </a:extLst>
          </p:cNvPr>
          <p:cNvGrpSpPr/>
          <p:nvPr/>
        </p:nvGrpSpPr>
        <p:grpSpPr>
          <a:xfrm>
            <a:off x="1015633" y="3313692"/>
            <a:ext cx="3371627" cy="3017611"/>
            <a:chOff x="1015633" y="3313692"/>
            <a:chExt cx="3371627" cy="301761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03AFEDD-44A5-CC4F-9AC8-C3F4B28523A2}"/>
                </a:ext>
              </a:extLst>
            </p:cNvPr>
            <p:cNvGrpSpPr/>
            <p:nvPr/>
          </p:nvGrpSpPr>
          <p:grpSpPr>
            <a:xfrm>
              <a:off x="1015633" y="3313692"/>
              <a:ext cx="3371627" cy="2411825"/>
              <a:chOff x="1687163" y="3963770"/>
              <a:chExt cx="3371627" cy="2411825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FEBDF954-A1A0-384B-B52A-52ED27376C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9654" y="4572389"/>
                <a:ext cx="635000" cy="688509"/>
              </a:xfrm>
              <a:prstGeom prst="rect">
                <a:avLst/>
              </a:prstGeom>
            </p:spPr>
          </p:pic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DA33F9D-D064-194E-95BA-15467FF39C44}"/>
                  </a:ext>
                </a:extLst>
              </p:cNvPr>
              <p:cNvGrpSpPr/>
              <p:nvPr/>
            </p:nvGrpSpPr>
            <p:grpSpPr>
              <a:xfrm>
                <a:off x="1687163" y="3963770"/>
                <a:ext cx="3371627" cy="2411825"/>
                <a:chOff x="1687163" y="3963770"/>
                <a:chExt cx="3371627" cy="2411825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3E45B057-0101-EF45-B44F-BCF01CBACF87}"/>
                    </a:ext>
                  </a:extLst>
                </p:cNvPr>
                <p:cNvGrpSpPr/>
                <p:nvPr/>
              </p:nvGrpSpPr>
              <p:grpSpPr>
                <a:xfrm>
                  <a:off x="1687163" y="3963770"/>
                  <a:ext cx="3371627" cy="2411825"/>
                  <a:chOff x="1687163" y="3963770"/>
                  <a:chExt cx="3371627" cy="2411825"/>
                </a:xfrm>
              </p:grpSpPr>
              <p:pic>
                <p:nvPicPr>
                  <p:cNvPr id="54" name="Picture 53">
                    <a:extLst>
                      <a:ext uri="{FF2B5EF4-FFF2-40B4-BE49-F238E27FC236}">
                        <a16:creationId xmlns:a16="http://schemas.microsoft.com/office/drawing/2014/main" id="{D897AB67-2A9A-3D40-A9C1-B1E3A9B239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829654" y="5892995"/>
                    <a:ext cx="635000" cy="482600"/>
                  </a:xfrm>
                  <a:prstGeom prst="rect">
                    <a:avLst/>
                  </a:prstGeom>
                </p:spPr>
              </p:pic>
              <p:pic>
                <p:nvPicPr>
                  <p:cNvPr id="55" name="Picture 54">
                    <a:extLst>
                      <a:ext uri="{FF2B5EF4-FFF2-40B4-BE49-F238E27FC236}">
                        <a16:creationId xmlns:a16="http://schemas.microsoft.com/office/drawing/2014/main" id="{EC1354C1-0004-4540-892E-207EFCFFE7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829654" y="5292509"/>
                    <a:ext cx="635000" cy="482600"/>
                  </a:xfrm>
                  <a:prstGeom prst="rect">
                    <a:avLst/>
                  </a:prstGeom>
                </p:spPr>
              </p:pic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FCD105D3-3196-1848-9312-6CC9E7A31F58}"/>
                      </a:ext>
                    </a:extLst>
                  </p:cNvPr>
                  <p:cNvCxnSpPr/>
                  <p:nvPr/>
                </p:nvCxnSpPr>
                <p:spPr>
                  <a:xfrm>
                    <a:off x="1841679" y="4428025"/>
                    <a:ext cx="0" cy="194757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721DA9CA-8534-9D48-962B-6FED67B2C09E}"/>
                      </a:ext>
                    </a:extLst>
                  </p:cNvPr>
                  <p:cNvCxnSpPr/>
                  <p:nvPr/>
                </p:nvCxnSpPr>
                <p:spPr>
                  <a:xfrm>
                    <a:off x="2045595" y="4428025"/>
                    <a:ext cx="0" cy="194757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EC1A3A81-FE41-F041-A27B-8644FC136178}"/>
                      </a:ext>
                    </a:extLst>
                  </p:cNvPr>
                  <p:cNvCxnSpPr/>
                  <p:nvPr/>
                </p:nvCxnSpPr>
                <p:spPr>
                  <a:xfrm>
                    <a:off x="2254740" y="4428025"/>
                    <a:ext cx="0" cy="194757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59" name="Picture 58">
                    <a:extLst>
                      <a:ext uri="{FF2B5EF4-FFF2-40B4-BE49-F238E27FC236}">
                        <a16:creationId xmlns:a16="http://schemas.microsoft.com/office/drawing/2014/main" id="{CF1A76F6-EA47-714D-A153-A5D646EB4B4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322190" y="5175106"/>
                    <a:ext cx="736600" cy="749300"/>
                  </a:xfrm>
                  <a:prstGeom prst="rect">
                    <a:avLst/>
                  </a:prstGeom>
                </p:spPr>
              </p:pic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12A9E6AE-4B5C-F143-A6D2-B34DABAC5D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74501" y="5533809"/>
                    <a:ext cx="1152401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1D354EC4-B6E0-1B42-BEC1-C0201B8963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77850" y="4927568"/>
                    <a:ext cx="94434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0AEEAF23-F9B7-5847-A2BC-247C7E36F2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74940" y="6147174"/>
                    <a:ext cx="94434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C023424A-12EC-D24E-9DFA-1C839DB93B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9280" y="5615187"/>
                    <a:ext cx="2910" cy="540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96A426BC-3F44-3443-B638-49F5697282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7440" y="4916419"/>
                    <a:ext cx="2910" cy="540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BA3EADC6-C6E3-1046-AA82-C360EB8CEE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841681" y="4785757"/>
                    <a:ext cx="1046896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59BC155F-49D4-7143-8A44-BC32432B80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033720" y="4940169"/>
                    <a:ext cx="867639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1526163C-ECDA-F140-989F-CED5E6C77F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237637" y="5091257"/>
                    <a:ext cx="663722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99FC6135-5A11-7B4A-A5D5-99F438DB8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839839" y="5442564"/>
                    <a:ext cx="1048738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7E806033-8AAC-D444-B8BC-98A54B2B6E12}"/>
                      </a:ext>
                    </a:extLst>
                  </p:cNvPr>
                  <p:cNvSpPr txBox="1"/>
                  <p:nvPr/>
                </p:nvSpPr>
                <p:spPr>
                  <a:xfrm>
                    <a:off x="1687163" y="3963770"/>
                    <a:ext cx="71686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2400" i="1"/>
                      <a:t>x y z</a:t>
                    </a:r>
                  </a:p>
                </p:txBody>
              </p: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2148F758-EF6F-ED43-B90A-F3BF2BE924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045594" y="5643429"/>
                    <a:ext cx="855765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5B787B9D-FD31-B24F-B872-F31B6187D4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041362" y="6053624"/>
                    <a:ext cx="83714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B18B726B-5BC1-6442-8475-58B8906883DA}"/>
                      </a:ext>
                    </a:extLst>
                  </p:cNvPr>
                  <p:cNvSpPr/>
                  <p:nvPr/>
                </p:nvSpPr>
                <p:spPr>
                  <a:xfrm>
                    <a:off x="2780577" y="4746283"/>
                    <a:ext cx="90000" cy="90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i="1"/>
                  </a:p>
                </p:txBody>
              </p:sp>
            </p:grp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6080A74D-5969-C649-BBA2-15520224C362}"/>
                    </a:ext>
                  </a:extLst>
                </p:cNvPr>
                <p:cNvSpPr/>
                <p:nvPr/>
              </p:nvSpPr>
              <p:spPr>
                <a:xfrm>
                  <a:off x="1803701" y="4751385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755764C4-74B7-AC4C-ABC9-9D2A1551EACF}"/>
                    </a:ext>
                  </a:extLst>
                </p:cNvPr>
                <p:cNvSpPr/>
                <p:nvPr/>
              </p:nvSpPr>
              <p:spPr>
                <a:xfrm>
                  <a:off x="2020496" y="4900773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678EDDA7-7F1D-C24A-BEC2-786BB61F6CE0}"/>
                    </a:ext>
                  </a:extLst>
                </p:cNvPr>
                <p:cNvSpPr/>
                <p:nvPr/>
              </p:nvSpPr>
              <p:spPr>
                <a:xfrm>
                  <a:off x="2211533" y="5062036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BB2213FD-DD3F-404E-8583-0BAB26076C63}"/>
                    </a:ext>
                  </a:extLst>
                </p:cNvPr>
                <p:cNvSpPr/>
                <p:nvPr/>
              </p:nvSpPr>
              <p:spPr>
                <a:xfrm>
                  <a:off x="1810141" y="5412641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0A68F54D-98C0-A74F-B161-8B1E4462B0A0}"/>
                    </a:ext>
                  </a:extLst>
                </p:cNvPr>
                <p:cNvSpPr/>
                <p:nvPr/>
              </p:nvSpPr>
              <p:spPr>
                <a:xfrm>
                  <a:off x="2014057" y="5603678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BDC9364B-90B0-6447-A4EA-044BB3DAC509}"/>
                    </a:ext>
                  </a:extLst>
                </p:cNvPr>
                <p:cNvSpPr/>
                <p:nvPr/>
              </p:nvSpPr>
              <p:spPr>
                <a:xfrm>
                  <a:off x="2011909" y="6013658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85040D02-A1E3-234B-BB61-45D719222710}"/>
                    </a:ext>
                  </a:extLst>
                </p:cNvPr>
                <p:cNvSpPr/>
                <p:nvPr/>
              </p:nvSpPr>
              <p:spPr>
                <a:xfrm>
                  <a:off x="2215825" y="6230453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584B817-AEB9-934D-98A8-5504BBD0F9B5}"/>
                  </a:ext>
                </a:extLst>
              </p:cNvPr>
              <p:cNvSpPr/>
              <p:nvPr/>
            </p:nvSpPr>
            <p:spPr>
              <a:xfrm>
                <a:off x="2778602" y="4898683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i="1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C74A18F-7152-C44D-967D-B55C465F2523}"/>
                  </a:ext>
                </a:extLst>
              </p:cNvPr>
              <p:cNvSpPr/>
              <p:nvPr/>
            </p:nvSpPr>
            <p:spPr>
              <a:xfrm>
                <a:off x="2788502" y="5051083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i="1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CC2624C5-22BF-B34F-8F56-D58FC54FB24D}"/>
                  </a:ext>
                </a:extLst>
              </p:cNvPr>
              <p:cNvCxnSpPr>
                <a:cxnSpLocks/>
                <a:endCxn id="53" idx="3"/>
              </p:cNvCxnSpPr>
              <p:nvPr/>
            </p:nvCxnSpPr>
            <p:spPr>
              <a:xfrm flipH="1">
                <a:off x="2226369" y="6261308"/>
                <a:ext cx="6946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592A904-A969-BF45-BD18-6D6D375CCE0E}"/>
                </a:ext>
              </a:extLst>
            </p:cNvPr>
            <p:cNvSpPr txBox="1"/>
            <p:nvPr/>
          </p:nvSpPr>
          <p:spPr>
            <a:xfrm>
              <a:off x="1429062" y="5961971"/>
              <a:ext cx="1690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Progetto </a:t>
              </a:r>
              <a:r>
                <a:rPr lang="it-IT" i="1"/>
                <a:t>ad-hoc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993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5FB975-13BB-4C47-8130-3269A0C5AF2B}"/>
              </a:ext>
            </a:extLst>
          </p:cNvPr>
          <p:cNvSpPr txBox="1"/>
          <p:nvPr/>
        </p:nvSpPr>
        <p:spPr>
          <a:xfrm>
            <a:off x="1199409" y="1971302"/>
            <a:ext cx="12634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0 0	0</a:t>
            </a:r>
          </a:p>
          <a:p>
            <a:r>
              <a:rPr lang="it-IT" sz="2400"/>
              <a:t>0 1	1</a:t>
            </a:r>
          </a:p>
          <a:p>
            <a:r>
              <a:rPr lang="it-IT" sz="2400"/>
              <a:t>1 0	1</a:t>
            </a:r>
          </a:p>
          <a:p>
            <a:r>
              <a:rPr lang="it-IT" sz="2400"/>
              <a:t>1 1	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0CCDC9-ACA3-4943-920C-C3FBC91648BC}"/>
              </a:ext>
            </a:extLst>
          </p:cNvPr>
          <p:cNvSpPr txBox="1"/>
          <p:nvPr/>
        </p:nvSpPr>
        <p:spPr>
          <a:xfrm>
            <a:off x="1163784" y="1509637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/>
              <a:t>x</a:t>
            </a:r>
            <a:r>
              <a:rPr lang="it-IT" sz="2400" baseline="-25000"/>
              <a:t>1</a:t>
            </a:r>
            <a:endParaRPr lang="it-IT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850B9D-AE61-BF47-AFC8-064FF5ADA163}"/>
              </a:ext>
            </a:extLst>
          </p:cNvPr>
          <p:cNvSpPr txBox="1"/>
          <p:nvPr/>
        </p:nvSpPr>
        <p:spPr>
          <a:xfrm>
            <a:off x="1458688" y="1509636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/>
              <a:t>x</a:t>
            </a:r>
            <a:r>
              <a:rPr lang="it-IT" sz="2400" i="1" baseline="-25000"/>
              <a:t>2</a:t>
            </a:r>
            <a:r>
              <a:rPr lang="it-IT" sz="2400" i="1"/>
              <a:t>      z</a:t>
            </a:r>
            <a:endParaRPr lang="it-IT" sz="24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6F1F8D-DB5B-7541-ABB0-60B14E5695CA}"/>
              </a:ext>
            </a:extLst>
          </p:cNvPr>
          <p:cNvCxnSpPr/>
          <p:nvPr/>
        </p:nvCxnSpPr>
        <p:spPr>
          <a:xfrm>
            <a:off x="995637" y="1971301"/>
            <a:ext cx="16525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C4B235-7FB4-E44E-92BF-34CD5B50D591}"/>
              </a:ext>
            </a:extLst>
          </p:cNvPr>
          <p:cNvCxnSpPr>
            <a:cxnSpLocks/>
            <a:endCxn id="5" idx="0"/>
          </p:cNvCxnSpPr>
          <p:nvPr/>
        </p:nvCxnSpPr>
        <p:spPr>
          <a:xfrm flipV="1">
            <a:off x="1937345" y="1509636"/>
            <a:ext cx="0" cy="2031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390BA1-F702-9B4B-8CC3-EFA2FDC4E2FD}"/>
              </a:ext>
            </a:extLst>
          </p:cNvPr>
          <p:cNvGrpSpPr/>
          <p:nvPr/>
        </p:nvGrpSpPr>
        <p:grpSpPr>
          <a:xfrm>
            <a:off x="4522608" y="1366304"/>
            <a:ext cx="3611154" cy="3174892"/>
            <a:chOff x="995637" y="2743843"/>
            <a:chExt cx="3611154" cy="317489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B9E30D5-5E3D-AC44-93E4-DFC04D82EA0E}"/>
                </a:ext>
              </a:extLst>
            </p:cNvPr>
            <p:cNvGrpSpPr/>
            <p:nvPr/>
          </p:nvGrpSpPr>
          <p:grpSpPr>
            <a:xfrm>
              <a:off x="995637" y="2743843"/>
              <a:ext cx="3611154" cy="3174892"/>
              <a:chOff x="995637" y="2877594"/>
              <a:chExt cx="3611154" cy="3174892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4AF38D87-DEEE-B34A-87B7-BA41B7A3BB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95637" y="2877594"/>
                <a:ext cx="3611154" cy="2851727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E25323-C679-8543-8A09-4EDB0144B75E}"/>
                  </a:ext>
                </a:extLst>
              </p:cNvPr>
              <p:cNvSpPr txBox="1"/>
              <p:nvPr/>
            </p:nvSpPr>
            <p:spPr>
              <a:xfrm>
                <a:off x="1821917" y="5406155"/>
                <a:ext cx="235789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/>
                  <a:t>Multiplexer a 4 vie</a:t>
                </a:r>
              </a:p>
              <a:p>
                <a:r>
                  <a:rPr lang="it-IT"/>
                  <a:t>che realizza la funzione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C81A3F-7D60-B947-BFA9-DC8AB76B233C}"/>
                </a:ext>
              </a:extLst>
            </p:cNvPr>
            <p:cNvSpPr txBox="1"/>
            <p:nvPr/>
          </p:nvSpPr>
          <p:spPr>
            <a:xfrm>
              <a:off x="995637" y="3298218"/>
              <a:ext cx="340158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400"/>
                <a:t>0</a:t>
              </a:r>
            </a:p>
            <a:p>
              <a:r>
                <a:rPr lang="it-IT" sz="2400"/>
                <a:t>1</a:t>
              </a:r>
            </a:p>
            <a:p>
              <a:r>
                <a:rPr lang="it-IT" sz="2400"/>
                <a:t>1</a:t>
              </a:r>
            </a:p>
            <a:p>
              <a:r>
                <a:rPr lang="it-IT" sz="2400"/>
                <a:t>0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47785AA-9BBF-C548-A4E2-8A2E565C0ED6}"/>
              </a:ext>
            </a:extLst>
          </p:cNvPr>
          <p:cNvSpPr txBox="1"/>
          <p:nvPr/>
        </p:nvSpPr>
        <p:spPr>
          <a:xfrm>
            <a:off x="995637" y="4772406"/>
            <a:ext cx="72581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/>
              <a:t>Osservazione</a:t>
            </a:r>
            <a:r>
              <a:rPr lang="it-IT"/>
              <a:t>:</a:t>
            </a:r>
          </a:p>
          <a:p>
            <a:r>
              <a:rPr lang="it-IT"/>
              <a:t>in corrispondenza di uno 0 in ingresso, non passa alcun segnale oltre la </a:t>
            </a:r>
          </a:p>
          <a:p>
            <a:r>
              <a:rPr lang="it-IT"/>
              <a:t>corrispondente porta AND. Possiamo allora “prolungare” verso la porta OR</a:t>
            </a:r>
          </a:p>
          <a:p>
            <a:r>
              <a:rPr lang="it-IT"/>
              <a:t>le sole uscite AND associate al valore 1 degli ingressi (per i soli </a:t>
            </a:r>
            <a:r>
              <a:rPr lang="it-IT" i="1"/>
              <a:t>minterm</a:t>
            </a:r>
            <a:r>
              <a:rPr lang="it-IT"/>
              <a:t> </a:t>
            </a:r>
          </a:p>
          <a:p>
            <a:r>
              <a:rPr lang="it-IT"/>
              <a:t>che entrano nella funzione). Sono queste le cosiddette “matrici di contatto”.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8FE7B5-3390-034E-B1D1-BFF35E36D445}"/>
              </a:ext>
            </a:extLst>
          </p:cNvPr>
          <p:cNvSpPr txBox="1"/>
          <p:nvPr/>
        </p:nvSpPr>
        <p:spPr>
          <a:xfrm>
            <a:off x="3286885" y="396619"/>
            <a:ext cx="2471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Matrici di contatti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26183B-195C-CC48-8E80-3EC3F023E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501" y="1412659"/>
            <a:ext cx="812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CDA78F-CA55-3A43-AA89-1963BF831F2A}"/>
              </a:ext>
            </a:extLst>
          </p:cNvPr>
          <p:cNvSpPr txBox="1"/>
          <p:nvPr/>
        </p:nvSpPr>
        <p:spPr>
          <a:xfrm>
            <a:off x="8000272" y="0"/>
            <a:ext cx="1143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/>
              <a:t>Matrice di contatti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A64CAC-B633-774A-B4E6-497952655C92}"/>
              </a:ext>
            </a:extLst>
          </p:cNvPr>
          <p:cNvSpPr txBox="1"/>
          <p:nvPr/>
        </p:nvSpPr>
        <p:spPr>
          <a:xfrm>
            <a:off x="6293922" y="1494242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/>
              <a:t>f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60DDEDC-C231-3F4D-94D2-7E1C7F266147}"/>
              </a:ext>
            </a:extLst>
          </p:cNvPr>
          <p:cNvGrpSpPr/>
          <p:nvPr/>
        </p:nvGrpSpPr>
        <p:grpSpPr>
          <a:xfrm>
            <a:off x="216649" y="1925071"/>
            <a:ext cx="3474086" cy="4669358"/>
            <a:chOff x="216649" y="1925071"/>
            <a:chExt cx="3474086" cy="466935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8481470-1A1B-6347-B29C-A69CAEFCED4A}"/>
                </a:ext>
              </a:extLst>
            </p:cNvPr>
            <p:cNvGrpSpPr/>
            <p:nvPr/>
          </p:nvGrpSpPr>
          <p:grpSpPr>
            <a:xfrm>
              <a:off x="216649" y="1955907"/>
              <a:ext cx="3474086" cy="4638522"/>
              <a:chOff x="558386" y="2284853"/>
              <a:chExt cx="3105705" cy="412309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F069566-E05D-2A41-91E8-EE138105C9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8386" y="2284853"/>
                <a:ext cx="3105705" cy="4123092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2DB4548-44C5-E84E-9FF8-473616690D37}"/>
                  </a:ext>
                </a:extLst>
              </p:cNvPr>
              <p:cNvSpPr txBox="1"/>
              <p:nvPr/>
            </p:nvSpPr>
            <p:spPr>
              <a:xfrm>
                <a:off x="2711914" y="5719878"/>
                <a:ext cx="279244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2400" i="1"/>
                  <a:t>f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3FCA31D-DCFE-C142-9F55-BB494B5CFA1F}"/>
                </a:ext>
              </a:extLst>
            </p:cNvPr>
            <p:cNvGrpSpPr/>
            <p:nvPr/>
          </p:nvGrpSpPr>
          <p:grpSpPr>
            <a:xfrm>
              <a:off x="280626" y="1937314"/>
              <a:ext cx="901909" cy="3537211"/>
              <a:chOff x="280626" y="1937314"/>
              <a:chExt cx="901909" cy="3537211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449C33A-A67A-0543-9C61-B40A0EC732AE}"/>
                  </a:ext>
                </a:extLst>
              </p:cNvPr>
              <p:cNvSpPr/>
              <p:nvPr/>
            </p:nvSpPr>
            <p:spPr>
              <a:xfrm>
                <a:off x="1092535" y="3038073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8DB76E9-6D67-604D-8DC0-22904C9F9E6A}"/>
                  </a:ext>
                </a:extLst>
              </p:cNvPr>
              <p:cNvSpPr/>
              <p:nvPr/>
            </p:nvSpPr>
            <p:spPr>
              <a:xfrm>
                <a:off x="1090556" y="3166723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A22C9D-E064-2246-B3CD-FB7503DC03FC}"/>
                  </a:ext>
                </a:extLst>
              </p:cNvPr>
              <p:cNvSpPr/>
              <p:nvPr/>
            </p:nvSpPr>
            <p:spPr>
              <a:xfrm>
                <a:off x="1090558" y="3582356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3AAC991-F6F8-974A-8B6D-053392EE1EFD}"/>
                  </a:ext>
                </a:extLst>
              </p:cNvPr>
              <p:cNvSpPr/>
              <p:nvPr/>
            </p:nvSpPr>
            <p:spPr>
              <a:xfrm>
                <a:off x="1076708" y="4304773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A8AE309-0B57-B448-9E2C-7DEC3A87F447}"/>
                  </a:ext>
                </a:extLst>
              </p:cNvPr>
              <p:cNvSpPr/>
              <p:nvPr/>
            </p:nvSpPr>
            <p:spPr>
              <a:xfrm>
                <a:off x="280626" y="1937314"/>
                <a:ext cx="760234" cy="33115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A113A5E-41E6-7E4A-A314-CA9B4739B1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8764" y="2375065"/>
                <a:ext cx="0" cy="309946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F2CA6A4C-12FD-7947-A36E-8B0D5F31BB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792" y="2375065"/>
                <a:ext cx="0" cy="309946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32A3509-CD4B-6C40-B650-617EE03B13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8764" y="3071198"/>
                <a:ext cx="59377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1BB4ADB-5E3D-A744-99D3-26AB283E73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6785" y="3632741"/>
                <a:ext cx="59377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0708BC3-7345-6D4A-9101-E7EDCE727B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937" y="4188902"/>
                <a:ext cx="59377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B190BA4-4B59-744F-AB82-4593C68731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937" y="4768813"/>
                <a:ext cx="59377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2F2150C-987E-3C47-9B5B-7B9F251945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5770" y="3214223"/>
                <a:ext cx="29093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B6FDAC9-B368-8345-B332-5E70A4085E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792" y="3764412"/>
                <a:ext cx="29093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A774E3BE-E1B7-0246-84BE-D57285E8C3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792" y="4350228"/>
                <a:ext cx="29093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8797FFCC-3401-854A-A275-39F9D35A18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9618" y="4904442"/>
                <a:ext cx="29093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61D98A4-BA57-5D49-87DD-3C338430D38E}"/>
                </a:ext>
              </a:extLst>
            </p:cNvPr>
            <p:cNvSpPr txBox="1"/>
            <p:nvPr/>
          </p:nvSpPr>
          <p:spPr>
            <a:xfrm>
              <a:off x="351462" y="1925071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i="1"/>
                <a:t>x</a:t>
              </a:r>
              <a:r>
                <a:rPr lang="it-IT" baseline="-25000"/>
                <a:t>1 </a:t>
              </a:r>
              <a:r>
                <a:rPr lang="it-IT" i="1"/>
                <a:t>x</a:t>
              </a:r>
              <a:r>
                <a:rPr lang="it-IT" baseline="-25000"/>
                <a:t>0</a:t>
              </a:r>
              <a:endParaRPr lang="it-IT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4253BA2-55D4-4D46-B7A1-7A49B7E66253}"/>
                </a:ext>
              </a:extLst>
            </p:cNvPr>
            <p:cNvSpPr/>
            <p:nvPr/>
          </p:nvSpPr>
          <p:spPr>
            <a:xfrm>
              <a:off x="459487" y="3022543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DC3C3F-E619-8D41-8149-A4AE589E20DD}"/>
                </a:ext>
              </a:extLst>
            </p:cNvPr>
            <p:cNvSpPr/>
            <p:nvPr/>
          </p:nvSpPr>
          <p:spPr>
            <a:xfrm>
              <a:off x="742515" y="318681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1700706-5645-4D4A-9FE3-F5AF386C0425}"/>
                </a:ext>
              </a:extLst>
            </p:cNvPr>
            <p:cNvSpPr/>
            <p:nvPr/>
          </p:nvSpPr>
          <p:spPr>
            <a:xfrm>
              <a:off x="457509" y="3602454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AC53795-AE69-3546-9397-79066CBBC92C}"/>
                </a:ext>
              </a:extLst>
            </p:cNvPr>
            <p:cNvSpPr/>
            <p:nvPr/>
          </p:nvSpPr>
          <p:spPr>
            <a:xfrm>
              <a:off x="752411" y="3742979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4FBAFE5-B8EA-9241-A544-7998673AC6AC}"/>
                </a:ext>
              </a:extLst>
            </p:cNvPr>
            <p:cNvSpPr/>
            <p:nvPr/>
          </p:nvSpPr>
          <p:spPr>
            <a:xfrm>
              <a:off x="465425" y="4156634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3FC5201-C213-534B-BF8A-08F42D047476}"/>
                </a:ext>
              </a:extLst>
            </p:cNvPr>
            <p:cNvSpPr/>
            <p:nvPr/>
          </p:nvSpPr>
          <p:spPr>
            <a:xfrm>
              <a:off x="748450" y="4309034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59CA7AF-909C-EA45-96DD-5F6AE8274158}"/>
                </a:ext>
              </a:extLst>
            </p:cNvPr>
            <p:cNvSpPr/>
            <p:nvPr/>
          </p:nvSpPr>
          <p:spPr>
            <a:xfrm>
              <a:off x="461467" y="4734563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D23E26C7-D672-9648-A36A-A10AFCBB8AF0}"/>
                </a:ext>
              </a:extLst>
            </p:cNvPr>
            <p:cNvSpPr/>
            <p:nvPr/>
          </p:nvSpPr>
          <p:spPr>
            <a:xfrm>
              <a:off x="742517" y="4873109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64E6DE3-D8BB-B844-A172-A0CD4CAA6641}"/>
              </a:ext>
            </a:extLst>
          </p:cNvPr>
          <p:cNvGrpSpPr/>
          <p:nvPr/>
        </p:nvGrpSpPr>
        <p:grpSpPr>
          <a:xfrm>
            <a:off x="2883813" y="210591"/>
            <a:ext cx="4918898" cy="2741147"/>
            <a:chOff x="2883813" y="210591"/>
            <a:chExt cx="4918898" cy="274114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2940A5C-6C53-B346-90BC-2288692735AA}"/>
                </a:ext>
              </a:extLst>
            </p:cNvPr>
            <p:cNvGrpSpPr/>
            <p:nvPr/>
          </p:nvGrpSpPr>
          <p:grpSpPr>
            <a:xfrm>
              <a:off x="2883813" y="210591"/>
              <a:ext cx="4918898" cy="2741147"/>
              <a:chOff x="2883813" y="210591"/>
              <a:chExt cx="4918898" cy="2741147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9DB8423-4377-804D-BE8A-6A26FB1ABAEC}"/>
                  </a:ext>
                </a:extLst>
              </p:cNvPr>
              <p:cNvGrpSpPr/>
              <p:nvPr/>
            </p:nvGrpSpPr>
            <p:grpSpPr>
              <a:xfrm>
                <a:off x="2883813" y="210591"/>
                <a:ext cx="4918898" cy="2741147"/>
                <a:chOff x="2883813" y="210591"/>
                <a:chExt cx="4918898" cy="2741147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7D5AAF96-E7B4-D24C-A161-2CE381B472EB}"/>
                    </a:ext>
                  </a:extLst>
                </p:cNvPr>
                <p:cNvGrpSpPr/>
                <p:nvPr/>
              </p:nvGrpSpPr>
              <p:grpSpPr>
                <a:xfrm>
                  <a:off x="2883813" y="210591"/>
                  <a:ext cx="4918898" cy="2741147"/>
                  <a:chOff x="995637" y="2743843"/>
                  <a:chExt cx="5208895" cy="2851727"/>
                </a:xfrm>
              </p:grpSpPr>
              <p:grpSp>
                <p:nvGrpSpPr>
                  <p:cNvPr id="8" name="Group 7">
                    <a:extLst>
                      <a:ext uri="{FF2B5EF4-FFF2-40B4-BE49-F238E27FC236}">
                        <a16:creationId xmlns:a16="http://schemas.microsoft.com/office/drawing/2014/main" id="{8772899B-E497-0E41-A2CD-6D6FB7C16001}"/>
                      </a:ext>
                    </a:extLst>
                  </p:cNvPr>
                  <p:cNvGrpSpPr/>
                  <p:nvPr/>
                </p:nvGrpSpPr>
                <p:grpSpPr>
                  <a:xfrm>
                    <a:off x="995637" y="2743843"/>
                    <a:ext cx="5208895" cy="2851727"/>
                    <a:chOff x="995637" y="2877594"/>
                    <a:chExt cx="5208895" cy="2851727"/>
                  </a:xfrm>
                </p:grpSpPr>
                <p:pic>
                  <p:nvPicPr>
                    <p:cNvPr id="10" name="Picture 9">
                      <a:extLst>
                        <a:ext uri="{FF2B5EF4-FFF2-40B4-BE49-F238E27FC236}">
                          <a16:creationId xmlns:a16="http://schemas.microsoft.com/office/drawing/2014/main" id="{6183B708-306E-D844-BCF4-1CADE70D010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995637" y="2877594"/>
                      <a:ext cx="3611154" cy="285172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F566021A-B471-A34C-9A6B-B727590D5A0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6642" y="3108802"/>
                      <a:ext cx="2357890" cy="64633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it-IT"/>
                        <a:t>Multiplexer a 4 vie</a:t>
                      </a:r>
                    </a:p>
                    <a:p>
                      <a:r>
                        <a:rPr lang="it-IT"/>
                        <a:t>che realizza la funzione</a:t>
                      </a:r>
                    </a:p>
                  </p:txBody>
                </p:sp>
              </p:grpSp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4DCE8129-805C-C841-B775-CB4FC58AE465}"/>
                      </a:ext>
                    </a:extLst>
                  </p:cNvPr>
                  <p:cNvSpPr txBox="1"/>
                  <p:nvPr/>
                </p:nvSpPr>
                <p:spPr>
                  <a:xfrm>
                    <a:off x="995637" y="3298218"/>
                    <a:ext cx="340158" cy="156966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2400"/>
                      <a:t>0</a:t>
                    </a:r>
                  </a:p>
                  <a:p>
                    <a:r>
                      <a:rPr lang="it-IT" sz="2400"/>
                      <a:t>1</a:t>
                    </a:r>
                  </a:p>
                  <a:p>
                    <a:r>
                      <a:rPr lang="it-IT" sz="2400"/>
                      <a:t>1</a:t>
                    </a:r>
                  </a:p>
                  <a:p>
                    <a:r>
                      <a:rPr lang="it-IT" sz="2400"/>
                      <a:t>0</a:t>
                    </a:r>
                  </a:p>
                </p:txBody>
              </p:sp>
            </p:grpSp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AE88480C-44ED-1B4A-B097-F16066514679}"/>
                    </a:ext>
                  </a:extLst>
                </p:cNvPr>
                <p:cNvSpPr/>
                <p:nvPr/>
              </p:nvSpPr>
              <p:spPr>
                <a:xfrm>
                  <a:off x="3776353" y="2704804"/>
                  <a:ext cx="1626920" cy="2231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2776DF5-1117-1648-B1A2-4AA46B9C871C}"/>
                  </a:ext>
                </a:extLst>
              </p:cNvPr>
              <p:cNvSpPr/>
              <p:nvPr/>
            </p:nvSpPr>
            <p:spPr>
              <a:xfrm>
                <a:off x="5902036" y="1276346"/>
                <a:ext cx="285008" cy="3149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842B720-35C8-0149-917D-9BDE74BAC9AE}"/>
                </a:ext>
              </a:extLst>
            </p:cNvPr>
            <p:cNvSpPr txBox="1"/>
            <p:nvPr/>
          </p:nvSpPr>
          <p:spPr>
            <a:xfrm>
              <a:off x="3504100" y="270163"/>
              <a:ext cx="5757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i="1"/>
                <a:t>x</a:t>
              </a:r>
              <a:r>
                <a:rPr lang="it-IT" baseline="-25000"/>
                <a:t>1 </a:t>
              </a:r>
              <a:r>
                <a:rPr lang="it-IT" i="1"/>
                <a:t>x</a:t>
              </a:r>
              <a:r>
                <a:rPr lang="it-IT" baseline="-25000"/>
                <a:t>0</a:t>
              </a:r>
              <a:endParaRPr lang="it-IT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C6A1075-46E0-4D4F-BE33-CECE234A5AFA}"/>
              </a:ext>
            </a:extLst>
          </p:cNvPr>
          <p:cNvGrpSpPr/>
          <p:nvPr/>
        </p:nvGrpSpPr>
        <p:grpSpPr>
          <a:xfrm>
            <a:off x="5208488" y="2090248"/>
            <a:ext cx="3740715" cy="4547398"/>
            <a:chOff x="5208488" y="2090248"/>
            <a:chExt cx="3740715" cy="4547398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C45A83CE-77FD-6C4E-958A-BA6B95F61436}"/>
                </a:ext>
              </a:extLst>
            </p:cNvPr>
            <p:cNvGrpSpPr/>
            <p:nvPr/>
          </p:nvGrpSpPr>
          <p:grpSpPr>
            <a:xfrm>
              <a:off x="5208488" y="2090248"/>
              <a:ext cx="3740715" cy="4547398"/>
              <a:chOff x="5208488" y="2090248"/>
              <a:chExt cx="3740715" cy="4547398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41124C3-6E36-8A41-9E8E-A579340713A6}"/>
                  </a:ext>
                </a:extLst>
              </p:cNvPr>
              <p:cNvGrpSpPr/>
              <p:nvPr/>
            </p:nvGrpSpPr>
            <p:grpSpPr>
              <a:xfrm>
                <a:off x="5208488" y="2151900"/>
                <a:ext cx="3740715" cy="4485746"/>
                <a:chOff x="5199524" y="2396046"/>
                <a:chExt cx="3255695" cy="4121133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E189004E-4C44-1F49-BD09-3B168A7C3070}"/>
                    </a:ext>
                  </a:extLst>
                </p:cNvPr>
                <p:cNvGrpSpPr/>
                <p:nvPr/>
              </p:nvGrpSpPr>
              <p:grpSpPr>
                <a:xfrm>
                  <a:off x="5199524" y="2396046"/>
                  <a:ext cx="3255695" cy="4121133"/>
                  <a:chOff x="5199524" y="2396046"/>
                  <a:chExt cx="3255695" cy="4121133"/>
                </a:xfrm>
              </p:grpSpPr>
              <p:pic>
                <p:nvPicPr>
                  <p:cNvPr id="5" name="Picture 4">
                    <a:extLst>
                      <a:ext uri="{FF2B5EF4-FFF2-40B4-BE49-F238E27FC236}">
                        <a16:creationId xmlns:a16="http://schemas.microsoft.com/office/drawing/2014/main" id="{AC768EF9-BA54-7243-9B23-9E9184B2F6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199524" y="2396046"/>
                    <a:ext cx="3255695" cy="4121133"/>
                  </a:xfrm>
                  <a:prstGeom prst="rect">
                    <a:avLst/>
                  </a:prstGeom>
                </p:spPr>
              </p:pic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A761C8EE-EE94-814C-9E51-3FE9C728890F}"/>
                      </a:ext>
                    </a:extLst>
                  </p:cNvPr>
                  <p:cNvSpPr/>
                  <p:nvPr/>
                </p:nvSpPr>
                <p:spPr>
                  <a:xfrm>
                    <a:off x="7042692" y="3935518"/>
                    <a:ext cx="90000" cy="90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7DC58813-4078-4B48-AF03-8B9AC030CC55}"/>
                      </a:ext>
                    </a:extLst>
                  </p:cNvPr>
                  <p:cNvSpPr/>
                  <p:nvPr/>
                </p:nvSpPr>
                <p:spPr>
                  <a:xfrm>
                    <a:off x="7042692" y="4446156"/>
                    <a:ext cx="90000" cy="90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C247418-43E2-D94C-B033-40D396F75DBD}"/>
                    </a:ext>
                  </a:extLst>
                </p:cNvPr>
                <p:cNvSpPr txBox="1"/>
                <p:nvPr/>
              </p:nvSpPr>
              <p:spPr>
                <a:xfrm>
                  <a:off x="7218219" y="5564990"/>
                  <a:ext cx="279244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 i="1"/>
                    <a:t>f</a:t>
                  </a:r>
                </a:p>
              </p:txBody>
            </p:sp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4A9C3B0-796E-6F4A-A07C-14DA86203FD6}"/>
                  </a:ext>
                </a:extLst>
              </p:cNvPr>
              <p:cNvSpPr/>
              <p:nvPr/>
            </p:nvSpPr>
            <p:spPr>
              <a:xfrm>
                <a:off x="5314003" y="2292515"/>
                <a:ext cx="760234" cy="33115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52E5E30-D2A9-204D-B482-C80BC39A8DD8}"/>
                  </a:ext>
                </a:extLst>
              </p:cNvPr>
              <p:cNvGrpSpPr/>
              <p:nvPr/>
            </p:nvGrpSpPr>
            <p:grpSpPr>
              <a:xfrm>
                <a:off x="5314003" y="2119825"/>
                <a:ext cx="901909" cy="3537211"/>
                <a:chOff x="280626" y="1937314"/>
                <a:chExt cx="901909" cy="3537211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B6162E49-843E-FF4E-85FE-8421CBF6F480}"/>
                    </a:ext>
                  </a:extLst>
                </p:cNvPr>
                <p:cNvSpPr/>
                <p:nvPr/>
              </p:nvSpPr>
              <p:spPr>
                <a:xfrm>
                  <a:off x="1092535" y="3038073"/>
                  <a:ext cx="90000" cy="9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5CBCBF2A-9C52-C04A-8B3B-C9ECF71D4AA6}"/>
                    </a:ext>
                  </a:extLst>
                </p:cNvPr>
                <p:cNvSpPr/>
                <p:nvPr/>
              </p:nvSpPr>
              <p:spPr>
                <a:xfrm>
                  <a:off x="1090556" y="3166723"/>
                  <a:ext cx="90000" cy="9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F501E1C7-570C-7845-AFED-8AF4159EA13B}"/>
                    </a:ext>
                  </a:extLst>
                </p:cNvPr>
                <p:cNvSpPr/>
                <p:nvPr/>
              </p:nvSpPr>
              <p:spPr>
                <a:xfrm>
                  <a:off x="1090558" y="3582356"/>
                  <a:ext cx="90000" cy="9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87226978-3A27-8443-8832-6330068A187E}"/>
                    </a:ext>
                  </a:extLst>
                </p:cNvPr>
                <p:cNvSpPr/>
                <p:nvPr/>
              </p:nvSpPr>
              <p:spPr>
                <a:xfrm>
                  <a:off x="1076708" y="4304773"/>
                  <a:ext cx="90000" cy="9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C2D7BB5-4B92-3043-8DBE-04711A9BAB62}"/>
                    </a:ext>
                  </a:extLst>
                </p:cNvPr>
                <p:cNvSpPr/>
                <p:nvPr/>
              </p:nvSpPr>
              <p:spPr>
                <a:xfrm>
                  <a:off x="280626" y="1937314"/>
                  <a:ext cx="760234" cy="33115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EFAD2F15-B44D-6745-A0BD-5925C8F634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8764" y="2375065"/>
                  <a:ext cx="0" cy="309946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DE48D975-095D-F24E-B419-94F1822409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1792" y="2375065"/>
                  <a:ext cx="0" cy="309946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C2E2ECF8-8F26-5444-BFAF-B0A15D4847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8764" y="3071198"/>
                  <a:ext cx="59377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457A17D3-1E4B-3145-86C2-966C13FB56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6785" y="3632741"/>
                  <a:ext cx="59377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3965E7AC-BC6B-A547-936C-ADCC20763C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2937" y="4188902"/>
                  <a:ext cx="59377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7A095591-16EE-314A-A62D-3E55865EBB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2937" y="4745063"/>
                  <a:ext cx="59377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050BF795-E7E7-CB46-A7F6-7F45A1D665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5770" y="3214223"/>
                  <a:ext cx="29093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03E5D80D-0920-8646-AB86-55B386272A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1792" y="3764412"/>
                  <a:ext cx="29093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73D60869-CF61-6746-AF9E-21575C08A9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1792" y="4338353"/>
                  <a:ext cx="29093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FF91568B-7E61-2C40-891D-28F8443F1D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9618" y="4880692"/>
                  <a:ext cx="29093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AC45DE2-93C1-854C-B4F5-4CCC78DE78AF}"/>
                  </a:ext>
                </a:extLst>
              </p:cNvPr>
              <p:cNvSpPr txBox="1"/>
              <p:nvPr/>
            </p:nvSpPr>
            <p:spPr>
              <a:xfrm>
                <a:off x="5406632" y="2090248"/>
                <a:ext cx="5757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i="1"/>
                  <a:t>x</a:t>
                </a:r>
                <a:r>
                  <a:rPr lang="it-IT" baseline="-25000"/>
                  <a:t>1 </a:t>
                </a:r>
                <a:r>
                  <a:rPr lang="it-IT" i="1"/>
                  <a:t>x</a:t>
                </a:r>
                <a:r>
                  <a:rPr lang="it-IT" baseline="-25000"/>
                  <a:t>0</a:t>
                </a:r>
                <a:endParaRPr lang="it-IT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8387E959-3A4D-1744-88F7-B18DC9A1D4EF}"/>
                  </a:ext>
                </a:extLst>
              </p:cNvPr>
              <p:cNvSpPr/>
              <p:nvPr/>
            </p:nvSpPr>
            <p:spPr>
              <a:xfrm>
                <a:off x="5492638" y="322244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5DA8E833-14A1-C64F-8BE2-FC27341F3926}"/>
                  </a:ext>
                </a:extLst>
              </p:cNvPr>
              <p:cNvSpPr/>
              <p:nvPr/>
            </p:nvSpPr>
            <p:spPr>
              <a:xfrm>
                <a:off x="5775666" y="336296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D683A36-3350-2048-BF85-F3326A25F6A6}"/>
                  </a:ext>
                </a:extLst>
              </p:cNvPr>
              <p:cNvSpPr/>
              <p:nvPr/>
            </p:nvSpPr>
            <p:spPr>
              <a:xfrm>
                <a:off x="5490660" y="377860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83E00BC8-C9D4-3647-992E-762F882AD5E3}"/>
                  </a:ext>
                </a:extLst>
              </p:cNvPr>
              <p:cNvSpPr/>
              <p:nvPr/>
            </p:nvSpPr>
            <p:spPr>
              <a:xfrm>
                <a:off x="5785562" y="390725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64F897C-62F3-FF40-A8E8-9EF9E34B4694}"/>
                  </a:ext>
                </a:extLst>
              </p:cNvPr>
              <p:cNvSpPr/>
              <p:nvPr/>
            </p:nvSpPr>
            <p:spPr>
              <a:xfrm>
                <a:off x="5498576" y="433278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4684F5B-31EF-5E4F-A6C3-57E74CDF2F4B}"/>
                  </a:ext>
                </a:extLst>
              </p:cNvPr>
              <p:cNvSpPr/>
              <p:nvPr/>
            </p:nvSpPr>
            <p:spPr>
              <a:xfrm>
                <a:off x="5781601" y="448518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96EB13B-4580-3F4D-B538-F2D58AE08D12}"/>
                  </a:ext>
                </a:extLst>
              </p:cNvPr>
              <p:cNvSpPr/>
              <p:nvPr/>
            </p:nvSpPr>
            <p:spPr>
              <a:xfrm>
                <a:off x="5494618" y="489883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02AF047-75CF-B843-B2C1-D8204BD0C0DA}"/>
                  </a:ext>
                </a:extLst>
              </p:cNvPr>
              <p:cNvSpPr/>
              <p:nvPr/>
            </p:nvSpPr>
            <p:spPr>
              <a:xfrm>
                <a:off x="5775668" y="502550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35EE25A-DA9F-F141-AFB5-EA49E63FC8A2}"/>
                </a:ext>
              </a:extLst>
            </p:cNvPr>
            <p:cNvSpPr txBox="1"/>
            <p:nvPr/>
          </p:nvSpPr>
          <p:spPr>
            <a:xfrm>
              <a:off x="5354957" y="2429699"/>
              <a:ext cx="5757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i="1"/>
                <a:t>x</a:t>
              </a:r>
              <a:r>
                <a:rPr lang="it-IT" baseline="-25000"/>
                <a:t>1 </a:t>
              </a:r>
              <a:r>
                <a:rPr lang="it-IT" i="1"/>
                <a:t>x</a:t>
              </a:r>
              <a:r>
                <a:rPr lang="it-IT" baseline="-25000"/>
                <a:t>0</a:t>
              </a: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19114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2AD4B0-3C19-1041-B760-AF996BE95069}"/>
              </a:ext>
            </a:extLst>
          </p:cNvPr>
          <p:cNvSpPr txBox="1"/>
          <p:nvPr/>
        </p:nvSpPr>
        <p:spPr>
          <a:xfrm>
            <a:off x="3208815" y="370249"/>
            <a:ext cx="215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/>
              <a:t>Digressione sui diodi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56E8C8-3D72-A241-90D2-184A3915C27B}"/>
              </a:ext>
            </a:extLst>
          </p:cNvPr>
          <p:cNvSpPr txBox="1"/>
          <p:nvPr/>
        </p:nvSpPr>
        <p:spPr>
          <a:xfrm>
            <a:off x="2839156" y="1715748"/>
            <a:ext cx="2772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simbolo circuitale del diodo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91EC12-E72C-0F41-8947-6DEF2A609AF3}"/>
              </a:ext>
            </a:extLst>
          </p:cNvPr>
          <p:cNvSpPr txBox="1"/>
          <p:nvPr/>
        </p:nvSpPr>
        <p:spPr>
          <a:xfrm>
            <a:off x="1412590" y="2619406"/>
            <a:ext cx="5915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consente il flusso di corrente nella sola direzione della freccia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FC28F69-1FA4-BC42-A929-38DC1EAF5D70}"/>
              </a:ext>
            </a:extLst>
          </p:cNvPr>
          <p:cNvGrpSpPr/>
          <p:nvPr/>
        </p:nvGrpSpPr>
        <p:grpSpPr>
          <a:xfrm>
            <a:off x="3654394" y="1185746"/>
            <a:ext cx="1148465" cy="419586"/>
            <a:chOff x="3467675" y="1343561"/>
            <a:chExt cx="1148465" cy="41958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715A8F8-7FFE-154E-8A6F-1D05BE12979F}"/>
                </a:ext>
              </a:extLst>
            </p:cNvPr>
            <p:cNvGrpSpPr/>
            <p:nvPr/>
          </p:nvGrpSpPr>
          <p:grpSpPr>
            <a:xfrm>
              <a:off x="3467675" y="1427867"/>
              <a:ext cx="1148465" cy="335280"/>
              <a:chOff x="1865899" y="1951282"/>
              <a:chExt cx="1148465" cy="335280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F4AC40F1-1CE5-9845-820F-55F1EE37C2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5899" y="2103681"/>
                <a:ext cx="114846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riangle 4">
                <a:extLst>
                  <a:ext uri="{FF2B5EF4-FFF2-40B4-BE49-F238E27FC236}">
                    <a16:creationId xmlns:a16="http://schemas.microsoft.com/office/drawing/2014/main" id="{D1737BE4-0475-8F4A-AEDA-9D9B7AA17551}"/>
                  </a:ext>
                </a:extLst>
              </p:cNvPr>
              <p:cNvSpPr/>
              <p:nvPr/>
            </p:nvSpPr>
            <p:spPr>
              <a:xfrm rot="5400000">
                <a:off x="2330178" y="1941296"/>
                <a:ext cx="281188" cy="337382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3A818C6C-A90E-1D45-BD0A-1F13280F3A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26851" y="1951282"/>
                <a:ext cx="0" cy="3352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710EF3-694C-1841-B2C8-FAE938404554}"/>
                </a:ext>
              </a:extLst>
            </p:cNvPr>
            <p:cNvSpPr txBox="1"/>
            <p:nvPr/>
          </p:nvSpPr>
          <p:spPr>
            <a:xfrm>
              <a:off x="3678850" y="1343561"/>
              <a:ext cx="7873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/>
                <a:t>a             k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7986AC6-4596-7A4C-A932-BC53D615D895}"/>
              </a:ext>
            </a:extLst>
          </p:cNvPr>
          <p:cNvGrpSpPr/>
          <p:nvPr/>
        </p:nvGrpSpPr>
        <p:grpSpPr>
          <a:xfrm>
            <a:off x="2371442" y="3264510"/>
            <a:ext cx="1148465" cy="1134626"/>
            <a:chOff x="2371442" y="3005956"/>
            <a:chExt cx="1148465" cy="113462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B07747F-9D38-1944-BA16-F77C5929B533}"/>
                </a:ext>
              </a:extLst>
            </p:cNvPr>
            <p:cNvGrpSpPr/>
            <p:nvPr/>
          </p:nvGrpSpPr>
          <p:grpSpPr>
            <a:xfrm>
              <a:off x="2371442" y="3005956"/>
              <a:ext cx="1148465" cy="335280"/>
              <a:chOff x="1865899" y="1951282"/>
              <a:chExt cx="1148465" cy="33528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BE76FC5-B619-B444-9841-B13E75D001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5899" y="2103681"/>
                <a:ext cx="114846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riangle 13">
                <a:extLst>
                  <a:ext uri="{FF2B5EF4-FFF2-40B4-BE49-F238E27FC236}">
                    <a16:creationId xmlns:a16="http://schemas.microsoft.com/office/drawing/2014/main" id="{4D1C6F3D-C646-614C-AECF-1593A0F2D5D4}"/>
                  </a:ext>
                </a:extLst>
              </p:cNvPr>
              <p:cNvSpPr/>
              <p:nvPr/>
            </p:nvSpPr>
            <p:spPr>
              <a:xfrm rot="5400000">
                <a:off x="2330178" y="1941296"/>
                <a:ext cx="281188" cy="337382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AF6CD38-2867-E848-A3BC-652C97A669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26851" y="1951282"/>
                <a:ext cx="0" cy="3352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78BCA637-23FD-FA4F-A5BC-7CC4AA68C643}"/>
                </a:ext>
              </a:extLst>
            </p:cNvPr>
            <p:cNvSpPr/>
            <p:nvPr/>
          </p:nvSpPr>
          <p:spPr>
            <a:xfrm>
              <a:off x="2686752" y="3425074"/>
              <a:ext cx="522064" cy="222362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CD60B0D-E038-8F4E-A733-CA428253B980}"/>
                </a:ext>
              </a:extLst>
            </p:cNvPr>
            <p:cNvSpPr txBox="1"/>
            <p:nvPr/>
          </p:nvSpPr>
          <p:spPr>
            <a:xfrm>
              <a:off x="2539707" y="3771250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i="1"/>
                <a:t>I</a:t>
              </a:r>
              <a:r>
                <a:rPr lang="it-IT" i="1" baseline="-25000"/>
                <a:t>d</a:t>
              </a:r>
              <a:r>
                <a:rPr lang="it-IT"/>
                <a:t> &gt;&gt; 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7A75056-C1E9-1640-8739-FD8F399D48BD}"/>
              </a:ext>
            </a:extLst>
          </p:cNvPr>
          <p:cNvGrpSpPr/>
          <p:nvPr/>
        </p:nvGrpSpPr>
        <p:grpSpPr>
          <a:xfrm>
            <a:off x="4802859" y="3264510"/>
            <a:ext cx="1406618" cy="1106300"/>
            <a:chOff x="4802859" y="3005956"/>
            <a:chExt cx="1406618" cy="11063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3117A08-E829-9B4B-BAA6-D55347163D93}"/>
                </a:ext>
              </a:extLst>
            </p:cNvPr>
            <p:cNvGrpSpPr/>
            <p:nvPr/>
          </p:nvGrpSpPr>
          <p:grpSpPr>
            <a:xfrm>
              <a:off x="4802859" y="3005956"/>
              <a:ext cx="1148465" cy="335280"/>
              <a:chOff x="1865899" y="1951282"/>
              <a:chExt cx="1148465" cy="33528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D6266A6-1F8D-3448-824B-31BDE8D89E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5899" y="2103681"/>
                <a:ext cx="114846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riangle 17">
                <a:extLst>
                  <a:ext uri="{FF2B5EF4-FFF2-40B4-BE49-F238E27FC236}">
                    <a16:creationId xmlns:a16="http://schemas.microsoft.com/office/drawing/2014/main" id="{F425BCB5-57B6-364B-9B76-ED9C41CAF157}"/>
                  </a:ext>
                </a:extLst>
              </p:cNvPr>
              <p:cNvSpPr/>
              <p:nvPr/>
            </p:nvSpPr>
            <p:spPr>
              <a:xfrm rot="5400000">
                <a:off x="2330178" y="1941296"/>
                <a:ext cx="281188" cy="337382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B00EBB8-728D-014A-B10C-FD5F5DD827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26851" y="1951282"/>
                <a:ext cx="0" cy="3352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0A0D3B-0D3C-054E-B923-6ACC5CE6C5E0}"/>
                </a:ext>
              </a:extLst>
            </p:cNvPr>
            <p:cNvSpPr txBox="1"/>
            <p:nvPr/>
          </p:nvSpPr>
          <p:spPr>
            <a:xfrm>
              <a:off x="4971196" y="3742924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i="1"/>
                <a:t>I</a:t>
              </a:r>
              <a:r>
                <a:rPr lang="it-IT" i="1" baseline="-25000"/>
                <a:t>d</a:t>
              </a:r>
              <a:r>
                <a:rPr lang="it-IT"/>
                <a:t> = 0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654A87E-D1B0-A54B-A3DF-5278BF82F252}"/>
                </a:ext>
              </a:extLst>
            </p:cNvPr>
            <p:cNvGrpSpPr/>
            <p:nvPr/>
          </p:nvGrpSpPr>
          <p:grpSpPr>
            <a:xfrm rot="10800000">
              <a:off x="5630350" y="3341236"/>
              <a:ext cx="579127" cy="306200"/>
              <a:chOff x="4708237" y="4650479"/>
              <a:chExt cx="579127" cy="306200"/>
            </a:xfrm>
          </p:grpSpPr>
          <p:sp>
            <p:nvSpPr>
              <p:cNvPr id="24" name="Right Arrow 23">
                <a:extLst>
                  <a:ext uri="{FF2B5EF4-FFF2-40B4-BE49-F238E27FC236}">
                    <a16:creationId xmlns:a16="http://schemas.microsoft.com/office/drawing/2014/main" id="{6462C293-B517-1043-8E7C-0E3D5DD6C1F5}"/>
                  </a:ext>
                </a:extLst>
              </p:cNvPr>
              <p:cNvSpPr/>
              <p:nvPr/>
            </p:nvSpPr>
            <p:spPr>
              <a:xfrm>
                <a:off x="4708237" y="4701891"/>
                <a:ext cx="579127" cy="223200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9178EEA-5CF9-1441-BDFF-EBD678DFB2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2774" y="4650479"/>
                <a:ext cx="227416" cy="3062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96A8E56-6E11-E24F-8D4D-B8C11618EF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33067" y="4650479"/>
                <a:ext cx="232002" cy="30480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504970E5-4E9B-F347-BE17-C4ED6F26BC28}"/>
              </a:ext>
            </a:extLst>
          </p:cNvPr>
          <p:cNvSpPr txBox="1"/>
          <p:nvPr/>
        </p:nvSpPr>
        <p:spPr>
          <a:xfrm>
            <a:off x="8000272" y="0"/>
            <a:ext cx="1143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/>
              <a:t>Matrice di contatti</a:t>
            </a:r>
          </a:p>
        </p:txBody>
      </p:sp>
    </p:spTree>
    <p:extLst>
      <p:ext uri="{BB962C8B-B14F-4D97-AF65-F5344CB8AC3E}">
        <p14:creationId xmlns:p14="http://schemas.microsoft.com/office/powerpoint/2010/main" val="111082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D41FF90-7FC9-3141-BDC9-73F4DF1E87C3}"/>
              </a:ext>
            </a:extLst>
          </p:cNvPr>
          <p:cNvGrpSpPr/>
          <p:nvPr/>
        </p:nvGrpSpPr>
        <p:grpSpPr>
          <a:xfrm>
            <a:off x="837771" y="520512"/>
            <a:ext cx="3836404" cy="1312093"/>
            <a:chOff x="1161413" y="4670149"/>
            <a:chExt cx="3836404" cy="131209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5D9FBB2-3758-3548-B65D-E401AFB53897}"/>
                </a:ext>
              </a:extLst>
            </p:cNvPr>
            <p:cNvGrpSpPr/>
            <p:nvPr/>
          </p:nvGrpSpPr>
          <p:grpSpPr>
            <a:xfrm>
              <a:off x="1797209" y="4670149"/>
              <a:ext cx="1517069" cy="335280"/>
              <a:chOff x="1865899" y="1957588"/>
              <a:chExt cx="1517069" cy="335280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582633F-16C2-1746-90AC-C0BA4242DD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5899" y="2103681"/>
                <a:ext cx="1517069" cy="1524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riangle 19">
                <a:extLst>
                  <a:ext uri="{FF2B5EF4-FFF2-40B4-BE49-F238E27FC236}">
                    <a16:creationId xmlns:a16="http://schemas.microsoft.com/office/drawing/2014/main" id="{E3F59573-ACCC-4946-B4E3-F8FFCCA23B2C}"/>
                  </a:ext>
                </a:extLst>
              </p:cNvPr>
              <p:cNvSpPr/>
              <p:nvPr/>
            </p:nvSpPr>
            <p:spPr>
              <a:xfrm rot="5400000">
                <a:off x="2475220" y="1947602"/>
                <a:ext cx="281188" cy="337382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5B91BE3-E79B-BD4F-8391-77CC70CA05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71893" y="1957588"/>
                <a:ext cx="0" cy="3352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992EDB6-3E02-C142-AB88-FD8F35B9B2D0}"/>
                </a:ext>
              </a:extLst>
            </p:cNvPr>
            <p:cNvCxnSpPr>
              <a:cxnSpLocks/>
            </p:cNvCxnSpPr>
            <p:nvPr/>
          </p:nvCxnSpPr>
          <p:spPr>
            <a:xfrm>
              <a:off x="1797209" y="5982242"/>
              <a:ext cx="14958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570E333-9BA7-C549-8112-64A3A02397D0}"/>
                </a:ext>
              </a:extLst>
            </p:cNvPr>
            <p:cNvCxnSpPr>
              <a:cxnSpLocks/>
            </p:cNvCxnSpPr>
            <p:nvPr/>
          </p:nvCxnSpPr>
          <p:spPr>
            <a:xfrm>
              <a:off x="1797209" y="4816242"/>
              <a:ext cx="0" cy="4494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C34994A-7210-384D-8382-CC161FEB9FA3}"/>
                </a:ext>
              </a:extLst>
            </p:cNvPr>
            <p:cNvCxnSpPr>
              <a:cxnSpLocks/>
            </p:cNvCxnSpPr>
            <p:nvPr/>
          </p:nvCxnSpPr>
          <p:spPr>
            <a:xfrm>
              <a:off x="1798200" y="5361327"/>
              <a:ext cx="0" cy="6209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81DA9C6-5C98-C146-8535-84FAC4C49AA2}"/>
                </a:ext>
              </a:extLst>
            </p:cNvPr>
            <p:cNvCxnSpPr>
              <a:cxnSpLocks/>
            </p:cNvCxnSpPr>
            <p:nvPr/>
          </p:nvCxnSpPr>
          <p:spPr>
            <a:xfrm>
              <a:off x="1589164" y="5265683"/>
              <a:ext cx="409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6D45CA6-255A-8441-8F55-7609E86DFBD6}"/>
                </a:ext>
              </a:extLst>
            </p:cNvPr>
            <p:cNvCxnSpPr>
              <a:cxnSpLocks/>
            </p:cNvCxnSpPr>
            <p:nvPr/>
          </p:nvCxnSpPr>
          <p:spPr>
            <a:xfrm>
              <a:off x="1679553" y="5361327"/>
              <a:ext cx="229126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70CECF7-D8B2-404E-9DA2-30C504CC3A2A}"/>
                </a:ext>
              </a:extLst>
            </p:cNvPr>
            <p:cNvCxnSpPr>
              <a:cxnSpLocks/>
            </p:cNvCxnSpPr>
            <p:nvPr/>
          </p:nvCxnSpPr>
          <p:spPr>
            <a:xfrm>
              <a:off x="3299391" y="4828233"/>
              <a:ext cx="0" cy="11540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0F66D9-19EA-4343-8F02-CE59A908F7C9}"/>
                </a:ext>
              </a:extLst>
            </p:cNvPr>
            <p:cNvSpPr/>
            <p:nvPr/>
          </p:nvSpPr>
          <p:spPr>
            <a:xfrm rot="5400000">
              <a:off x="3024194" y="5328746"/>
              <a:ext cx="537764" cy="1576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120B86D3-E4F1-C340-83A6-03C6F0204818}"/>
                </a:ext>
              </a:extLst>
            </p:cNvPr>
            <p:cNvSpPr/>
            <p:nvPr/>
          </p:nvSpPr>
          <p:spPr>
            <a:xfrm rot="5400000">
              <a:off x="3479827" y="5377805"/>
              <a:ext cx="579127" cy="100899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452FC2-9BC1-2847-ACB2-26E8E711944C}"/>
                </a:ext>
              </a:extLst>
            </p:cNvPr>
            <p:cNvSpPr txBox="1"/>
            <p:nvPr/>
          </p:nvSpPr>
          <p:spPr>
            <a:xfrm>
              <a:off x="3371904" y="5220571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i="1"/>
                <a:t>R</a:t>
              </a:r>
              <a:r>
                <a:rPr lang="it-IT" i="1" baseline="-2500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360B9B-3946-494E-A875-0AC69469F364}"/>
                </a:ext>
              </a:extLst>
            </p:cNvPr>
            <p:cNvSpPr txBox="1"/>
            <p:nvPr/>
          </p:nvSpPr>
          <p:spPr>
            <a:xfrm>
              <a:off x="3867764" y="5220571"/>
              <a:ext cx="1130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I</a:t>
              </a:r>
              <a:r>
                <a:rPr lang="it-IT" baseline="-25000"/>
                <a:t>C</a:t>
              </a:r>
              <a:r>
                <a:rPr lang="it-IT"/>
                <a:t> = V</a:t>
              </a:r>
              <a:r>
                <a:rPr lang="it-IT" baseline="-25000"/>
                <a:t>cc</a:t>
              </a:r>
              <a:r>
                <a:rPr lang="it-IT"/>
                <a:t> /R</a:t>
              </a:r>
              <a:r>
                <a:rPr lang="it-IT" baseline="-25000"/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4D07459-506B-CF46-8E99-7A6C3E01218A}"/>
                </a:ext>
              </a:extLst>
            </p:cNvPr>
            <p:cNvSpPr/>
            <p:nvPr/>
          </p:nvSpPr>
          <p:spPr>
            <a:xfrm>
              <a:off x="1161413" y="5138691"/>
              <a:ext cx="4359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/>
                <a:t>V</a:t>
              </a:r>
              <a:r>
                <a:rPr lang="it-IT" baseline="-25000"/>
                <a:t>cc</a:t>
              </a:r>
              <a:endParaRPr lang="it-IT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F267A5-CA52-0C41-8889-20380487B028}"/>
                </a:ext>
              </a:extLst>
            </p:cNvPr>
            <p:cNvSpPr txBox="1"/>
            <p:nvPr/>
          </p:nvSpPr>
          <p:spPr>
            <a:xfrm>
              <a:off x="1507058" y="493983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+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3B5DC0-4C37-2D4B-9FD3-0FAA249A0317}"/>
                </a:ext>
              </a:extLst>
            </p:cNvPr>
            <p:cNvSpPr txBox="1"/>
            <p:nvPr/>
          </p:nvSpPr>
          <p:spPr>
            <a:xfrm>
              <a:off x="1501267" y="519809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_</a:t>
              </a:r>
            </a:p>
          </p:txBody>
        </p:sp>
      </p:grpSp>
      <p:sp>
        <p:nvSpPr>
          <p:cNvPr id="38" name="Arc 37">
            <a:extLst>
              <a:ext uri="{FF2B5EF4-FFF2-40B4-BE49-F238E27FC236}">
                <a16:creationId xmlns:a16="http://schemas.microsoft.com/office/drawing/2014/main" id="{726FDAF2-74F3-7A48-ACE0-D52862129CCA}"/>
              </a:ext>
            </a:extLst>
          </p:cNvPr>
          <p:cNvSpPr/>
          <p:nvPr/>
        </p:nvSpPr>
        <p:spPr>
          <a:xfrm>
            <a:off x="1971638" y="1036265"/>
            <a:ext cx="576000" cy="576000"/>
          </a:xfrm>
          <a:prstGeom prst="arc">
            <a:avLst>
              <a:gd name="adj1" fmla="val 16200000"/>
              <a:gd name="adj2" fmla="val 9001308"/>
            </a:avLst>
          </a:prstGeom>
          <a:ln w="127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2876688-F3A3-4A49-9F0D-578F32A19F05}"/>
              </a:ext>
            </a:extLst>
          </p:cNvPr>
          <p:cNvSpPr/>
          <p:nvPr/>
        </p:nvSpPr>
        <p:spPr>
          <a:xfrm>
            <a:off x="2089730" y="1093951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/>
              <a:t>I</a:t>
            </a:r>
            <a:r>
              <a:rPr lang="it-IT" baseline="-25000"/>
              <a:t>C</a:t>
            </a:r>
            <a:endParaRPr lang="it-IT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F6882CA-80F5-5A4F-A686-BB6F5C5D63ED}"/>
              </a:ext>
            </a:extLst>
          </p:cNvPr>
          <p:cNvSpPr txBox="1"/>
          <p:nvPr/>
        </p:nvSpPr>
        <p:spPr>
          <a:xfrm>
            <a:off x="3395299" y="5778387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equivalente elettrico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A977BD7-A853-F84E-A4A5-8E4B35E73CA4}"/>
              </a:ext>
            </a:extLst>
          </p:cNvPr>
          <p:cNvGrpSpPr/>
          <p:nvPr/>
        </p:nvGrpSpPr>
        <p:grpSpPr>
          <a:xfrm>
            <a:off x="4916371" y="496447"/>
            <a:ext cx="2585915" cy="1331011"/>
            <a:chOff x="4916371" y="496447"/>
            <a:chExt cx="2585915" cy="1331011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471451A-1054-584F-80C4-7FC9560C06A5}"/>
                </a:ext>
              </a:extLst>
            </p:cNvPr>
            <p:cNvGrpSpPr/>
            <p:nvPr/>
          </p:nvGrpSpPr>
          <p:grpSpPr>
            <a:xfrm>
              <a:off x="4916371" y="496447"/>
              <a:ext cx="2585915" cy="1331011"/>
              <a:chOff x="4916371" y="603643"/>
              <a:chExt cx="2585915" cy="1331011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96FCB97-B418-754A-837D-9F83B3B9C217}"/>
                  </a:ext>
                </a:extLst>
              </p:cNvPr>
              <p:cNvGrpSpPr/>
              <p:nvPr/>
            </p:nvGrpSpPr>
            <p:grpSpPr>
              <a:xfrm rot="10800000">
                <a:off x="5552167" y="603643"/>
                <a:ext cx="1517069" cy="335280"/>
                <a:chOff x="1865899" y="1957588"/>
                <a:chExt cx="1517069" cy="33528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2BF9FA10-61C1-FD4C-BDEC-CFE0B73FC0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65899" y="2103681"/>
                  <a:ext cx="1517069" cy="1524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riangle 23">
                  <a:extLst>
                    <a:ext uri="{FF2B5EF4-FFF2-40B4-BE49-F238E27FC236}">
                      <a16:creationId xmlns:a16="http://schemas.microsoft.com/office/drawing/2014/main" id="{51B1CB0C-77C8-5446-B527-43C5E17118A5}"/>
                    </a:ext>
                  </a:extLst>
                </p:cNvPr>
                <p:cNvSpPr/>
                <p:nvPr/>
              </p:nvSpPr>
              <p:spPr>
                <a:xfrm rot="5400000">
                  <a:off x="2475220" y="1947602"/>
                  <a:ext cx="281188" cy="337382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5D2F1B1D-4369-8944-A2A6-9C67E41017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71893" y="1957588"/>
                  <a:ext cx="0" cy="33528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16A5A5F-F97C-FA4E-9526-F82EFF084A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52167" y="1934654"/>
                <a:ext cx="149586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B2FAA28-1194-7D4A-8700-DE08D2E847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52167" y="768654"/>
                <a:ext cx="0" cy="44944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8115B14-19AE-114E-95F7-1CBDA3F08B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53158" y="1313739"/>
                <a:ext cx="0" cy="6209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96191CB-D5BD-E34F-9E5A-0330C0CB37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4122" y="1218095"/>
                <a:ext cx="40990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63C7A41-19C3-0A4C-8D6F-EFDE7F6447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4511" y="1313739"/>
                <a:ext cx="229126" cy="0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9DBBE18-6F33-9F41-9D48-E99ECCD353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54349" y="780645"/>
                <a:ext cx="0" cy="11540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5FE5E30-81FE-0742-BF28-DF062CA0A5A7}"/>
                  </a:ext>
                </a:extLst>
              </p:cNvPr>
              <p:cNvSpPr/>
              <p:nvPr/>
            </p:nvSpPr>
            <p:spPr>
              <a:xfrm rot="5400000">
                <a:off x="6779152" y="1281158"/>
                <a:ext cx="537764" cy="15765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E4654EA-90F7-C84D-B12B-03BE276DD1D6}"/>
                  </a:ext>
                </a:extLst>
              </p:cNvPr>
              <p:cNvSpPr txBox="1"/>
              <p:nvPr/>
            </p:nvSpPr>
            <p:spPr>
              <a:xfrm>
                <a:off x="7126862" y="1172983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i="1"/>
                  <a:t>R</a:t>
                </a:r>
                <a:r>
                  <a:rPr lang="it-IT" i="1" baseline="-25000"/>
                  <a:t>c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FB4E104-3FC5-6340-9654-2A8F09DF092B}"/>
                  </a:ext>
                </a:extLst>
              </p:cNvPr>
              <p:cNvSpPr/>
              <p:nvPr/>
            </p:nvSpPr>
            <p:spPr>
              <a:xfrm>
                <a:off x="4916371" y="1091103"/>
                <a:ext cx="4359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/>
                  <a:t>V</a:t>
                </a:r>
                <a:r>
                  <a:rPr lang="it-IT" baseline="-25000"/>
                  <a:t>cc</a:t>
                </a:r>
                <a:endParaRPr lang="it-IT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6095D6-2562-514D-88B6-349E637226E0}"/>
                  </a:ext>
                </a:extLst>
              </p:cNvPr>
              <p:cNvSpPr txBox="1"/>
              <p:nvPr/>
            </p:nvSpPr>
            <p:spPr>
              <a:xfrm>
                <a:off x="5262016" y="89225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/>
                  <a:t>+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0CBC807-A04B-4D4E-876B-3BB08E5BDCAB}"/>
                  </a:ext>
                </a:extLst>
              </p:cNvPr>
              <p:cNvSpPr txBox="1"/>
              <p:nvPr/>
            </p:nvSpPr>
            <p:spPr>
              <a:xfrm>
                <a:off x="5256225" y="115050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/>
                  <a:t>_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C74E5310-BFD5-044A-B424-C825A5C557EF}"/>
                </a:ext>
              </a:extLst>
            </p:cNvPr>
            <p:cNvGrpSpPr/>
            <p:nvPr/>
          </p:nvGrpSpPr>
          <p:grpSpPr>
            <a:xfrm>
              <a:off x="5908122" y="1036265"/>
              <a:ext cx="717989" cy="576000"/>
              <a:chOff x="5902188" y="3166876"/>
              <a:chExt cx="717989" cy="576000"/>
            </a:xfrm>
          </p:grpSpPr>
          <p:sp>
            <p:nvSpPr>
              <p:cNvPr id="86" name="Arc 85">
                <a:extLst>
                  <a:ext uri="{FF2B5EF4-FFF2-40B4-BE49-F238E27FC236}">
                    <a16:creationId xmlns:a16="http://schemas.microsoft.com/office/drawing/2014/main" id="{A958DE73-A716-D243-9936-9B6E34A19A79}"/>
                  </a:ext>
                </a:extLst>
              </p:cNvPr>
              <p:cNvSpPr/>
              <p:nvPr/>
            </p:nvSpPr>
            <p:spPr>
              <a:xfrm>
                <a:off x="6044177" y="3166876"/>
                <a:ext cx="576000" cy="576000"/>
              </a:xfrm>
              <a:prstGeom prst="arc">
                <a:avLst>
                  <a:gd name="adj1" fmla="val 16200000"/>
                  <a:gd name="adj2" fmla="val 9001308"/>
                </a:avLst>
              </a:prstGeom>
              <a:ln w="12700">
                <a:solidFill>
                  <a:srgbClr val="FF0000"/>
                </a:solidFill>
                <a:prstDash val="dash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5132A71-4BAD-2742-8A71-02BF012F77B7}"/>
                  </a:ext>
                </a:extLst>
              </p:cNvPr>
              <p:cNvSpPr/>
              <p:nvPr/>
            </p:nvSpPr>
            <p:spPr>
              <a:xfrm>
                <a:off x="5902188" y="320695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/>
                  <a:t>I</a:t>
                </a:r>
                <a:r>
                  <a:rPr lang="it-IT" baseline="-25000"/>
                  <a:t>C</a:t>
                </a:r>
                <a:r>
                  <a:rPr lang="it-IT"/>
                  <a:t> = 0</a:t>
                </a:r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9B5AE03-65B0-D04A-A756-C8AC845044D0}"/>
              </a:ext>
            </a:extLst>
          </p:cNvPr>
          <p:cNvGrpSpPr/>
          <p:nvPr/>
        </p:nvGrpSpPr>
        <p:grpSpPr>
          <a:xfrm>
            <a:off x="837771" y="3739201"/>
            <a:ext cx="3836404" cy="1529336"/>
            <a:chOff x="837771" y="2477964"/>
            <a:chExt cx="3836404" cy="1529336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09C27CA-0194-B648-B468-D61E1E3E0CCB}"/>
                </a:ext>
              </a:extLst>
            </p:cNvPr>
            <p:cNvSpPr/>
            <p:nvPr/>
          </p:nvSpPr>
          <p:spPr>
            <a:xfrm>
              <a:off x="2089730" y="3268646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/>
                <a:t>I</a:t>
              </a:r>
              <a:r>
                <a:rPr lang="it-IT" baseline="-25000"/>
                <a:t>C</a:t>
              </a:r>
              <a:endParaRPr lang="it-IT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ACE73473-EA67-FF4C-BD26-BA704AEA7821}"/>
                </a:ext>
              </a:extLst>
            </p:cNvPr>
            <p:cNvGrpSpPr/>
            <p:nvPr/>
          </p:nvGrpSpPr>
          <p:grpSpPr>
            <a:xfrm>
              <a:off x="837771" y="2477964"/>
              <a:ext cx="3836404" cy="1529336"/>
              <a:chOff x="837771" y="2477964"/>
              <a:chExt cx="3836404" cy="1529336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F6C3AA1E-33B6-8348-8976-9612069266B1}"/>
                  </a:ext>
                </a:extLst>
              </p:cNvPr>
              <p:cNvGrpSpPr/>
              <p:nvPr/>
            </p:nvGrpSpPr>
            <p:grpSpPr>
              <a:xfrm>
                <a:off x="837771" y="2841300"/>
                <a:ext cx="3836404" cy="1166000"/>
                <a:chOff x="1161413" y="4816242"/>
                <a:chExt cx="3836404" cy="1166000"/>
              </a:xfrm>
            </p:grpSpPr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DD054D1A-CC84-0247-882D-ECFFB5057A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97209" y="4816242"/>
                  <a:ext cx="1517069" cy="1524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2F2FC17-0436-4C4E-AAFB-B5C1F6FDF4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97209" y="5982242"/>
                  <a:ext cx="148325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DFD91145-D278-0049-B132-BD785F6142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97209" y="4816242"/>
                  <a:ext cx="0" cy="44944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635F85FF-CA2D-B243-82B9-A23F59922B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98200" y="5361327"/>
                  <a:ext cx="0" cy="6209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53F27A61-9EA3-2447-AF9A-DC2488829C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89164" y="5265683"/>
                  <a:ext cx="40990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3DC39D55-2E4A-F248-8ECA-5246F6896B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79553" y="5361327"/>
                  <a:ext cx="229126" cy="0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73CBE920-96AB-A340-8497-E156A45982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99391" y="4828233"/>
                  <a:ext cx="0" cy="115400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6DD9DC49-AD24-244E-A495-91D829AF39A0}"/>
                    </a:ext>
                  </a:extLst>
                </p:cNvPr>
                <p:cNvSpPr/>
                <p:nvPr/>
              </p:nvSpPr>
              <p:spPr>
                <a:xfrm rot="5400000">
                  <a:off x="3024194" y="5328746"/>
                  <a:ext cx="537764" cy="15765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" name="Right Arrow 48">
                  <a:extLst>
                    <a:ext uri="{FF2B5EF4-FFF2-40B4-BE49-F238E27FC236}">
                      <a16:creationId xmlns:a16="http://schemas.microsoft.com/office/drawing/2014/main" id="{40745697-C9A0-F74B-819B-99AB6F9EB5AD}"/>
                    </a:ext>
                  </a:extLst>
                </p:cNvPr>
                <p:cNvSpPr/>
                <p:nvPr/>
              </p:nvSpPr>
              <p:spPr>
                <a:xfrm rot="5400000">
                  <a:off x="3516170" y="5341462"/>
                  <a:ext cx="623212" cy="217672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F15040B-D2DE-6C49-B2FB-444554412A85}"/>
                    </a:ext>
                  </a:extLst>
                </p:cNvPr>
                <p:cNvSpPr txBox="1"/>
                <p:nvPr/>
              </p:nvSpPr>
              <p:spPr>
                <a:xfrm>
                  <a:off x="3371904" y="5220571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i="1"/>
                    <a:t>R</a:t>
                  </a:r>
                  <a:r>
                    <a:rPr lang="it-IT" i="1" baseline="-25000"/>
                    <a:t>c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51903C32-A58C-724A-8971-1E0B3F052DB4}"/>
                    </a:ext>
                  </a:extLst>
                </p:cNvPr>
                <p:cNvSpPr txBox="1"/>
                <p:nvPr/>
              </p:nvSpPr>
              <p:spPr>
                <a:xfrm>
                  <a:off x="3867764" y="5220571"/>
                  <a:ext cx="11300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/>
                    <a:t>I</a:t>
                  </a:r>
                  <a:r>
                    <a:rPr lang="it-IT" baseline="-25000"/>
                    <a:t>C</a:t>
                  </a:r>
                  <a:r>
                    <a:rPr lang="it-IT"/>
                    <a:t> = V</a:t>
                  </a:r>
                  <a:r>
                    <a:rPr lang="it-IT" baseline="-25000"/>
                    <a:t>cc</a:t>
                  </a:r>
                  <a:r>
                    <a:rPr lang="it-IT"/>
                    <a:t> /R</a:t>
                  </a:r>
                  <a:r>
                    <a:rPr lang="it-IT" baseline="-25000"/>
                    <a:t>c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245E6AC0-C7AD-B742-93E2-5389F0E0D246}"/>
                    </a:ext>
                  </a:extLst>
                </p:cNvPr>
                <p:cNvSpPr/>
                <p:nvPr/>
              </p:nvSpPr>
              <p:spPr>
                <a:xfrm>
                  <a:off x="1161413" y="5138691"/>
                  <a:ext cx="43595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it-IT"/>
                    <a:t>V</a:t>
                  </a:r>
                  <a:r>
                    <a:rPr lang="it-IT" baseline="-25000"/>
                    <a:t>cc</a:t>
                  </a:r>
                  <a:endParaRPr lang="it-IT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9B958DA7-63EC-604C-A6BF-ACB23D129FA4}"/>
                    </a:ext>
                  </a:extLst>
                </p:cNvPr>
                <p:cNvSpPr txBox="1"/>
                <p:nvPr/>
              </p:nvSpPr>
              <p:spPr>
                <a:xfrm>
                  <a:off x="1507058" y="493983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/>
                    <a:t>+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EAB11E3-EF33-6542-9A66-1C1A182783DE}"/>
                    </a:ext>
                  </a:extLst>
                </p:cNvPr>
                <p:cNvSpPr txBox="1"/>
                <p:nvPr/>
              </p:nvSpPr>
              <p:spPr>
                <a:xfrm>
                  <a:off x="1501267" y="5198094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/>
                    <a:t>_</a:t>
                  </a:r>
                </a:p>
              </p:txBody>
            </p:sp>
          </p:grpSp>
          <p:sp>
            <p:nvSpPr>
              <p:cNvPr id="74" name="Arc 73">
                <a:extLst>
                  <a:ext uri="{FF2B5EF4-FFF2-40B4-BE49-F238E27FC236}">
                    <a16:creationId xmlns:a16="http://schemas.microsoft.com/office/drawing/2014/main" id="{62ABF0B6-B3C7-B74B-B3C0-C5B618DDBB92}"/>
                  </a:ext>
                </a:extLst>
              </p:cNvPr>
              <p:cNvSpPr/>
              <p:nvPr/>
            </p:nvSpPr>
            <p:spPr>
              <a:xfrm>
                <a:off x="1971638" y="3210960"/>
                <a:ext cx="576000" cy="576000"/>
              </a:xfrm>
              <a:prstGeom prst="arc">
                <a:avLst>
                  <a:gd name="adj1" fmla="val 16200000"/>
                  <a:gd name="adj2" fmla="val 9001308"/>
                </a:avLst>
              </a:prstGeom>
              <a:ln w="12700">
                <a:solidFill>
                  <a:srgbClr val="00B05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A53AA1D-5318-7A4D-8922-F348AF014FEE}"/>
                  </a:ext>
                </a:extLst>
              </p:cNvPr>
              <p:cNvSpPr txBox="1"/>
              <p:nvPr/>
            </p:nvSpPr>
            <p:spPr>
              <a:xfrm>
                <a:off x="1562233" y="2477964"/>
                <a:ext cx="14284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/>
                  <a:t>corto circuito</a:t>
                </a:r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EC87FD3-F4E2-8B47-B1BD-E6A23FF947E0}"/>
              </a:ext>
            </a:extLst>
          </p:cNvPr>
          <p:cNvGrpSpPr/>
          <p:nvPr/>
        </p:nvGrpSpPr>
        <p:grpSpPr>
          <a:xfrm>
            <a:off x="4916371" y="3739201"/>
            <a:ext cx="2585915" cy="1529336"/>
            <a:chOff x="4916371" y="2477964"/>
            <a:chExt cx="2585915" cy="1529336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ABF89AC8-0BD4-E544-A70B-CED3B90A1C78}"/>
                </a:ext>
              </a:extLst>
            </p:cNvPr>
            <p:cNvGrpSpPr/>
            <p:nvPr/>
          </p:nvGrpSpPr>
          <p:grpSpPr>
            <a:xfrm>
              <a:off x="4916371" y="2841300"/>
              <a:ext cx="2585915" cy="1166000"/>
              <a:chOff x="4916371" y="2769215"/>
              <a:chExt cx="2585915" cy="1166000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DD614C0-B6EB-774E-B30C-971F130186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52168" y="2778150"/>
                <a:ext cx="470260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D2B75324-1EB4-0741-AB8D-AC34C23186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52167" y="3935215"/>
                <a:ext cx="148325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9CA13B04-990D-AF45-B9A9-153D953FA8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52167" y="2769215"/>
                <a:ext cx="0" cy="44944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C27591C8-EA4A-0042-BDC7-A20167160D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53158" y="3314300"/>
                <a:ext cx="0" cy="6209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A8CCEFC-6476-A343-88AB-FB2568CB72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4122" y="3218656"/>
                <a:ext cx="40990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373238D2-91F8-F54F-8F58-E20B7BF03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4511" y="3314300"/>
                <a:ext cx="229126" cy="0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48AE1BAD-C194-8D4F-A391-33AD6E9A65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54349" y="2781206"/>
                <a:ext cx="0" cy="11540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BEF5BEB-8080-DB41-B91A-F42E358DE63D}"/>
                  </a:ext>
                </a:extLst>
              </p:cNvPr>
              <p:cNvSpPr/>
              <p:nvPr/>
            </p:nvSpPr>
            <p:spPr>
              <a:xfrm rot="5400000">
                <a:off x="6779152" y="3281719"/>
                <a:ext cx="537764" cy="15765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47F407C-F01F-E549-ACA3-7F0D4384E28D}"/>
                  </a:ext>
                </a:extLst>
              </p:cNvPr>
              <p:cNvSpPr txBox="1"/>
              <p:nvPr/>
            </p:nvSpPr>
            <p:spPr>
              <a:xfrm>
                <a:off x="7126862" y="3173544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i="1"/>
                  <a:t>R</a:t>
                </a:r>
                <a:r>
                  <a:rPr lang="it-IT" i="1" baseline="-25000"/>
                  <a:t>c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7FB84BF-4C0A-E944-8C34-B4A3DB623580}"/>
                  </a:ext>
                </a:extLst>
              </p:cNvPr>
              <p:cNvSpPr/>
              <p:nvPr/>
            </p:nvSpPr>
            <p:spPr>
              <a:xfrm>
                <a:off x="4916371" y="3091664"/>
                <a:ext cx="4359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/>
                  <a:t>V</a:t>
                </a:r>
                <a:r>
                  <a:rPr lang="it-IT" baseline="-25000"/>
                  <a:t>cc</a:t>
                </a:r>
                <a:endParaRPr lang="it-IT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827C7C7-E5F7-7B4D-8275-ACE8DD78DE8F}"/>
                  </a:ext>
                </a:extLst>
              </p:cNvPr>
              <p:cNvSpPr txBox="1"/>
              <p:nvPr/>
            </p:nvSpPr>
            <p:spPr>
              <a:xfrm>
                <a:off x="5262016" y="2892811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/>
                  <a:t>+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6B87179-A294-B34E-90A6-343F35E4A722}"/>
                  </a:ext>
                </a:extLst>
              </p:cNvPr>
              <p:cNvSpPr txBox="1"/>
              <p:nvPr/>
            </p:nvSpPr>
            <p:spPr>
              <a:xfrm>
                <a:off x="5256225" y="3151067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/>
                  <a:t>_</a:t>
                </a:r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F87A3B1E-6A52-5441-8D72-BCA3765A8A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98976" y="2778150"/>
                <a:ext cx="470260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CCDC74B-1818-D546-A0DF-B7A8E4EE250C}"/>
                </a:ext>
              </a:extLst>
            </p:cNvPr>
            <p:cNvGrpSpPr/>
            <p:nvPr/>
          </p:nvGrpSpPr>
          <p:grpSpPr>
            <a:xfrm>
              <a:off x="5902188" y="3166876"/>
              <a:ext cx="717989" cy="576000"/>
              <a:chOff x="5902188" y="3166876"/>
              <a:chExt cx="717989" cy="576000"/>
            </a:xfrm>
          </p:grpSpPr>
          <p:sp>
            <p:nvSpPr>
              <p:cNvPr id="81" name="Arc 80">
                <a:extLst>
                  <a:ext uri="{FF2B5EF4-FFF2-40B4-BE49-F238E27FC236}">
                    <a16:creationId xmlns:a16="http://schemas.microsoft.com/office/drawing/2014/main" id="{7818B8D0-3661-854A-9D0A-88A22B43C1EC}"/>
                  </a:ext>
                </a:extLst>
              </p:cNvPr>
              <p:cNvSpPr/>
              <p:nvPr/>
            </p:nvSpPr>
            <p:spPr>
              <a:xfrm>
                <a:off x="6044177" y="3166876"/>
                <a:ext cx="576000" cy="576000"/>
              </a:xfrm>
              <a:prstGeom prst="arc">
                <a:avLst>
                  <a:gd name="adj1" fmla="val 16200000"/>
                  <a:gd name="adj2" fmla="val 9001308"/>
                </a:avLst>
              </a:prstGeom>
              <a:ln w="12700">
                <a:solidFill>
                  <a:srgbClr val="FF0000"/>
                </a:solidFill>
                <a:prstDash val="dash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1DEF0894-AA47-054A-87C9-56E54C942BC8}"/>
                  </a:ext>
                </a:extLst>
              </p:cNvPr>
              <p:cNvSpPr/>
              <p:nvPr/>
            </p:nvSpPr>
            <p:spPr>
              <a:xfrm>
                <a:off x="5902188" y="320695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/>
                  <a:t>I</a:t>
                </a:r>
                <a:r>
                  <a:rPr lang="it-IT" baseline="-25000"/>
                  <a:t>C</a:t>
                </a:r>
                <a:r>
                  <a:rPr lang="it-IT"/>
                  <a:t> = 0</a:t>
                </a: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EF4F9D2-9007-6C45-AB1A-8D3915CAFA3A}"/>
                </a:ext>
              </a:extLst>
            </p:cNvPr>
            <p:cNvSpPr txBox="1"/>
            <p:nvPr/>
          </p:nvSpPr>
          <p:spPr>
            <a:xfrm>
              <a:off x="5595597" y="2477964"/>
              <a:ext cx="1558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circuito aperto</a:t>
              </a: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71B3F03A-4D1C-7B4B-974D-7FEA0C096142}"/>
              </a:ext>
            </a:extLst>
          </p:cNvPr>
          <p:cNvSpPr txBox="1"/>
          <p:nvPr/>
        </p:nvSpPr>
        <p:spPr>
          <a:xfrm>
            <a:off x="1055747" y="2194308"/>
            <a:ext cx="2195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polarizzazione diretta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21BFF8B-9864-504C-B82B-9BE7E3A51AF5}"/>
              </a:ext>
            </a:extLst>
          </p:cNvPr>
          <p:cNvSpPr txBox="1"/>
          <p:nvPr/>
        </p:nvSpPr>
        <p:spPr>
          <a:xfrm>
            <a:off x="5196250" y="2189768"/>
            <a:ext cx="2235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polarizzazione inversa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0848A56-2712-BB41-848D-CBBB56F81A79}"/>
              </a:ext>
            </a:extLst>
          </p:cNvPr>
          <p:cNvSpPr txBox="1"/>
          <p:nvPr/>
        </p:nvSpPr>
        <p:spPr>
          <a:xfrm>
            <a:off x="8000272" y="0"/>
            <a:ext cx="1143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/>
              <a:t>Matrice di contatti</a:t>
            </a:r>
          </a:p>
        </p:txBody>
      </p:sp>
    </p:spTree>
    <p:extLst>
      <p:ext uri="{BB962C8B-B14F-4D97-AF65-F5344CB8AC3E}">
        <p14:creationId xmlns:p14="http://schemas.microsoft.com/office/powerpoint/2010/main" val="346873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94" grpId="0"/>
      <p:bldP spid="9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4C6746F5-F820-524B-AEBE-8BD30E9326CA}"/>
              </a:ext>
            </a:extLst>
          </p:cNvPr>
          <p:cNvSpPr txBox="1"/>
          <p:nvPr/>
        </p:nvSpPr>
        <p:spPr>
          <a:xfrm>
            <a:off x="882869" y="372206"/>
            <a:ext cx="7387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Il concetto che c’interessa nel nostro contesto è che </a:t>
            </a:r>
            <a:r>
              <a:rPr lang="it-IT" i="1"/>
              <a:t>la tensione che polarizza</a:t>
            </a:r>
          </a:p>
          <a:p>
            <a:r>
              <a:rPr lang="it-IT" i="1"/>
              <a:t>un diodo in modo inverso</a:t>
            </a:r>
            <a:r>
              <a:rPr lang="it-IT"/>
              <a:t> </a:t>
            </a:r>
            <a:r>
              <a:rPr lang="it-IT" i="1">
                <a:solidFill>
                  <a:srgbClr val="192AFF"/>
                </a:solidFill>
              </a:rPr>
              <a:t>non si propaga oltre il diodo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28845E8-FC9C-1C4F-AE0D-6EF9FF618CFA}"/>
              </a:ext>
            </a:extLst>
          </p:cNvPr>
          <p:cNvGrpSpPr/>
          <p:nvPr/>
        </p:nvGrpSpPr>
        <p:grpSpPr>
          <a:xfrm>
            <a:off x="1124587" y="1356948"/>
            <a:ext cx="6869403" cy="2388693"/>
            <a:chOff x="1124587" y="1356948"/>
            <a:chExt cx="6869403" cy="238869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CC2E8C8-B3FA-DA47-B7EB-D9EFAFAA1D2D}"/>
                </a:ext>
              </a:extLst>
            </p:cNvPr>
            <p:cNvGrpSpPr/>
            <p:nvPr/>
          </p:nvGrpSpPr>
          <p:grpSpPr>
            <a:xfrm>
              <a:off x="5092945" y="1780270"/>
              <a:ext cx="2585915" cy="1529336"/>
              <a:chOff x="4916371" y="2477964"/>
              <a:chExt cx="2585915" cy="152933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4DF7BDDA-6330-A243-A791-06CDF14F530B}"/>
                  </a:ext>
                </a:extLst>
              </p:cNvPr>
              <p:cNvGrpSpPr/>
              <p:nvPr/>
            </p:nvGrpSpPr>
            <p:grpSpPr>
              <a:xfrm>
                <a:off x="4916371" y="2841300"/>
                <a:ext cx="2585915" cy="1166000"/>
                <a:chOff x="4916371" y="2769215"/>
                <a:chExt cx="2585915" cy="116600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B338850A-46BE-3B45-978F-88629B5A3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52168" y="2778150"/>
                  <a:ext cx="470260" cy="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3685CEAC-69C2-0B44-AF3E-9EFA2FE500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52167" y="3935215"/>
                  <a:ext cx="148325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23DA4FFA-7C0A-2B40-8322-5A41A17554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52167" y="2769215"/>
                  <a:ext cx="0" cy="44944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D388F294-C49C-954B-8EC3-11F8648E98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53158" y="3314300"/>
                  <a:ext cx="0" cy="6209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F3A8A2E0-581A-8545-BF47-81C9150A4C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4122" y="3218656"/>
                  <a:ext cx="40990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0E09CE9-276D-1340-A22F-FC86D3591E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34511" y="3314300"/>
                  <a:ext cx="229126" cy="0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4442BE06-B950-804E-A66F-2243C8EE4E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54349" y="2781206"/>
                  <a:ext cx="0" cy="115400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6F458B89-9771-8D4A-8E04-97E82B325E0D}"/>
                    </a:ext>
                  </a:extLst>
                </p:cNvPr>
                <p:cNvSpPr/>
                <p:nvPr/>
              </p:nvSpPr>
              <p:spPr>
                <a:xfrm rot="5400000">
                  <a:off x="6779152" y="3281719"/>
                  <a:ext cx="537764" cy="15765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0748E01-8A9A-F74F-85EC-4CC20D1259E0}"/>
                    </a:ext>
                  </a:extLst>
                </p:cNvPr>
                <p:cNvSpPr txBox="1"/>
                <p:nvPr/>
              </p:nvSpPr>
              <p:spPr>
                <a:xfrm>
                  <a:off x="7126862" y="3173544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i="1"/>
                    <a:t>R</a:t>
                  </a:r>
                  <a:r>
                    <a:rPr lang="it-IT" i="1" baseline="-25000"/>
                    <a:t>c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0C19600-1499-E545-9B13-B03833EC1503}"/>
                    </a:ext>
                  </a:extLst>
                </p:cNvPr>
                <p:cNvSpPr/>
                <p:nvPr/>
              </p:nvSpPr>
              <p:spPr>
                <a:xfrm>
                  <a:off x="4916371" y="3091664"/>
                  <a:ext cx="43595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it-IT"/>
                    <a:t>V</a:t>
                  </a:r>
                  <a:r>
                    <a:rPr lang="it-IT" baseline="-25000"/>
                    <a:t>cc</a:t>
                  </a:r>
                  <a:endParaRPr lang="it-IT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620BA8B-B230-8D4D-82B3-B30730C71844}"/>
                    </a:ext>
                  </a:extLst>
                </p:cNvPr>
                <p:cNvSpPr txBox="1"/>
                <p:nvPr/>
              </p:nvSpPr>
              <p:spPr>
                <a:xfrm>
                  <a:off x="5262016" y="2892811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/>
                    <a:t>+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F8766FC-BBF0-6A48-A44F-7F48A6F665A0}"/>
                    </a:ext>
                  </a:extLst>
                </p:cNvPr>
                <p:cNvSpPr txBox="1"/>
                <p:nvPr/>
              </p:nvSpPr>
              <p:spPr>
                <a:xfrm>
                  <a:off x="5256225" y="3151067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/>
                    <a:t>_</a:t>
                  </a:r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637F4B86-0C55-674B-834E-3A21664F23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98976" y="2778150"/>
                  <a:ext cx="470260" cy="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D4C00E7-8B21-E44A-8F9B-0B511E937EAE}"/>
                  </a:ext>
                </a:extLst>
              </p:cNvPr>
              <p:cNvGrpSpPr/>
              <p:nvPr/>
            </p:nvGrpSpPr>
            <p:grpSpPr>
              <a:xfrm>
                <a:off x="5902188" y="3166876"/>
                <a:ext cx="717989" cy="576000"/>
                <a:chOff x="5902188" y="3166876"/>
                <a:chExt cx="717989" cy="576000"/>
              </a:xfrm>
            </p:grpSpPr>
            <p:sp>
              <p:nvSpPr>
                <p:cNvPr id="8" name="Arc 7">
                  <a:extLst>
                    <a:ext uri="{FF2B5EF4-FFF2-40B4-BE49-F238E27FC236}">
                      <a16:creationId xmlns:a16="http://schemas.microsoft.com/office/drawing/2014/main" id="{421ED441-3170-1945-A9FD-6DD51929BAEB}"/>
                    </a:ext>
                  </a:extLst>
                </p:cNvPr>
                <p:cNvSpPr/>
                <p:nvPr/>
              </p:nvSpPr>
              <p:spPr>
                <a:xfrm>
                  <a:off x="6044177" y="3166876"/>
                  <a:ext cx="576000" cy="576000"/>
                </a:xfrm>
                <a:prstGeom prst="arc">
                  <a:avLst>
                    <a:gd name="adj1" fmla="val 16200000"/>
                    <a:gd name="adj2" fmla="val 9001308"/>
                  </a:avLst>
                </a:prstGeom>
                <a:ln w="12700">
                  <a:solidFill>
                    <a:srgbClr val="FF0000"/>
                  </a:solidFill>
                  <a:prstDash val="dash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327C484-0547-0343-87E0-CFAB36436682}"/>
                    </a:ext>
                  </a:extLst>
                </p:cNvPr>
                <p:cNvSpPr/>
                <p:nvPr/>
              </p:nvSpPr>
              <p:spPr>
                <a:xfrm>
                  <a:off x="5902188" y="3206955"/>
                  <a:ext cx="6623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it-IT"/>
                    <a:t>I</a:t>
                  </a:r>
                  <a:r>
                    <a:rPr lang="it-IT" baseline="-25000"/>
                    <a:t>C</a:t>
                  </a:r>
                  <a:r>
                    <a:rPr lang="it-IT"/>
                    <a:t> = 0</a:t>
                  </a: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AAE8D7-1EA3-D946-B242-2FCBF82450C1}"/>
                  </a:ext>
                </a:extLst>
              </p:cNvPr>
              <p:cNvSpPr txBox="1"/>
              <p:nvPr/>
            </p:nvSpPr>
            <p:spPr>
              <a:xfrm>
                <a:off x="5595597" y="2477964"/>
                <a:ext cx="15585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/>
                  <a:t>circuito aperto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42A1EA0-06CC-4C4E-99BC-D9C06CB5B2D4}"/>
                </a:ext>
              </a:extLst>
            </p:cNvPr>
            <p:cNvGrpSpPr/>
            <p:nvPr/>
          </p:nvGrpSpPr>
          <p:grpSpPr>
            <a:xfrm>
              <a:off x="1303621" y="1964936"/>
              <a:ext cx="2585915" cy="1331011"/>
              <a:chOff x="4916371" y="496447"/>
              <a:chExt cx="2585915" cy="133101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D6E1FB1-454B-1749-9D7B-DBDA55669D25}"/>
                  </a:ext>
                </a:extLst>
              </p:cNvPr>
              <p:cNvGrpSpPr/>
              <p:nvPr/>
            </p:nvGrpSpPr>
            <p:grpSpPr>
              <a:xfrm>
                <a:off x="4916371" y="496447"/>
                <a:ext cx="2585915" cy="1331011"/>
                <a:chOff x="4916371" y="603643"/>
                <a:chExt cx="2585915" cy="1331011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1CA65F29-AD40-E740-A74E-26D33C5AE390}"/>
                    </a:ext>
                  </a:extLst>
                </p:cNvPr>
                <p:cNvGrpSpPr/>
                <p:nvPr/>
              </p:nvGrpSpPr>
              <p:grpSpPr>
                <a:xfrm rot="10800000">
                  <a:off x="5552167" y="603643"/>
                  <a:ext cx="1517069" cy="335280"/>
                  <a:chOff x="1865899" y="1957588"/>
                  <a:chExt cx="1517069" cy="335280"/>
                </a:xfrm>
              </p:grpSpPr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6FD224AB-A1EC-804C-BD5C-6E09E4145A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65899" y="2103681"/>
                    <a:ext cx="1517069" cy="152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Triangle 40">
                    <a:extLst>
                      <a:ext uri="{FF2B5EF4-FFF2-40B4-BE49-F238E27FC236}">
                        <a16:creationId xmlns:a16="http://schemas.microsoft.com/office/drawing/2014/main" id="{2846C3DD-2F1C-F548-BDA1-32536819AC1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475220" y="1947602"/>
                    <a:ext cx="281188" cy="337382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4251D296-9C8B-E044-8D55-42F29A981C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771893" y="1957588"/>
                    <a:ext cx="0" cy="3352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0570268-10B6-A74F-B810-6D902B9A31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52167" y="1934654"/>
                  <a:ext cx="149586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DE67B2DD-6F81-4A41-8A65-CB192C8650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52167" y="768654"/>
                  <a:ext cx="0" cy="44944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A7FCD0EB-C53A-5944-A02A-6F645C0C53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53158" y="1313739"/>
                  <a:ext cx="0" cy="6209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7A06FBC-FD8F-DE45-8560-517130EE64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4122" y="1218095"/>
                  <a:ext cx="40990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9B2C4B24-FB5A-B947-AC81-18A6BE52EC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34511" y="1313739"/>
                  <a:ext cx="229126" cy="0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2D7CEE1A-D6F2-9546-BAE3-0ACE339540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54349" y="780645"/>
                  <a:ext cx="0" cy="115400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7FD1B97-2413-2448-A32D-62224FCAB596}"/>
                    </a:ext>
                  </a:extLst>
                </p:cNvPr>
                <p:cNvSpPr/>
                <p:nvPr/>
              </p:nvSpPr>
              <p:spPr>
                <a:xfrm rot="5400000">
                  <a:off x="6779152" y="1281158"/>
                  <a:ext cx="537764" cy="15765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D16AFE4-D1F9-5040-8E31-05AF31ECE55C}"/>
                    </a:ext>
                  </a:extLst>
                </p:cNvPr>
                <p:cNvSpPr txBox="1"/>
                <p:nvPr/>
              </p:nvSpPr>
              <p:spPr>
                <a:xfrm>
                  <a:off x="7126862" y="1172983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i="1"/>
                    <a:t>R</a:t>
                  </a:r>
                  <a:r>
                    <a:rPr lang="it-IT" i="1" baseline="-25000"/>
                    <a:t>c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A58BB16-F35C-0943-AA50-F4CEEA91FB1E}"/>
                    </a:ext>
                  </a:extLst>
                </p:cNvPr>
                <p:cNvSpPr/>
                <p:nvPr/>
              </p:nvSpPr>
              <p:spPr>
                <a:xfrm>
                  <a:off x="4916371" y="1091103"/>
                  <a:ext cx="43595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it-IT"/>
                    <a:t>V</a:t>
                  </a:r>
                  <a:r>
                    <a:rPr lang="it-IT" baseline="-25000"/>
                    <a:t>cc</a:t>
                  </a:r>
                  <a:endParaRPr lang="it-IT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26BEDCA-6392-C94D-A242-98B4831C94B3}"/>
                    </a:ext>
                  </a:extLst>
                </p:cNvPr>
                <p:cNvSpPr txBox="1"/>
                <p:nvPr/>
              </p:nvSpPr>
              <p:spPr>
                <a:xfrm>
                  <a:off x="5262016" y="892250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/>
                    <a:t>+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5923825-CF7D-D445-BC88-A5756EFD4630}"/>
                    </a:ext>
                  </a:extLst>
                </p:cNvPr>
                <p:cNvSpPr txBox="1"/>
                <p:nvPr/>
              </p:nvSpPr>
              <p:spPr>
                <a:xfrm>
                  <a:off x="5256225" y="1150506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/>
                    <a:t>_</a:t>
                  </a: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C2396A5-49A7-B244-9E6A-7908F06AAA84}"/>
                  </a:ext>
                </a:extLst>
              </p:cNvPr>
              <p:cNvGrpSpPr/>
              <p:nvPr/>
            </p:nvGrpSpPr>
            <p:grpSpPr>
              <a:xfrm>
                <a:off x="5908122" y="1036265"/>
                <a:ext cx="717989" cy="576000"/>
                <a:chOff x="5902188" y="3166876"/>
                <a:chExt cx="717989" cy="576000"/>
              </a:xfrm>
            </p:grpSpPr>
            <p:sp>
              <p:nvSpPr>
                <p:cNvPr id="26" name="Arc 25">
                  <a:extLst>
                    <a:ext uri="{FF2B5EF4-FFF2-40B4-BE49-F238E27FC236}">
                      <a16:creationId xmlns:a16="http://schemas.microsoft.com/office/drawing/2014/main" id="{A8380F41-D78E-CE4E-B6A8-A7076E6917BA}"/>
                    </a:ext>
                  </a:extLst>
                </p:cNvPr>
                <p:cNvSpPr/>
                <p:nvPr/>
              </p:nvSpPr>
              <p:spPr>
                <a:xfrm>
                  <a:off x="6044177" y="3166876"/>
                  <a:ext cx="576000" cy="576000"/>
                </a:xfrm>
                <a:prstGeom prst="arc">
                  <a:avLst>
                    <a:gd name="adj1" fmla="val 16200000"/>
                    <a:gd name="adj2" fmla="val 9001308"/>
                  </a:avLst>
                </a:prstGeom>
                <a:ln w="12700">
                  <a:solidFill>
                    <a:srgbClr val="FF0000"/>
                  </a:solidFill>
                  <a:prstDash val="dash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390E770-E992-E141-9303-A1FEFB73183B}"/>
                    </a:ext>
                  </a:extLst>
                </p:cNvPr>
                <p:cNvSpPr/>
                <p:nvPr/>
              </p:nvSpPr>
              <p:spPr>
                <a:xfrm>
                  <a:off x="5902188" y="3206955"/>
                  <a:ext cx="6623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it-IT"/>
                    <a:t>I</a:t>
                  </a:r>
                  <a:r>
                    <a:rPr lang="it-IT" baseline="-25000"/>
                    <a:t>C</a:t>
                  </a:r>
                  <a:r>
                    <a:rPr lang="it-IT"/>
                    <a:t> = 0</a:t>
                  </a:r>
                </a:p>
              </p:txBody>
            </p:sp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3EA5436-9CC9-7B4E-ACDB-E8319053EA15}"/>
                </a:ext>
              </a:extLst>
            </p:cNvPr>
            <p:cNvGrpSpPr/>
            <p:nvPr/>
          </p:nvGrpSpPr>
          <p:grpSpPr>
            <a:xfrm>
              <a:off x="4925107" y="1356948"/>
              <a:ext cx="3068883" cy="767665"/>
              <a:chOff x="4909475" y="2132880"/>
              <a:chExt cx="3068883" cy="767665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1113511-29DD-5947-88FB-9BDDF955A830}"/>
                  </a:ext>
                </a:extLst>
              </p:cNvPr>
              <p:cNvSpPr txBox="1"/>
              <p:nvPr/>
            </p:nvSpPr>
            <p:spPr>
              <a:xfrm>
                <a:off x="7429810" y="2132880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>
                    <a:solidFill>
                      <a:srgbClr val="FF0000"/>
                    </a:solidFill>
                  </a:rPr>
                  <a:t>V=0</a:t>
                </a:r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5384BD77-5187-4B4A-814F-E5413B38B72E}"/>
                  </a:ext>
                </a:extLst>
              </p:cNvPr>
              <p:cNvCxnSpPr>
                <a:cxnSpLocks/>
                <a:stCxn id="44" idx="2"/>
              </p:cNvCxnSpPr>
              <p:nvPr/>
            </p:nvCxnSpPr>
            <p:spPr>
              <a:xfrm flipH="1">
                <a:off x="7341291" y="2502212"/>
                <a:ext cx="362793" cy="39833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D05156B-807F-F94B-8241-104A37C602EA}"/>
                  </a:ext>
                </a:extLst>
              </p:cNvPr>
              <p:cNvSpPr txBox="1"/>
              <p:nvPr/>
            </p:nvSpPr>
            <p:spPr>
              <a:xfrm>
                <a:off x="4909475" y="2132880"/>
                <a:ext cx="682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/>
                  <a:t>V=V</a:t>
                </a:r>
                <a:r>
                  <a:rPr lang="it-IT" baseline="-25000"/>
                  <a:t>cc</a:t>
                </a:r>
                <a:endParaRPr lang="it-IT"/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40DB6C14-D3F5-3D45-944A-85735BE2E3E7}"/>
                  </a:ext>
                </a:extLst>
              </p:cNvPr>
              <p:cNvCxnSpPr>
                <a:cxnSpLocks/>
                <a:stCxn id="49" idx="2"/>
              </p:cNvCxnSpPr>
              <p:nvPr/>
            </p:nvCxnSpPr>
            <p:spPr>
              <a:xfrm>
                <a:off x="5250883" y="2502212"/>
                <a:ext cx="375421" cy="355738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B67764F-8424-FD4E-B450-5376B5AC74FC}"/>
                </a:ext>
              </a:extLst>
            </p:cNvPr>
            <p:cNvGrpSpPr/>
            <p:nvPr/>
          </p:nvGrpSpPr>
          <p:grpSpPr>
            <a:xfrm>
              <a:off x="1124587" y="1365061"/>
              <a:ext cx="3068883" cy="767665"/>
              <a:chOff x="4909475" y="2132880"/>
              <a:chExt cx="3068883" cy="767665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A9BD7D1-8A54-144D-A9FC-54006F5DE03B}"/>
                  </a:ext>
                </a:extLst>
              </p:cNvPr>
              <p:cNvSpPr txBox="1"/>
              <p:nvPr/>
            </p:nvSpPr>
            <p:spPr>
              <a:xfrm>
                <a:off x="7429810" y="2132880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>
                    <a:solidFill>
                      <a:srgbClr val="FF0000"/>
                    </a:solidFill>
                  </a:rPr>
                  <a:t>V=0</a:t>
                </a: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9719A4D5-74BA-254D-A44A-B1630C035D3A}"/>
                  </a:ext>
                </a:extLst>
              </p:cNvPr>
              <p:cNvCxnSpPr>
                <a:cxnSpLocks/>
                <a:stCxn id="54" idx="2"/>
              </p:cNvCxnSpPr>
              <p:nvPr/>
            </p:nvCxnSpPr>
            <p:spPr>
              <a:xfrm flipH="1">
                <a:off x="7341291" y="2502212"/>
                <a:ext cx="362793" cy="39833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0A73B37-E45C-6544-954F-C258DEAD89DA}"/>
                  </a:ext>
                </a:extLst>
              </p:cNvPr>
              <p:cNvSpPr txBox="1"/>
              <p:nvPr/>
            </p:nvSpPr>
            <p:spPr>
              <a:xfrm>
                <a:off x="4909475" y="2132880"/>
                <a:ext cx="682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/>
                  <a:t>V=V</a:t>
                </a:r>
                <a:r>
                  <a:rPr lang="it-IT" baseline="-25000"/>
                  <a:t>cc</a:t>
                </a:r>
                <a:endParaRPr lang="it-IT"/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C5B54225-87E8-FF48-B013-A47D0DF85519}"/>
                  </a:ext>
                </a:extLst>
              </p:cNvPr>
              <p:cNvCxnSpPr>
                <a:cxnSpLocks/>
                <a:stCxn id="56" idx="2"/>
              </p:cNvCxnSpPr>
              <p:nvPr/>
            </p:nvCxnSpPr>
            <p:spPr>
              <a:xfrm>
                <a:off x="5250883" y="2502212"/>
                <a:ext cx="375421" cy="355738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Arc 75">
              <a:extLst>
                <a:ext uri="{FF2B5EF4-FFF2-40B4-BE49-F238E27FC236}">
                  <a16:creationId xmlns:a16="http://schemas.microsoft.com/office/drawing/2014/main" id="{E9EC4969-945F-7244-B1D8-2A54B2C886DE}"/>
                </a:ext>
              </a:extLst>
            </p:cNvPr>
            <p:cNvSpPr/>
            <p:nvPr/>
          </p:nvSpPr>
          <p:spPr>
            <a:xfrm>
              <a:off x="4090238" y="1982196"/>
              <a:ext cx="576000" cy="576000"/>
            </a:xfrm>
            <a:prstGeom prst="arc">
              <a:avLst>
                <a:gd name="adj1" fmla="val 16200000"/>
                <a:gd name="adj2" fmla="val 9001308"/>
              </a:avLst>
            </a:prstGeom>
            <a:ln w="12700">
              <a:solidFill>
                <a:srgbClr val="00B05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9BEFDBD-5D1A-D64E-A89A-82ABBB323F22}"/>
                </a:ext>
              </a:extLst>
            </p:cNvPr>
            <p:cNvSpPr/>
            <p:nvPr/>
          </p:nvSpPr>
          <p:spPr>
            <a:xfrm>
              <a:off x="4208330" y="2039882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/>
                <a:t>I</a:t>
              </a:r>
              <a:r>
                <a:rPr lang="it-IT" baseline="-25000"/>
                <a:t>C</a:t>
              </a:r>
              <a:endParaRPr lang="it-IT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B4BA2C9-D25B-4745-B929-6C3735633EEE}"/>
                </a:ext>
              </a:extLst>
            </p:cNvPr>
            <p:cNvSpPr txBox="1"/>
            <p:nvPr/>
          </p:nvSpPr>
          <p:spPr>
            <a:xfrm>
              <a:off x="3536751" y="3376309"/>
              <a:ext cx="2235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polarizzazione inversa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104FF28-498C-CB41-956F-A92A4B3FC0D4}"/>
              </a:ext>
            </a:extLst>
          </p:cNvPr>
          <p:cNvGrpSpPr/>
          <p:nvPr/>
        </p:nvGrpSpPr>
        <p:grpSpPr>
          <a:xfrm>
            <a:off x="1158600" y="3960292"/>
            <a:ext cx="7746091" cy="2477797"/>
            <a:chOff x="1158600" y="3960292"/>
            <a:chExt cx="7746091" cy="2477797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DA52CAD1-6DDF-424E-A683-E72554F1687B}"/>
                </a:ext>
              </a:extLst>
            </p:cNvPr>
            <p:cNvGrpSpPr/>
            <p:nvPr/>
          </p:nvGrpSpPr>
          <p:grpSpPr>
            <a:xfrm>
              <a:off x="1158600" y="3960292"/>
              <a:ext cx="7746091" cy="2477797"/>
              <a:chOff x="1158600" y="3960292"/>
              <a:chExt cx="7746091" cy="2477797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CC9D36E8-B6D3-524A-AB9F-A186B0A54808}"/>
                  </a:ext>
                </a:extLst>
              </p:cNvPr>
              <p:cNvGrpSpPr/>
              <p:nvPr/>
            </p:nvGrpSpPr>
            <p:grpSpPr>
              <a:xfrm>
                <a:off x="1303621" y="4388826"/>
                <a:ext cx="7601070" cy="2049263"/>
                <a:chOff x="1328279" y="3859132"/>
                <a:chExt cx="7601070" cy="2049263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7585231F-244E-A540-98A4-29C48E30AE64}"/>
                    </a:ext>
                  </a:extLst>
                </p:cNvPr>
                <p:cNvGrpSpPr/>
                <p:nvPr/>
              </p:nvGrpSpPr>
              <p:grpSpPr>
                <a:xfrm>
                  <a:off x="1328279" y="4061450"/>
                  <a:ext cx="3836404" cy="1312093"/>
                  <a:chOff x="1161413" y="4670149"/>
                  <a:chExt cx="3836404" cy="1312093"/>
                </a:xfrm>
              </p:grpSpPr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B9CC3FF0-87AD-1441-A325-CAF9B07C9D35}"/>
                      </a:ext>
                    </a:extLst>
                  </p:cNvPr>
                  <p:cNvGrpSpPr/>
                  <p:nvPr/>
                </p:nvGrpSpPr>
                <p:grpSpPr>
                  <a:xfrm>
                    <a:off x="1797209" y="4670149"/>
                    <a:ext cx="1517069" cy="335280"/>
                    <a:chOff x="1865899" y="1957588"/>
                    <a:chExt cx="1517069" cy="335280"/>
                  </a:xfrm>
                </p:grpSpPr>
                <p:cxnSp>
                  <p:nvCxnSpPr>
                    <p:cNvPr id="73" name="Straight Connector 72">
                      <a:extLst>
                        <a:ext uri="{FF2B5EF4-FFF2-40B4-BE49-F238E27FC236}">
                          <a16:creationId xmlns:a16="http://schemas.microsoft.com/office/drawing/2014/main" id="{3ED61118-88EE-E042-815B-6C4B3E0ABBC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865899" y="2103681"/>
                      <a:ext cx="1517069" cy="15241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4" name="Triangle 73">
                      <a:extLst>
                        <a:ext uri="{FF2B5EF4-FFF2-40B4-BE49-F238E27FC236}">
                          <a16:creationId xmlns:a16="http://schemas.microsoft.com/office/drawing/2014/main" id="{BFBDC2F7-F20F-1045-BC83-E169298447C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475220" y="1947602"/>
                      <a:ext cx="281188" cy="337382"/>
                    </a:xfrm>
                    <a:prstGeom prst="triangl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4950738D-9B28-3844-BDD7-6E9306B239C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71893" y="1957588"/>
                      <a:ext cx="0" cy="33528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DA7F89EC-A018-B947-8A95-32E081953D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97209" y="5982242"/>
                    <a:ext cx="1495867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4BF55C7-D1FC-8C47-8EA8-E5FE006F5D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97209" y="4816242"/>
                    <a:ext cx="0" cy="449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0442BDF7-A131-1A4A-BF9B-23917F024D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98200" y="5361327"/>
                    <a:ext cx="0" cy="62091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2D4DE24D-C84B-5B41-B3E4-A2A9FC57B1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89164" y="5265683"/>
                    <a:ext cx="409904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DFBE128F-B961-0946-AAAC-1462736CA8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79553" y="5361327"/>
                    <a:ext cx="229126" cy="0"/>
                  </a:xfrm>
                  <a:prstGeom prst="line">
                    <a:avLst/>
                  </a:prstGeom>
                  <a:ln w="412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D03163CB-038E-CF40-95C8-7B7F6A10F8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99391" y="4828233"/>
                    <a:ext cx="0" cy="115400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CF4D4D34-FC99-5346-9030-43D3C592791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024194" y="5328746"/>
                    <a:ext cx="537764" cy="157655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67" name="Right Arrow 66">
                    <a:extLst>
                      <a:ext uri="{FF2B5EF4-FFF2-40B4-BE49-F238E27FC236}">
                        <a16:creationId xmlns:a16="http://schemas.microsoft.com/office/drawing/2014/main" id="{1DFDBEF2-F094-C944-9401-46DE04F87C3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518479" y="5364800"/>
                    <a:ext cx="596924" cy="220420"/>
                  </a:xfrm>
                  <a:prstGeom prst="rightArrow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80B79CFF-DEE0-CD49-BB29-BCC8970444C1}"/>
                      </a:ext>
                    </a:extLst>
                  </p:cNvPr>
                  <p:cNvSpPr txBox="1"/>
                  <p:nvPr/>
                </p:nvSpPr>
                <p:spPr>
                  <a:xfrm>
                    <a:off x="3371904" y="5220571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i="1"/>
                      <a:t>R</a:t>
                    </a:r>
                    <a:r>
                      <a:rPr lang="it-IT" i="1" baseline="-25000"/>
                      <a:t>c</a:t>
                    </a:r>
                  </a:p>
                </p:txBody>
              </p:sp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E7A0CD1F-C626-F244-BA42-047A84F5565D}"/>
                      </a:ext>
                    </a:extLst>
                  </p:cNvPr>
                  <p:cNvSpPr txBox="1"/>
                  <p:nvPr/>
                </p:nvSpPr>
                <p:spPr>
                  <a:xfrm>
                    <a:off x="3867764" y="5220571"/>
                    <a:ext cx="113005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/>
                      <a:t>I</a:t>
                    </a:r>
                    <a:r>
                      <a:rPr lang="it-IT" baseline="-25000"/>
                      <a:t>C</a:t>
                    </a:r>
                    <a:r>
                      <a:rPr lang="it-IT"/>
                      <a:t> = V</a:t>
                    </a:r>
                    <a:r>
                      <a:rPr lang="it-IT" baseline="-25000"/>
                      <a:t>cc</a:t>
                    </a:r>
                    <a:r>
                      <a:rPr lang="it-IT"/>
                      <a:t> /R</a:t>
                    </a:r>
                    <a:r>
                      <a:rPr lang="it-IT" baseline="-25000"/>
                      <a:t>c</a:t>
                    </a:r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7DAB8654-B888-954A-93EF-959CC901874B}"/>
                      </a:ext>
                    </a:extLst>
                  </p:cNvPr>
                  <p:cNvSpPr/>
                  <p:nvPr/>
                </p:nvSpPr>
                <p:spPr>
                  <a:xfrm>
                    <a:off x="1161413" y="5138691"/>
                    <a:ext cx="43595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it-IT"/>
                      <a:t>V</a:t>
                    </a:r>
                    <a:r>
                      <a:rPr lang="it-IT" baseline="-25000"/>
                      <a:t>cc</a:t>
                    </a:r>
                    <a:endParaRPr lang="it-IT"/>
                  </a:p>
                </p:txBody>
              </p:sp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08808EB0-815D-5A41-8421-85E03892E697}"/>
                      </a:ext>
                    </a:extLst>
                  </p:cNvPr>
                  <p:cNvSpPr txBox="1"/>
                  <p:nvPr/>
                </p:nvSpPr>
                <p:spPr>
                  <a:xfrm>
                    <a:off x="1507058" y="4939838"/>
                    <a:ext cx="3000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/>
                      <a:t>+</a:t>
                    </a:r>
                  </a:p>
                </p:txBody>
              </p:sp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988086E5-F114-AE40-B86F-6725EA2CA552}"/>
                      </a:ext>
                    </a:extLst>
                  </p:cNvPr>
                  <p:cNvSpPr txBox="1"/>
                  <p:nvPr/>
                </p:nvSpPr>
                <p:spPr>
                  <a:xfrm>
                    <a:off x="1501267" y="5198094"/>
                    <a:ext cx="3000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/>
                      <a:t>_</a:t>
                    </a:r>
                  </a:p>
                </p:txBody>
              </p: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BC660A91-B23D-CA49-A9BE-C8524AA43956}"/>
                    </a:ext>
                  </a:extLst>
                </p:cNvPr>
                <p:cNvGrpSpPr/>
                <p:nvPr/>
              </p:nvGrpSpPr>
              <p:grpSpPr>
                <a:xfrm>
                  <a:off x="5092945" y="3859132"/>
                  <a:ext cx="3836404" cy="1529336"/>
                  <a:chOff x="837771" y="2477964"/>
                  <a:chExt cx="3836404" cy="1529336"/>
                </a:xfrm>
              </p:grpSpPr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04AC4187-592E-6B4E-B94B-B0178AC6970A}"/>
                      </a:ext>
                    </a:extLst>
                  </p:cNvPr>
                  <p:cNvSpPr/>
                  <p:nvPr/>
                </p:nvSpPr>
                <p:spPr>
                  <a:xfrm>
                    <a:off x="2089730" y="3268646"/>
                    <a:ext cx="32412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it-IT"/>
                      <a:t>I</a:t>
                    </a:r>
                    <a:r>
                      <a:rPr lang="it-IT" baseline="-25000"/>
                      <a:t>C</a:t>
                    </a:r>
                    <a:endParaRPr lang="it-IT"/>
                  </a:p>
                </p:txBody>
              </p: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99CECDD7-0578-F342-B70B-DC1BB5B38E70}"/>
                      </a:ext>
                    </a:extLst>
                  </p:cNvPr>
                  <p:cNvGrpSpPr/>
                  <p:nvPr/>
                </p:nvGrpSpPr>
                <p:grpSpPr>
                  <a:xfrm>
                    <a:off x="837771" y="2477964"/>
                    <a:ext cx="3836404" cy="1529336"/>
                    <a:chOff x="837771" y="2477964"/>
                    <a:chExt cx="3836404" cy="1529336"/>
                  </a:xfrm>
                </p:grpSpPr>
                <p:grpSp>
                  <p:nvGrpSpPr>
                    <p:cNvPr id="81" name="Group 80">
                      <a:extLst>
                        <a:ext uri="{FF2B5EF4-FFF2-40B4-BE49-F238E27FC236}">
                          <a16:creationId xmlns:a16="http://schemas.microsoft.com/office/drawing/2014/main" id="{1B2B55FE-FBFE-0A4F-B9F6-82575E1D98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7771" y="2841300"/>
                      <a:ext cx="3836404" cy="1166000"/>
                      <a:chOff x="1161413" y="4816242"/>
                      <a:chExt cx="3836404" cy="1166000"/>
                    </a:xfrm>
                  </p:grpSpPr>
                  <p:cxnSp>
                    <p:nvCxnSpPr>
                      <p:cNvPr id="84" name="Straight Connector 83">
                        <a:extLst>
                          <a:ext uri="{FF2B5EF4-FFF2-40B4-BE49-F238E27FC236}">
                            <a16:creationId xmlns:a16="http://schemas.microsoft.com/office/drawing/2014/main" id="{3DB4F178-3ED2-AA41-9729-9AD9624AD9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797209" y="4816242"/>
                        <a:ext cx="1517069" cy="15241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" name="Straight Connector 84">
                        <a:extLst>
                          <a:ext uri="{FF2B5EF4-FFF2-40B4-BE49-F238E27FC236}">
                            <a16:creationId xmlns:a16="http://schemas.microsoft.com/office/drawing/2014/main" id="{2AE49612-EAB6-DB40-9A7D-006AFC15B9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797209" y="5982242"/>
                        <a:ext cx="1483255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" name="Straight Connector 85">
                        <a:extLst>
                          <a:ext uri="{FF2B5EF4-FFF2-40B4-BE49-F238E27FC236}">
                            <a16:creationId xmlns:a16="http://schemas.microsoft.com/office/drawing/2014/main" id="{063882A7-F3FC-8246-A724-261971D178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797209" y="4816242"/>
                        <a:ext cx="0" cy="449441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" name="Straight Connector 86">
                        <a:extLst>
                          <a:ext uri="{FF2B5EF4-FFF2-40B4-BE49-F238E27FC236}">
                            <a16:creationId xmlns:a16="http://schemas.microsoft.com/office/drawing/2014/main" id="{6F910BA3-B855-DE49-90EF-64084F70A2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798200" y="5361327"/>
                        <a:ext cx="0" cy="620915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" name="Straight Connector 87">
                        <a:extLst>
                          <a:ext uri="{FF2B5EF4-FFF2-40B4-BE49-F238E27FC236}">
                            <a16:creationId xmlns:a16="http://schemas.microsoft.com/office/drawing/2014/main" id="{F137F4A2-7C7B-C547-ADC7-7A02CF0D175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589164" y="5265683"/>
                        <a:ext cx="409904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" name="Straight Connector 88">
                        <a:extLst>
                          <a:ext uri="{FF2B5EF4-FFF2-40B4-BE49-F238E27FC236}">
                            <a16:creationId xmlns:a16="http://schemas.microsoft.com/office/drawing/2014/main" id="{30D91D77-BC53-8D48-9A34-65CBC07FF4B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679553" y="5361327"/>
                        <a:ext cx="229126" cy="0"/>
                      </a:xfrm>
                      <a:prstGeom prst="line">
                        <a:avLst/>
                      </a:prstGeom>
                      <a:ln w="412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" name="Straight Connector 89">
                        <a:extLst>
                          <a:ext uri="{FF2B5EF4-FFF2-40B4-BE49-F238E27FC236}">
                            <a16:creationId xmlns:a16="http://schemas.microsoft.com/office/drawing/2014/main" id="{86F81C9A-A7B4-7A4D-867B-CB612D55E7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299391" y="4828233"/>
                        <a:ext cx="0" cy="115400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1" name="Rectangle 90">
                        <a:extLst>
                          <a:ext uri="{FF2B5EF4-FFF2-40B4-BE49-F238E27FC236}">
                            <a16:creationId xmlns:a16="http://schemas.microsoft.com/office/drawing/2014/main" id="{0B44603A-F940-C448-BA14-78C637898F5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24194" y="5328746"/>
                        <a:ext cx="537764" cy="15765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92" name="Right Arrow 91">
                        <a:extLst>
                          <a:ext uri="{FF2B5EF4-FFF2-40B4-BE49-F238E27FC236}">
                            <a16:creationId xmlns:a16="http://schemas.microsoft.com/office/drawing/2014/main" id="{40960AC1-3BC9-014E-97F6-0C38C8E2E94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11438" y="5346193"/>
                        <a:ext cx="623211" cy="208208"/>
                      </a:xfrm>
                      <a:prstGeom prst="rightArrow">
                        <a:avLst/>
                      </a:prstGeom>
                      <a:solidFill>
                        <a:srgbClr val="00B05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93" name="TextBox 92">
                        <a:extLst>
                          <a:ext uri="{FF2B5EF4-FFF2-40B4-BE49-F238E27FC236}">
                            <a16:creationId xmlns:a16="http://schemas.microsoft.com/office/drawing/2014/main" id="{92D8C8D1-1790-934A-8719-D514C7C87FD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371904" y="5220571"/>
                        <a:ext cx="375424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it-IT" i="1"/>
                          <a:t>R</a:t>
                        </a:r>
                        <a:r>
                          <a:rPr lang="it-IT" i="1" baseline="-25000"/>
                          <a:t>c</a:t>
                        </a:r>
                      </a:p>
                    </p:txBody>
                  </p:sp>
                  <p:sp>
                    <p:nvSpPr>
                      <p:cNvPr id="94" name="TextBox 93">
                        <a:extLst>
                          <a:ext uri="{FF2B5EF4-FFF2-40B4-BE49-F238E27FC236}">
                            <a16:creationId xmlns:a16="http://schemas.microsoft.com/office/drawing/2014/main" id="{806AF628-1B4D-DD4B-BC8D-C3153EF3DED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867764" y="5220571"/>
                        <a:ext cx="1130053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it-IT"/>
                          <a:t>I</a:t>
                        </a:r>
                        <a:r>
                          <a:rPr lang="it-IT" baseline="-25000"/>
                          <a:t>C</a:t>
                        </a:r>
                        <a:r>
                          <a:rPr lang="it-IT"/>
                          <a:t> = V</a:t>
                        </a:r>
                        <a:r>
                          <a:rPr lang="it-IT" baseline="-25000"/>
                          <a:t>cc</a:t>
                        </a:r>
                        <a:r>
                          <a:rPr lang="it-IT"/>
                          <a:t> /R</a:t>
                        </a:r>
                        <a:r>
                          <a:rPr lang="it-IT" baseline="-25000"/>
                          <a:t>c</a:t>
                        </a:r>
                      </a:p>
                    </p:txBody>
                  </p:sp>
                  <p:sp>
                    <p:nvSpPr>
                      <p:cNvPr id="95" name="Rectangle 94">
                        <a:extLst>
                          <a:ext uri="{FF2B5EF4-FFF2-40B4-BE49-F238E27FC236}">
                            <a16:creationId xmlns:a16="http://schemas.microsoft.com/office/drawing/2014/main" id="{4FD79045-AD91-9841-99FF-4D5FF23832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1413" y="5138691"/>
                        <a:ext cx="435953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it-IT"/>
                          <a:t>V</a:t>
                        </a:r>
                        <a:r>
                          <a:rPr lang="it-IT" baseline="-25000"/>
                          <a:t>cc</a:t>
                        </a:r>
                        <a:endParaRPr lang="it-IT"/>
                      </a:p>
                    </p:txBody>
                  </p:sp>
                  <p:sp>
                    <p:nvSpPr>
                      <p:cNvPr id="96" name="TextBox 95">
                        <a:extLst>
                          <a:ext uri="{FF2B5EF4-FFF2-40B4-BE49-F238E27FC236}">
                            <a16:creationId xmlns:a16="http://schemas.microsoft.com/office/drawing/2014/main" id="{08FD20F9-5C83-4349-927A-BE28F5C552C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507058" y="4939838"/>
                        <a:ext cx="30008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it-IT"/>
                          <a:t>+</a:t>
                        </a:r>
                      </a:p>
                    </p:txBody>
                  </p:sp>
                  <p:sp>
                    <p:nvSpPr>
                      <p:cNvPr id="97" name="TextBox 96">
                        <a:extLst>
                          <a:ext uri="{FF2B5EF4-FFF2-40B4-BE49-F238E27FC236}">
                            <a16:creationId xmlns:a16="http://schemas.microsoft.com/office/drawing/2014/main" id="{000B25C3-4F59-1B4F-BF35-2B922561954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501267" y="5198094"/>
                        <a:ext cx="30008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it-IT"/>
                          <a:t>_</a:t>
                        </a:r>
                      </a:p>
                    </p:txBody>
                  </p:sp>
                </p:grpSp>
                <p:sp>
                  <p:nvSpPr>
                    <p:cNvPr id="82" name="Arc 81">
                      <a:extLst>
                        <a:ext uri="{FF2B5EF4-FFF2-40B4-BE49-F238E27FC236}">
                          <a16:creationId xmlns:a16="http://schemas.microsoft.com/office/drawing/2014/main" id="{9EA9ADF1-61C3-504A-B1CF-FEC76A0396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71638" y="3210960"/>
                      <a:ext cx="576000" cy="576000"/>
                    </a:xfrm>
                    <a:prstGeom prst="arc">
                      <a:avLst>
                        <a:gd name="adj1" fmla="val 16200000"/>
                        <a:gd name="adj2" fmla="val 9001308"/>
                      </a:avLst>
                    </a:prstGeom>
                    <a:ln w="12700">
                      <a:solidFill>
                        <a:srgbClr val="00B050"/>
                      </a:solidFill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83" name="TextBox 82">
                      <a:extLst>
                        <a:ext uri="{FF2B5EF4-FFF2-40B4-BE49-F238E27FC236}">
                          <a16:creationId xmlns:a16="http://schemas.microsoft.com/office/drawing/2014/main" id="{9E90EA8E-7263-A747-8D98-71F47C2FE27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62233" y="2477964"/>
                      <a:ext cx="142840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it-IT"/>
                        <a:t>corto circuito</a:t>
                      </a:r>
                    </a:p>
                  </p:txBody>
                </p:sp>
              </p:grpSp>
            </p:grp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6AA04A88-8A7D-0F42-9F59-74C70ED6EF39}"/>
                    </a:ext>
                  </a:extLst>
                </p:cNvPr>
                <p:cNvSpPr txBox="1"/>
                <p:nvPr/>
              </p:nvSpPr>
              <p:spPr>
                <a:xfrm>
                  <a:off x="3568694" y="5539063"/>
                  <a:ext cx="21950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/>
                    <a:t>polarizzazione diretta</a:t>
                  </a:r>
                </a:p>
              </p:txBody>
            </p:sp>
          </p:grp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5D81160-371F-944F-9164-8FCA7666C23F}"/>
                  </a:ext>
                </a:extLst>
              </p:cNvPr>
              <p:cNvSpPr txBox="1"/>
              <p:nvPr/>
            </p:nvSpPr>
            <p:spPr>
              <a:xfrm>
                <a:off x="1158600" y="3978563"/>
                <a:ext cx="682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/>
                  <a:t>V=V</a:t>
                </a:r>
                <a:r>
                  <a:rPr lang="it-IT" baseline="-25000"/>
                  <a:t>cc</a:t>
                </a:r>
                <a:endParaRPr lang="it-IT"/>
              </a:p>
            </p:txBody>
          </p: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5EA7D8F5-875C-5E49-BC91-02C9F4C03D8F}"/>
                  </a:ext>
                </a:extLst>
              </p:cNvPr>
              <p:cNvCxnSpPr>
                <a:cxnSpLocks/>
                <a:stCxn id="102" idx="2"/>
              </p:cNvCxnSpPr>
              <p:nvPr/>
            </p:nvCxnSpPr>
            <p:spPr>
              <a:xfrm>
                <a:off x="1500008" y="4347895"/>
                <a:ext cx="375421" cy="355738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77A4D78-D9E9-6745-AA10-168FFE92E551}"/>
                  </a:ext>
                </a:extLst>
              </p:cNvPr>
              <p:cNvSpPr txBox="1"/>
              <p:nvPr/>
            </p:nvSpPr>
            <p:spPr>
              <a:xfrm>
                <a:off x="3525514" y="4023559"/>
                <a:ext cx="6828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/>
                  <a:t>V=V</a:t>
                </a:r>
                <a:r>
                  <a:rPr lang="it-IT" baseline="-25000"/>
                  <a:t>cc</a:t>
                </a:r>
                <a:endParaRPr lang="it-IT"/>
              </a:p>
            </p:txBody>
          </p: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0ABB0E14-F151-E743-AC38-4C81422BE249}"/>
                  </a:ext>
                </a:extLst>
              </p:cNvPr>
              <p:cNvCxnSpPr>
                <a:cxnSpLocks/>
                <a:stCxn id="104" idx="2"/>
              </p:cNvCxnSpPr>
              <p:nvPr/>
            </p:nvCxnSpPr>
            <p:spPr>
              <a:xfrm flipH="1">
                <a:off x="3485774" y="4392891"/>
                <a:ext cx="381148" cy="339439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2975390F-013B-B54F-A93F-95B24297072D}"/>
                  </a:ext>
                </a:extLst>
              </p:cNvPr>
              <p:cNvSpPr txBox="1"/>
              <p:nvPr/>
            </p:nvSpPr>
            <p:spPr>
              <a:xfrm>
                <a:off x="4903611" y="3960292"/>
                <a:ext cx="682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/>
                  <a:t>V=V</a:t>
                </a:r>
                <a:r>
                  <a:rPr lang="it-IT" baseline="-25000"/>
                  <a:t>cc</a:t>
                </a:r>
                <a:endParaRPr lang="it-IT"/>
              </a:p>
            </p:txBody>
          </p: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AC1506FB-7A8B-1D45-88AF-317089EAF90A}"/>
                  </a:ext>
                </a:extLst>
              </p:cNvPr>
              <p:cNvCxnSpPr>
                <a:cxnSpLocks/>
                <a:stCxn id="110" idx="2"/>
              </p:cNvCxnSpPr>
              <p:nvPr/>
            </p:nvCxnSpPr>
            <p:spPr>
              <a:xfrm>
                <a:off x="5245019" y="4329624"/>
                <a:ext cx="375421" cy="355738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E5B1C99-5B8C-704E-AD32-6CDF1B56BF1D}"/>
                  </a:ext>
                </a:extLst>
              </p:cNvPr>
              <p:cNvSpPr txBox="1"/>
              <p:nvPr/>
            </p:nvSpPr>
            <p:spPr>
              <a:xfrm>
                <a:off x="7270525" y="4005288"/>
                <a:ext cx="6828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/>
                  <a:t>V=V</a:t>
                </a:r>
                <a:r>
                  <a:rPr lang="it-IT" baseline="-25000"/>
                  <a:t>cc</a:t>
                </a:r>
                <a:endParaRPr lang="it-IT"/>
              </a:p>
            </p:txBody>
          </p: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EE69FDB3-995F-6541-AEDA-DD553D65A412}"/>
                  </a:ext>
                </a:extLst>
              </p:cNvPr>
              <p:cNvCxnSpPr>
                <a:cxnSpLocks/>
                <a:stCxn id="112" idx="2"/>
              </p:cNvCxnSpPr>
              <p:nvPr/>
            </p:nvCxnSpPr>
            <p:spPr>
              <a:xfrm flipH="1">
                <a:off x="7230785" y="4374620"/>
                <a:ext cx="381148" cy="339439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827A22DB-95DF-9C4E-ABAC-4A4DA039F5EE}"/>
                </a:ext>
              </a:extLst>
            </p:cNvPr>
            <p:cNvSpPr/>
            <p:nvPr/>
          </p:nvSpPr>
          <p:spPr>
            <a:xfrm>
              <a:off x="2533763" y="5097543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/>
                <a:t>I</a:t>
              </a:r>
              <a:r>
                <a:rPr lang="it-IT" baseline="-25000"/>
                <a:t>C</a:t>
              </a:r>
              <a:endParaRPr lang="it-IT"/>
            </a:p>
          </p:txBody>
        </p:sp>
        <p:sp>
          <p:nvSpPr>
            <p:cNvPr id="116" name="Arc 115">
              <a:extLst>
                <a:ext uri="{FF2B5EF4-FFF2-40B4-BE49-F238E27FC236}">
                  <a16:creationId xmlns:a16="http://schemas.microsoft.com/office/drawing/2014/main" id="{C5198AB9-1F9F-574F-B3F4-B13FC6129C29}"/>
                </a:ext>
              </a:extLst>
            </p:cNvPr>
            <p:cNvSpPr/>
            <p:nvPr/>
          </p:nvSpPr>
          <p:spPr>
            <a:xfrm>
              <a:off x="2415671" y="5039857"/>
              <a:ext cx="576000" cy="576000"/>
            </a:xfrm>
            <a:prstGeom prst="arc">
              <a:avLst>
                <a:gd name="adj1" fmla="val 16200000"/>
                <a:gd name="adj2" fmla="val 9001308"/>
              </a:avLst>
            </a:prstGeom>
            <a:ln w="12700">
              <a:solidFill>
                <a:srgbClr val="00B05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A178210E-F167-8D49-80A5-46F134279306}"/>
              </a:ext>
            </a:extLst>
          </p:cNvPr>
          <p:cNvSpPr txBox="1"/>
          <p:nvPr/>
        </p:nvSpPr>
        <p:spPr>
          <a:xfrm>
            <a:off x="8000272" y="0"/>
            <a:ext cx="1143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/>
              <a:t>Matrice di contatti</a:t>
            </a:r>
          </a:p>
        </p:txBody>
      </p:sp>
    </p:spTree>
    <p:extLst>
      <p:ext uri="{BB962C8B-B14F-4D97-AF65-F5344CB8AC3E}">
        <p14:creationId xmlns:p14="http://schemas.microsoft.com/office/powerpoint/2010/main" val="305861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E3129D14-DD29-E948-B673-ADAB184A2123}"/>
              </a:ext>
            </a:extLst>
          </p:cNvPr>
          <p:cNvSpPr txBox="1"/>
          <p:nvPr/>
        </p:nvSpPr>
        <p:spPr>
          <a:xfrm>
            <a:off x="721360" y="3876829"/>
            <a:ext cx="7872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Un </a:t>
            </a:r>
            <a:r>
              <a:rPr lang="it-IT" sz="3000"/>
              <a:t>1</a:t>
            </a:r>
            <a:r>
              <a:rPr lang="it-IT"/>
              <a:t> dalla parte dell’anodo polarizza direttamente il diodo e lo rende conduttore,</a:t>
            </a:r>
          </a:p>
          <a:p>
            <a:r>
              <a:rPr lang="it-IT"/>
              <a:t>consentendo al livello alto di tensione di </a:t>
            </a:r>
            <a:r>
              <a:rPr lang="it-IT" b="1"/>
              <a:t>propagarsi oltre il diodo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78DE8C6-1A1B-D749-B3EB-281409D4D8C1}"/>
              </a:ext>
            </a:extLst>
          </p:cNvPr>
          <p:cNvSpPr txBox="1"/>
          <p:nvPr/>
        </p:nvSpPr>
        <p:spPr>
          <a:xfrm>
            <a:off x="677055" y="5000203"/>
            <a:ext cx="8471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Uno </a:t>
            </a:r>
            <a:r>
              <a:rPr lang="it-IT" sz="3000"/>
              <a:t>0</a:t>
            </a:r>
            <a:r>
              <a:rPr lang="it-IT"/>
              <a:t> dalla parte dell’anodo polarizza inversamente il diodo e lo porta in interdizione;</a:t>
            </a:r>
          </a:p>
          <a:p>
            <a:r>
              <a:rPr lang="it-IT"/>
              <a:t>il circuito si apre e lo </a:t>
            </a:r>
            <a:r>
              <a:rPr lang="it-IT" b="1"/>
              <a:t>0</a:t>
            </a:r>
            <a:r>
              <a:rPr lang="it-IT"/>
              <a:t> (tensione nulla) </a:t>
            </a:r>
            <a:r>
              <a:rPr lang="it-IT" b="1"/>
              <a:t>resta separato</a:t>
            </a:r>
            <a:r>
              <a:rPr lang="it-IT"/>
              <a:t> dall’</a:t>
            </a:r>
            <a:r>
              <a:rPr lang="it-IT" b="1"/>
              <a:t>1</a:t>
            </a:r>
            <a:r>
              <a:rPr lang="it-IT"/>
              <a:t> (tensione +</a:t>
            </a:r>
            <a:r>
              <a:rPr lang="it-IT" i="1"/>
              <a:t>V</a:t>
            </a:r>
            <a:r>
              <a:rPr lang="it-IT" i="1" baseline="-25000"/>
              <a:t>cc</a:t>
            </a:r>
            <a:r>
              <a:rPr lang="it-IT"/>
              <a:t> della batteria)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99E8E2-2726-DD48-B3E0-2A1B8C3A1A46}"/>
              </a:ext>
            </a:extLst>
          </p:cNvPr>
          <p:cNvGrpSpPr/>
          <p:nvPr/>
        </p:nvGrpSpPr>
        <p:grpSpPr>
          <a:xfrm>
            <a:off x="967157" y="759378"/>
            <a:ext cx="3707018" cy="2454502"/>
            <a:chOff x="967157" y="759378"/>
            <a:chExt cx="3707018" cy="245450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5F0228-366A-3B46-9129-CEF75108B56B}"/>
                </a:ext>
              </a:extLst>
            </p:cNvPr>
            <p:cNvSpPr txBox="1"/>
            <p:nvPr/>
          </p:nvSpPr>
          <p:spPr>
            <a:xfrm>
              <a:off x="967157" y="102193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/>
                <a:t>1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260CFE4-518E-8045-9C12-D5480D9BDF8B}"/>
                </a:ext>
              </a:extLst>
            </p:cNvPr>
            <p:cNvGrpSpPr/>
            <p:nvPr/>
          </p:nvGrpSpPr>
          <p:grpSpPr>
            <a:xfrm>
              <a:off x="1473567" y="1170752"/>
              <a:ext cx="1517069" cy="335280"/>
              <a:chOff x="1865899" y="1957588"/>
              <a:chExt cx="1517069" cy="33528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6721B80-A83A-6243-83C4-B43696D310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5899" y="2103681"/>
                <a:ext cx="1517069" cy="1524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riangle 24">
                <a:extLst>
                  <a:ext uri="{FF2B5EF4-FFF2-40B4-BE49-F238E27FC236}">
                    <a16:creationId xmlns:a16="http://schemas.microsoft.com/office/drawing/2014/main" id="{AA555295-29F8-474C-AA0B-9B08009DB02C}"/>
                  </a:ext>
                </a:extLst>
              </p:cNvPr>
              <p:cNvSpPr/>
              <p:nvPr/>
            </p:nvSpPr>
            <p:spPr>
              <a:xfrm rot="5400000">
                <a:off x="2475220" y="1947602"/>
                <a:ext cx="281188" cy="337382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EFD9674-5B19-A44E-BD00-4A48208B03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71893" y="1957588"/>
                <a:ext cx="0" cy="3352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E6C2F5-C592-AE4A-A1D9-13B57354B3E4}"/>
                </a:ext>
              </a:extLst>
            </p:cNvPr>
            <p:cNvCxnSpPr>
              <a:cxnSpLocks/>
            </p:cNvCxnSpPr>
            <p:nvPr/>
          </p:nvCxnSpPr>
          <p:spPr>
            <a:xfrm>
              <a:off x="1473567" y="2482845"/>
              <a:ext cx="14958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3853D4F-A2EC-2A4A-8C0D-366D7E1561DF}"/>
                </a:ext>
              </a:extLst>
            </p:cNvPr>
            <p:cNvCxnSpPr>
              <a:cxnSpLocks/>
            </p:cNvCxnSpPr>
            <p:nvPr/>
          </p:nvCxnSpPr>
          <p:spPr>
            <a:xfrm>
              <a:off x="2975749" y="1328836"/>
              <a:ext cx="0" cy="11540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5BBFFA3-FA56-CE44-A90B-C34D2F4E2CB6}"/>
                </a:ext>
              </a:extLst>
            </p:cNvPr>
            <p:cNvSpPr/>
            <p:nvPr/>
          </p:nvSpPr>
          <p:spPr>
            <a:xfrm rot="5400000">
              <a:off x="2700552" y="1829349"/>
              <a:ext cx="537764" cy="1576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0BCA30C2-BD69-3B49-A928-94829ECABB27}"/>
                </a:ext>
              </a:extLst>
            </p:cNvPr>
            <p:cNvSpPr/>
            <p:nvPr/>
          </p:nvSpPr>
          <p:spPr>
            <a:xfrm rot="5400000">
              <a:off x="3156185" y="1878408"/>
              <a:ext cx="579127" cy="100899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2446E8-D0C5-3641-A5E9-5B6F840B213D}"/>
                </a:ext>
              </a:extLst>
            </p:cNvPr>
            <p:cNvSpPr txBox="1"/>
            <p:nvPr/>
          </p:nvSpPr>
          <p:spPr>
            <a:xfrm>
              <a:off x="3048262" y="1721174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i="1"/>
                <a:t>R</a:t>
              </a:r>
              <a:r>
                <a:rPr lang="it-IT" i="1" baseline="-25000"/>
                <a:t>c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3EEFD9-A1A1-8D44-AD01-6284389E6387}"/>
                </a:ext>
              </a:extLst>
            </p:cNvPr>
            <p:cNvSpPr txBox="1"/>
            <p:nvPr/>
          </p:nvSpPr>
          <p:spPr>
            <a:xfrm>
              <a:off x="3544122" y="1721174"/>
              <a:ext cx="1130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I</a:t>
              </a:r>
              <a:r>
                <a:rPr lang="it-IT" baseline="-25000"/>
                <a:t>C</a:t>
              </a:r>
              <a:r>
                <a:rPr lang="it-IT"/>
                <a:t> = V</a:t>
              </a:r>
              <a:r>
                <a:rPr lang="it-IT" baseline="-25000"/>
                <a:t>cc</a:t>
              </a:r>
              <a:r>
                <a:rPr lang="it-IT"/>
                <a:t> /R</a:t>
              </a:r>
              <a:r>
                <a:rPr lang="it-IT" baseline="-25000"/>
                <a:t>c</a:t>
              </a:r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4BC99A7C-6E6F-3549-B3D1-3CF63B06AD8F}"/>
                </a:ext>
              </a:extLst>
            </p:cNvPr>
            <p:cNvSpPr/>
            <p:nvPr/>
          </p:nvSpPr>
          <p:spPr>
            <a:xfrm>
              <a:off x="1971638" y="1686505"/>
              <a:ext cx="576000" cy="576000"/>
            </a:xfrm>
            <a:prstGeom prst="arc">
              <a:avLst>
                <a:gd name="adj1" fmla="val 16200000"/>
                <a:gd name="adj2" fmla="val 9001308"/>
              </a:avLst>
            </a:prstGeom>
            <a:ln w="12700">
              <a:solidFill>
                <a:srgbClr val="00B05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9312313-9FF9-EC48-ACB1-ECDA8016E83E}"/>
                </a:ext>
              </a:extLst>
            </p:cNvPr>
            <p:cNvSpPr/>
            <p:nvPr/>
          </p:nvSpPr>
          <p:spPr>
            <a:xfrm>
              <a:off x="2089730" y="1744191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/>
                <a:t>I</a:t>
              </a:r>
              <a:r>
                <a:rPr lang="it-IT" baseline="-25000"/>
                <a:t>C</a:t>
              </a:r>
              <a:endParaRPr lang="it-IT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FD7D384-AA0F-184B-832C-32CCBE9D9E0E}"/>
                </a:ext>
              </a:extLst>
            </p:cNvPr>
            <p:cNvSpPr txBox="1"/>
            <p:nvPr/>
          </p:nvSpPr>
          <p:spPr>
            <a:xfrm>
              <a:off x="1055747" y="2844548"/>
              <a:ext cx="21950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polarizzazione diretta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E2EAD5F-1AFD-0D41-9380-888D77EBBAA3}"/>
                </a:ext>
              </a:extLst>
            </p:cNvPr>
            <p:cNvSpPr txBox="1"/>
            <p:nvPr/>
          </p:nvSpPr>
          <p:spPr>
            <a:xfrm>
              <a:off x="967157" y="2113523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/>
                <a:t>0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099F653-06C8-9B45-96E8-8C772B62866B}"/>
                </a:ext>
              </a:extLst>
            </p:cNvPr>
            <p:cNvSpPr txBox="1"/>
            <p:nvPr/>
          </p:nvSpPr>
          <p:spPr>
            <a:xfrm>
              <a:off x="1744769" y="97845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a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B409F05-A5CB-0B4C-8D48-6BE04C91ACD6}"/>
                </a:ext>
              </a:extLst>
            </p:cNvPr>
            <p:cNvSpPr txBox="1"/>
            <p:nvPr/>
          </p:nvSpPr>
          <p:spPr>
            <a:xfrm>
              <a:off x="2411500" y="96202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k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A6B3786-1B16-2F42-9CFD-BBEE53D9F6E1}"/>
                </a:ext>
              </a:extLst>
            </p:cNvPr>
            <p:cNvSpPr txBox="1"/>
            <p:nvPr/>
          </p:nvSpPr>
          <p:spPr>
            <a:xfrm>
              <a:off x="2936007" y="759378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90CE56B-AF91-E74D-B773-A413F60A638B}"/>
              </a:ext>
            </a:extLst>
          </p:cNvPr>
          <p:cNvGrpSpPr/>
          <p:nvPr/>
        </p:nvGrpSpPr>
        <p:grpSpPr>
          <a:xfrm>
            <a:off x="5072471" y="757641"/>
            <a:ext cx="2446217" cy="2451699"/>
            <a:chOff x="5072471" y="757641"/>
            <a:chExt cx="2446217" cy="24516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6F8A6B-3A1B-9444-911C-BF5B18E2CE71}"/>
                </a:ext>
              </a:extLst>
            </p:cNvPr>
            <p:cNvSpPr txBox="1"/>
            <p:nvPr/>
          </p:nvSpPr>
          <p:spPr>
            <a:xfrm>
              <a:off x="5072471" y="99780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/>
                <a:t>0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3F2AE90-8AA5-1644-B277-6E12C826BDF2}"/>
                </a:ext>
              </a:extLst>
            </p:cNvPr>
            <p:cNvGrpSpPr/>
            <p:nvPr/>
          </p:nvGrpSpPr>
          <p:grpSpPr>
            <a:xfrm>
              <a:off x="5908122" y="1686505"/>
              <a:ext cx="717989" cy="576000"/>
              <a:chOff x="5902188" y="3166876"/>
              <a:chExt cx="717989" cy="576000"/>
            </a:xfrm>
          </p:grpSpPr>
          <p:sp>
            <p:nvSpPr>
              <p:cNvPr id="32" name="Arc 31">
                <a:extLst>
                  <a:ext uri="{FF2B5EF4-FFF2-40B4-BE49-F238E27FC236}">
                    <a16:creationId xmlns:a16="http://schemas.microsoft.com/office/drawing/2014/main" id="{01B5AA95-4F61-1A49-A246-100A7C7136ED}"/>
                  </a:ext>
                </a:extLst>
              </p:cNvPr>
              <p:cNvSpPr/>
              <p:nvPr/>
            </p:nvSpPr>
            <p:spPr>
              <a:xfrm>
                <a:off x="6044177" y="3166876"/>
                <a:ext cx="576000" cy="576000"/>
              </a:xfrm>
              <a:prstGeom prst="arc">
                <a:avLst>
                  <a:gd name="adj1" fmla="val 16200000"/>
                  <a:gd name="adj2" fmla="val 9001308"/>
                </a:avLst>
              </a:prstGeom>
              <a:ln w="12700">
                <a:solidFill>
                  <a:srgbClr val="FF0000"/>
                </a:solidFill>
                <a:prstDash val="dash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E46D178-51CF-BA4B-8A81-25DC266B58EA}"/>
                  </a:ext>
                </a:extLst>
              </p:cNvPr>
              <p:cNvSpPr/>
              <p:nvPr/>
            </p:nvSpPr>
            <p:spPr>
              <a:xfrm>
                <a:off x="5902188" y="320695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/>
                  <a:t>I</a:t>
                </a:r>
                <a:r>
                  <a:rPr lang="it-IT" baseline="-25000"/>
                  <a:t>C</a:t>
                </a:r>
                <a:r>
                  <a:rPr lang="it-IT"/>
                  <a:t> = 0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1F02987-7C47-8049-8DB1-1DEE9C93A745}"/>
                </a:ext>
              </a:extLst>
            </p:cNvPr>
            <p:cNvSpPr txBox="1"/>
            <p:nvPr/>
          </p:nvSpPr>
          <p:spPr>
            <a:xfrm>
              <a:off x="5196250" y="2840008"/>
              <a:ext cx="2235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polarizzazione inversa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75BA8C8-F716-2E46-B68D-D71FB5E03693}"/>
                </a:ext>
              </a:extLst>
            </p:cNvPr>
            <p:cNvSpPr txBox="1"/>
            <p:nvPr/>
          </p:nvSpPr>
          <p:spPr>
            <a:xfrm>
              <a:off x="5092354" y="212731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/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4760E01-FA95-AA43-90C2-0618CB01E6FE}"/>
                </a:ext>
              </a:extLst>
            </p:cNvPr>
            <p:cNvSpPr txBox="1"/>
            <p:nvPr/>
          </p:nvSpPr>
          <p:spPr>
            <a:xfrm>
              <a:off x="5786912" y="949994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a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25E5B8C-C64F-DF48-B712-23CB126465A5}"/>
                </a:ext>
              </a:extLst>
            </p:cNvPr>
            <p:cNvSpPr txBox="1"/>
            <p:nvPr/>
          </p:nvSpPr>
          <p:spPr>
            <a:xfrm>
              <a:off x="6570483" y="949994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k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C0346DA-6B14-C240-A157-7B0F61C131F2}"/>
                </a:ext>
              </a:extLst>
            </p:cNvPr>
            <p:cNvGrpSpPr/>
            <p:nvPr/>
          </p:nvGrpSpPr>
          <p:grpSpPr>
            <a:xfrm>
              <a:off x="5551267" y="1170752"/>
              <a:ext cx="1517069" cy="335280"/>
              <a:chOff x="1865899" y="1957588"/>
              <a:chExt cx="1517069" cy="335280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46413661-812C-2546-9167-CAE4C27684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5899" y="2103681"/>
                <a:ext cx="1517069" cy="1524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riangle 57">
                <a:extLst>
                  <a:ext uri="{FF2B5EF4-FFF2-40B4-BE49-F238E27FC236}">
                    <a16:creationId xmlns:a16="http://schemas.microsoft.com/office/drawing/2014/main" id="{A83147D3-8423-0244-8ACD-70367C47A5F3}"/>
                  </a:ext>
                </a:extLst>
              </p:cNvPr>
              <p:cNvSpPr/>
              <p:nvPr/>
            </p:nvSpPr>
            <p:spPr>
              <a:xfrm rot="5400000">
                <a:off x="2475220" y="1947602"/>
                <a:ext cx="281188" cy="337382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AFC4D3B6-C500-6F45-8355-F762FF8068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71893" y="1957588"/>
                <a:ext cx="0" cy="3352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6F2E091-A260-2347-A4D1-338FFCDB7C77}"/>
                </a:ext>
              </a:extLst>
            </p:cNvPr>
            <p:cNvCxnSpPr>
              <a:cxnSpLocks/>
            </p:cNvCxnSpPr>
            <p:nvPr/>
          </p:nvCxnSpPr>
          <p:spPr>
            <a:xfrm>
              <a:off x="5551267" y="2482845"/>
              <a:ext cx="14958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B3C0817-3E86-3145-8763-E0ED01C25D16}"/>
                </a:ext>
              </a:extLst>
            </p:cNvPr>
            <p:cNvCxnSpPr>
              <a:cxnSpLocks/>
            </p:cNvCxnSpPr>
            <p:nvPr/>
          </p:nvCxnSpPr>
          <p:spPr>
            <a:xfrm>
              <a:off x="7053449" y="1328836"/>
              <a:ext cx="0" cy="11540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11F7C1D-5E04-ED46-A767-08F7F6D18F72}"/>
                </a:ext>
              </a:extLst>
            </p:cNvPr>
            <p:cNvSpPr/>
            <p:nvPr/>
          </p:nvSpPr>
          <p:spPr>
            <a:xfrm rot="5400000">
              <a:off x="6778252" y="1829349"/>
              <a:ext cx="537764" cy="1576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1D68B71-5FF8-8F41-8CA2-ECD0707AE250}"/>
                </a:ext>
              </a:extLst>
            </p:cNvPr>
            <p:cNvSpPr txBox="1"/>
            <p:nvPr/>
          </p:nvSpPr>
          <p:spPr>
            <a:xfrm>
              <a:off x="6923328" y="75764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/>
                <a:t>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ED10A00-0D70-3748-9D05-5FE0B435EF15}"/>
                </a:ext>
              </a:extLst>
            </p:cNvPr>
            <p:cNvSpPr txBox="1"/>
            <p:nvPr/>
          </p:nvSpPr>
          <p:spPr>
            <a:xfrm>
              <a:off x="7143264" y="1707324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i="1"/>
                <a:t>R</a:t>
              </a:r>
              <a:r>
                <a:rPr lang="it-IT" i="1" baseline="-2500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433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56CE21D-A55D-4944-BF9D-BAFD94F843BF}"/>
              </a:ext>
            </a:extLst>
          </p:cNvPr>
          <p:cNvGrpSpPr/>
          <p:nvPr/>
        </p:nvGrpSpPr>
        <p:grpSpPr>
          <a:xfrm>
            <a:off x="314295" y="799343"/>
            <a:ext cx="3740715" cy="4522630"/>
            <a:chOff x="314295" y="799343"/>
            <a:chExt cx="3740715" cy="452263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2975F25-57D7-D44B-94D8-5AC7104D8AD4}"/>
                </a:ext>
              </a:extLst>
            </p:cNvPr>
            <p:cNvGrpSpPr/>
            <p:nvPr/>
          </p:nvGrpSpPr>
          <p:grpSpPr>
            <a:xfrm>
              <a:off x="314295" y="804152"/>
              <a:ext cx="3740715" cy="4517821"/>
              <a:chOff x="5208488" y="2119825"/>
              <a:chExt cx="3740715" cy="451782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583A8DD-64DA-BF42-91E4-CD8011549C01}"/>
                  </a:ext>
                </a:extLst>
              </p:cNvPr>
              <p:cNvGrpSpPr/>
              <p:nvPr/>
            </p:nvGrpSpPr>
            <p:grpSpPr>
              <a:xfrm>
                <a:off x="5208488" y="2119825"/>
                <a:ext cx="3740715" cy="4517821"/>
                <a:chOff x="5208488" y="2119825"/>
                <a:chExt cx="3740715" cy="4517821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22AC79A5-A970-3F43-864E-9659E90FAF73}"/>
                    </a:ext>
                  </a:extLst>
                </p:cNvPr>
                <p:cNvGrpSpPr/>
                <p:nvPr/>
              </p:nvGrpSpPr>
              <p:grpSpPr>
                <a:xfrm>
                  <a:off x="5208488" y="2151900"/>
                  <a:ext cx="3740715" cy="4485746"/>
                  <a:chOff x="5199524" y="2396046"/>
                  <a:chExt cx="3255695" cy="4121133"/>
                </a:xfrm>
              </p:grpSpPr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F919DFE9-6D68-1249-8E52-20089409521F}"/>
                      </a:ext>
                    </a:extLst>
                  </p:cNvPr>
                  <p:cNvGrpSpPr/>
                  <p:nvPr/>
                </p:nvGrpSpPr>
                <p:grpSpPr>
                  <a:xfrm>
                    <a:off x="5199524" y="2396046"/>
                    <a:ext cx="3255695" cy="4121133"/>
                    <a:chOff x="5199524" y="2396046"/>
                    <a:chExt cx="3255695" cy="4121133"/>
                  </a:xfrm>
                </p:grpSpPr>
                <p:pic>
                  <p:nvPicPr>
                    <p:cNvPr id="67" name="Picture 66">
                      <a:extLst>
                        <a:ext uri="{FF2B5EF4-FFF2-40B4-BE49-F238E27FC236}">
                          <a16:creationId xmlns:a16="http://schemas.microsoft.com/office/drawing/2014/main" id="{37858E2C-1200-0C41-A955-AAC113F1D37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199524" y="2396046"/>
                      <a:ext cx="3255695" cy="4121133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8" name="Oval 67">
                      <a:extLst>
                        <a:ext uri="{FF2B5EF4-FFF2-40B4-BE49-F238E27FC236}">
                          <a16:creationId xmlns:a16="http://schemas.microsoft.com/office/drawing/2014/main" id="{EF4CD078-E620-9D4D-A8AE-184C9DDC5F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42692" y="3935518"/>
                      <a:ext cx="90000" cy="90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69" name="Oval 68">
                      <a:extLst>
                        <a:ext uri="{FF2B5EF4-FFF2-40B4-BE49-F238E27FC236}">
                          <a16:creationId xmlns:a16="http://schemas.microsoft.com/office/drawing/2014/main" id="{3C86BA00-A678-B741-A4C6-F5CB96B3EC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42692" y="4446156"/>
                      <a:ext cx="90000" cy="90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F8A4C87A-DC0B-214B-83A8-F9A0EA5CD44B}"/>
                      </a:ext>
                    </a:extLst>
                  </p:cNvPr>
                  <p:cNvSpPr txBox="1"/>
                  <p:nvPr/>
                </p:nvSpPr>
                <p:spPr>
                  <a:xfrm>
                    <a:off x="7218219" y="5564990"/>
                    <a:ext cx="279244" cy="46166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2400" i="1"/>
                      <a:t>f</a:t>
                    </a:r>
                  </a:p>
                </p:txBody>
              </p:sp>
            </p:grp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530FCB58-3C37-6545-B0A9-491A6D89ABB8}"/>
                    </a:ext>
                  </a:extLst>
                </p:cNvPr>
                <p:cNvSpPr/>
                <p:nvPr/>
              </p:nvSpPr>
              <p:spPr>
                <a:xfrm>
                  <a:off x="5314003" y="2292515"/>
                  <a:ext cx="760234" cy="33115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6CAB5CDB-40FA-9E42-A526-475E84A77E91}"/>
                    </a:ext>
                  </a:extLst>
                </p:cNvPr>
                <p:cNvGrpSpPr/>
                <p:nvPr/>
              </p:nvGrpSpPr>
              <p:grpSpPr>
                <a:xfrm>
                  <a:off x="5314003" y="2119825"/>
                  <a:ext cx="901909" cy="3537211"/>
                  <a:chOff x="280626" y="1937314"/>
                  <a:chExt cx="901909" cy="3537211"/>
                </a:xfrm>
              </p:grpSpPr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9C2B83D2-7651-2243-A03C-B91BC1BCAE99}"/>
                      </a:ext>
                    </a:extLst>
                  </p:cNvPr>
                  <p:cNvSpPr/>
                  <p:nvPr/>
                </p:nvSpPr>
                <p:spPr>
                  <a:xfrm>
                    <a:off x="1092535" y="3038073"/>
                    <a:ext cx="90000" cy="90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45E9617D-8D2A-D04A-BFA9-DC11181D8A7E}"/>
                      </a:ext>
                    </a:extLst>
                  </p:cNvPr>
                  <p:cNvSpPr/>
                  <p:nvPr/>
                </p:nvSpPr>
                <p:spPr>
                  <a:xfrm>
                    <a:off x="1090556" y="3166723"/>
                    <a:ext cx="90000" cy="90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9EB2E3C9-440D-F143-B2D8-1C342739BFC0}"/>
                      </a:ext>
                    </a:extLst>
                  </p:cNvPr>
                  <p:cNvSpPr/>
                  <p:nvPr/>
                </p:nvSpPr>
                <p:spPr>
                  <a:xfrm>
                    <a:off x="1090558" y="3582356"/>
                    <a:ext cx="90000" cy="90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818685FA-A361-924F-9EFC-141EE612D527}"/>
                      </a:ext>
                    </a:extLst>
                  </p:cNvPr>
                  <p:cNvSpPr/>
                  <p:nvPr/>
                </p:nvSpPr>
                <p:spPr>
                  <a:xfrm>
                    <a:off x="1076708" y="4304773"/>
                    <a:ext cx="90000" cy="90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900A3B93-3C6B-5446-A2CA-66A235554C98}"/>
                      </a:ext>
                    </a:extLst>
                  </p:cNvPr>
                  <p:cNvSpPr/>
                  <p:nvPr/>
                </p:nvSpPr>
                <p:spPr>
                  <a:xfrm>
                    <a:off x="280626" y="1937314"/>
                    <a:ext cx="760234" cy="331157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83125113-69BF-F346-B4DF-4DF1C36DC0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8764" y="2375065"/>
                    <a:ext cx="0" cy="30994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8CA8DA08-BC50-524D-B9CF-8CD1012437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1792" y="2375065"/>
                    <a:ext cx="0" cy="30994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FAB6289A-F5D9-5746-B752-B35EE06A59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8764" y="3071198"/>
                    <a:ext cx="593771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5B7CA9FC-FE3B-D646-B9FF-0405FFE815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6785" y="3632741"/>
                    <a:ext cx="593771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2813AE53-F934-0F4A-BC78-2287A6494E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2937" y="4188902"/>
                    <a:ext cx="593771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7C964908-6F4B-2F4D-A2F4-4308187B9E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2937" y="4745063"/>
                    <a:ext cx="593771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98007B79-2B54-5F4C-B52C-2B78714C71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5770" y="3214223"/>
                    <a:ext cx="290938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3C8F7D1E-1AF3-7745-9DAD-DDB54DDD98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1792" y="3764412"/>
                    <a:ext cx="384916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C7B8D55A-8F35-2E4E-8013-5114612CDF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1792" y="4338353"/>
                    <a:ext cx="290938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F2CBCF54-87D3-8341-9EEA-A9CE4C0FCB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99618" y="4880692"/>
                    <a:ext cx="290938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CB3DBA7-A13E-3440-8F7F-02BA535E03DD}"/>
                    </a:ext>
                  </a:extLst>
                </p:cNvPr>
                <p:cNvSpPr/>
                <p:nvPr/>
              </p:nvSpPr>
              <p:spPr>
                <a:xfrm>
                  <a:off x="5492638" y="3222443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CDBA9777-035C-2745-8A14-9DD502120192}"/>
                    </a:ext>
                  </a:extLst>
                </p:cNvPr>
                <p:cNvSpPr/>
                <p:nvPr/>
              </p:nvSpPr>
              <p:spPr>
                <a:xfrm>
                  <a:off x="5775666" y="3362968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2EA2B3A-1F29-AF44-8542-ABD8610EE895}"/>
                    </a:ext>
                  </a:extLst>
                </p:cNvPr>
                <p:cNvSpPr/>
                <p:nvPr/>
              </p:nvSpPr>
              <p:spPr>
                <a:xfrm>
                  <a:off x="5490660" y="3778604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37E2FF81-CF2C-4443-8041-B359E0B6228A}"/>
                    </a:ext>
                  </a:extLst>
                </p:cNvPr>
                <p:cNvSpPr/>
                <p:nvPr/>
              </p:nvSpPr>
              <p:spPr>
                <a:xfrm>
                  <a:off x="5785562" y="3907254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5570D24E-F30F-764B-830F-0705839E6408}"/>
                    </a:ext>
                  </a:extLst>
                </p:cNvPr>
                <p:cNvSpPr/>
                <p:nvPr/>
              </p:nvSpPr>
              <p:spPr>
                <a:xfrm>
                  <a:off x="5498576" y="4332784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EE7DB82-E014-3A46-9C58-4D10EFD5B96F}"/>
                    </a:ext>
                  </a:extLst>
                </p:cNvPr>
                <p:cNvSpPr/>
                <p:nvPr/>
              </p:nvSpPr>
              <p:spPr>
                <a:xfrm>
                  <a:off x="5781601" y="4485184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EF68C2B3-1332-4E4A-97E5-032FB4360288}"/>
                    </a:ext>
                  </a:extLst>
                </p:cNvPr>
                <p:cNvSpPr/>
                <p:nvPr/>
              </p:nvSpPr>
              <p:spPr>
                <a:xfrm>
                  <a:off x="5494618" y="4898838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80030018-9B67-9547-87DF-1E829E09C00B}"/>
                    </a:ext>
                  </a:extLst>
                </p:cNvPr>
                <p:cNvSpPr/>
                <p:nvPr/>
              </p:nvSpPr>
              <p:spPr>
                <a:xfrm>
                  <a:off x="5775668" y="5025509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5F66D3-3C64-7047-9B10-49A6E2D927C2}"/>
                  </a:ext>
                </a:extLst>
              </p:cNvPr>
              <p:cNvSpPr txBox="1"/>
              <p:nvPr/>
            </p:nvSpPr>
            <p:spPr>
              <a:xfrm>
                <a:off x="5354957" y="2429699"/>
                <a:ext cx="57579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i="1"/>
                  <a:t>x</a:t>
                </a:r>
                <a:r>
                  <a:rPr lang="it-IT" baseline="-25000"/>
                  <a:t>1 </a:t>
                </a:r>
                <a:r>
                  <a:rPr lang="it-IT" i="1"/>
                  <a:t>x</a:t>
                </a:r>
                <a:r>
                  <a:rPr lang="it-IT" baseline="-25000"/>
                  <a:t>0</a:t>
                </a:r>
                <a:endParaRPr lang="it-IT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A4BDF09-4B3C-5241-B534-1D552CB0EDF5}"/>
                </a:ext>
              </a:extLst>
            </p:cNvPr>
            <p:cNvGrpSpPr/>
            <p:nvPr/>
          </p:nvGrpSpPr>
          <p:grpSpPr>
            <a:xfrm>
              <a:off x="2624447" y="1116281"/>
              <a:ext cx="926275" cy="1850571"/>
              <a:chOff x="2624447" y="1151906"/>
              <a:chExt cx="2137560" cy="1850571"/>
            </a:xfrm>
          </p:grpSpPr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566EFA09-64E7-2C4F-AB49-69CB49CF8669}"/>
                  </a:ext>
                </a:extLst>
              </p:cNvPr>
              <p:cNvCxnSpPr/>
              <p:nvPr/>
            </p:nvCxnSpPr>
            <p:spPr>
              <a:xfrm flipH="1">
                <a:off x="2624448" y="1151906"/>
                <a:ext cx="2137559" cy="13537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6BF2C27A-D711-F44B-A4BE-923D292DA286}"/>
                  </a:ext>
                </a:extLst>
              </p:cNvPr>
              <p:cNvCxnSpPr/>
              <p:nvPr/>
            </p:nvCxnSpPr>
            <p:spPr>
              <a:xfrm flipH="1">
                <a:off x="2624447" y="1648689"/>
                <a:ext cx="2137559" cy="13537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97D64A-2A00-5D43-9EFD-39714E111C9C}"/>
                </a:ext>
              </a:extLst>
            </p:cNvPr>
            <p:cNvSpPr txBox="1"/>
            <p:nvPr/>
          </p:nvSpPr>
          <p:spPr>
            <a:xfrm>
              <a:off x="2373382" y="799343"/>
              <a:ext cx="1428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corto circuito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ED69F39-5640-D648-A774-26E2327384D4}"/>
              </a:ext>
            </a:extLst>
          </p:cNvPr>
          <p:cNvGrpSpPr/>
          <p:nvPr/>
        </p:nvGrpSpPr>
        <p:grpSpPr>
          <a:xfrm>
            <a:off x="4504084" y="772989"/>
            <a:ext cx="3740715" cy="4530521"/>
            <a:chOff x="4504084" y="772989"/>
            <a:chExt cx="3740715" cy="453052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DA62B1A-A92F-E644-937F-E8135878B6B1}"/>
                </a:ext>
              </a:extLst>
            </p:cNvPr>
            <p:cNvGrpSpPr/>
            <p:nvPr/>
          </p:nvGrpSpPr>
          <p:grpSpPr>
            <a:xfrm>
              <a:off x="4504084" y="772989"/>
              <a:ext cx="3740715" cy="4530521"/>
              <a:chOff x="4504084" y="772989"/>
              <a:chExt cx="3740715" cy="4530521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A92B7C35-F323-A342-948E-ADF796B344C8}"/>
                  </a:ext>
                </a:extLst>
              </p:cNvPr>
              <p:cNvGrpSpPr/>
              <p:nvPr/>
            </p:nvGrpSpPr>
            <p:grpSpPr>
              <a:xfrm>
                <a:off x="4504084" y="772989"/>
                <a:ext cx="3740715" cy="4530521"/>
                <a:chOff x="5208488" y="2119825"/>
                <a:chExt cx="3740715" cy="4530521"/>
              </a:xfrm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BFD22190-7E2B-1A4D-A530-B674347D9199}"/>
                    </a:ext>
                  </a:extLst>
                </p:cNvPr>
                <p:cNvGrpSpPr/>
                <p:nvPr/>
              </p:nvGrpSpPr>
              <p:grpSpPr>
                <a:xfrm>
                  <a:off x="5208488" y="2119825"/>
                  <a:ext cx="3740715" cy="4530521"/>
                  <a:chOff x="5208488" y="2119825"/>
                  <a:chExt cx="3740715" cy="4530521"/>
                </a:xfrm>
              </p:grpSpPr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ACD14D5C-B72C-4C42-987B-7D14EB6B3A06}"/>
                      </a:ext>
                    </a:extLst>
                  </p:cNvPr>
                  <p:cNvGrpSpPr/>
                  <p:nvPr/>
                </p:nvGrpSpPr>
                <p:grpSpPr>
                  <a:xfrm>
                    <a:off x="5208488" y="2164600"/>
                    <a:ext cx="3740715" cy="4485746"/>
                    <a:chOff x="5199524" y="2407714"/>
                    <a:chExt cx="3255695" cy="4121133"/>
                  </a:xfrm>
                </p:grpSpPr>
                <p:grpSp>
                  <p:nvGrpSpPr>
                    <p:cNvPr id="100" name="Group 99">
                      <a:extLst>
                        <a:ext uri="{FF2B5EF4-FFF2-40B4-BE49-F238E27FC236}">
                          <a16:creationId xmlns:a16="http://schemas.microsoft.com/office/drawing/2014/main" id="{B6286A50-3DEA-FD40-8A74-F880ED3DB0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99524" y="2407714"/>
                      <a:ext cx="3255695" cy="4121133"/>
                      <a:chOff x="5199524" y="2407714"/>
                      <a:chExt cx="3255695" cy="4121133"/>
                    </a:xfrm>
                  </p:grpSpPr>
                  <p:pic>
                    <p:nvPicPr>
                      <p:cNvPr id="102" name="Picture 101">
                        <a:extLst>
                          <a:ext uri="{FF2B5EF4-FFF2-40B4-BE49-F238E27FC236}">
                            <a16:creationId xmlns:a16="http://schemas.microsoft.com/office/drawing/2014/main" id="{E85F585E-01E2-314F-95D1-37D02923046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99524" y="2407714"/>
                        <a:ext cx="3255695" cy="4121133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03" name="Oval 102">
                        <a:extLst>
                          <a:ext uri="{FF2B5EF4-FFF2-40B4-BE49-F238E27FC236}">
                            <a16:creationId xmlns:a16="http://schemas.microsoft.com/office/drawing/2014/main" id="{E4CA7F34-F903-234D-9372-62BDA236CA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42692" y="3935518"/>
                        <a:ext cx="90000" cy="90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04" name="Oval 103">
                        <a:extLst>
                          <a:ext uri="{FF2B5EF4-FFF2-40B4-BE49-F238E27FC236}">
                            <a16:creationId xmlns:a16="http://schemas.microsoft.com/office/drawing/2014/main" id="{70581753-0CAF-004D-A136-5B1D59E513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42692" y="4446156"/>
                        <a:ext cx="90000" cy="90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</p:grpSp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0910FD62-2BD6-BC46-A88B-7489D6F84A1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18219" y="5564990"/>
                      <a:ext cx="279244" cy="461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it-IT" sz="2400" i="1"/>
                        <a:t>f</a:t>
                      </a:r>
                    </a:p>
                  </p:txBody>
                </p:sp>
              </p:grp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A7018D92-A279-1049-9B72-90F3DF26BA92}"/>
                      </a:ext>
                    </a:extLst>
                  </p:cNvPr>
                  <p:cNvSpPr/>
                  <p:nvPr/>
                </p:nvSpPr>
                <p:spPr>
                  <a:xfrm>
                    <a:off x="5314003" y="2292515"/>
                    <a:ext cx="760234" cy="331157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A11AB57B-E793-084D-B660-9017C8C2F882}"/>
                      </a:ext>
                    </a:extLst>
                  </p:cNvPr>
                  <p:cNvGrpSpPr/>
                  <p:nvPr/>
                </p:nvGrpSpPr>
                <p:grpSpPr>
                  <a:xfrm>
                    <a:off x="5314003" y="2119825"/>
                    <a:ext cx="901909" cy="3537211"/>
                    <a:chOff x="280626" y="1937314"/>
                    <a:chExt cx="901909" cy="3537211"/>
                  </a:xfrm>
                </p:grpSpPr>
                <p:sp>
                  <p:nvSpPr>
                    <p:cNvPr id="85" name="Oval 84">
                      <a:extLst>
                        <a:ext uri="{FF2B5EF4-FFF2-40B4-BE49-F238E27FC236}">
                          <a16:creationId xmlns:a16="http://schemas.microsoft.com/office/drawing/2014/main" id="{6BA147EC-8314-394B-B19F-13A48F538E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2535" y="3038073"/>
                      <a:ext cx="90000" cy="9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86" name="Oval 85">
                      <a:extLst>
                        <a:ext uri="{FF2B5EF4-FFF2-40B4-BE49-F238E27FC236}">
                          <a16:creationId xmlns:a16="http://schemas.microsoft.com/office/drawing/2014/main" id="{3959B169-43DE-A14C-9877-074DA4B3F6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0556" y="3166723"/>
                      <a:ext cx="90000" cy="9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87" name="Oval 86">
                      <a:extLst>
                        <a:ext uri="{FF2B5EF4-FFF2-40B4-BE49-F238E27FC236}">
                          <a16:creationId xmlns:a16="http://schemas.microsoft.com/office/drawing/2014/main" id="{AF8E1A97-6126-0A4D-8A64-DB52E23F8F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0558" y="3582356"/>
                      <a:ext cx="90000" cy="9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96B84A3E-4E3A-3B42-83EE-28D1159EC0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6708" y="4304773"/>
                      <a:ext cx="90000" cy="9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9B8BDA71-2D64-B24D-82D1-18A44EF4D9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0626" y="1937314"/>
                      <a:ext cx="760234" cy="331157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cxnSp>
                  <p:nvCxnSpPr>
                    <p:cNvPr id="90" name="Straight Connector 89">
                      <a:extLst>
                        <a:ext uri="{FF2B5EF4-FFF2-40B4-BE49-F238E27FC236}">
                          <a16:creationId xmlns:a16="http://schemas.microsoft.com/office/drawing/2014/main" id="{5E74F0E5-194F-6345-9FF1-B10191EA932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8764" y="2375065"/>
                      <a:ext cx="0" cy="309946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Straight Connector 90">
                      <a:extLst>
                        <a:ext uri="{FF2B5EF4-FFF2-40B4-BE49-F238E27FC236}">
                          <a16:creationId xmlns:a16="http://schemas.microsoft.com/office/drawing/2014/main" id="{717DCF91-8C5C-3B47-9AE3-05ED26FEB4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1792" y="2375065"/>
                      <a:ext cx="0" cy="309946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Straight Connector 91">
                      <a:extLst>
                        <a:ext uri="{FF2B5EF4-FFF2-40B4-BE49-F238E27FC236}">
                          <a16:creationId xmlns:a16="http://schemas.microsoft.com/office/drawing/2014/main" id="{283C5E84-361D-194D-B802-87FBE1DBEA3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8764" y="3071198"/>
                      <a:ext cx="593771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Straight Connector 92">
                      <a:extLst>
                        <a:ext uri="{FF2B5EF4-FFF2-40B4-BE49-F238E27FC236}">
                          <a16:creationId xmlns:a16="http://schemas.microsoft.com/office/drawing/2014/main" id="{0A171192-F55F-794D-BC56-90585A56DF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6785" y="3632741"/>
                      <a:ext cx="593771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Straight Connector 93">
                      <a:extLst>
                        <a:ext uri="{FF2B5EF4-FFF2-40B4-BE49-F238E27FC236}">
                          <a16:creationId xmlns:a16="http://schemas.microsoft.com/office/drawing/2014/main" id="{054361BC-91FD-3D44-979A-76B148E5D5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2937" y="4188902"/>
                      <a:ext cx="593771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0B06FDBE-2616-8D4C-828D-F3819460D3C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2937" y="4745063"/>
                      <a:ext cx="593771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traight Connector 95">
                      <a:extLst>
                        <a:ext uri="{FF2B5EF4-FFF2-40B4-BE49-F238E27FC236}">
                          <a16:creationId xmlns:a16="http://schemas.microsoft.com/office/drawing/2014/main" id="{CAD308EB-BA3E-5748-BC60-3088468BC7D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5770" y="3214223"/>
                      <a:ext cx="290938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Straight Connector 96">
                      <a:extLst>
                        <a:ext uri="{FF2B5EF4-FFF2-40B4-BE49-F238E27FC236}">
                          <a16:creationId xmlns:a16="http://schemas.microsoft.com/office/drawing/2014/main" id="{2DDF520E-A5F0-7349-AF45-17D2A9EDB3A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1792" y="3764412"/>
                      <a:ext cx="290938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Straight Connector 97">
                      <a:extLst>
                        <a:ext uri="{FF2B5EF4-FFF2-40B4-BE49-F238E27FC236}">
                          <a16:creationId xmlns:a16="http://schemas.microsoft.com/office/drawing/2014/main" id="{45F08CC4-68E9-AE4C-BE55-CD3B6D03230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1792" y="4338353"/>
                      <a:ext cx="290938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Straight Connector 98">
                      <a:extLst>
                        <a:ext uri="{FF2B5EF4-FFF2-40B4-BE49-F238E27FC236}">
                          <a16:creationId xmlns:a16="http://schemas.microsoft.com/office/drawing/2014/main" id="{495E65F8-2111-834B-978B-4D8DBB921D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99618" y="4880692"/>
                      <a:ext cx="290938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809D0ACA-37F5-CD47-975A-CD76805FE6C2}"/>
                      </a:ext>
                    </a:extLst>
                  </p:cNvPr>
                  <p:cNvSpPr/>
                  <p:nvPr/>
                </p:nvSpPr>
                <p:spPr>
                  <a:xfrm>
                    <a:off x="5492638" y="3222443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9DB6F000-8BAC-0A49-A6DE-1A0F63CC860B}"/>
                      </a:ext>
                    </a:extLst>
                  </p:cNvPr>
                  <p:cNvSpPr/>
                  <p:nvPr/>
                </p:nvSpPr>
                <p:spPr>
                  <a:xfrm>
                    <a:off x="5775666" y="3362968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FD64C19E-D586-D74C-999B-F3D8B0ECC0A0}"/>
                      </a:ext>
                    </a:extLst>
                  </p:cNvPr>
                  <p:cNvSpPr/>
                  <p:nvPr/>
                </p:nvSpPr>
                <p:spPr>
                  <a:xfrm>
                    <a:off x="5490660" y="3778604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62721996-A810-534D-979E-36C8EA93E018}"/>
                      </a:ext>
                    </a:extLst>
                  </p:cNvPr>
                  <p:cNvSpPr/>
                  <p:nvPr/>
                </p:nvSpPr>
                <p:spPr>
                  <a:xfrm>
                    <a:off x="5785562" y="3907254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A11A3E19-CF45-6A4B-9023-1F7B82E4C196}"/>
                      </a:ext>
                    </a:extLst>
                  </p:cNvPr>
                  <p:cNvSpPr/>
                  <p:nvPr/>
                </p:nvSpPr>
                <p:spPr>
                  <a:xfrm>
                    <a:off x="5498576" y="4332784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020E4FD6-35BC-A443-A895-25F49AEB0BBF}"/>
                      </a:ext>
                    </a:extLst>
                  </p:cNvPr>
                  <p:cNvSpPr/>
                  <p:nvPr/>
                </p:nvSpPr>
                <p:spPr>
                  <a:xfrm>
                    <a:off x="5781601" y="4485184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263EF768-3159-DA47-889F-721C4C0A63C4}"/>
                      </a:ext>
                    </a:extLst>
                  </p:cNvPr>
                  <p:cNvSpPr/>
                  <p:nvPr/>
                </p:nvSpPr>
                <p:spPr>
                  <a:xfrm>
                    <a:off x="5494618" y="4898838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276784CA-1B99-0E42-B47B-C2ED7B663D9F}"/>
                      </a:ext>
                    </a:extLst>
                  </p:cNvPr>
                  <p:cNvSpPr/>
                  <p:nvPr/>
                </p:nvSpPr>
                <p:spPr>
                  <a:xfrm>
                    <a:off x="5775668" y="5025509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657D76CD-2EC6-DC44-BC35-F41D67A0CE09}"/>
                    </a:ext>
                  </a:extLst>
                </p:cNvPr>
                <p:cNvSpPr txBox="1"/>
                <p:nvPr/>
              </p:nvSpPr>
              <p:spPr>
                <a:xfrm>
                  <a:off x="5354957" y="2429699"/>
                  <a:ext cx="57579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it-IT" i="1"/>
                    <a:t>x</a:t>
                  </a:r>
                  <a:r>
                    <a:rPr lang="it-IT" baseline="-25000"/>
                    <a:t>1 </a:t>
                  </a:r>
                  <a:r>
                    <a:rPr lang="it-IT" i="1"/>
                    <a:t>x</a:t>
                  </a:r>
                  <a:r>
                    <a:rPr lang="it-IT" baseline="-25000"/>
                    <a:t>0</a:t>
                  </a:r>
                  <a:endParaRPr lang="it-IT"/>
                </a:p>
              </p:txBody>
            </p:sp>
          </p:grp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67941481-ABDE-CB4D-BE8E-4C6F4A2BD4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89702" y="2582557"/>
                <a:ext cx="202458" cy="189936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2916509D-93B3-D643-BEE0-23EEED4645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98724" y="3095372"/>
                <a:ext cx="202458" cy="189936"/>
              </a:xfrm>
              <a:prstGeom prst="rect">
                <a:avLst/>
              </a:prstGeom>
            </p:spPr>
          </p:pic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3EEAAC4-C30D-3340-89C5-1C49469C2863}"/>
                  </a:ext>
                </a:extLst>
              </p:cNvPr>
              <p:cNvSpPr/>
              <p:nvPr/>
            </p:nvSpPr>
            <p:spPr>
              <a:xfrm>
                <a:off x="6627597" y="3276631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F3555E7-F4E0-F143-973E-7EADCA16087A}"/>
                  </a:ext>
                </a:extLst>
              </p:cNvPr>
              <p:cNvSpPr/>
              <p:nvPr/>
            </p:nvSpPr>
            <p:spPr>
              <a:xfrm>
                <a:off x="6883312" y="3019201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B8D6B29-7219-0E44-A8FD-6E200F26DF5D}"/>
                  </a:ext>
                </a:extLst>
              </p:cNvPr>
              <p:cNvSpPr/>
              <p:nvPr/>
            </p:nvSpPr>
            <p:spPr>
              <a:xfrm>
                <a:off x="6627597" y="2755041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D403FAD-016F-8D48-8611-474645ADD64B}"/>
                  </a:ext>
                </a:extLst>
              </p:cNvPr>
              <p:cNvSpPr/>
              <p:nvPr/>
            </p:nvSpPr>
            <p:spPr>
              <a:xfrm>
                <a:off x="6871437" y="2502311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62F5A65-F5CF-3547-BF24-6EDA1F7721CE}"/>
                  </a:ext>
                </a:extLst>
              </p:cNvPr>
              <p:cNvSpPr/>
              <p:nvPr/>
            </p:nvSpPr>
            <p:spPr>
              <a:xfrm>
                <a:off x="6598090" y="2465531"/>
                <a:ext cx="144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C94A3F23-9230-F545-A624-B9604DC8B30D}"/>
                  </a:ext>
                </a:extLst>
              </p:cNvPr>
              <p:cNvSpPr/>
              <p:nvPr/>
            </p:nvSpPr>
            <p:spPr>
              <a:xfrm>
                <a:off x="6596111" y="3009817"/>
                <a:ext cx="144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0548010-60A3-CE4A-9B2E-E3236533A1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8111" y="1710047"/>
                <a:ext cx="0" cy="24056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96580F5-158B-5746-953E-629C1DDE1C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5787" y="2550103"/>
                <a:ext cx="19594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EE494B6-9D53-314B-91A3-CD80EC7C4A07}"/>
                </a:ext>
              </a:extLst>
            </p:cNvPr>
            <p:cNvCxnSpPr>
              <a:cxnSpLocks/>
            </p:cNvCxnSpPr>
            <p:nvPr/>
          </p:nvCxnSpPr>
          <p:spPr>
            <a:xfrm>
              <a:off x="5912445" y="1978770"/>
              <a:ext cx="19594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9D7DEB22-9792-2D4A-B546-C355CDD89957}"/>
                </a:ext>
              </a:extLst>
            </p:cNvPr>
            <p:cNvCxnSpPr>
              <a:cxnSpLocks/>
            </p:cNvCxnSpPr>
            <p:nvPr/>
          </p:nvCxnSpPr>
          <p:spPr>
            <a:xfrm>
              <a:off x="5903597" y="3091622"/>
              <a:ext cx="19594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275F3C4-E695-F144-836E-D1C19263C1F4}"/>
                </a:ext>
              </a:extLst>
            </p:cNvPr>
            <p:cNvCxnSpPr>
              <a:cxnSpLocks/>
            </p:cNvCxnSpPr>
            <p:nvPr/>
          </p:nvCxnSpPr>
          <p:spPr>
            <a:xfrm>
              <a:off x="5925787" y="3631415"/>
              <a:ext cx="19594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930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E0808C-BA78-534C-B79E-ABB0A1649376}"/>
              </a:ext>
            </a:extLst>
          </p:cNvPr>
          <p:cNvSpPr txBox="1"/>
          <p:nvPr/>
        </p:nvSpPr>
        <p:spPr>
          <a:xfrm>
            <a:off x="903109" y="643465"/>
            <a:ext cx="733617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Per i circuiti combinatori, come per ogni altro tipo di circuito, si pongono </a:t>
            </a:r>
          </a:p>
          <a:p>
            <a:r>
              <a:rPr lang="it-IT"/>
              <a:t>due problemi opposti: da un lato quello dell’</a:t>
            </a:r>
            <a:r>
              <a:rPr lang="it-IT" i="1">
                <a:solidFill>
                  <a:srgbClr val="192AFF"/>
                </a:solidFill>
              </a:rPr>
              <a:t>analisi</a:t>
            </a:r>
            <a:r>
              <a:rPr lang="it-IT"/>
              <a:t>, cioè della descrizione </a:t>
            </a:r>
          </a:p>
          <a:p>
            <a:r>
              <a:rPr lang="it-IT"/>
              <a:t>del funzionamento del circuito, una volta che sia nota la sua configurazione, </a:t>
            </a:r>
          </a:p>
          <a:p>
            <a:r>
              <a:rPr lang="it-IT"/>
              <a:t>il che significa la definizione della funzione Booleana associata; </a:t>
            </a:r>
          </a:p>
          <a:p>
            <a:endParaRPr lang="it-IT"/>
          </a:p>
          <a:p>
            <a:r>
              <a:rPr lang="it-IT"/>
              <a:t>dall’altro quello della </a:t>
            </a:r>
            <a:r>
              <a:rPr lang="it-IT" i="1">
                <a:solidFill>
                  <a:srgbClr val="192AFF"/>
                </a:solidFill>
              </a:rPr>
              <a:t>sintesi</a:t>
            </a:r>
            <a:r>
              <a:rPr lang="it-IT"/>
              <a:t>, cioè del progetto di un circuito che realizzi una </a:t>
            </a:r>
          </a:p>
          <a:p>
            <a:r>
              <a:rPr lang="it-IT"/>
              <a:t>certa funzione logica, comunque descritta.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62925-9AFB-264E-8F5A-B4442B42F304}"/>
              </a:ext>
            </a:extLst>
          </p:cNvPr>
          <p:cNvSpPr txBox="1"/>
          <p:nvPr/>
        </p:nvSpPr>
        <p:spPr>
          <a:xfrm>
            <a:off x="2687841" y="2850444"/>
            <a:ext cx="4050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Analisi dei circuiti combinatori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A68AB-DD50-5043-B12E-1F56E9054CA2}"/>
              </a:ext>
            </a:extLst>
          </p:cNvPr>
          <p:cNvSpPr txBox="1"/>
          <p:nvPr/>
        </p:nvSpPr>
        <p:spPr>
          <a:xfrm>
            <a:off x="1492898" y="3747911"/>
            <a:ext cx="6440481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b="1">
                <a:solidFill>
                  <a:srgbClr val="FF0000"/>
                </a:solidFill>
              </a:rPr>
              <a:t>Obiettivo</a:t>
            </a:r>
            <a:r>
              <a:rPr lang="it-IT">
                <a:solidFill>
                  <a:srgbClr val="FF0000"/>
                </a:solidFill>
              </a:rPr>
              <a:t>: ottenere una rappresentazione della funzione d’uscita </a:t>
            </a:r>
            <a:r>
              <a:rPr lang="it-IT" i="1">
                <a:solidFill>
                  <a:srgbClr val="FF0000"/>
                </a:solidFill>
              </a:rPr>
              <a:t>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C19137-D72B-2342-95AF-3EAD1ED8D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272" y="4659026"/>
            <a:ext cx="4064706" cy="18370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464D0B-B3C2-784A-ABFD-B906959C459B}"/>
              </a:ext>
            </a:extLst>
          </p:cNvPr>
          <p:cNvSpPr txBox="1"/>
          <p:nvPr/>
        </p:nvSpPr>
        <p:spPr>
          <a:xfrm>
            <a:off x="7367925" y="30351"/>
            <a:ext cx="17540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Analisi dei circuiti combinatori</a:t>
            </a:r>
          </a:p>
        </p:txBody>
      </p:sp>
    </p:spTree>
    <p:extLst>
      <p:ext uri="{BB962C8B-B14F-4D97-AF65-F5344CB8AC3E}">
        <p14:creationId xmlns:p14="http://schemas.microsoft.com/office/powerpoint/2010/main" val="156011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61E61D19-E2CD-FE43-A655-DC5E49532F4C}"/>
              </a:ext>
            </a:extLst>
          </p:cNvPr>
          <p:cNvGrpSpPr/>
          <p:nvPr/>
        </p:nvGrpSpPr>
        <p:grpSpPr>
          <a:xfrm>
            <a:off x="1005713" y="885348"/>
            <a:ext cx="3255695" cy="4260526"/>
            <a:chOff x="1005713" y="885348"/>
            <a:chExt cx="3255695" cy="426052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5EAC05B-4784-8743-817E-17A33C59E5D8}"/>
                </a:ext>
              </a:extLst>
            </p:cNvPr>
            <p:cNvGrpSpPr/>
            <p:nvPr/>
          </p:nvGrpSpPr>
          <p:grpSpPr>
            <a:xfrm>
              <a:off x="1005713" y="1024741"/>
              <a:ext cx="3255695" cy="4121133"/>
              <a:chOff x="4917313" y="1014581"/>
              <a:chExt cx="3255695" cy="4121133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93CF1B19-990E-BB44-BDA5-579170622F03}"/>
                  </a:ext>
                </a:extLst>
              </p:cNvPr>
              <p:cNvGrpSpPr/>
              <p:nvPr/>
            </p:nvGrpSpPr>
            <p:grpSpPr>
              <a:xfrm>
                <a:off x="4917313" y="1014581"/>
                <a:ext cx="3255695" cy="4121133"/>
                <a:chOff x="4917313" y="1014581"/>
                <a:chExt cx="3255695" cy="4121133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EA858DF9-BB80-9543-8DA5-25CF87B677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917313" y="1014581"/>
                  <a:ext cx="3255695" cy="4121133"/>
                </a:xfrm>
                <a:prstGeom prst="rect">
                  <a:avLst/>
                </a:prstGeom>
              </p:spPr>
            </p:pic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A96CF702-4C45-0545-8760-A6D936AC6717}"/>
                    </a:ext>
                  </a:extLst>
                </p:cNvPr>
                <p:cNvSpPr/>
                <p:nvPr/>
              </p:nvSpPr>
              <p:spPr>
                <a:xfrm>
                  <a:off x="6756400" y="2540274"/>
                  <a:ext cx="111760" cy="1116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6ABB7E88-07CD-A540-8D76-29CC2EE3E3E2}"/>
                    </a:ext>
                  </a:extLst>
                </p:cNvPr>
                <p:cNvSpPr/>
                <p:nvPr/>
              </p:nvSpPr>
              <p:spPr>
                <a:xfrm>
                  <a:off x="6746240" y="3048274"/>
                  <a:ext cx="111760" cy="1116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59408D0-9F47-864B-9687-E275763756CA}"/>
                    </a:ext>
                  </a:extLst>
                </p:cNvPr>
                <p:cNvSpPr txBox="1"/>
                <p:nvPr/>
              </p:nvSpPr>
              <p:spPr>
                <a:xfrm>
                  <a:off x="6641919" y="2370768"/>
                  <a:ext cx="325730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200"/>
                    <a:t>+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B7FE366-BE15-2843-B303-E1E050C972FD}"/>
                    </a:ext>
                  </a:extLst>
                </p:cNvPr>
                <p:cNvSpPr txBox="1"/>
                <p:nvPr/>
              </p:nvSpPr>
              <p:spPr>
                <a:xfrm>
                  <a:off x="6641919" y="2868608"/>
                  <a:ext cx="325730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200"/>
                    <a:t>+</a:t>
                  </a:r>
                </a:p>
              </p:txBody>
            </p:sp>
          </p:grp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0E9B68D-98A0-0946-B621-646B432CB4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0329" y="2618184"/>
                <a:ext cx="202458" cy="189936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4206E1C-6BAD-214F-8BDB-341B2EC6B8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17476" y="3119124"/>
                <a:ext cx="202458" cy="189936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7C48A5D-E6E4-6C45-A747-C07CAF5ECE69}"/>
                  </a:ext>
                </a:extLst>
              </p:cNvPr>
              <p:cNvSpPr/>
              <p:nvPr/>
            </p:nvSpPr>
            <p:spPr>
              <a:xfrm>
                <a:off x="6758224" y="328850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13E1E33-CCD8-BE4B-8F80-F779EBB9911D}"/>
                  </a:ext>
                </a:extLst>
              </p:cNvPr>
              <p:cNvSpPr/>
              <p:nvPr/>
            </p:nvSpPr>
            <p:spPr>
              <a:xfrm>
                <a:off x="7002064" y="305482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9F30FBB-9F78-0245-A351-E98DC0F6AFD5}"/>
                  </a:ext>
                </a:extLst>
              </p:cNvPr>
              <p:cNvSpPr/>
              <p:nvPr/>
            </p:nvSpPr>
            <p:spPr>
              <a:xfrm>
                <a:off x="6758224" y="279066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F91F1E5-1F32-BF4D-89D3-624CBD8CE2C8}"/>
                  </a:ext>
                </a:extLst>
              </p:cNvPr>
              <p:cNvSpPr/>
              <p:nvPr/>
            </p:nvSpPr>
            <p:spPr>
              <a:xfrm>
                <a:off x="7002064" y="255698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C05EEB-9088-7744-84F6-BBFE7D467AC9}"/>
                </a:ext>
              </a:extLst>
            </p:cNvPr>
            <p:cNvSpPr txBox="1"/>
            <p:nvPr/>
          </p:nvSpPr>
          <p:spPr>
            <a:xfrm>
              <a:off x="1026033" y="885348"/>
              <a:ext cx="70243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400"/>
                <a:t>1   0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AA29CE-0FAF-664F-A2E6-682590D22A0A}"/>
                </a:ext>
              </a:extLst>
            </p:cNvPr>
            <p:cNvSpPr txBox="1"/>
            <p:nvPr/>
          </p:nvSpPr>
          <p:spPr>
            <a:xfrm>
              <a:off x="2295778" y="2621940"/>
              <a:ext cx="34015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400">
                  <a:solidFill>
                    <a:srgbClr val="192AFF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EC6CBA4-C4D3-594D-8D75-D383DB4DE675}"/>
                </a:ext>
              </a:extLst>
            </p:cNvPr>
            <p:cNvSpPr txBox="1"/>
            <p:nvPr/>
          </p:nvSpPr>
          <p:spPr>
            <a:xfrm>
              <a:off x="2295778" y="3129284"/>
              <a:ext cx="34015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40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BEEAFD1-92A2-5746-9002-4A4C166BFF5B}"/>
                </a:ext>
              </a:extLst>
            </p:cNvPr>
            <p:cNvSpPr txBox="1"/>
            <p:nvPr/>
          </p:nvSpPr>
          <p:spPr>
            <a:xfrm>
              <a:off x="2290585" y="2114596"/>
              <a:ext cx="34015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400"/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586EFF-EC03-9D40-A74A-692D61720108}"/>
                </a:ext>
              </a:extLst>
            </p:cNvPr>
            <p:cNvSpPr txBox="1"/>
            <p:nvPr/>
          </p:nvSpPr>
          <p:spPr>
            <a:xfrm>
              <a:off x="2290585" y="1630091"/>
              <a:ext cx="34015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400"/>
                <a:t>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401FB00-B85A-5442-A8EE-060B45DA0B0E}"/>
                </a:ext>
              </a:extLst>
            </p:cNvPr>
            <p:cNvSpPr txBox="1"/>
            <p:nvPr/>
          </p:nvSpPr>
          <p:spPr>
            <a:xfrm>
              <a:off x="2904495" y="3637129"/>
              <a:ext cx="31451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000">
                  <a:solidFill>
                    <a:srgbClr val="192AFF"/>
                  </a:solidFill>
                </a:rPr>
                <a:t>1</a:t>
              </a: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DBEE2F9-90A9-9C4E-9C98-E8CAE1227CBC}"/>
                </a:ext>
              </a:extLst>
            </p:cNvPr>
            <p:cNvSpPr/>
            <p:nvPr/>
          </p:nvSpPr>
          <p:spPr>
            <a:xfrm>
              <a:off x="2611120" y="3017520"/>
              <a:ext cx="792480" cy="741680"/>
            </a:xfrm>
            <a:custGeom>
              <a:avLst/>
              <a:gdLst>
                <a:gd name="connsiteX0" fmla="*/ 0 w 792480"/>
                <a:gd name="connsiteY0" fmla="*/ 0 h 741680"/>
                <a:gd name="connsiteX1" fmla="*/ 670560 w 792480"/>
                <a:gd name="connsiteY1" fmla="*/ 0 h 741680"/>
                <a:gd name="connsiteX2" fmla="*/ 751840 w 792480"/>
                <a:gd name="connsiteY2" fmla="*/ 10160 h 741680"/>
                <a:gd name="connsiteX3" fmla="*/ 772160 w 792480"/>
                <a:gd name="connsiteY3" fmla="*/ 40640 h 741680"/>
                <a:gd name="connsiteX4" fmla="*/ 792480 w 792480"/>
                <a:gd name="connsiteY4" fmla="*/ 101600 h 741680"/>
                <a:gd name="connsiteX5" fmla="*/ 782320 w 792480"/>
                <a:gd name="connsiteY5" fmla="*/ 213360 h 741680"/>
                <a:gd name="connsiteX6" fmla="*/ 772160 w 792480"/>
                <a:gd name="connsiteY6" fmla="*/ 243840 h 741680"/>
                <a:gd name="connsiteX7" fmla="*/ 680720 w 792480"/>
                <a:gd name="connsiteY7" fmla="*/ 294640 h 741680"/>
                <a:gd name="connsiteX8" fmla="*/ 650240 w 792480"/>
                <a:gd name="connsiteY8" fmla="*/ 314960 h 741680"/>
                <a:gd name="connsiteX9" fmla="*/ 619760 w 792480"/>
                <a:gd name="connsiteY9" fmla="*/ 325120 h 741680"/>
                <a:gd name="connsiteX10" fmla="*/ 589280 w 792480"/>
                <a:gd name="connsiteY10" fmla="*/ 345440 h 741680"/>
                <a:gd name="connsiteX11" fmla="*/ 528320 w 792480"/>
                <a:gd name="connsiteY11" fmla="*/ 365760 h 741680"/>
                <a:gd name="connsiteX12" fmla="*/ 436880 w 792480"/>
                <a:gd name="connsiteY12" fmla="*/ 426720 h 741680"/>
                <a:gd name="connsiteX13" fmla="*/ 406400 w 792480"/>
                <a:gd name="connsiteY13" fmla="*/ 447040 h 741680"/>
                <a:gd name="connsiteX14" fmla="*/ 365760 w 792480"/>
                <a:gd name="connsiteY14" fmla="*/ 508000 h 741680"/>
                <a:gd name="connsiteX15" fmla="*/ 345440 w 792480"/>
                <a:gd name="connsiteY15" fmla="*/ 568960 h 741680"/>
                <a:gd name="connsiteX16" fmla="*/ 335280 w 792480"/>
                <a:gd name="connsiteY16" fmla="*/ 741680 h 74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2480" h="741680">
                  <a:moveTo>
                    <a:pt x="0" y="0"/>
                  </a:moveTo>
                  <a:cubicBezTo>
                    <a:pt x="277816" y="39688"/>
                    <a:pt x="-26785" y="0"/>
                    <a:pt x="670560" y="0"/>
                  </a:cubicBezTo>
                  <a:cubicBezTo>
                    <a:pt x="697864" y="0"/>
                    <a:pt x="724747" y="6773"/>
                    <a:pt x="751840" y="10160"/>
                  </a:cubicBezTo>
                  <a:cubicBezTo>
                    <a:pt x="758613" y="20320"/>
                    <a:pt x="767201" y="29482"/>
                    <a:pt x="772160" y="40640"/>
                  </a:cubicBezTo>
                  <a:cubicBezTo>
                    <a:pt x="780859" y="60213"/>
                    <a:pt x="792480" y="101600"/>
                    <a:pt x="792480" y="101600"/>
                  </a:cubicBezTo>
                  <a:cubicBezTo>
                    <a:pt x="789093" y="138853"/>
                    <a:pt x="787610" y="176329"/>
                    <a:pt x="782320" y="213360"/>
                  </a:cubicBezTo>
                  <a:cubicBezTo>
                    <a:pt x="780805" y="223962"/>
                    <a:pt x="779733" y="236267"/>
                    <a:pt x="772160" y="243840"/>
                  </a:cubicBezTo>
                  <a:cubicBezTo>
                    <a:pt x="708091" y="307909"/>
                    <a:pt x="731824" y="269088"/>
                    <a:pt x="680720" y="294640"/>
                  </a:cubicBezTo>
                  <a:cubicBezTo>
                    <a:pt x="669798" y="300101"/>
                    <a:pt x="661162" y="309499"/>
                    <a:pt x="650240" y="314960"/>
                  </a:cubicBezTo>
                  <a:cubicBezTo>
                    <a:pt x="640661" y="319749"/>
                    <a:pt x="629339" y="320331"/>
                    <a:pt x="619760" y="325120"/>
                  </a:cubicBezTo>
                  <a:cubicBezTo>
                    <a:pt x="608838" y="330581"/>
                    <a:pt x="600438" y="340481"/>
                    <a:pt x="589280" y="345440"/>
                  </a:cubicBezTo>
                  <a:cubicBezTo>
                    <a:pt x="569707" y="354139"/>
                    <a:pt x="546142" y="353879"/>
                    <a:pt x="528320" y="365760"/>
                  </a:cubicBezTo>
                  <a:lnTo>
                    <a:pt x="436880" y="426720"/>
                  </a:lnTo>
                  <a:lnTo>
                    <a:pt x="406400" y="447040"/>
                  </a:lnTo>
                  <a:cubicBezTo>
                    <a:pt x="392853" y="467360"/>
                    <a:pt x="373483" y="484832"/>
                    <a:pt x="365760" y="508000"/>
                  </a:cubicBezTo>
                  <a:lnTo>
                    <a:pt x="345440" y="568960"/>
                  </a:lnTo>
                  <a:cubicBezTo>
                    <a:pt x="320287" y="644420"/>
                    <a:pt x="335280" y="588730"/>
                    <a:pt x="335280" y="741680"/>
                  </a:cubicBezTo>
                </a:path>
              </a:pathLst>
            </a:custGeom>
            <a:noFill/>
            <a:ln w="25400">
              <a:solidFill>
                <a:srgbClr val="192AFF"/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31A856A-25CD-CD40-AC4E-77622700D4F8}"/>
              </a:ext>
            </a:extLst>
          </p:cNvPr>
          <p:cNvGrpSpPr/>
          <p:nvPr/>
        </p:nvGrpSpPr>
        <p:grpSpPr>
          <a:xfrm>
            <a:off x="4954831" y="955028"/>
            <a:ext cx="3255695" cy="4260526"/>
            <a:chOff x="4954831" y="955028"/>
            <a:chExt cx="3255695" cy="426052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08B66D7-77D0-4D48-8475-D81ED0904C4F}"/>
                </a:ext>
              </a:extLst>
            </p:cNvPr>
            <p:cNvGrpSpPr/>
            <p:nvPr/>
          </p:nvGrpSpPr>
          <p:grpSpPr>
            <a:xfrm>
              <a:off x="4954831" y="1094421"/>
              <a:ext cx="3255695" cy="4121133"/>
              <a:chOff x="4917313" y="1014581"/>
              <a:chExt cx="3255695" cy="4121133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FD0278E-3E93-5247-9238-CB8093298500}"/>
                  </a:ext>
                </a:extLst>
              </p:cNvPr>
              <p:cNvGrpSpPr/>
              <p:nvPr/>
            </p:nvGrpSpPr>
            <p:grpSpPr>
              <a:xfrm>
                <a:off x="4917313" y="1014581"/>
                <a:ext cx="3255695" cy="4121133"/>
                <a:chOff x="4917313" y="1014581"/>
                <a:chExt cx="3255695" cy="4121133"/>
              </a:xfrm>
            </p:grpSpPr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4BC54067-6E0B-A146-A084-1C1741AD79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917313" y="1014581"/>
                  <a:ext cx="3255695" cy="4121133"/>
                </a:xfrm>
                <a:prstGeom prst="rect">
                  <a:avLst/>
                </a:prstGeom>
              </p:spPr>
            </p:pic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7E132920-ECF6-F644-A209-65828E0150CD}"/>
                    </a:ext>
                  </a:extLst>
                </p:cNvPr>
                <p:cNvSpPr/>
                <p:nvPr/>
              </p:nvSpPr>
              <p:spPr>
                <a:xfrm>
                  <a:off x="6756400" y="2540274"/>
                  <a:ext cx="111760" cy="1116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9D6036AE-265B-D04B-A170-54F2D7E4AC74}"/>
                    </a:ext>
                  </a:extLst>
                </p:cNvPr>
                <p:cNvSpPr/>
                <p:nvPr/>
              </p:nvSpPr>
              <p:spPr>
                <a:xfrm>
                  <a:off x="6746240" y="3048274"/>
                  <a:ext cx="111760" cy="1116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D387422-21DD-3C49-9E2E-1DFE90608CA7}"/>
                    </a:ext>
                  </a:extLst>
                </p:cNvPr>
                <p:cNvSpPr txBox="1"/>
                <p:nvPr/>
              </p:nvSpPr>
              <p:spPr>
                <a:xfrm>
                  <a:off x="6641919" y="2370768"/>
                  <a:ext cx="325730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200"/>
                    <a:t>+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AC5B5A3-B79D-F849-A4C2-53B5F2F31040}"/>
                    </a:ext>
                  </a:extLst>
                </p:cNvPr>
                <p:cNvSpPr txBox="1"/>
                <p:nvPr/>
              </p:nvSpPr>
              <p:spPr>
                <a:xfrm>
                  <a:off x="6641919" y="2868608"/>
                  <a:ext cx="325730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200"/>
                    <a:t>+</a:t>
                  </a:r>
                </a:p>
              </p:txBody>
            </p: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6C86A68-FAEA-A94E-BB8E-68E1F4EF70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0329" y="2618184"/>
                <a:ext cx="202458" cy="189936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18E6BBF-163E-DE4D-820A-782D39FD7E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17476" y="3119124"/>
                <a:ext cx="202458" cy="189936"/>
              </a:xfrm>
              <a:prstGeom prst="rect">
                <a:avLst/>
              </a:prstGeom>
            </p:spPr>
          </p:pic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DCA351D-9C69-5940-B89E-69333E327C1C}"/>
                  </a:ext>
                </a:extLst>
              </p:cNvPr>
              <p:cNvSpPr/>
              <p:nvPr/>
            </p:nvSpPr>
            <p:spPr>
              <a:xfrm>
                <a:off x="6758224" y="328850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B125270-8575-1B4D-8D79-41FD100D2619}"/>
                  </a:ext>
                </a:extLst>
              </p:cNvPr>
              <p:cNvSpPr/>
              <p:nvPr/>
            </p:nvSpPr>
            <p:spPr>
              <a:xfrm>
                <a:off x="7002064" y="305482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CB71327-94D9-6543-8C3B-992AF07D4D8F}"/>
                  </a:ext>
                </a:extLst>
              </p:cNvPr>
              <p:cNvSpPr/>
              <p:nvPr/>
            </p:nvSpPr>
            <p:spPr>
              <a:xfrm>
                <a:off x="6758224" y="279066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0FCA487-9E92-AD42-B16E-CCBFB3FCE82A}"/>
                  </a:ext>
                </a:extLst>
              </p:cNvPr>
              <p:cNvSpPr/>
              <p:nvPr/>
            </p:nvSpPr>
            <p:spPr>
              <a:xfrm>
                <a:off x="7002064" y="255698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BA06E30-44FE-1443-81AA-51549813FAF6}"/>
                </a:ext>
              </a:extLst>
            </p:cNvPr>
            <p:cNvSpPr txBox="1"/>
            <p:nvPr/>
          </p:nvSpPr>
          <p:spPr>
            <a:xfrm>
              <a:off x="4975151" y="955028"/>
              <a:ext cx="70243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400"/>
                <a:t>1   0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3A53D8D-9655-FC4B-A96D-1AC37535E4C5}"/>
                </a:ext>
              </a:extLst>
            </p:cNvPr>
            <p:cNvSpPr txBox="1"/>
            <p:nvPr/>
          </p:nvSpPr>
          <p:spPr>
            <a:xfrm>
              <a:off x="6244896" y="2691620"/>
              <a:ext cx="34015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400"/>
                <a:t>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1B74E8B-9ACF-0D4D-997C-914FD8E527A6}"/>
                </a:ext>
              </a:extLst>
            </p:cNvPr>
            <p:cNvSpPr txBox="1"/>
            <p:nvPr/>
          </p:nvSpPr>
          <p:spPr>
            <a:xfrm>
              <a:off x="6244896" y="3198964"/>
              <a:ext cx="34015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400"/>
                <a:t>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1FA34F9-A264-FD41-8A58-AC4BD3CE15EE}"/>
                </a:ext>
              </a:extLst>
            </p:cNvPr>
            <p:cNvSpPr txBox="1"/>
            <p:nvPr/>
          </p:nvSpPr>
          <p:spPr>
            <a:xfrm>
              <a:off x="6239703" y="2184276"/>
              <a:ext cx="34015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400"/>
                <a:t>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0C7AAA8-7381-3043-BC4E-D7BD1D957C83}"/>
                </a:ext>
              </a:extLst>
            </p:cNvPr>
            <p:cNvSpPr txBox="1"/>
            <p:nvPr/>
          </p:nvSpPr>
          <p:spPr>
            <a:xfrm>
              <a:off x="6239703" y="1699771"/>
              <a:ext cx="34015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400"/>
                <a:t>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4980894-E416-8946-8F31-2BEC994345D5}"/>
                </a:ext>
              </a:extLst>
            </p:cNvPr>
            <p:cNvSpPr txBox="1"/>
            <p:nvPr/>
          </p:nvSpPr>
          <p:spPr>
            <a:xfrm>
              <a:off x="6853613" y="3706809"/>
              <a:ext cx="31451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000"/>
                <a:t>1</a:t>
              </a: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43B7B7D0-2D09-C047-898F-2C78F7DE451A}"/>
                </a:ext>
              </a:extLst>
            </p:cNvPr>
            <p:cNvSpPr/>
            <p:nvPr/>
          </p:nvSpPr>
          <p:spPr>
            <a:xfrm>
              <a:off x="6560238" y="2550434"/>
              <a:ext cx="792480" cy="674234"/>
            </a:xfrm>
            <a:custGeom>
              <a:avLst/>
              <a:gdLst>
                <a:gd name="connsiteX0" fmla="*/ 0 w 792480"/>
                <a:gd name="connsiteY0" fmla="*/ 0 h 741680"/>
                <a:gd name="connsiteX1" fmla="*/ 670560 w 792480"/>
                <a:gd name="connsiteY1" fmla="*/ 0 h 741680"/>
                <a:gd name="connsiteX2" fmla="*/ 751840 w 792480"/>
                <a:gd name="connsiteY2" fmla="*/ 10160 h 741680"/>
                <a:gd name="connsiteX3" fmla="*/ 772160 w 792480"/>
                <a:gd name="connsiteY3" fmla="*/ 40640 h 741680"/>
                <a:gd name="connsiteX4" fmla="*/ 792480 w 792480"/>
                <a:gd name="connsiteY4" fmla="*/ 101600 h 741680"/>
                <a:gd name="connsiteX5" fmla="*/ 782320 w 792480"/>
                <a:gd name="connsiteY5" fmla="*/ 213360 h 741680"/>
                <a:gd name="connsiteX6" fmla="*/ 772160 w 792480"/>
                <a:gd name="connsiteY6" fmla="*/ 243840 h 741680"/>
                <a:gd name="connsiteX7" fmla="*/ 680720 w 792480"/>
                <a:gd name="connsiteY7" fmla="*/ 294640 h 741680"/>
                <a:gd name="connsiteX8" fmla="*/ 650240 w 792480"/>
                <a:gd name="connsiteY8" fmla="*/ 314960 h 741680"/>
                <a:gd name="connsiteX9" fmla="*/ 619760 w 792480"/>
                <a:gd name="connsiteY9" fmla="*/ 325120 h 741680"/>
                <a:gd name="connsiteX10" fmla="*/ 589280 w 792480"/>
                <a:gd name="connsiteY10" fmla="*/ 345440 h 741680"/>
                <a:gd name="connsiteX11" fmla="*/ 528320 w 792480"/>
                <a:gd name="connsiteY11" fmla="*/ 365760 h 741680"/>
                <a:gd name="connsiteX12" fmla="*/ 436880 w 792480"/>
                <a:gd name="connsiteY12" fmla="*/ 426720 h 741680"/>
                <a:gd name="connsiteX13" fmla="*/ 406400 w 792480"/>
                <a:gd name="connsiteY13" fmla="*/ 447040 h 741680"/>
                <a:gd name="connsiteX14" fmla="*/ 365760 w 792480"/>
                <a:gd name="connsiteY14" fmla="*/ 508000 h 741680"/>
                <a:gd name="connsiteX15" fmla="*/ 345440 w 792480"/>
                <a:gd name="connsiteY15" fmla="*/ 568960 h 741680"/>
                <a:gd name="connsiteX16" fmla="*/ 335280 w 792480"/>
                <a:gd name="connsiteY16" fmla="*/ 741680 h 74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2480" h="741680">
                  <a:moveTo>
                    <a:pt x="0" y="0"/>
                  </a:moveTo>
                  <a:cubicBezTo>
                    <a:pt x="277816" y="39688"/>
                    <a:pt x="-26785" y="0"/>
                    <a:pt x="670560" y="0"/>
                  </a:cubicBezTo>
                  <a:cubicBezTo>
                    <a:pt x="697864" y="0"/>
                    <a:pt x="724747" y="6773"/>
                    <a:pt x="751840" y="10160"/>
                  </a:cubicBezTo>
                  <a:cubicBezTo>
                    <a:pt x="758613" y="20320"/>
                    <a:pt x="767201" y="29482"/>
                    <a:pt x="772160" y="40640"/>
                  </a:cubicBezTo>
                  <a:cubicBezTo>
                    <a:pt x="780859" y="60213"/>
                    <a:pt x="792480" y="101600"/>
                    <a:pt x="792480" y="101600"/>
                  </a:cubicBezTo>
                  <a:cubicBezTo>
                    <a:pt x="789093" y="138853"/>
                    <a:pt x="787610" y="176329"/>
                    <a:pt x="782320" y="213360"/>
                  </a:cubicBezTo>
                  <a:cubicBezTo>
                    <a:pt x="780805" y="223962"/>
                    <a:pt x="779733" y="236267"/>
                    <a:pt x="772160" y="243840"/>
                  </a:cubicBezTo>
                  <a:cubicBezTo>
                    <a:pt x="708091" y="307909"/>
                    <a:pt x="731824" y="269088"/>
                    <a:pt x="680720" y="294640"/>
                  </a:cubicBezTo>
                  <a:cubicBezTo>
                    <a:pt x="669798" y="300101"/>
                    <a:pt x="661162" y="309499"/>
                    <a:pt x="650240" y="314960"/>
                  </a:cubicBezTo>
                  <a:cubicBezTo>
                    <a:pt x="640661" y="319749"/>
                    <a:pt x="629339" y="320331"/>
                    <a:pt x="619760" y="325120"/>
                  </a:cubicBezTo>
                  <a:cubicBezTo>
                    <a:pt x="608838" y="330581"/>
                    <a:pt x="600438" y="340481"/>
                    <a:pt x="589280" y="345440"/>
                  </a:cubicBezTo>
                  <a:cubicBezTo>
                    <a:pt x="569707" y="354139"/>
                    <a:pt x="546142" y="353879"/>
                    <a:pt x="528320" y="365760"/>
                  </a:cubicBezTo>
                  <a:lnTo>
                    <a:pt x="436880" y="426720"/>
                  </a:lnTo>
                  <a:lnTo>
                    <a:pt x="406400" y="447040"/>
                  </a:lnTo>
                  <a:cubicBezTo>
                    <a:pt x="392853" y="467360"/>
                    <a:pt x="373483" y="484832"/>
                    <a:pt x="365760" y="508000"/>
                  </a:cubicBezTo>
                  <a:lnTo>
                    <a:pt x="345440" y="568960"/>
                  </a:lnTo>
                  <a:cubicBezTo>
                    <a:pt x="320287" y="644420"/>
                    <a:pt x="335280" y="588730"/>
                    <a:pt x="335280" y="74168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headEnd type="triangle" w="lg" len="lg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B12E4E64-BFE4-9A4E-AAEF-DB365DE9D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143" y="5254516"/>
            <a:ext cx="2489200" cy="838200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B023C56F-B1C3-D242-86B5-DEA1E1FE1635}"/>
              </a:ext>
            </a:extLst>
          </p:cNvPr>
          <p:cNvGrpSpPr/>
          <p:nvPr/>
        </p:nvGrpSpPr>
        <p:grpSpPr>
          <a:xfrm>
            <a:off x="5326369" y="5270992"/>
            <a:ext cx="2438400" cy="838200"/>
            <a:chOff x="5326369" y="5270992"/>
            <a:chExt cx="2438400" cy="838200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E722600-BC8D-C443-A414-9B7D3D5BB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26369" y="5270992"/>
              <a:ext cx="2438400" cy="838200"/>
            </a:xfrm>
            <a:prstGeom prst="rect">
              <a:avLst/>
            </a:prstGeom>
          </p:spPr>
        </p:pic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1A6808E-2952-6447-BBE4-0F4FD5A466E4}"/>
                </a:ext>
              </a:extLst>
            </p:cNvPr>
            <p:cNvCxnSpPr/>
            <p:nvPr/>
          </p:nvCxnSpPr>
          <p:spPr>
            <a:xfrm flipH="1">
              <a:off x="6009366" y="5270992"/>
              <a:ext cx="114099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901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F214F1-C532-CB4C-A782-AB1A0548F6C0}"/>
              </a:ext>
            </a:extLst>
          </p:cNvPr>
          <p:cNvSpPr txBox="1"/>
          <p:nvPr/>
        </p:nvSpPr>
        <p:spPr>
          <a:xfrm>
            <a:off x="8000272" y="0"/>
            <a:ext cx="1143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/>
              <a:t>Matrice di contatti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AE96F3-EC02-5142-914A-B58B7E3F739A}"/>
              </a:ext>
            </a:extLst>
          </p:cNvPr>
          <p:cNvSpPr txBox="1"/>
          <p:nvPr/>
        </p:nvSpPr>
        <p:spPr>
          <a:xfrm>
            <a:off x="622690" y="307929"/>
            <a:ext cx="8058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La sua struttura è estremamente vantaggiosa se viene realizzata direttamente </a:t>
            </a:r>
          </a:p>
          <a:p>
            <a:r>
              <a:rPr lang="it-IT"/>
              <a:t>dal costruttore di integrati, che privilegia un’alta uniformità nella struttura circuitale.</a:t>
            </a:r>
          </a:p>
          <a:p>
            <a:r>
              <a:rPr lang="it-IT"/>
              <a:t>Supponiamo di voler realizzare la funzione dell’esempio precedente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A34772-DBB2-EC48-AAE0-D49421C43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85" y="1533466"/>
            <a:ext cx="2819400" cy="259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833DBD-B062-A541-9A88-E7DE135E3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505" y="1351966"/>
            <a:ext cx="2663076" cy="3508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811AA6-DC5B-D945-9E32-A4D36ABEB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277" y="4395619"/>
            <a:ext cx="3186551" cy="13965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09632B-AC88-8D4D-96A3-6D7294FF70AB}"/>
              </a:ext>
            </a:extLst>
          </p:cNvPr>
          <p:cNvSpPr txBox="1"/>
          <p:nvPr/>
        </p:nvSpPr>
        <p:spPr>
          <a:xfrm>
            <a:off x="4954505" y="5278837"/>
            <a:ext cx="3240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La matrice di contatti può essere</a:t>
            </a:r>
          </a:p>
          <a:p>
            <a:r>
              <a:rPr lang="it-IT"/>
              <a:t>“programmata” in fabbrica</a:t>
            </a:r>
          </a:p>
        </p:txBody>
      </p:sp>
    </p:spTree>
    <p:extLst>
      <p:ext uri="{BB962C8B-B14F-4D97-AF65-F5344CB8AC3E}">
        <p14:creationId xmlns:p14="http://schemas.microsoft.com/office/powerpoint/2010/main" val="326761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2A2BF4-8747-9F4C-92CC-28CD6F075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183" y="91992"/>
            <a:ext cx="4132259" cy="54447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794111-6D8C-B74D-9652-929C03489D19}"/>
              </a:ext>
            </a:extLst>
          </p:cNvPr>
          <p:cNvSpPr txBox="1"/>
          <p:nvPr/>
        </p:nvSpPr>
        <p:spPr>
          <a:xfrm>
            <a:off x="1719386" y="5193849"/>
            <a:ext cx="636803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/>
              <a:t>La matrice di contatti può essere “programmata” in fabbrica </a:t>
            </a:r>
          </a:p>
          <a:p>
            <a:r>
              <a:rPr lang="it-IT"/>
              <a:t>bruciando i fusibili associati agli 0 della funzione, in modo da eliminare i diodi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6768CF0-E8E0-A244-8426-85E3C0DD61F7}"/>
              </a:ext>
            </a:extLst>
          </p:cNvPr>
          <p:cNvGrpSpPr/>
          <p:nvPr/>
        </p:nvGrpSpPr>
        <p:grpSpPr>
          <a:xfrm>
            <a:off x="4667023" y="1165455"/>
            <a:ext cx="1421713" cy="1751232"/>
            <a:chOff x="4667023" y="1165455"/>
            <a:chExt cx="1421713" cy="175123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2AD1C5C-E54C-E441-AAA5-1316F4A7D50D}"/>
                </a:ext>
              </a:extLst>
            </p:cNvPr>
            <p:cNvGrpSpPr/>
            <p:nvPr/>
          </p:nvGrpSpPr>
          <p:grpSpPr>
            <a:xfrm>
              <a:off x="4667023" y="1165455"/>
              <a:ext cx="236380" cy="235700"/>
              <a:chOff x="7964790" y="2084089"/>
              <a:chExt cx="236380" cy="2357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6445C9D-0CF0-8B40-ABAE-B47334D2916C}"/>
                  </a:ext>
                </a:extLst>
              </p:cNvPr>
              <p:cNvGrpSpPr/>
              <p:nvPr/>
            </p:nvGrpSpPr>
            <p:grpSpPr>
              <a:xfrm>
                <a:off x="7964790" y="2084089"/>
                <a:ext cx="236380" cy="235700"/>
                <a:chOff x="7867354" y="2121565"/>
                <a:chExt cx="236380" cy="235700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136DAEDC-65D1-6142-A4F5-D2CA313E82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97738" y="2176098"/>
                  <a:ext cx="156107" cy="146452"/>
                </a:xfrm>
                <a:prstGeom prst="rect">
                  <a:avLst/>
                </a:prstGeom>
              </p:spPr>
            </p:pic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51AF551F-F56E-BD40-8A3F-8AD999C888C0}"/>
                    </a:ext>
                  </a:extLst>
                </p:cNvPr>
                <p:cNvSpPr/>
                <p:nvPr/>
              </p:nvSpPr>
              <p:spPr>
                <a:xfrm>
                  <a:off x="7867354" y="2303265"/>
                  <a:ext cx="54000" cy="5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F1526631-03D1-2249-B9F7-0120E61CFB4E}"/>
                    </a:ext>
                  </a:extLst>
                </p:cNvPr>
                <p:cNvSpPr/>
                <p:nvPr/>
              </p:nvSpPr>
              <p:spPr>
                <a:xfrm>
                  <a:off x="8049734" y="2121565"/>
                  <a:ext cx="54000" cy="5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6128E81-ACBC-AB44-8E52-2863520DF2D8}"/>
                  </a:ext>
                </a:extLst>
              </p:cNvPr>
              <p:cNvCxnSpPr/>
              <p:nvPr/>
            </p:nvCxnSpPr>
            <p:spPr>
              <a:xfrm flipV="1">
                <a:off x="8012743" y="2113739"/>
                <a:ext cx="156236" cy="16112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riangle 11">
                <a:extLst>
                  <a:ext uri="{FF2B5EF4-FFF2-40B4-BE49-F238E27FC236}">
                    <a16:creationId xmlns:a16="http://schemas.microsoft.com/office/drawing/2014/main" id="{5757DA57-A351-4A4B-B8C0-CF46C988C890}"/>
                  </a:ext>
                </a:extLst>
              </p:cNvPr>
              <p:cNvSpPr/>
              <p:nvPr/>
            </p:nvSpPr>
            <p:spPr>
              <a:xfrm rot="13515596">
                <a:off x="8040637" y="2181482"/>
                <a:ext cx="76741" cy="67456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5D5BF99-103E-BE4F-9BBA-1851599B72CB}"/>
                  </a:ext>
                </a:extLst>
              </p:cNvPr>
              <p:cNvCxnSpPr>
                <a:cxnSpLocks/>
                <a:stCxn id="4" idx="2"/>
              </p:cNvCxnSpPr>
              <p:nvPr/>
            </p:nvCxnSpPr>
            <p:spPr>
              <a:xfrm flipH="1" flipV="1">
                <a:off x="8011372" y="2199296"/>
                <a:ext cx="72000" cy="720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B7601B3-1090-FA4B-B11F-063CCC855A5B}"/>
                </a:ext>
              </a:extLst>
            </p:cNvPr>
            <p:cNvGrpSpPr/>
            <p:nvPr/>
          </p:nvGrpSpPr>
          <p:grpSpPr>
            <a:xfrm>
              <a:off x="4963356" y="1533755"/>
              <a:ext cx="236380" cy="235700"/>
              <a:chOff x="7964790" y="2084089"/>
              <a:chExt cx="236380" cy="2357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EA2BFA48-DFED-174C-B30B-D7F1834EBAED}"/>
                  </a:ext>
                </a:extLst>
              </p:cNvPr>
              <p:cNvGrpSpPr/>
              <p:nvPr/>
            </p:nvGrpSpPr>
            <p:grpSpPr>
              <a:xfrm>
                <a:off x="7964790" y="2084089"/>
                <a:ext cx="236380" cy="235700"/>
                <a:chOff x="7867354" y="2121565"/>
                <a:chExt cx="236380" cy="235700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22149BB3-A8C2-D542-8DE2-118251955C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97738" y="2176098"/>
                  <a:ext cx="156107" cy="146452"/>
                </a:xfrm>
                <a:prstGeom prst="rect">
                  <a:avLst/>
                </a:prstGeom>
              </p:spPr>
            </p:pic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C396887B-C09C-0F44-B973-5E407D4EBED1}"/>
                    </a:ext>
                  </a:extLst>
                </p:cNvPr>
                <p:cNvSpPr/>
                <p:nvPr/>
              </p:nvSpPr>
              <p:spPr>
                <a:xfrm>
                  <a:off x="7867354" y="2303265"/>
                  <a:ext cx="54000" cy="5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7117B373-6F06-5D4C-9ADD-5340BBDE5AB3}"/>
                    </a:ext>
                  </a:extLst>
                </p:cNvPr>
                <p:cNvSpPr/>
                <p:nvPr/>
              </p:nvSpPr>
              <p:spPr>
                <a:xfrm>
                  <a:off x="8049734" y="2121565"/>
                  <a:ext cx="54000" cy="5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B66E8BB-6FF8-2D48-B1D6-8B091D53AE19}"/>
                  </a:ext>
                </a:extLst>
              </p:cNvPr>
              <p:cNvCxnSpPr/>
              <p:nvPr/>
            </p:nvCxnSpPr>
            <p:spPr>
              <a:xfrm flipV="1">
                <a:off x="8012743" y="2113739"/>
                <a:ext cx="156236" cy="16112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riangle 19">
                <a:extLst>
                  <a:ext uri="{FF2B5EF4-FFF2-40B4-BE49-F238E27FC236}">
                    <a16:creationId xmlns:a16="http://schemas.microsoft.com/office/drawing/2014/main" id="{8BB11973-ED43-FF41-A98D-7726D03DD451}"/>
                  </a:ext>
                </a:extLst>
              </p:cNvPr>
              <p:cNvSpPr/>
              <p:nvPr/>
            </p:nvSpPr>
            <p:spPr>
              <a:xfrm rot="13515596">
                <a:off x="8040637" y="2181482"/>
                <a:ext cx="76741" cy="67456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FF47A1E-B714-2045-9630-1BDE99539A9B}"/>
                  </a:ext>
                </a:extLst>
              </p:cNvPr>
              <p:cNvCxnSpPr>
                <a:cxnSpLocks/>
                <a:stCxn id="22" idx="2"/>
              </p:cNvCxnSpPr>
              <p:nvPr/>
            </p:nvCxnSpPr>
            <p:spPr>
              <a:xfrm flipH="1" flipV="1">
                <a:off x="8011372" y="2199296"/>
                <a:ext cx="72000" cy="720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32E4164-0AA8-AC4C-BB93-24821E898958}"/>
                </a:ext>
              </a:extLst>
            </p:cNvPr>
            <p:cNvGrpSpPr/>
            <p:nvPr/>
          </p:nvGrpSpPr>
          <p:grpSpPr>
            <a:xfrm>
              <a:off x="5556023" y="2299989"/>
              <a:ext cx="236380" cy="235700"/>
              <a:chOff x="7964790" y="2084089"/>
              <a:chExt cx="236380" cy="235700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36A39C0F-34BB-DB4C-8138-F3FB32A2C865}"/>
                  </a:ext>
                </a:extLst>
              </p:cNvPr>
              <p:cNvGrpSpPr/>
              <p:nvPr/>
            </p:nvGrpSpPr>
            <p:grpSpPr>
              <a:xfrm>
                <a:off x="7964790" y="2084089"/>
                <a:ext cx="236380" cy="235700"/>
                <a:chOff x="7867354" y="2121565"/>
                <a:chExt cx="236380" cy="235700"/>
              </a:xfrm>
            </p:grpSpPr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0F63A10A-0A61-7046-9560-C024B9C707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97738" y="2176098"/>
                  <a:ext cx="156107" cy="146452"/>
                </a:xfrm>
                <a:prstGeom prst="rect">
                  <a:avLst/>
                </a:prstGeom>
              </p:spPr>
            </p:pic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A02E08DD-1E1F-3D4D-BBB1-E191BEC148F3}"/>
                    </a:ext>
                  </a:extLst>
                </p:cNvPr>
                <p:cNvSpPr/>
                <p:nvPr/>
              </p:nvSpPr>
              <p:spPr>
                <a:xfrm>
                  <a:off x="7867354" y="2303265"/>
                  <a:ext cx="54000" cy="5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E29134C3-0B79-9043-8BFD-91BC73231EA1}"/>
                    </a:ext>
                  </a:extLst>
                </p:cNvPr>
                <p:cNvSpPr/>
                <p:nvPr/>
              </p:nvSpPr>
              <p:spPr>
                <a:xfrm>
                  <a:off x="8049734" y="2121565"/>
                  <a:ext cx="54000" cy="5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7173EC5-851A-594C-96D0-6145C131A96F}"/>
                  </a:ext>
                </a:extLst>
              </p:cNvPr>
              <p:cNvCxnSpPr/>
              <p:nvPr/>
            </p:nvCxnSpPr>
            <p:spPr>
              <a:xfrm flipV="1">
                <a:off x="8012743" y="2113739"/>
                <a:ext cx="156236" cy="16112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riangle 27">
                <a:extLst>
                  <a:ext uri="{FF2B5EF4-FFF2-40B4-BE49-F238E27FC236}">
                    <a16:creationId xmlns:a16="http://schemas.microsoft.com/office/drawing/2014/main" id="{612E6A3F-1158-064A-8C5B-9BCAD92DBD5C}"/>
                  </a:ext>
                </a:extLst>
              </p:cNvPr>
              <p:cNvSpPr/>
              <p:nvPr/>
            </p:nvSpPr>
            <p:spPr>
              <a:xfrm rot="13515596">
                <a:off x="8040637" y="2181482"/>
                <a:ext cx="76741" cy="67456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8A46648-CD5B-1848-A056-AD5553AF67A4}"/>
                  </a:ext>
                </a:extLst>
              </p:cNvPr>
              <p:cNvCxnSpPr>
                <a:cxnSpLocks/>
                <a:stCxn id="30" idx="2"/>
              </p:cNvCxnSpPr>
              <p:nvPr/>
            </p:nvCxnSpPr>
            <p:spPr>
              <a:xfrm flipH="1" flipV="1">
                <a:off x="8011372" y="2199296"/>
                <a:ext cx="72000" cy="720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656EE52-DA95-FF4F-86F8-CADBB6049F26}"/>
                </a:ext>
              </a:extLst>
            </p:cNvPr>
            <p:cNvGrpSpPr/>
            <p:nvPr/>
          </p:nvGrpSpPr>
          <p:grpSpPr>
            <a:xfrm>
              <a:off x="5852356" y="2680987"/>
              <a:ext cx="236380" cy="235700"/>
              <a:chOff x="7964790" y="2084089"/>
              <a:chExt cx="236380" cy="23570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A7C851A-B1FE-0D45-B0A1-6F9383FE0A0C}"/>
                  </a:ext>
                </a:extLst>
              </p:cNvPr>
              <p:cNvGrpSpPr/>
              <p:nvPr/>
            </p:nvGrpSpPr>
            <p:grpSpPr>
              <a:xfrm>
                <a:off x="7964790" y="2084089"/>
                <a:ext cx="236380" cy="235700"/>
                <a:chOff x="7867354" y="2121565"/>
                <a:chExt cx="236380" cy="235700"/>
              </a:xfrm>
            </p:grpSpPr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4B07C959-5ECE-EC46-B074-2A2406C0A7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97738" y="2176098"/>
                  <a:ext cx="156107" cy="146452"/>
                </a:xfrm>
                <a:prstGeom prst="rect">
                  <a:avLst/>
                </a:prstGeom>
              </p:spPr>
            </p:pic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BA9C00D8-A33C-A645-9423-BE48C4F75A9B}"/>
                    </a:ext>
                  </a:extLst>
                </p:cNvPr>
                <p:cNvSpPr/>
                <p:nvPr/>
              </p:nvSpPr>
              <p:spPr>
                <a:xfrm>
                  <a:off x="7867354" y="2303265"/>
                  <a:ext cx="54000" cy="5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F2708A4F-AEB2-8344-A6F1-DE854CB8E2B8}"/>
                    </a:ext>
                  </a:extLst>
                </p:cNvPr>
                <p:cNvSpPr/>
                <p:nvPr/>
              </p:nvSpPr>
              <p:spPr>
                <a:xfrm>
                  <a:off x="8049734" y="2121565"/>
                  <a:ext cx="54000" cy="5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253232F-6E23-0F4F-9500-BEE3B062C4C2}"/>
                  </a:ext>
                </a:extLst>
              </p:cNvPr>
              <p:cNvCxnSpPr/>
              <p:nvPr/>
            </p:nvCxnSpPr>
            <p:spPr>
              <a:xfrm flipV="1">
                <a:off x="8012743" y="2113739"/>
                <a:ext cx="156236" cy="16112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riangle 35">
                <a:extLst>
                  <a:ext uri="{FF2B5EF4-FFF2-40B4-BE49-F238E27FC236}">
                    <a16:creationId xmlns:a16="http://schemas.microsoft.com/office/drawing/2014/main" id="{43458BFF-873D-9C44-A568-1EA9D8E29953}"/>
                  </a:ext>
                </a:extLst>
              </p:cNvPr>
              <p:cNvSpPr/>
              <p:nvPr/>
            </p:nvSpPr>
            <p:spPr>
              <a:xfrm rot="13515596">
                <a:off x="8040637" y="2181482"/>
                <a:ext cx="76741" cy="67456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911CC47-40EE-804D-85CC-E6626E280A9F}"/>
                  </a:ext>
                </a:extLst>
              </p:cNvPr>
              <p:cNvCxnSpPr>
                <a:cxnSpLocks/>
                <a:stCxn id="38" idx="2"/>
              </p:cNvCxnSpPr>
              <p:nvPr/>
            </p:nvCxnSpPr>
            <p:spPr>
              <a:xfrm flipH="1" flipV="1">
                <a:off x="8011372" y="2199296"/>
                <a:ext cx="72000" cy="720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3861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EEAEBD-F027-E245-8BE8-2A673C748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395" y="1610017"/>
            <a:ext cx="2841277" cy="292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EF7259-C15D-5C4A-848C-0949E35F6EE7}"/>
              </a:ext>
            </a:extLst>
          </p:cNvPr>
          <p:cNvSpPr txBox="1"/>
          <p:nvPr/>
        </p:nvSpPr>
        <p:spPr>
          <a:xfrm>
            <a:off x="1817580" y="330979"/>
            <a:ext cx="6467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La programmazione in fabbrica dei contatti consente di risparmiare</a:t>
            </a:r>
          </a:p>
          <a:p>
            <a:r>
              <a:rPr lang="it-IT"/>
              <a:t>i 2</a:t>
            </a:r>
            <a:r>
              <a:rPr lang="it-IT" baseline="30000"/>
              <a:t>3</a:t>
            </a:r>
            <a:r>
              <a:rPr lang="it-IT"/>
              <a:t> piedini d’ingresso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38912A-1EFE-C646-B84C-55681F741E6C}"/>
              </a:ext>
            </a:extLst>
          </p:cNvPr>
          <p:cNvGrpSpPr/>
          <p:nvPr/>
        </p:nvGrpSpPr>
        <p:grpSpPr>
          <a:xfrm>
            <a:off x="5016213" y="1447333"/>
            <a:ext cx="2663076" cy="4060590"/>
            <a:chOff x="5016213" y="1447333"/>
            <a:chExt cx="2663076" cy="406059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35F72CF-7408-9D4F-9F59-55C6BCD66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6213" y="1447333"/>
              <a:ext cx="2663076" cy="350894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D8E039-2218-B24F-9C30-135959F0F968}"/>
                </a:ext>
              </a:extLst>
            </p:cNvPr>
            <p:cNvSpPr txBox="1"/>
            <p:nvPr/>
          </p:nvSpPr>
          <p:spPr>
            <a:xfrm>
              <a:off x="5772501" y="5138591"/>
              <a:ext cx="1564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3+1 = 4 piedini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D0C9EDF-6831-3243-8138-50F663C9082A}"/>
              </a:ext>
            </a:extLst>
          </p:cNvPr>
          <p:cNvSpPr txBox="1"/>
          <p:nvPr/>
        </p:nvSpPr>
        <p:spPr>
          <a:xfrm>
            <a:off x="1700710" y="5133440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8+3+1 = 11 piedini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D645B8-C5EC-FE46-8D8E-CE3A860E5F02}"/>
              </a:ext>
            </a:extLst>
          </p:cNvPr>
          <p:cNvSpPr txBox="1"/>
          <p:nvPr/>
        </p:nvSpPr>
        <p:spPr>
          <a:xfrm>
            <a:off x="8000272" y="0"/>
            <a:ext cx="1143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/>
              <a:t>Matrice di contatti</a:t>
            </a:r>
          </a:p>
        </p:txBody>
      </p:sp>
    </p:spTree>
    <p:extLst>
      <p:ext uri="{BB962C8B-B14F-4D97-AF65-F5344CB8AC3E}">
        <p14:creationId xmlns:p14="http://schemas.microsoft.com/office/powerpoint/2010/main" val="117678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25F8EF-6AE9-464D-8C34-54988FC6426A}"/>
              </a:ext>
            </a:extLst>
          </p:cNvPr>
          <p:cNvSpPr txBox="1"/>
          <p:nvPr/>
        </p:nvSpPr>
        <p:spPr>
          <a:xfrm>
            <a:off x="630621" y="227023"/>
            <a:ext cx="79180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La struttura vista prima può essere estesa in modo tale da fornire non una, ma più </a:t>
            </a:r>
          </a:p>
          <a:p>
            <a:r>
              <a:rPr lang="it-IT"/>
              <a:t>funzioni di uscita, passando p.es. a una rete con </a:t>
            </a:r>
            <a:r>
              <a:rPr lang="it-IT" i="1"/>
              <a:t>n</a:t>
            </a:r>
            <a:r>
              <a:rPr lang="it-IT"/>
              <a:t> ingressi e </a:t>
            </a:r>
            <a:r>
              <a:rPr lang="it-IT" i="1"/>
              <a:t>k</a:t>
            </a:r>
            <a:r>
              <a:rPr lang="it-IT"/>
              <a:t> uscite. Una simile </a:t>
            </a:r>
          </a:p>
          <a:p>
            <a:r>
              <a:rPr lang="it-IT"/>
              <a:t>rete fornisce, per ogni configurazione degli </a:t>
            </a:r>
            <a:r>
              <a:rPr lang="it-IT" i="1"/>
              <a:t>n</a:t>
            </a:r>
            <a:r>
              <a:rPr lang="it-IT"/>
              <a:t> ingressi, una configurazione sulle </a:t>
            </a:r>
          </a:p>
          <a:p>
            <a:r>
              <a:rPr lang="it-IT" i="1"/>
              <a:t>k</a:t>
            </a:r>
            <a:r>
              <a:rPr lang="it-IT"/>
              <a:t> uscite. Essa corrisponde a una memoria </a:t>
            </a:r>
            <a:r>
              <a:rPr lang="it-IT" i="1"/>
              <a:t>ROM</a:t>
            </a:r>
            <a:r>
              <a:rPr lang="it-IT"/>
              <a:t>, acronimo di </a:t>
            </a:r>
            <a:r>
              <a:rPr lang="it-IT" i="1"/>
              <a:t>Read Only Memory </a:t>
            </a:r>
          </a:p>
          <a:p>
            <a:r>
              <a:rPr lang="it-IT"/>
              <a:t>(memoria di sola lettura)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7F5624-5F63-F949-8A93-CD859D9FA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92" y="2198914"/>
            <a:ext cx="2663076" cy="3508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956A3B-2971-D04C-BE95-C9CDD8290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231" y="1889678"/>
            <a:ext cx="3355819" cy="41274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8CB80A-9616-0843-BF8E-1AEA41C38250}"/>
              </a:ext>
            </a:extLst>
          </p:cNvPr>
          <p:cNvSpPr txBox="1"/>
          <p:nvPr/>
        </p:nvSpPr>
        <p:spPr>
          <a:xfrm>
            <a:off x="8649808" y="0"/>
            <a:ext cx="494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/>
              <a:t>ROM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3A1612-8BF4-9143-8860-95AC833FD119}"/>
              </a:ext>
            </a:extLst>
          </p:cNvPr>
          <p:cNvGrpSpPr/>
          <p:nvPr/>
        </p:nvGrpSpPr>
        <p:grpSpPr>
          <a:xfrm>
            <a:off x="7009830" y="1622169"/>
            <a:ext cx="1747837" cy="3611979"/>
            <a:chOff x="5757568" y="1571720"/>
            <a:chExt cx="1747837" cy="361197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108F5AE-540B-E54A-95D2-F30B296DE3FB}"/>
                </a:ext>
              </a:extLst>
            </p:cNvPr>
            <p:cNvGrpSpPr/>
            <p:nvPr/>
          </p:nvGrpSpPr>
          <p:grpSpPr>
            <a:xfrm>
              <a:off x="5757568" y="2148465"/>
              <a:ext cx="314830" cy="3035234"/>
              <a:chOff x="5921529" y="1612440"/>
              <a:chExt cx="314830" cy="3035234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87797F76-89FB-0346-AE8E-F315C41E16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09816" y="1612440"/>
                <a:ext cx="226543" cy="582120"/>
              </a:xfrm>
              <a:prstGeom prst="straightConnector1">
                <a:avLst/>
              </a:prstGeom>
              <a:ln w="19050">
                <a:solidFill>
                  <a:srgbClr val="192A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075F7AA-C5BD-404A-BC3A-66E5D2DD5BDF}"/>
                  </a:ext>
                </a:extLst>
              </p:cNvPr>
              <p:cNvSpPr/>
              <p:nvPr/>
            </p:nvSpPr>
            <p:spPr>
              <a:xfrm>
                <a:off x="5921529" y="2194560"/>
                <a:ext cx="176573" cy="2453114"/>
              </a:xfrm>
              <a:prstGeom prst="rect">
                <a:avLst/>
              </a:prstGeom>
              <a:noFill/>
              <a:ln w="25400">
                <a:solidFill>
                  <a:srgbClr val="192A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6F61E6-DADF-E84B-8C52-83B61646A8F5}"/>
                </a:ext>
              </a:extLst>
            </p:cNvPr>
            <p:cNvSpPr txBox="1"/>
            <p:nvPr/>
          </p:nvSpPr>
          <p:spPr>
            <a:xfrm>
              <a:off x="5934141" y="1571720"/>
              <a:ext cx="1571264" cy="584775"/>
            </a:xfrm>
            <a:prstGeom prst="rect">
              <a:avLst/>
            </a:prstGeom>
            <a:noFill/>
            <a:ln w="12700">
              <a:solidFill>
                <a:srgbClr val="192A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600">
                  <a:solidFill>
                    <a:srgbClr val="192AFF"/>
                  </a:solidFill>
                </a:rPr>
                <a:t>indirizzi delle</a:t>
              </a:r>
            </a:p>
            <a:p>
              <a:r>
                <a:rPr lang="it-IT" sz="1600">
                  <a:solidFill>
                    <a:srgbClr val="192AFF"/>
                  </a:solidFill>
                </a:rPr>
                <a:t>celle di memoria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842710-D2F8-5E49-851F-2902CA823CF5}"/>
              </a:ext>
            </a:extLst>
          </p:cNvPr>
          <p:cNvGrpSpPr/>
          <p:nvPr/>
        </p:nvGrpSpPr>
        <p:grpSpPr>
          <a:xfrm>
            <a:off x="7195383" y="2781034"/>
            <a:ext cx="1865662" cy="3416264"/>
            <a:chOff x="5934141" y="2730585"/>
            <a:chExt cx="1865662" cy="341626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E44A07B-EAE6-3E49-B045-6AD9DC973B29}"/>
                </a:ext>
              </a:extLst>
            </p:cNvPr>
            <p:cNvSpPr/>
            <p:nvPr/>
          </p:nvSpPr>
          <p:spPr>
            <a:xfrm>
              <a:off x="5934141" y="2730585"/>
              <a:ext cx="258554" cy="245311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01E8D21-220C-6540-8BCF-5DF6ED8AAF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92696" y="5183699"/>
              <a:ext cx="346841" cy="37837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DE0DBE-04A6-C846-951E-B5F236878545}"/>
                </a:ext>
              </a:extLst>
            </p:cNvPr>
            <p:cNvSpPr txBox="1"/>
            <p:nvPr/>
          </p:nvSpPr>
          <p:spPr>
            <a:xfrm>
              <a:off x="6228539" y="5562074"/>
              <a:ext cx="1571264" cy="584775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600">
                  <a:solidFill>
                    <a:srgbClr val="FF0000"/>
                  </a:solidFill>
                </a:rPr>
                <a:t>contenuto delle</a:t>
              </a:r>
            </a:p>
            <a:p>
              <a:r>
                <a:rPr lang="it-IT" sz="1600">
                  <a:solidFill>
                    <a:srgbClr val="FF0000"/>
                  </a:solidFill>
                </a:rPr>
                <a:t>celle di memoria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B8FFA4-CC8A-7B4E-B28C-FC8B86CD9EA1}"/>
              </a:ext>
            </a:extLst>
          </p:cNvPr>
          <p:cNvGrpSpPr/>
          <p:nvPr/>
        </p:nvGrpSpPr>
        <p:grpSpPr>
          <a:xfrm>
            <a:off x="5529690" y="4218852"/>
            <a:ext cx="1331463" cy="2352580"/>
            <a:chOff x="5529690" y="4218852"/>
            <a:chExt cx="1331463" cy="235258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7257EB6-16A3-814F-A787-660984B083AB}"/>
                </a:ext>
              </a:extLst>
            </p:cNvPr>
            <p:cNvSpPr/>
            <p:nvPr/>
          </p:nvSpPr>
          <p:spPr>
            <a:xfrm>
              <a:off x="5555768" y="4218852"/>
              <a:ext cx="1305385" cy="321617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261251C-2266-D74F-906E-DF519E15B6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63037" y="4540469"/>
              <a:ext cx="1" cy="1656829"/>
            </a:xfrm>
            <a:prstGeom prst="straightConnector1">
              <a:avLst/>
            </a:prstGeom>
            <a:ln w="19050">
              <a:solidFill>
                <a:srgbClr val="192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101720-6CCD-7C4A-A08B-55C0A8574331}"/>
                </a:ext>
              </a:extLst>
            </p:cNvPr>
            <p:cNvSpPr txBox="1"/>
            <p:nvPr/>
          </p:nvSpPr>
          <p:spPr>
            <a:xfrm>
              <a:off x="5529690" y="6202100"/>
              <a:ext cx="1266693" cy="369332"/>
            </a:xfrm>
            <a:prstGeom prst="rect">
              <a:avLst/>
            </a:prstGeom>
            <a:noFill/>
            <a:ln w="19050">
              <a:solidFill>
                <a:srgbClr val="192A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192AFF"/>
                  </a:solidFill>
                </a:rPr>
                <a:t>1 0 1 0 = 10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69F8CDF-C7FB-E845-A2EC-946B364E16A2}"/>
              </a:ext>
            </a:extLst>
          </p:cNvPr>
          <p:cNvGrpSpPr/>
          <p:nvPr/>
        </p:nvGrpSpPr>
        <p:grpSpPr>
          <a:xfrm>
            <a:off x="3814118" y="1766966"/>
            <a:ext cx="3047035" cy="1539424"/>
            <a:chOff x="3814118" y="3001045"/>
            <a:chExt cx="3047035" cy="153942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2BCD70-3403-894C-993D-6F11B96DF0D6}"/>
                </a:ext>
              </a:extLst>
            </p:cNvPr>
            <p:cNvSpPr/>
            <p:nvPr/>
          </p:nvSpPr>
          <p:spPr>
            <a:xfrm>
              <a:off x="5555768" y="4218852"/>
              <a:ext cx="1305385" cy="321617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934F27D-4C20-2546-8A2E-56FAF91341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80811" y="3370377"/>
              <a:ext cx="1056224" cy="848475"/>
            </a:xfrm>
            <a:prstGeom prst="straightConnector1">
              <a:avLst/>
            </a:prstGeom>
            <a:ln w="19050">
              <a:solidFill>
                <a:srgbClr val="192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401B29E-890A-BC41-B39D-CBFE45BBBA79}"/>
                </a:ext>
              </a:extLst>
            </p:cNvPr>
            <p:cNvSpPr txBox="1"/>
            <p:nvPr/>
          </p:nvSpPr>
          <p:spPr>
            <a:xfrm>
              <a:off x="3814118" y="3001045"/>
              <a:ext cx="1266693" cy="369332"/>
            </a:xfrm>
            <a:prstGeom prst="rect">
              <a:avLst/>
            </a:prstGeom>
            <a:noFill/>
            <a:ln w="19050">
              <a:solidFill>
                <a:srgbClr val="192A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192AFF"/>
                  </a:solidFill>
                </a:rPr>
                <a:t>1 1 0 1 = 13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7512957-9D44-6E40-8598-64E093303E2B}"/>
              </a:ext>
            </a:extLst>
          </p:cNvPr>
          <p:cNvSpPr txBox="1"/>
          <p:nvPr/>
        </p:nvSpPr>
        <p:spPr>
          <a:xfrm>
            <a:off x="1551707" y="5981553"/>
            <a:ext cx="2298578" cy="6463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it-IT"/>
              <a:t>presenza del diodo = 1</a:t>
            </a:r>
          </a:p>
          <a:p>
            <a:pPr algn="r"/>
            <a:r>
              <a:rPr lang="it-IT"/>
              <a:t>assenza del diodo = 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1A457B-88CA-B54E-BAC4-9CE04EA6BB7B}"/>
              </a:ext>
            </a:extLst>
          </p:cNvPr>
          <p:cNvSpPr/>
          <p:nvPr/>
        </p:nvSpPr>
        <p:spPr>
          <a:xfrm>
            <a:off x="7214542" y="4272892"/>
            <a:ext cx="221108" cy="32161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A8008A-2797-1E4D-88E6-ABF3688D6CF3}"/>
              </a:ext>
            </a:extLst>
          </p:cNvPr>
          <p:cNvSpPr/>
          <p:nvPr/>
        </p:nvSpPr>
        <p:spPr>
          <a:xfrm>
            <a:off x="7193206" y="3035404"/>
            <a:ext cx="221108" cy="32161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72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7" grpId="0" animBg="1"/>
      <p:bldP spid="2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D2CB5CB3-F067-0C42-9CB7-67B47DD8C371}"/>
              </a:ext>
            </a:extLst>
          </p:cNvPr>
          <p:cNvGrpSpPr/>
          <p:nvPr/>
        </p:nvGrpSpPr>
        <p:grpSpPr>
          <a:xfrm>
            <a:off x="2995448" y="1820307"/>
            <a:ext cx="3355819" cy="4130164"/>
            <a:chOff x="2995448" y="1820307"/>
            <a:chExt cx="3355819" cy="413016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DAC2074-D2DC-D24F-9C88-8062E16A0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5448" y="1820307"/>
              <a:ext cx="3355819" cy="4127412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B7C215E-8E71-CE47-A0FF-556F2E19C489}"/>
                </a:ext>
              </a:extLst>
            </p:cNvPr>
            <p:cNvSpPr/>
            <p:nvPr/>
          </p:nvSpPr>
          <p:spPr>
            <a:xfrm>
              <a:off x="3052572" y="5736060"/>
              <a:ext cx="3241022" cy="214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5AAACF4-945F-D74A-9582-4F7061A55585}"/>
              </a:ext>
            </a:extLst>
          </p:cNvPr>
          <p:cNvSpPr txBox="1"/>
          <p:nvPr/>
        </p:nvSpPr>
        <p:spPr>
          <a:xfrm>
            <a:off x="2854226" y="151347"/>
            <a:ext cx="377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/>
              <a:t>Funzionamento di una memoria ROM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44B920-223C-8C43-A540-CC2D47FBD9C2}"/>
              </a:ext>
            </a:extLst>
          </p:cNvPr>
          <p:cNvGrpSpPr/>
          <p:nvPr/>
        </p:nvGrpSpPr>
        <p:grpSpPr>
          <a:xfrm>
            <a:off x="5757568" y="1417762"/>
            <a:ext cx="2531166" cy="3765937"/>
            <a:chOff x="5757568" y="1417762"/>
            <a:chExt cx="2531166" cy="376593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666B549-5893-2344-9F10-0CACDA8E943C}"/>
                </a:ext>
              </a:extLst>
            </p:cNvPr>
            <p:cNvGrpSpPr/>
            <p:nvPr/>
          </p:nvGrpSpPr>
          <p:grpSpPr>
            <a:xfrm>
              <a:off x="5757568" y="1700489"/>
              <a:ext cx="781969" cy="3483210"/>
              <a:chOff x="5921529" y="1164464"/>
              <a:chExt cx="781969" cy="3483210"/>
            </a:xfrm>
          </p:grpSpPr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6F7338ED-6B61-B241-ADCB-8DD5B87A11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09815" y="1164464"/>
                <a:ext cx="693683" cy="1030096"/>
              </a:xfrm>
              <a:prstGeom prst="straightConnector1">
                <a:avLst/>
              </a:prstGeom>
              <a:ln w="19050">
                <a:solidFill>
                  <a:srgbClr val="192A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3C32BB2-DC6C-8945-91D7-102F1AC3A330}"/>
                  </a:ext>
                </a:extLst>
              </p:cNvPr>
              <p:cNvSpPr/>
              <p:nvPr/>
            </p:nvSpPr>
            <p:spPr>
              <a:xfrm>
                <a:off x="5921529" y="2194560"/>
                <a:ext cx="176573" cy="2453114"/>
              </a:xfrm>
              <a:prstGeom prst="rect">
                <a:avLst/>
              </a:prstGeom>
              <a:noFill/>
              <a:ln w="25400">
                <a:solidFill>
                  <a:srgbClr val="192A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3182FD-1843-154E-BC54-615C00D21B0A}"/>
                </a:ext>
              </a:extLst>
            </p:cNvPr>
            <p:cNvSpPr txBox="1"/>
            <p:nvPr/>
          </p:nvSpPr>
          <p:spPr>
            <a:xfrm>
              <a:off x="6539537" y="1417762"/>
              <a:ext cx="1749197" cy="646331"/>
            </a:xfrm>
            <a:prstGeom prst="rect">
              <a:avLst/>
            </a:prstGeom>
            <a:noFill/>
            <a:ln w="12700">
              <a:solidFill>
                <a:srgbClr val="192A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192AFF"/>
                  </a:solidFill>
                </a:rPr>
                <a:t>indirizzi delle</a:t>
              </a:r>
            </a:p>
            <a:p>
              <a:r>
                <a:rPr lang="it-IT">
                  <a:solidFill>
                    <a:srgbClr val="192AFF"/>
                  </a:solidFill>
                </a:rPr>
                <a:t>celle di memoria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69A217-DE61-624B-B186-C89AC6FC2CA1}"/>
              </a:ext>
            </a:extLst>
          </p:cNvPr>
          <p:cNvGrpSpPr/>
          <p:nvPr/>
        </p:nvGrpSpPr>
        <p:grpSpPr>
          <a:xfrm>
            <a:off x="5934141" y="2730585"/>
            <a:ext cx="2354592" cy="3154654"/>
            <a:chOff x="5934141" y="2730585"/>
            <a:chExt cx="2354592" cy="315465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917E87-3079-BB4D-B282-B05A5E28BAF0}"/>
                </a:ext>
              </a:extLst>
            </p:cNvPr>
            <p:cNvSpPr/>
            <p:nvPr/>
          </p:nvSpPr>
          <p:spPr>
            <a:xfrm>
              <a:off x="5934141" y="2730585"/>
              <a:ext cx="258554" cy="245311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99284FD-77FB-D140-89FB-03AFAF8405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92696" y="5183699"/>
              <a:ext cx="346841" cy="37837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FA3D9E-E914-8B42-B953-F47659D17F02}"/>
                </a:ext>
              </a:extLst>
            </p:cNvPr>
            <p:cNvSpPr txBox="1"/>
            <p:nvPr/>
          </p:nvSpPr>
          <p:spPr>
            <a:xfrm>
              <a:off x="6539536" y="5238908"/>
              <a:ext cx="1749197" cy="6463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contenuto delle</a:t>
              </a:r>
            </a:p>
            <a:p>
              <a:r>
                <a:rPr lang="it-IT">
                  <a:solidFill>
                    <a:srgbClr val="FF0000"/>
                  </a:solidFill>
                </a:rPr>
                <a:t>celle di memoria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F506461-6D8F-D442-9CA1-7DF785A826AA}"/>
              </a:ext>
            </a:extLst>
          </p:cNvPr>
          <p:cNvSpPr txBox="1"/>
          <p:nvPr/>
        </p:nvSpPr>
        <p:spPr>
          <a:xfrm>
            <a:off x="3014366" y="187942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1 0 1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6DB29B-3953-5240-A6A9-DA75CEF14817}"/>
              </a:ext>
            </a:extLst>
          </p:cNvPr>
          <p:cNvGrpSpPr/>
          <p:nvPr/>
        </p:nvGrpSpPr>
        <p:grpSpPr>
          <a:xfrm>
            <a:off x="4263501" y="4945117"/>
            <a:ext cx="1037764" cy="369332"/>
            <a:chOff x="4263501" y="4945117"/>
            <a:chExt cx="1037764" cy="36933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B27A5A-2D17-B345-9BAB-8064155B864A}"/>
                </a:ext>
              </a:extLst>
            </p:cNvPr>
            <p:cNvSpPr txBox="1"/>
            <p:nvPr/>
          </p:nvSpPr>
          <p:spPr>
            <a:xfrm>
              <a:off x="4263501" y="494511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142617-183F-1947-83C4-EB631D2A32EA}"/>
                </a:ext>
              </a:extLst>
            </p:cNvPr>
            <p:cNvSpPr txBox="1"/>
            <p:nvPr/>
          </p:nvSpPr>
          <p:spPr>
            <a:xfrm>
              <a:off x="4759942" y="494511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D510F4A-1B9C-814D-8351-1D907E05A11F}"/>
                </a:ext>
              </a:extLst>
            </p:cNvPr>
            <p:cNvSpPr txBox="1"/>
            <p:nvPr/>
          </p:nvSpPr>
          <p:spPr>
            <a:xfrm>
              <a:off x="4507948" y="494511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192AFF"/>
                  </a:solidFill>
                </a:rPr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AEB1C39-FE2F-224A-8D80-C32D81E6F120}"/>
                </a:ext>
              </a:extLst>
            </p:cNvPr>
            <p:cNvSpPr txBox="1"/>
            <p:nvPr/>
          </p:nvSpPr>
          <p:spPr>
            <a:xfrm>
              <a:off x="4999579" y="494511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192AFF"/>
                  </a:solidFill>
                </a:rPr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1FA3D9D-51DC-FB4F-A663-5A7B7F133076}"/>
              </a:ext>
            </a:extLst>
          </p:cNvPr>
          <p:cNvGrpSpPr/>
          <p:nvPr/>
        </p:nvGrpSpPr>
        <p:grpSpPr>
          <a:xfrm>
            <a:off x="4074822" y="2497258"/>
            <a:ext cx="302095" cy="2592227"/>
            <a:chOff x="4074822" y="2497258"/>
            <a:chExt cx="302095" cy="259222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03122F-B7DD-7042-AA87-BC39E259BB49}"/>
                </a:ext>
              </a:extLst>
            </p:cNvPr>
            <p:cNvSpPr txBox="1"/>
            <p:nvPr/>
          </p:nvSpPr>
          <p:spPr>
            <a:xfrm>
              <a:off x="4074822" y="40990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5AB76C-116A-4345-90F0-7C9B6DD0FC58}"/>
                </a:ext>
              </a:extLst>
            </p:cNvPr>
            <p:cNvSpPr txBox="1"/>
            <p:nvPr/>
          </p:nvSpPr>
          <p:spPr>
            <a:xfrm>
              <a:off x="4074822" y="24972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192AFF"/>
                  </a:solidFill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FF1B84-097F-A04D-9160-1F6C01372626}"/>
                </a:ext>
              </a:extLst>
            </p:cNvPr>
            <p:cNvSpPr txBox="1"/>
            <p:nvPr/>
          </p:nvSpPr>
          <p:spPr>
            <a:xfrm>
              <a:off x="4074822" y="281389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192AFF"/>
                  </a:solidFill>
                </a:rPr>
                <a:t>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D0545C4-A04E-5F44-9FEE-0CDE249B2941}"/>
                </a:ext>
              </a:extLst>
            </p:cNvPr>
            <p:cNvSpPr txBox="1"/>
            <p:nvPr/>
          </p:nvSpPr>
          <p:spPr>
            <a:xfrm>
              <a:off x="4074822" y="314834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192AFF"/>
                  </a:solidFill>
                </a:rPr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3D4899-0E65-664B-8F27-D6FE20D3D359}"/>
                </a:ext>
              </a:extLst>
            </p:cNvPr>
            <p:cNvSpPr txBox="1"/>
            <p:nvPr/>
          </p:nvSpPr>
          <p:spPr>
            <a:xfrm>
              <a:off x="4074822" y="346497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192AFF"/>
                  </a:solidFill>
                </a:rPr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AC0D15C-1B7C-C84D-B7A5-40E271CC0DEB}"/>
                </a:ext>
              </a:extLst>
            </p:cNvPr>
            <p:cNvSpPr txBox="1"/>
            <p:nvPr/>
          </p:nvSpPr>
          <p:spPr>
            <a:xfrm>
              <a:off x="4075231" y="44035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192AFF"/>
                  </a:solidFill>
                </a:rPr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06A45FC-587E-6A40-95EA-D5627FE48D32}"/>
                </a:ext>
              </a:extLst>
            </p:cNvPr>
            <p:cNvSpPr txBox="1"/>
            <p:nvPr/>
          </p:nvSpPr>
          <p:spPr>
            <a:xfrm>
              <a:off x="4075231" y="47201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192AFF"/>
                  </a:solidFill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6C36981-5273-6A4C-9A04-05321A43EED2}"/>
                </a:ext>
              </a:extLst>
            </p:cNvPr>
            <p:cNvSpPr txBox="1"/>
            <p:nvPr/>
          </p:nvSpPr>
          <p:spPr>
            <a:xfrm>
              <a:off x="4074822" y="378161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192AFF"/>
                  </a:solidFill>
                </a:rPr>
                <a:t>1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4CF8FD6-17A3-0648-A74D-9C790A91470E}"/>
              </a:ext>
            </a:extLst>
          </p:cNvPr>
          <p:cNvSpPr txBox="1"/>
          <p:nvPr/>
        </p:nvSpPr>
        <p:spPr>
          <a:xfrm>
            <a:off x="4741024" y="16925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solidFill>
                  <a:srgbClr val="192AFF"/>
                </a:solidFill>
              </a:rPr>
              <a:t>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0447F0-D26A-8640-AC0D-73850A48A8DC}"/>
              </a:ext>
            </a:extLst>
          </p:cNvPr>
          <p:cNvGrpSpPr/>
          <p:nvPr/>
        </p:nvGrpSpPr>
        <p:grpSpPr>
          <a:xfrm>
            <a:off x="4263501" y="5326430"/>
            <a:ext cx="1037764" cy="369332"/>
            <a:chOff x="4263501" y="5326430"/>
            <a:chExt cx="1037764" cy="3693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79DF3F-A1DF-804B-BED3-6234B7DA6F1B}"/>
                </a:ext>
              </a:extLst>
            </p:cNvPr>
            <p:cNvSpPr txBox="1"/>
            <p:nvPr/>
          </p:nvSpPr>
          <p:spPr>
            <a:xfrm>
              <a:off x="4263501" y="532643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144EBED-4932-7347-987B-751EC8E22E0A}"/>
                </a:ext>
              </a:extLst>
            </p:cNvPr>
            <p:cNvSpPr txBox="1"/>
            <p:nvPr/>
          </p:nvSpPr>
          <p:spPr>
            <a:xfrm>
              <a:off x="4759942" y="532643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447A841-6E54-8743-A1A0-F1AD2E0007A0}"/>
                </a:ext>
              </a:extLst>
            </p:cNvPr>
            <p:cNvSpPr txBox="1"/>
            <p:nvPr/>
          </p:nvSpPr>
          <p:spPr>
            <a:xfrm>
              <a:off x="4507948" y="532643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192AFF"/>
                  </a:solidFill>
                </a:rPr>
                <a:t>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20EA92E-FBC9-2047-8C6A-F786F03A8659}"/>
                </a:ext>
              </a:extLst>
            </p:cNvPr>
            <p:cNvSpPr txBox="1"/>
            <p:nvPr/>
          </p:nvSpPr>
          <p:spPr>
            <a:xfrm>
              <a:off x="4999579" y="532643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192AFF"/>
                  </a:solidFill>
                </a:rPr>
                <a:t>0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FDEB3B2-BC13-E442-9EE5-062C6EE8D778}"/>
              </a:ext>
            </a:extLst>
          </p:cNvPr>
          <p:cNvGrpSpPr/>
          <p:nvPr/>
        </p:nvGrpSpPr>
        <p:grpSpPr>
          <a:xfrm>
            <a:off x="894631" y="4150945"/>
            <a:ext cx="4714914" cy="1348170"/>
            <a:chOff x="2146239" y="4218852"/>
            <a:chExt cx="4714914" cy="134817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863E24B-8091-A149-9FCC-CB352AB2FDC9}"/>
                </a:ext>
              </a:extLst>
            </p:cNvPr>
            <p:cNvSpPr/>
            <p:nvPr/>
          </p:nvSpPr>
          <p:spPr>
            <a:xfrm>
              <a:off x="5555768" y="4218852"/>
              <a:ext cx="1305385" cy="321617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E54CD77-EFEE-E94D-AB01-6ABA54339CCF}"/>
                </a:ext>
              </a:extLst>
            </p:cNvPr>
            <p:cNvCxnSpPr>
              <a:cxnSpLocks/>
              <a:stCxn id="39" idx="1"/>
            </p:cNvCxnSpPr>
            <p:nvPr/>
          </p:nvCxnSpPr>
          <p:spPr>
            <a:xfrm flipH="1">
              <a:off x="3412750" y="4379661"/>
              <a:ext cx="2143018" cy="1014676"/>
            </a:xfrm>
            <a:prstGeom prst="straightConnector1">
              <a:avLst/>
            </a:prstGeom>
            <a:ln w="19050">
              <a:solidFill>
                <a:srgbClr val="192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8075DD7-F7CC-C348-B463-7EF6CAA6363D}"/>
                </a:ext>
              </a:extLst>
            </p:cNvPr>
            <p:cNvSpPr txBox="1"/>
            <p:nvPr/>
          </p:nvSpPr>
          <p:spPr>
            <a:xfrm>
              <a:off x="2146239" y="5197690"/>
              <a:ext cx="1266693" cy="369332"/>
            </a:xfrm>
            <a:prstGeom prst="rect">
              <a:avLst/>
            </a:prstGeom>
            <a:noFill/>
            <a:ln w="19050">
              <a:solidFill>
                <a:srgbClr val="192A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192AFF"/>
                  </a:solidFill>
                </a:rPr>
                <a:t>1 0 1 0 = 10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6DB4BD7-26D2-F642-B693-924356B66ADB}"/>
              </a:ext>
            </a:extLst>
          </p:cNvPr>
          <p:cNvSpPr txBox="1"/>
          <p:nvPr/>
        </p:nvSpPr>
        <p:spPr>
          <a:xfrm>
            <a:off x="8649808" y="0"/>
            <a:ext cx="494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/>
              <a:t>ROM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3E225E8-74D9-F948-877B-A750F3EB1E63}"/>
              </a:ext>
            </a:extLst>
          </p:cNvPr>
          <p:cNvSpPr/>
          <p:nvPr/>
        </p:nvSpPr>
        <p:spPr>
          <a:xfrm>
            <a:off x="5952864" y="4234921"/>
            <a:ext cx="221108" cy="321617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49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/>
      <p:bldP spid="4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431493-FB13-7140-BC58-022091196D62}"/>
              </a:ext>
            </a:extLst>
          </p:cNvPr>
          <p:cNvSpPr/>
          <p:nvPr/>
        </p:nvSpPr>
        <p:spPr>
          <a:xfrm>
            <a:off x="684224" y="780266"/>
            <a:ext cx="81696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>
                <a:latin typeface="NimbusRomNo9L"/>
              </a:rPr>
              <a:t>Nelle ROM propriamente dette, la matrice non ha inizialmente alcun punto di contatto tra righe e colonne. E’ il costruttore che fa le connessioni in base alla matrice di bit desiderata dal committente. Per le memorie ROM, che sono appunto di sola lettura, non è possibile variare il contenuto della memoria dopo la programmazione fatta in fabbrica. </a:t>
            </a:r>
            <a:endParaRPr lang="it-IT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3C9E40-644D-B74D-826D-F81806582041}"/>
              </a:ext>
            </a:extLst>
          </p:cNvPr>
          <p:cNvGrpSpPr/>
          <p:nvPr/>
        </p:nvGrpSpPr>
        <p:grpSpPr>
          <a:xfrm>
            <a:off x="684224" y="2804251"/>
            <a:ext cx="8128187" cy="3076168"/>
            <a:chOff x="684224" y="2804251"/>
            <a:chExt cx="8128187" cy="307616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C4CD7E3-2C25-834D-94FB-DB3758305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68366" y="4483903"/>
              <a:ext cx="3186551" cy="139651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33A2568-CC6E-1F48-AC75-5F1B18A76107}"/>
                </a:ext>
              </a:extLst>
            </p:cNvPr>
            <p:cNvSpPr txBox="1"/>
            <p:nvPr/>
          </p:nvSpPr>
          <p:spPr>
            <a:xfrm>
              <a:off x="684224" y="2804251"/>
              <a:ext cx="8128187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Nel caso debba essere l’utente a programmare la ROM si ricorre alle cosiddette </a:t>
              </a:r>
            </a:p>
            <a:p>
              <a:r>
                <a:rPr lang="it-IT" i="1"/>
                <a:t>PROM </a:t>
              </a:r>
              <a:r>
                <a:rPr lang="it-IT"/>
                <a:t>(</a:t>
              </a:r>
              <a:r>
                <a:rPr lang="it-IT" i="1"/>
                <a:t>Programmable Read Only Memory</a:t>
              </a:r>
              <a:r>
                <a:rPr lang="it-IT"/>
                <a:t>); la matrice ha inizialmente tutti i punti di </a:t>
              </a:r>
            </a:p>
            <a:p>
              <a:r>
                <a:rPr lang="it-IT"/>
                <a:t>contatto tra righe e colonne, attraverso un diodo e un fusibile. Inizialmente tutti i </a:t>
              </a:r>
            </a:p>
            <a:p>
              <a:r>
                <a:rPr lang="it-IT"/>
                <a:t>fusibili sono interi e dunque tutti i bit sono a 1. Programmare un bit a 0 richiede la </a:t>
              </a:r>
            </a:p>
            <a:p>
              <a:r>
                <a:rPr lang="it-IT"/>
                <a:t>fusione del relativo fusibile. </a:t>
              </a:r>
            </a:p>
            <a:p>
              <a:r>
                <a:rPr lang="it-IT"/>
                <a:t> </a:t>
              </a:r>
            </a:p>
            <a:p>
              <a:endParaRPr lang="it-IT"/>
            </a:p>
            <a:p>
              <a:endParaRPr lang="it-IT"/>
            </a:p>
            <a:p>
              <a:endParaRPr lang="it-IT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2CDCD67-492F-0246-8D6B-A528FADA65B9}"/>
              </a:ext>
            </a:extLst>
          </p:cNvPr>
          <p:cNvSpPr txBox="1"/>
          <p:nvPr/>
        </p:nvSpPr>
        <p:spPr>
          <a:xfrm>
            <a:off x="7861465" y="31728"/>
            <a:ext cx="1282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/>
              <a:t>ROM-PROM-EPROM</a:t>
            </a:r>
          </a:p>
        </p:txBody>
      </p:sp>
    </p:spTree>
    <p:extLst>
      <p:ext uri="{BB962C8B-B14F-4D97-AF65-F5344CB8AC3E}">
        <p14:creationId xmlns:p14="http://schemas.microsoft.com/office/powerpoint/2010/main" val="405802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A426C6-9741-5C4B-9663-268D806BE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473" y="2861844"/>
            <a:ext cx="6212992" cy="2422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6B610F-59CE-6A4B-92AC-932E69D81537}"/>
              </a:ext>
            </a:extLst>
          </p:cNvPr>
          <p:cNvSpPr txBox="1"/>
          <p:nvPr/>
        </p:nvSpPr>
        <p:spPr>
          <a:xfrm>
            <a:off x="548640" y="460353"/>
            <a:ext cx="76558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Esiste anche la possibilità di modificare la programmazione ricorrendo alle </a:t>
            </a:r>
          </a:p>
          <a:p>
            <a:r>
              <a:rPr lang="it-IT" i="1"/>
              <a:t>EPROM </a:t>
            </a:r>
            <a:r>
              <a:rPr lang="it-IT"/>
              <a:t>(</a:t>
            </a:r>
            <a:r>
              <a:rPr lang="it-IT" i="1"/>
              <a:t>Erasable </a:t>
            </a:r>
            <a:r>
              <a:rPr lang="it-IT"/>
              <a:t>PROM), basate sulla tecnologia dei </a:t>
            </a:r>
            <a:r>
              <a:rPr lang="it-IT" i="1"/>
              <a:t>Floating Gate MOSFET</a:t>
            </a:r>
            <a:r>
              <a:rPr lang="it-IT"/>
              <a:t>; </a:t>
            </a:r>
          </a:p>
          <a:p>
            <a:r>
              <a:rPr lang="it-IT"/>
              <a:t>la memoria è in un contenitore che presenta una piastrina di quarzo, attraverso </a:t>
            </a:r>
          </a:p>
          <a:p>
            <a:r>
              <a:rPr lang="it-IT"/>
              <a:t>la quale possono passare raggi ultravioletti che ripristinano la programmabilità </a:t>
            </a:r>
          </a:p>
          <a:p>
            <a:r>
              <a:rPr lang="it-IT"/>
              <a:t>cancellando la programmazione precedente.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E2F1E-6BDD-5540-A6B9-991669961BFC}"/>
              </a:ext>
            </a:extLst>
          </p:cNvPr>
          <p:cNvSpPr txBox="1"/>
          <p:nvPr/>
        </p:nvSpPr>
        <p:spPr>
          <a:xfrm>
            <a:off x="7861465" y="31728"/>
            <a:ext cx="1282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/>
              <a:t>ROM-PROM-EPROM</a:t>
            </a:r>
          </a:p>
        </p:txBody>
      </p:sp>
    </p:spTree>
    <p:extLst>
      <p:ext uri="{BB962C8B-B14F-4D97-AF65-F5344CB8AC3E}">
        <p14:creationId xmlns:p14="http://schemas.microsoft.com/office/powerpoint/2010/main" val="2738505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3E86B4-8F99-E845-B607-9D00766B927F}"/>
              </a:ext>
            </a:extLst>
          </p:cNvPr>
          <p:cNvSpPr/>
          <p:nvPr/>
        </p:nvSpPr>
        <p:spPr>
          <a:xfrm>
            <a:off x="1238001" y="227379"/>
            <a:ext cx="7119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>
                <a:latin typeface="Calibri" panose="020F0502020204030204" pitchFamily="34" charset="0"/>
                <a:cs typeface="Calibri" panose="020F0502020204030204" pitchFamily="34" charset="0"/>
              </a:rPr>
              <a:t>Moduli per la realizzazione dell’unità logico-aritmetica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5E3ED-E499-6C4C-BC34-F6145D481BFB}"/>
              </a:ext>
            </a:extLst>
          </p:cNvPr>
          <p:cNvSpPr/>
          <p:nvPr/>
        </p:nvSpPr>
        <p:spPr>
          <a:xfrm>
            <a:off x="8698674" y="18532"/>
            <a:ext cx="3978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>
                <a:latin typeface="Calibri" panose="020F0502020204030204" pitchFamily="34" charset="0"/>
                <a:cs typeface="Calibri" panose="020F0502020204030204" pitchFamily="34" charset="0"/>
              </a:rPr>
              <a:t>ALU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AF0A65-45B6-B94E-8F94-8D5B54912761}"/>
              </a:ext>
            </a:extLst>
          </p:cNvPr>
          <p:cNvSpPr txBox="1"/>
          <p:nvPr/>
        </p:nvSpPr>
        <p:spPr>
          <a:xfrm>
            <a:off x="570015" y="997527"/>
            <a:ext cx="81560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/>
              <a:t>Unità Logico Aritmetica</a:t>
            </a:r>
            <a:r>
              <a:rPr lang="it-IT" b="1"/>
              <a:t>, (</a:t>
            </a:r>
            <a:r>
              <a:rPr lang="it-IT" b="1" i="1"/>
              <a:t>ALU </a:t>
            </a:r>
            <a:r>
              <a:rPr lang="it-IT" b="1"/>
              <a:t>- </a:t>
            </a:r>
            <a:r>
              <a:rPr lang="it-IT" b="1" i="1"/>
              <a:t>Arithmetic Logic Unit</a:t>
            </a:r>
            <a:r>
              <a:rPr lang="it-IT" b="1"/>
              <a:t>)</a:t>
            </a:r>
            <a:r>
              <a:rPr lang="it-IT"/>
              <a:t> - Si realizzano operazione su </a:t>
            </a:r>
          </a:p>
          <a:p>
            <a:r>
              <a:rPr lang="it-IT"/>
              <a:t>numeri interi quali somma, sottrazione, incremento, decremento, scorrimento di bit, </a:t>
            </a:r>
          </a:p>
          <a:p>
            <a:r>
              <a:rPr lang="it-IT"/>
              <a:t>ma anche AND, OR, XOR, complementazione, prodotti e moltiplicazioni.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48CAAC-0471-8C4B-ACFA-2C6E99FB870D}"/>
              </a:ext>
            </a:extLst>
          </p:cNvPr>
          <p:cNvGrpSpPr/>
          <p:nvPr/>
        </p:nvGrpSpPr>
        <p:grpSpPr>
          <a:xfrm>
            <a:off x="570015" y="2284299"/>
            <a:ext cx="7894212" cy="982612"/>
            <a:chOff x="570015" y="2284299"/>
            <a:chExt cx="7894212" cy="9826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73848A-ED49-5141-A1DD-B2231C22D42C}"/>
                </a:ext>
              </a:extLst>
            </p:cNvPr>
            <p:cNvSpPr txBox="1"/>
            <p:nvPr/>
          </p:nvSpPr>
          <p:spPr>
            <a:xfrm>
              <a:off x="570015" y="2897579"/>
              <a:ext cx="78942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Nucleo di partenza per costruire una ALU, realizza la somma di due bit con riporto.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FCA4EC-D9F7-194B-A145-3EB890A7E874}"/>
                </a:ext>
              </a:extLst>
            </p:cNvPr>
            <p:cNvSpPr txBox="1"/>
            <p:nvPr/>
          </p:nvSpPr>
          <p:spPr>
            <a:xfrm>
              <a:off x="2790701" y="2284299"/>
              <a:ext cx="3205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/>
                <a:t>Semisommatore </a:t>
              </a:r>
              <a:r>
                <a:rPr lang="it-IT" b="1"/>
                <a:t>(o </a:t>
              </a:r>
              <a:r>
                <a:rPr lang="it-IT" b="1" i="1"/>
                <a:t>Half Adder</a:t>
              </a:r>
              <a:r>
                <a:rPr lang="it-IT" b="1"/>
                <a:t>) 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FDCE738-3F3F-EA43-92B4-46887AEB4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435" y="3515001"/>
            <a:ext cx="1874824" cy="28974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702DB0-050A-C841-BE7A-E88550CC0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305" y="3429000"/>
            <a:ext cx="2544381" cy="30896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5D65C5-DA07-5041-B3BD-CA015E198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31" y="3429000"/>
            <a:ext cx="22225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5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5DFC60-8D18-C94D-9DF0-C70E065C1DD0}"/>
              </a:ext>
            </a:extLst>
          </p:cNvPr>
          <p:cNvSpPr/>
          <p:nvPr/>
        </p:nvSpPr>
        <p:spPr>
          <a:xfrm>
            <a:off x="8698674" y="18532"/>
            <a:ext cx="3978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>
                <a:latin typeface="Calibri" panose="020F0502020204030204" pitchFamily="34" charset="0"/>
                <a:cs typeface="Calibri" panose="020F0502020204030204" pitchFamily="34" charset="0"/>
              </a:rPr>
              <a:t>ALU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258CB9-D6ED-654C-BB81-DA1BF43C2E2B}"/>
              </a:ext>
            </a:extLst>
          </p:cNvPr>
          <p:cNvSpPr txBox="1"/>
          <p:nvPr/>
        </p:nvSpPr>
        <p:spPr>
          <a:xfrm>
            <a:off x="1341911" y="264753"/>
            <a:ext cx="6611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Se ora vogliamo effettuare la somma completa tra due numeri interi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6036BF-AEC9-8C41-8D8C-464B0272A35B}"/>
              </a:ext>
            </a:extLst>
          </p:cNvPr>
          <p:cNvGrpSpPr/>
          <p:nvPr/>
        </p:nvGrpSpPr>
        <p:grpSpPr>
          <a:xfrm>
            <a:off x="4485657" y="785833"/>
            <a:ext cx="3304721" cy="393700"/>
            <a:chOff x="4485657" y="785833"/>
            <a:chExt cx="3304721" cy="3937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5D0053-039C-B646-A926-7FE36B5FF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24978" y="785833"/>
              <a:ext cx="2565400" cy="3937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E4C3EA9-226F-644F-AE4C-C7AB11116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57" y="818738"/>
              <a:ext cx="647700" cy="3048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B0B0C23-6333-BD4D-8303-7FBCFB80C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16" y="779483"/>
            <a:ext cx="3327400" cy="406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1FDE28-BC5A-1344-B1A7-69663F9C84E4}"/>
              </a:ext>
            </a:extLst>
          </p:cNvPr>
          <p:cNvSpPr txBox="1"/>
          <p:nvPr/>
        </p:nvSpPr>
        <p:spPr>
          <a:xfrm>
            <a:off x="498764" y="1370536"/>
            <a:ext cx="80321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espressi in notazione posizionale con </a:t>
            </a:r>
            <a:r>
              <a:rPr lang="it-IT" i="1"/>
              <a:t>n</a:t>
            </a:r>
            <a:r>
              <a:rPr lang="it-IT"/>
              <a:t> bit, dobbiamo costruire una rete che accetti </a:t>
            </a:r>
          </a:p>
          <a:p>
            <a:r>
              <a:rPr lang="it-IT"/>
              <a:t>in ingresso 2</a:t>
            </a:r>
            <a:r>
              <a:rPr lang="it-IT" i="1"/>
              <a:t>n</a:t>
            </a:r>
            <a:r>
              <a:rPr lang="it-IT"/>
              <a:t> bit e generi la somma binaria dei due</a:t>
            </a:r>
          </a:p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/>
              <a:t>secondo il classico procedimento di somma con riporto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433211-2D6C-5548-A992-FA3881318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0765" y="2135325"/>
            <a:ext cx="2933700" cy="3937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8BF090C-6C48-8D48-AE78-FA7D9F9C5357}"/>
              </a:ext>
            </a:extLst>
          </p:cNvPr>
          <p:cNvGrpSpPr/>
          <p:nvPr/>
        </p:nvGrpSpPr>
        <p:grpSpPr>
          <a:xfrm>
            <a:off x="1909865" y="3419393"/>
            <a:ext cx="4940300" cy="3095129"/>
            <a:chOff x="1909865" y="3419393"/>
            <a:chExt cx="4940300" cy="309512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3EBEB7F-A7EC-0849-A9A7-C17BD10FE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09865" y="5663622"/>
              <a:ext cx="4940300" cy="8509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B68BDA4-DA59-254B-8357-3399D6319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09865" y="3419393"/>
              <a:ext cx="4635500" cy="2044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979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81C681-DC3E-E440-AFA1-7517ABE2A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805" y="120894"/>
            <a:ext cx="4064706" cy="1837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C4B139-E114-B248-91B4-0FFCB3E98E78}"/>
              </a:ext>
            </a:extLst>
          </p:cNvPr>
          <p:cNvSpPr txBox="1"/>
          <p:nvPr/>
        </p:nvSpPr>
        <p:spPr>
          <a:xfrm>
            <a:off x="7367925" y="30351"/>
            <a:ext cx="17540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Analisi dei circuiti combinatori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E6EC00B-0B4E-F04F-B2AB-A91C74F09DA1}"/>
              </a:ext>
            </a:extLst>
          </p:cNvPr>
          <p:cNvGrpSpPr/>
          <p:nvPr/>
        </p:nvGrpSpPr>
        <p:grpSpPr>
          <a:xfrm>
            <a:off x="838200" y="1140179"/>
            <a:ext cx="2672644" cy="1430686"/>
            <a:chOff x="838200" y="1140179"/>
            <a:chExt cx="2672644" cy="14306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2B190EE-605C-D74F-B6EB-EEC1005FE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325626"/>
              <a:ext cx="1486605" cy="245239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29FB492-C277-8D46-BFE9-097E888B3D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24805" y="1140179"/>
              <a:ext cx="1186039" cy="1185447"/>
            </a:xfrm>
            <a:prstGeom prst="straightConnector1">
              <a:avLst/>
            </a:prstGeom>
            <a:ln w="19050">
              <a:solidFill>
                <a:srgbClr val="192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C71A6C1-4F78-7B46-A713-C67B1867286C}"/>
              </a:ext>
            </a:extLst>
          </p:cNvPr>
          <p:cNvGrpSpPr/>
          <p:nvPr/>
        </p:nvGrpSpPr>
        <p:grpSpPr>
          <a:xfrm>
            <a:off x="838200" y="846667"/>
            <a:ext cx="3801533" cy="2246235"/>
            <a:chOff x="838200" y="846667"/>
            <a:chExt cx="3801533" cy="224623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0369BA4-BC3B-FF45-93F2-EC3C0A670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784263"/>
              <a:ext cx="3801533" cy="308639"/>
            </a:xfrm>
            <a:prstGeom prst="rect">
              <a:avLst/>
            </a:prstGeom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26BDB55-6AFA-F34F-A277-75090D293E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7824" y="846667"/>
              <a:ext cx="1490487" cy="1913126"/>
            </a:xfrm>
            <a:prstGeom prst="straightConnector1">
              <a:avLst/>
            </a:prstGeom>
            <a:ln w="19050">
              <a:solidFill>
                <a:srgbClr val="192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268AA3D-2E60-D74F-9105-16F5C29D5110}"/>
              </a:ext>
            </a:extLst>
          </p:cNvPr>
          <p:cNvGrpSpPr/>
          <p:nvPr/>
        </p:nvGrpSpPr>
        <p:grpSpPr>
          <a:xfrm>
            <a:off x="4368800" y="1554319"/>
            <a:ext cx="1081522" cy="1998735"/>
            <a:chOff x="4368800" y="1554319"/>
            <a:chExt cx="1081522" cy="199873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56A822D-B840-6C4B-B438-3E4E24803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76655" y="3293410"/>
              <a:ext cx="973667" cy="259644"/>
            </a:xfrm>
            <a:prstGeom prst="rect">
              <a:avLst/>
            </a:prstGeom>
          </p:spPr>
        </p:pic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9C10FBB-CB5E-1048-A5F7-5482668F7C01}"/>
                </a:ext>
              </a:extLst>
            </p:cNvPr>
            <p:cNvCxnSpPr>
              <a:cxnSpLocks/>
              <a:stCxn id="13" idx="0"/>
            </p:cNvCxnSpPr>
            <p:nvPr/>
          </p:nvCxnSpPr>
          <p:spPr>
            <a:xfrm flipH="1" flipV="1">
              <a:off x="4368800" y="1554319"/>
              <a:ext cx="594689" cy="1739091"/>
            </a:xfrm>
            <a:prstGeom prst="straightConnector1">
              <a:avLst/>
            </a:prstGeom>
            <a:ln w="19050">
              <a:solidFill>
                <a:srgbClr val="192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92B827D-7C85-6847-91FA-D1FC43EA0580}"/>
              </a:ext>
            </a:extLst>
          </p:cNvPr>
          <p:cNvGrpSpPr/>
          <p:nvPr/>
        </p:nvGrpSpPr>
        <p:grpSpPr>
          <a:xfrm>
            <a:off x="4476655" y="428980"/>
            <a:ext cx="2629701" cy="3618997"/>
            <a:chOff x="4476655" y="428980"/>
            <a:chExt cx="2629701" cy="361899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F7BCE45-C3A6-A54E-8974-BB9052BDD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76655" y="3819954"/>
              <a:ext cx="2629701" cy="228023"/>
            </a:xfrm>
            <a:prstGeom prst="rect">
              <a:avLst/>
            </a:prstGeom>
          </p:spPr>
        </p:pic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2CA6369-5EF3-9C4F-BC73-B4919B07581F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H="1" flipV="1">
              <a:off x="4600174" y="428980"/>
              <a:ext cx="1191332" cy="3390974"/>
            </a:xfrm>
            <a:prstGeom prst="straightConnector1">
              <a:avLst/>
            </a:prstGeom>
            <a:ln w="19050">
              <a:solidFill>
                <a:srgbClr val="192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6288AB-2014-1A4E-B666-CBB2327F44AE}"/>
              </a:ext>
            </a:extLst>
          </p:cNvPr>
          <p:cNvGrpSpPr/>
          <p:nvPr/>
        </p:nvGrpSpPr>
        <p:grpSpPr>
          <a:xfrm>
            <a:off x="4476655" y="954847"/>
            <a:ext cx="3402989" cy="3651600"/>
            <a:chOff x="4476655" y="954847"/>
            <a:chExt cx="3402989" cy="36516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66750F-4F5D-094C-A708-8412B2A56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76655" y="4316935"/>
              <a:ext cx="3402989" cy="289512"/>
            </a:xfrm>
            <a:prstGeom prst="rect">
              <a:avLst/>
            </a:prstGeom>
          </p:spPr>
        </p:pic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3397E59-8321-5442-8D23-DB2D7B6FF4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25779" y="954847"/>
              <a:ext cx="2499912" cy="3362088"/>
            </a:xfrm>
            <a:prstGeom prst="straightConnector1">
              <a:avLst/>
            </a:prstGeom>
            <a:ln w="19050">
              <a:solidFill>
                <a:srgbClr val="192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FD7D73F-1297-9E4E-9800-A6B3DA159EE1}"/>
              </a:ext>
            </a:extLst>
          </p:cNvPr>
          <p:cNvGrpSpPr/>
          <p:nvPr/>
        </p:nvGrpSpPr>
        <p:grpSpPr>
          <a:xfrm>
            <a:off x="1371600" y="5164667"/>
            <a:ext cx="6101644" cy="541866"/>
            <a:chOff x="1371600" y="5164667"/>
            <a:chExt cx="6101644" cy="54186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E674E2A-A2BD-9744-B994-4A9BE11054DB}"/>
                </a:ext>
              </a:extLst>
            </p:cNvPr>
            <p:cNvGrpSpPr/>
            <p:nvPr/>
          </p:nvGrpSpPr>
          <p:grpSpPr>
            <a:xfrm>
              <a:off x="1371600" y="5164667"/>
              <a:ext cx="6101644" cy="541866"/>
              <a:chOff x="1371600" y="5164667"/>
              <a:chExt cx="6101644" cy="541866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481B1770-51CE-064B-9982-643E8B03E308}"/>
                  </a:ext>
                </a:extLst>
              </p:cNvPr>
              <p:cNvGrpSpPr/>
              <p:nvPr/>
            </p:nvGrpSpPr>
            <p:grpSpPr>
              <a:xfrm>
                <a:off x="1598693" y="5296732"/>
                <a:ext cx="5592939" cy="252791"/>
                <a:chOff x="1598693" y="5296732"/>
                <a:chExt cx="5592939" cy="252791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FC92D7C3-E0E4-084B-A1A8-31F4077323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66827" y="5316595"/>
                  <a:ext cx="2324805" cy="232928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B8D6A29F-A5E4-CA40-A0A2-C84DB819C2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98693" y="5296732"/>
                  <a:ext cx="3279422" cy="236736"/>
                </a:xfrm>
                <a:prstGeom prst="rect">
                  <a:avLst/>
                </a:prstGeom>
              </p:spPr>
            </p:pic>
          </p:grp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ED76BAD-B6DC-1048-89FC-F2EA6AD3B829}"/>
                  </a:ext>
                </a:extLst>
              </p:cNvPr>
              <p:cNvSpPr/>
              <p:nvPr/>
            </p:nvSpPr>
            <p:spPr>
              <a:xfrm>
                <a:off x="1371600" y="5164667"/>
                <a:ext cx="6101644" cy="541866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086ADA1-5FCB-C946-9266-4E9C3B55152F}"/>
                </a:ext>
              </a:extLst>
            </p:cNvPr>
            <p:cNvSpPr/>
            <p:nvPr/>
          </p:nvSpPr>
          <p:spPr>
            <a:xfrm>
              <a:off x="6389511" y="5308607"/>
              <a:ext cx="23692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43623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6E3609-B25E-5445-AC2C-D0717480D55A}"/>
              </a:ext>
            </a:extLst>
          </p:cNvPr>
          <p:cNvSpPr/>
          <p:nvPr/>
        </p:nvSpPr>
        <p:spPr>
          <a:xfrm>
            <a:off x="8698674" y="18532"/>
            <a:ext cx="3978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>
                <a:latin typeface="Calibri" panose="020F0502020204030204" pitchFamily="34" charset="0"/>
                <a:cs typeface="Calibri" panose="020F0502020204030204" pitchFamily="34" charset="0"/>
              </a:rPr>
              <a:t>ALU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969C03-74D7-054F-9F25-AF8385EC9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698" y="356761"/>
            <a:ext cx="3861541" cy="17033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1A6A50-ECE0-FD47-9ED6-9640E42C6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829" y="2425266"/>
            <a:ext cx="6261100" cy="19685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EC87F94-7CDE-494B-80DB-F86F58F86900}"/>
              </a:ext>
            </a:extLst>
          </p:cNvPr>
          <p:cNvGrpSpPr/>
          <p:nvPr/>
        </p:nvGrpSpPr>
        <p:grpSpPr>
          <a:xfrm>
            <a:off x="2850078" y="3409516"/>
            <a:ext cx="3538847" cy="1718777"/>
            <a:chOff x="2850078" y="3409516"/>
            <a:chExt cx="3538847" cy="171877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2D7CF20-7079-8F4E-A833-C3AF1287F9AA}"/>
                </a:ext>
              </a:extLst>
            </p:cNvPr>
            <p:cNvGrpSpPr/>
            <p:nvPr/>
          </p:nvGrpSpPr>
          <p:grpSpPr>
            <a:xfrm>
              <a:off x="2850078" y="3409516"/>
              <a:ext cx="3538847" cy="1349446"/>
              <a:chOff x="3063836" y="3278993"/>
              <a:chExt cx="3538847" cy="1349446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A46DC596-EDCC-4544-90F7-15A30C3DB1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63836" y="3278993"/>
                <a:ext cx="676893" cy="1349445"/>
              </a:xfrm>
              <a:prstGeom prst="straightConnector1">
                <a:avLst/>
              </a:prstGeom>
              <a:ln w="19050">
                <a:solidFill>
                  <a:srgbClr val="192A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09E6D8C9-C124-FB4C-8515-45AFA5111B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50132" y="3278993"/>
                <a:ext cx="190005" cy="1349446"/>
              </a:xfrm>
              <a:prstGeom prst="straightConnector1">
                <a:avLst/>
              </a:prstGeom>
              <a:ln w="19050">
                <a:solidFill>
                  <a:srgbClr val="192A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3060276-B51E-BE43-B184-310CA3CE82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18911" y="3278993"/>
                <a:ext cx="783772" cy="1349446"/>
              </a:xfrm>
              <a:prstGeom prst="straightConnector1">
                <a:avLst/>
              </a:prstGeom>
              <a:ln w="19050">
                <a:solidFill>
                  <a:srgbClr val="192A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3AAE30-77B5-7943-A6FA-66C8D755452B}"/>
                </a:ext>
              </a:extLst>
            </p:cNvPr>
            <p:cNvSpPr txBox="1"/>
            <p:nvPr/>
          </p:nvSpPr>
          <p:spPr>
            <a:xfrm>
              <a:off x="3526971" y="4758961"/>
              <a:ext cx="2218941" cy="369332"/>
            </a:xfrm>
            <a:prstGeom prst="rect">
              <a:avLst/>
            </a:prstGeom>
            <a:noFill/>
            <a:ln>
              <a:solidFill>
                <a:srgbClr val="192A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192AFF"/>
                  </a:solidFill>
                </a:rPr>
                <a:t>Sommatore completo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4DBF642-EFA5-4A49-8215-B20BFA241A89}"/>
              </a:ext>
            </a:extLst>
          </p:cNvPr>
          <p:cNvSpPr txBox="1"/>
          <p:nvPr/>
        </p:nvSpPr>
        <p:spPr>
          <a:xfrm>
            <a:off x="2386940" y="5378016"/>
            <a:ext cx="485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Somma con riporto e relativo circuito sommatore</a:t>
            </a:r>
          </a:p>
        </p:txBody>
      </p:sp>
    </p:spTree>
    <p:extLst>
      <p:ext uri="{BB962C8B-B14F-4D97-AF65-F5344CB8AC3E}">
        <p14:creationId xmlns:p14="http://schemas.microsoft.com/office/powerpoint/2010/main" val="65945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069EBE-8F57-464E-BDAA-CE9C4F9E3527}"/>
              </a:ext>
            </a:extLst>
          </p:cNvPr>
          <p:cNvSpPr/>
          <p:nvPr/>
        </p:nvSpPr>
        <p:spPr>
          <a:xfrm>
            <a:off x="8698674" y="18532"/>
            <a:ext cx="3978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>
                <a:latin typeface="Calibri" panose="020F0502020204030204" pitchFamily="34" charset="0"/>
                <a:cs typeface="Calibri" panose="020F0502020204030204" pitchFamily="34" charset="0"/>
              </a:rPr>
              <a:t>ALU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823C37-03D7-564D-A49C-0EE8350E5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692" y="1178337"/>
            <a:ext cx="1673982" cy="2461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96317D-8E34-8E43-8C61-E5DF67091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738" y="507670"/>
            <a:ext cx="3336199" cy="39164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98FB03-FAF7-EF4F-9F51-4E09C0509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65" y="507670"/>
            <a:ext cx="3044685" cy="34468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CD7C5F9-C8AB-984F-8F69-577BEFF6A3AB}"/>
              </a:ext>
            </a:extLst>
          </p:cNvPr>
          <p:cNvGrpSpPr/>
          <p:nvPr/>
        </p:nvGrpSpPr>
        <p:grpSpPr>
          <a:xfrm>
            <a:off x="1368772" y="4864155"/>
            <a:ext cx="6255187" cy="1047590"/>
            <a:chOff x="1368772" y="4864155"/>
            <a:chExt cx="6255187" cy="104759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844D98-31A5-6043-9E65-291F6D51AC7A}"/>
                </a:ext>
              </a:extLst>
            </p:cNvPr>
            <p:cNvSpPr txBox="1"/>
            <p:nvPr/>
          </p:nvSpPr>
          <p:spPr>
            <a:xfrm>
              <a:off x="2316410" y="4864155"/>
              <a:ext cx="45475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Cerchiamo ora di semplificare, ricordando che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268E135-CF92-DB49-9039-BA5CCB91B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8772" y="5435382"/>
              <a:ext cx="6255187" cy="476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076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B3B88F-FC13-2E4D-A87D-5FF167052CD9}"/>
              </a:ext>
            </a:extLst>
          </p:cNvPr>
          <p:cNvSpPr/>
          <p:nvPr/>
        </p:nvSpPr>
        <p:spPr>
          <a:xfrm>
            <a:off x="8698674" y="18532"/>
            <a:ext cx="3978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>
                <a:latin typeface="Calibri" panose="020F0502020204030204" pitchFamily="34" charset="0"/>
                <a:cs typeface="Calibri" panose="020F0502020204030204" pitchFamily="34" charset="0"/>
              </a:rPr>
              <a:t>ALU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D5BE74-A91A-9843-8003-688BADB0D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622" y="264753"/>
            <a:ext cx="3175000" cy="321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AE6585-98B6-BF43-9A2A-571EC33FE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977" y="5423147"/>
            <a:ext cx="6210300" cy="1308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639915-322E-6B40-BD26-83967BDC3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977" y="3603569"/>
            <a:ext cx="6108700" cy="17272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588AC8C-DC13-EE4C-98DB-DEE9C1B23118}"/>
              </a:ext>
            </a:extLst>
          </p:cNvPr>
          <p:cNvGrpSpPr/>
          <p:nvPr/>
        </p:nvGrpSpPr>
        <p:grpSpPr>
          <a:xfrm>
            <a:off x="4999511" y="1187532"/>
            <a:ext cx="320634" cy="2151686"/>
            <a:chOff x="4999511" y="1187532"/>
            <a:chExt cx="320634" cy="215168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148A0E-2BA4-8249-97D6-1B80BB28FFF1}"/>
                </a:ext>
              </a:extLst>
            </p:cNvPr>
            <p:cNvSpPr/>
            <p:nvPr/>
          </p:nvSpPr>
          <p:spPr>
            <a:xfrm>
              <a:off x="4999512" y="1187532"/>
              <a:ext cx="320633" cy="581891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F395EEB-6867-DB42-B99E-16F4FFF688CA}"/>
                </a:ext>
              </a:extLst>
            </p:cNvPr>
            <p:cNvSpPr/>
            <p:nvPr/>
          </p:nvSpPr>
          <p:spPr>
            <a:xfrm>
              <a:off x="4999511" y="2110311"/>
              <a:ext cx="320633" cy="324131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4790EF-2F8A-7043-A959-AE3FA4E4B915}"/>
                </a:ext>
              </a:extLst>
            </p:cNvPr>
            <p:cNvSpPr/>
            <p:nvPr/>
          </p:nvSpPr>
          <p:spPr>
            <a:xfrm>
              <a:off x="4999511" y="3015087"/>
              <a:ext cx="320633" cy="324131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93D333-1AB2-8446-9E3A-04CE76F8E005}"/>
              </a:ext>
            </a:extLst>
          </p:cNvPr>
          <p:cNvGrpSpPr/>
          <p:nvPr/>
        </p:nvGrpSpPr>
        <p:grpSpPr>
          <a:xfrm>
            <a:off x="2196934" y="5480904"/>
            <a:ext cx="5461743" cy="361754"/>
            <a:chOff x="2220685" y="3640229"/>
            <a:chExt cx="5461743" cy="36175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B3AAA5-BBA5-994D-8238-4B868A627C57}"/>
                </a:ext>
              </a:extLst>
            </p:cNvPr>
            <p:cNvSpPr/>
            <p:nvPr/>
          </p:nvSpPr>
          <p:spPr>
            <a:xfrm flipH="1" flipV="1">
              <a:off x="2220685" y="3640230"/>
              <a:ext cx="2576945" cy="36175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792D60-A5D2-6F4E-838E-5091C9042C3F}"/>
                </a:ext>
              </a:extLst>
            </p:cNvPr>
            <p:cNvSpPr/>
            <p:nvPr/>
          </p:nvSpPr>
          <p:spPr>
            <a:xfrm flipH="1" flipV="1">
              <a:off x="5105483" y="3640229"/>
              <a:ext cx="1176564" cy="36175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407C9FE-F2A8-3443-AB06-6B96E7C48CB6}"/>
                </a:ext>
              </a:extLst>
            </p:cNvPr>
            <p:cNvSpPr/>
            <p:nvPr/>
          </p:nvSpPr>
          <p:spPr>
            <a:xfrm flipH="1" flipV="1">
              <a:off x="6505864" y="3640229"/>
              <a:ext cx="1176564" cy="36175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3DA3C2C-B223-3741-A803-5F1E1B4D78FD}"/>
              </a:ext>
            </a:extLst>
          </p:cNvPr>
          <p:cNvGrpSpPr/>
          <p:nvPr/>
        </p:nvGrpSpPr>
        <p:grpSpPr>
          <a:xfrm rot="10800000">
            <a:off x="5526064" y="1792552"/>
            <a:ext cx="320635" cy="1555666"/>
            <a:chOff x="4999511" y="1187533"/>
            <a:chExt cx="320635" cy="155566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044CC11-9133-4940-B490-D6D619CA2BC1}"/>
                </a:ext>
              </a:extLst>
            </p:cNvPr>
            <p:cNvSpPr/>
            <p:nvPr/>
          </p:nvSpPr>
          <p:spPr>
            <a:xfrm>
              <a:off x="4999513" y="1187533"/>
              <a:ext cx="320633" cy="91377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8853CF-3C59-5247-BF26-834DD71AF46E}"/>
                </a:ext>
              </a:extLst>
            </p:cNvPr>
            <p:cNvSpPr/>
            <p:nvPr/>
          </p:nvSpPr>
          <p:spPr>
            <a:xfrm>
              <a:off x="4999511" y="2419068"/>
              <a:ext cx="320633" cy="32413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43F3EF-FB9F-0B4B-BEA6-3F002F04BF45}"/>
              </a:ext>
            </a:extLst>
          </p:cNvPr>
          <p:cNvGrpSpPr/>
          <p:nvPr/>
        </p:nvGrpSpPr>
        <p:grpSpPr>
          <a:xfrm>
            <a:off x="2196935" y="3692632"/>
            <a:ext cx="5461742" cy="351103"/>
            <a:chOff x="2220686" y="5142013"/>
            <a:chExt cx="5461742" cy="35110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B21DEFF-B9B3-BB41-B8BD-4E23BFBBC96E}"/>
                </a:ext>
              </a:extLst>
            </p:cNvPr>
            <p:cNvSpPr/>
            <p:nvPr/>
          </p:nvSpPr>
          <p:spPr>
            <a:xfrm rot="16200000">
              <a:off x="2502024" y="4860677"/>
              <a:ext cx="351101" cy="913777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192AFF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D37A6CA-6967-9D46-89EC-2AD9A2830876}"/>
                </a:ext>
              </a:extLst>
            </p:cNvPr>
            <p:cNvSpPr/>
            <p:nvPr/>
          </p:nvSpPr>
          <p:spPr>
            <a:xfrm rot="16200000">
              <a:off x="5471023" y="3281710"/>
              <a:ext cx="351101" cy="4071708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192A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65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95C48F-C40A-084E-B93D-60D63E38B360}"/>
              </a:ext>
            </a:extLst>
          </p:cNvPr>
          <p:cNvSpPr/>
          <p:nvPr/>
        </p:nvSpPr>
        <p:spPr>
          <a:xfrm>
            <a:off x="8698674" y="18532"/>
            <a:ext cx="3978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>
                <a:latin typeface="Calibri" panose="020F0502020204030204" pitchFamily="34" charset="0"/>
                <a:cs typeface="Calibri" panose="020F0502020204030204" pitchFamily="34" charset="0"/>
              </a:rPr>
              <a:t>ALU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FB9981-595E-7346-9369-97FD7301E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216" y="804552"/>
            <a:ext cx="3624064" cy="425433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13ABAEB-EC31-0F49-931C-2C1427BA8B45}"/>
              </a:ext>
            </a:extLst>
          </p:cNvPr>
          <p:cNvGrpSpPr/>
          <p:nvPr/>
        </p:nvGrpSpPr>
        <p:grpSpPr>
          <a:xfrm>
            <a:off x="388997" y="5526312"/>
            <a:ext cx="8208738" cy="545682"/>
            <a:chOff x="388997" y="5526312"/>
            <a:chExt cx="8208738" cy="54568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CC6B3C4-667E-404B-BAA7-BDA0AB494D80}"/>
                </a:ext>
              </a:extLst>
            </p:cNvPr>
            <p:cNvGrpSpPr/>
            <p:nvPr/>
          </p:nvGrpSpPr>
          <p:grpSpPr>
            <a:xfrm>
              <a:off x="388997" y="5526312"/>
              <a:ext cx="4064250" cy="545682"/>
              <a:chOff x="1137142" y="5344727"/>
              <a:chExt cx="4064250" cy="54568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E066680-7590-024A-9E5F-FA6E250563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7142" y="5344727"/>
                <a:ext cx="545681" cy="545681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4639492-5B8A-BB47-A20D-A0C1A86277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9122" y="5398063"/>
                <a:ext cx="3562270" cy="492346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620455-C94D-8647-836E-D679B491AB6D}"/>
                </a:ext>
              </a:extLst>
            </p:cNvPr>
            <p:cNvGrpSpPr/>
            <p:nvPr/>
          </p:nvGrpSpPr>
          <p:grpSpPr>
            <a:xfrm>
              <a:off x="5443026" y="5559282"/>
              <a:ext cx="3154709" cy="479740"/>
              <a:chOff x="5431151" y="5890408"/>
              <a:chExt cx="3154709" cy="47974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CCDD9658-8F5F-F449-AD89-185E658CA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31151" y="5890408"/>
                <a:ext cx="584030" cy="479739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5C9F970-5CFE-8C41-B79B-EF184C23B8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15181" y="5890409"/>
                <a:ext cx="2570679" cy="479739"/>
              </a:xfrm>
              <a:prstGeom prst="rect">
                <a:avLst/>
              </a:prstGeom>
            </p:spPr>
          </p:pic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4E9575-6FE7-3742-B41F-1CA69BFCE8E7}"/>
              </a:ext>
            </a:extLst>
          </p:cNvPr>
          <p:cNvGrpSpPr/>
          <p:nvPr/>
        </p:nvGrpSpPr>
        <p:grpSpPr>
          <a:xfrm>
            <a:off x="4061361" y="700643"/>
            <a:ext cx="3644399" cy="2347604"/>
            <a:chOff x="4286992" y="427511"/>
            <a:chExt cx="3644399" cy="234760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0FBFB85-8BAF-2F4B-844C-F15A955B0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27056" y="427511"/>
              <a:ext cx="1904335" cy="1911185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D4E5792-01AE-E940-95C5-E5F549F9DE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6992" y="1235034"/>
              <a:ext cx="1626920" cy="332510"/>
            </a:xfrm>
            <a:prstGeom prst="straightConnector1">
              <a:avLst/>
            </a:prstGeom>
            <a:ln w="19050">
              <a:solidFill>
                <a:srgbClr val="192A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28EE0DF-E36D-B047-914F-D0AF97EB09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35243" y="2442605"/>
              <a:ext cx="1626920" cy="332510"/>
            </a:xfrm>
            <a:prstGeom prst="straightConnector1">
              <a:avLst/>
            </a:prstGeom>
            <a:ln w="19050">
              <a:solidFill>
                <a:srgbClr val="192A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401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DE8BA1-B241-2944-B9D6-267B9C6E9689}"/>
              </a:ext>
            </a:extLst>
          </p:cNvPr>
          <p:cNvSpPr/>
          <p:nvPr/>
        </p:nvSpPr>
        <p:spPr>
          <a:xfrm>
            <a:off x="8698674" y="18532"/>
            <a:ext cx="3978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>
                <a:latin typeface="Calibri" panose="020F0502020204030204" pitchFamily="34" charset="0"/>
                <a:cs typeface="Calibri" panose="020F0502020204030204" pitchFamily="34" charset="0"/>
              </a:rPr>
              <a:t>ALU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A25D4A-DCDD-E54E-9B36-38F290BBD3E4}"/>
              </a:ext>
            </a:extLst>
          </p:cNvPr>
          <p:cNvSpPr txBox="1"/>
          <p:nvPr/>
        </p:nvSpPr>
        <p:spPr>
          <a:xfrm>
            <a:off x="1769424" y="157013"/>
            <a:ext cx="6047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Calcolo della differenza mediante sommatore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86337F-0F7A-CE4A-8498-5FC6357CF2FC}"/>
              </a:ext>
            </a:extLst>
          </p:cNvPr>
          <p:cNvSpPr txBox="1"/>
          <p:nvPr/>
        </p:nvSpPr>
        <p:spPr>
          <a:xfrm>
            <a:off x="997528" y="1330037"/>
            <a:ext cx="7417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Con qualche piccola modifica è possibile modificare il sommatore in modo da</a:t>
            </a:r>
          </a:p>
          <a:p>
            <a:r>
              <a:rPr lang="it-IT"/>
              <a:t>costruire un circuito per effettuare le differenze.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87F28B-2894-444D-8C9D-D6E8A9F6A865}"/>
              </a:ext>
            </a:extLst>
          </p:cNvPr>
          <p:cNvGrpSpPr/>
          <p:nvPr/>
        </p:nvGrpSpPr>
        <p:grpSpPr>
          <a:xfrm>
            <a:off x="944115" y="2687727"/>
            <a:ext cx="7524239" cy="1958823"/>
            <a:chOff x="944115" y="2687727"/>
            <a:chExt cx="7524239" cy="19588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FE09AC-2828-3242-A965-3FA10962C381}"/>
                </a:ext>
              </a:extLst>
            </p:cNvPr>
            <p:cNvSpPr txBox="1"/>
            <p:nvPr/>
          </p:nvSpPr>
          <p:spPr>
            <a:xfrm>
              <a:off x="944115" y="2687727"/>
              <a:ext cx="75242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Si può infatti verificare che per fare la differenza  </a:t>
              </a:r>
              <a:r>
                <a:rPr lang="it-IT" sz="2400" b="1" i="1">
                  <a:latin typeface="Times" pitchFamily="2" charset="0"/>
                </a:rPr>
                <a:t>A </a:t>
              </a:r>
              <a:r>
                <a:rPr lang="it-IT" sz="2400" i="1">
                  <a:latin typeface="Times" pitchFamily="2" charset="0"/>
                </a:rPr>
                <a:t>– </a:t>
              </a:r>
              <a:r>
                <a:rPr lang="it-IT" sz="2400" b="1" i="1">
                  <a:latin typeface="Times" pitchFamily="2" charset="0"/>
                </a:rPr>
                <a:t>B</a:t>
              </a:r>
              <a:r>
                <a:rPr lang="it-IT"/>
                <a:t>  si calcola </a:t>
              </a:r>
              <a:r>
                <a:rPr lang="it-IT" sz="2400" b="1" i="1">
                  <a:latin typeface="Times" pitchFamily="2" charset="0"/>
                </a:rPr>
                <a:t>A</a:t>
              </a:r>
              <a:r>
                <a:rPr lang="it-IT" sz="2400">
                  <a:latin typeface="Times" pitchFamily="2" charset="0"/>
                </a:rPr>
                <a:t> + (-</a:t>
              </a:r>
              <a:r>
                <a:rPr lang="it-IT" sz="2400" b="1" i="1">
                  <a:latin typeface="Times" pitchFamily="2" charset="0"/>
                </a:rPr>
                <a:t>B</a:t>
              </a:r>
              <a:r>
                <a:rPr lang="it-IT" sz="2400">
                  <a:latin typeface="Times" pitchFamily="2" charset="0"/>
                </a:rPr>
                <a:t>)</a:t>
              </a:r>
            </a:p>
            <a:p>
              <a:r>
                <a:rPr lang="it-IT"/>
                <a:t> e   </a:t>
              </a:r>
              <a:r>
                <a:rPr lang="it-IT" sz="2400">
                  <a:latin typeface="Times" pitchFamily="2" charset="0"/>
                </a:rPr>
                <a:t>-</a:t>
              </a:r>
              <a:r>
                <a:rPr lang="it-IT" sz="2400" b="1" i="1">
                  <a:latin typeface="Times" pitchFamily="2" charset="0"/>
                </a:rPr>
                <a:t>B</a:t>
              </a:r>
              <a:r>
                <a:rPr lang="it-IT"/>
                <a:t>   si ottiene complementando </a:t>
              </a:r>
              <a:r>
                <a:rPr lang="it-IT" sz="2400" b="1" i="1">
                  <a:latin typeface="Times" pitchFamily="2" charset="0"/>
                </a:rPr>
                <a:t>B</a:t>
              </a:r>
              <a:r>
                <a:rPr lang="it-IT"/>
                <a:t>   e sommando  </a:t>
              </a:r>
              <a:r>
                <a:rPr lang="it-IT" sz="2400">
                  <a:latin typeface="Times" pitchFamily="2" charset="0"/>
                </a:rPr>
                <a:t>+ 1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2E4F52-C3BE-944E-9015-464EDB212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4425" y="4087750"/>
              <a:ext cx="4851400" cy="5588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DDB5225-7458-074C-AB9C-BF8863EE616A}"/>
              </a:ext>
            </a:extLst>
          </p:cNvPr>
          <p:cNvSpPr txBox="1"/>
          <p:nvPr/>
        </p:nvSpPr>
        <p:spPr>
          <a:xfrm>
            <a:off x="2269277" y="5215576"/>
            <a:ext cx="4716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Come si rappresentano allora i numeri negativi?</a:t>
            </a:r>
          </a:p>
        </p:txBody>
      </p:sp>
    </p:spTree>
    <p:extLst>
      <p:ext uri="{BB962C8B-B14F-4D97-AF65-F5344CB8AC3E}">
        <p14:creationId xmlns:p14="http://schemas.microsoft.com/office/powerpoint/2010/main" val="137023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>
            <a:extLst>
              <a:ext uri="{FF2B5EF4-FFF2-40B4-BE49-F238E27FC236}">
                <a16:creationId xmlns:a16="http://schemas.microsoft.com/office/drawing/2014/main" id="{7AEBB42E-EDC6-954D-B418-AB3BB02BB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177" y="815628"/>
            <a:ext cx="51908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Digressione: codifica dei numeri interi</a:t>
            </a:r>
          </a:p>
        </p:txBody>
      </p:sp>
      <p:sp>
        <p:nvSpPr>
          <p:cNvPr id="22530" name="Text Box 4">
            <a:extLst>
              <a:ext uri="{FF2B5EF4-FFF2-40B4-BE49-F238E27FC236}">
                <a16:creationId xmlns:a16="http://schemas.microsoft.com/office/drawing/2014/main" id="{2E045533-B3F0-BA48-866E-085D6C5EA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951038"/>
            <a:ext cx="41290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Monaco" pitchFamily="2" charset="77"/>
              </a:rPr>
              <a:t>5 2 3</a:t>
            </a:r>
            <a:r>
              <a:rPr lang="en-US" altLang="en-US" sz="2400"/>
              <a:t>     notazione posizionale</a:t>
            </a:r>
          </a:p>
        </p:txBody>
      </p:sp>
      <p:sp>
        <p:nvSpPr>
          <p:cNvPr id="22531" name="Text Box 5">
            <a:extLst>
              <a:ext uri="{FF2B5EF4-FFF2-40B4-BE49-F238E27FC236}">
                <a16:creationId xmlns:a16="http://schemas.microsoft.com/office/drawing/2014/main" id="{EA61EAF9-5201-C24E-8513-C99279851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743200"/>
            <a:ext cx="5373688" cy="9429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Monaco" pitchFamily="2" charset="77"/>
              </a:rPr>
              <a:t>5 2 3</a:t>
            </a:r>
            <a:r>
              <a:rPr lang="en-US" altLang="en-US" sz="2000" baseline="-25000">
                <a:latin typeface="Monaco" pitchFamily="2" charset="77"/>
              </a:rPr>
              <a:t>10</a:t>
            </a:r>
            <a:r>
              <a:rPr lang="en-US" altLang="en-US" sz="2000">
                <a:latin typeface="Monaco" pitchFamily="2" charset="77"/>
              </a:rPr>
              <a:t>  =  </a:t>
            </a:r>
            <a:r>
              <a:rPr lang="en-US" altLang="en-US" sz="2000" b="1">
                <a:latin typeface="Monaco" pitchFamily="2" charset="77"/>
              </a:rPr>
              <a:t>5</a:t>
            </a:r>
            <a:r>
              <a:rPr lang="en-US" altLang="en-US" sz="2000">
                <a:solidFill>
                  <a:srgbClr val="919191"/>
                </a:solidFill>
                <a:latin typeface="Monaco" pitchFamily="2" charset="77"/>
              </a:rPr>
              <a:t>*10</a:t>
            </a:r>
            <a:r>
              <a:rPr lang="en-US" altLang="en-US" sz="2000" baseline="30000">
                <a:solidFill>
                  <a:srgbClr val="919191"/>
                </a:solidFill>
                <a:latin typeface="Monaco" pitchFamily="2" charset="77"/>
              </a:rPr>
              <a:t>2</a:t>
            </a:r>
            <a:r>
              <a:rPr lang="en-US" altLang="en-US" sz="2000" baseline="-25000">
                <a:latin typeface="Monaco" pitchFamily="2" charset="77"/>
              </a:rPr>
              <a:t> </a:t>
            </a:r>
            <a:r>
              <a:rPr lang="en-US" altLang="en-US" sz="2000">
                <a:latin typeface="Monaco" pitchFamily="2" charset="77"/>
              </a:rPr>
              <a:t>+ </a:t>
            </a:r>
            <a:r>
              <a:rPr lang="en-US" altLang="en-US" sz="2000" b="1">
                <a:latin typeface="Monaco" pitchFamily="2" charset="77"/>
              </a:rPr>
              <a:t>2</a:t>
            </a:r>
            <a:r>
              <a:rPr lang="en-US" altLang="en-US" sz="2000">
                <a:solidFill>
                  <a:srgbClr val="919191"/>
                </a:solidFill>
                <a:latin typeface="Monaco" pitchFamily="2" charset="77"/>
              </a:rPr>
              <a:t>*10</a:t>
            </a:r>
            <a:r>
              <a:rPr lang="en-US" altLang="en-US" sz="2000" baseline="30000">
                <a:solidFill>
                  <a:srgbClr val="919191"/>
                </a:solidFill>
                <a:latin typeface="Monaco" pitchFamily="2" charset="77"/>
              </a:rPr>
              <a:t>1</a:t>
            </a:r>
            <a:r>
              <a:rPr lang="en-US" altLang="en-US" sz="2000">
                <a:latin typeface="Monaco" pitchFamily="2" charset="77"/>
              </a:rPr>
              <a:t> + </a:t>
            </a:r>
            <a:r>
              <a:rPr lang="en-US" altLang="en-US" sz="2000" b="1">
                <a:latin typeface="Monaco" pitchFamily="2" charset="77"/>
              </a:rPr>
              <a:t>3</a:t>
            </a:r>
            <a:r>
              <a:rPr lang="en-US" altLang="en-US" sz="2000">
                <a:solidFill>
                  <a:srgbClr val="919191"/>
                </a:solidFill>
                <a:latin typeface="Monaco" pitchFamily="2" charset="77"/>
              </a:rPr>
              <a:t>*10</a:t>
            </a:r>
            <a:r>
              <a:rPr lang="en-US" altLang="en-US" sz="2000" baseline="30000">
                <a:solidFill>
                  <a:srgbClr val="919191"/>
                </a:solidFill>
                <a:latin typeface="Monaco" pitchFamily="2" charset="77"/>
              </a:rPr>
              <a:t>0</a:t>
            </a:r>
            <a:endParaRPr lang="en-US" altLang="en-US" sz="2000" baseline="30000">
              <a:latin typeface="Monaco" pitchFamily="2" charset="77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aseline="30000">
              <a:latin typeface="Monaco" pitchFamily="2" charset="7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Monaco" pitchFamily="2" charset="77"/>
              </a:rPr>
              <a:t>1 0 1 1</a:t>
            </a:r>
            <a:r>
              <a:rPr lang="en-US" altLang="en-US" sz="2000" baseline="-25000">
                <a:latin typeface="Monaco" pitchFamily="2" charset="77"/>
              </a:rPr>
              <a:t>2</a:t>
            </a:r>
            <a:r>
              <a:rPr lang="en-US" altLang="en-US" sz="2000">
                <a:latin typeface="Monaco" pitchFamily="2" charset="77"/>
              </a:rPr>
              <a:t> = </a:t>
            </a:r>
            <a:r>
              <a:rPr lang="en-US" altLang="en-US" sz="2000" b="1">
                <a:latin typeface="Monaco" pitchFamily="2" charset="77"/>
              </a:rPr>
              <a:t>1</a:t>
            </a:r>
            <a:r>
              <a:rPr lang="en-US" altLang="en-US" sz="2000">
                <a:solidFill>
                  <a:srgbClr val="919191"/>
                </a:solidFill>
                <a:latin typeface="Monaco" pitchFamily="2" charset="77"/>
              </a:rPr>
              <a:t>*2</a:t>
            </a:r>
            <a:r>
              <a:rPr lang="en-US" altLang="en-US" sz="2000" baseline="30000">
                <a:solidFill>
                  <a:srgbClr val="919191"/>
                </a:solidFill>
                <a:latin typeface="Monaco" pitchFamily="2" charset="77"/>
              </a:rPr>
              <a:t>3</a:t>
            </a:r>
            <a:r>
              <a:rPr lang="en-US" altLang="en-US" sz="2000" baseline="-25000">
                <a:latin typeface="Monaco" pitchFamily="2" charset="77"/>
              </a:rPr>
              <a:t> </a:t>
            </a:r>
            <a:r>
              <a:rPr lang="en-US" altLang="en-US" sz="2000">
                <a:latin typeface="Monaco" pitchFamily="2" charset="77"/>
              </a:rPr>
              <a:t>+ </a:t>
            </a:r>
            <a:r>
              <a:rPr lang="en-US" altLang="en-US" sz="2000" b="1">
                <a:latin typeface="Monaco" pitchFamily="2" charset="77"/>
              </a:rPr>
              <a:t>0</a:t>
            </a:r>
            <a:r>
              <a:rPr lang="en-US" altLang="en-US" sz="2000">
                <a:solidFill>
                  <a:srgbClr val="919191"/>
                </a:solidFill>
                <a:latin typeface="Monaco" pitchFamily="2" charset="77"/>
              </a:rPr>
              <a:t>*2</a:t>
            </a:r>
            <a:r>
              <a:rPr lang="en-US" altLang="en-US" sz="2000" baseline="30000">
                <a:solidFill>
                  <a:srgbClr val="919191"/>
                </a:solidFill>
                <a:latin typeface="Monaco" pitchFamily="2" charset="77"/>
              </a:rPr>
              <a:t>2</a:t>
            </a:r>
            <a:r>
              <a:rPr lang="en-US" altLang="en-US" sz="2000">
                <a:latin typeface="Monaco" pitchFamily="2" charset="77"/>
              </a:rPr>
              <a:t> + </a:t>
            </a:r>
            <a:r>
              <a:rPr lang="en-US" altLang="en-US" sz="2000" b="1">
                <a:latin typeface="Monaco" pitchFamily="2" charset="77"/>
              </a:rPr>
              <a:t>1</a:t>
            </a:r>
            <a:r>
              <a:rPr lang="en-US" altLang="en-US" sz="2000">
                <a:solidFill>
                  <a:srgbClr val="919191"/>
                </a:solidFill>
                <a:latin typeface="Monaco" pitchFamily="2" charset="77"/>
              </a:rPr>
              <a:t>*2</a:t>
            </a:r>
            <a:r>
              <a:rPr lang="en-US" altLang="en-US" sz="2000" baseline="30000">
                <a:solidFill>
                  <a:srgbClr val="919191"/>
                </a:solidFill>
                <a:latin typeface="Monaco" pitchFamily="2" charset="77"/>
              </a:rPr>
              <a:t>1</a:t>
            </a:r>
            <a:r>
              <a:rPr lang="en-US" altLang="en-US" sz="2000">
                <a:latin typeface="Monaco" pitchFamily="2" charset="77"/>
              </a:rPr>
              <a:t> + </a:t>
            </a:r>
            <a:r>
              <a:rPr lang="en-US" altLang="en-US" sz="2000" b="1">
                <a:latin typeface="Monaco" pitchFamily="2" charset="77"/>
              </a:rPr>
              <a:t>1</a:t>
            </a:r>
            <a:r>
              <a:rPr lang="en-US" altLang="en-US" sz="2000">
                <a:solidFill>
                  <a:srgbClr val="919191"/>
                </a:solidFill>
                <a:latin typeface="Monaco" pitchFamily="2" charset="77"/>
              </a:rPr>
              <a:t>*2</a:t>
            </a:r>
            <a:r>
              <a:rPr lang="en-US" altLang="en-US" sz="2000" baseline="30000">
                <a:solidFill>
                  <a:srgbClr val="919191"/>
                </a:solidFill>
                <a:latin typeface="Monaco" pitchFamily="2" charset="77"/>
              </a:rPr>
              <a:t>0</a:t>
            </a:r>
            <a:endParaRPr lang="en-US" altLang="en-US" sz="2400" baseline="30000">
              <a:solidFill>
                <a:srgbClr val="919191"/>
              </a:solidFill>
              <a:latin typeface="Monaco" pitchFamily="2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9AAC83-EBEA-A54B-A252-F05C408F1690}"/>
              </a:ext>
            </a:extLst>
          </p:cNvPr>
          <p:cNvGrpSpPr/>
          <p:nvPr/>
        </p:nvGrpSpPr>
        <p:grpSpPr>
          <a:xfrm>
            <a:off x="609600" y="4572000"/>
            <a:ext cx="7239000" cy="1447800"/>
            <a:chOff x="609600" y="4572000"/>
            <a:chExt cx="7239000" cy="1447800"/>
          </a:xfrm>
        </p:grpSpPr>
        <p:sp>
          <p:nvSpPr>
            <p:cNvPr id="22532" name="Text Box 6">
              <a:extLst>
                <a:ext uri="{FF2B5EF4-FFF2-40B4-BE49-F238E27FC236}">
                  <a16:creationId xmlns:a16="http://schemas.microsoft.com/office/drawing/2014/main" id="{7F14CE64-3A10-A848-AEB6-542590FD8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4572000"/>
              <a:ext cx="7175500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con </a:t>
              </a:r>
              <a:r>
                <a:rPr lang="en-US" altLang="en-US" sz="2400" i="1"/>
                <a:t>n </a:t>
              </a:r>
              <a:r>
                <a:rPr lang="en-US" altLang="en-US" sz="2400"/>
                <a:t>bit di memoria posso codificare tutti i numeri interi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positivi da 0 a 2</a:t>
              </a:r>
              <a:r>
                <a:rPr lang="en-US" altLang="en-US" sz="2400" i="1" baseline="30000"/>
                <a:t>n</a:t>
              </a:r>
              <a:r>
                <a:rPr lang="en-US" altLang="en-US" sz="2400"/>
                <a:t>-1</a:t>
              </a:r>
            </a:p>
          </p:txBody>
        </p:sp>
        <p:sp>
          <p:nvSpPr>
            <p:cNvPr id="22533" name="Line 7">
              <a:extLst>
                <a:ext uri="{FF2B5EF4-FFF2-40B4-BE49-F238E27FC236}">
                  <a16:creationId xmlns:a16="http://schemas.microsoft.com/office/drawing/2014/main" id="{B5810E14-CB57-D74F-BDF4-AAD7330AEB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2600" y="6019800"/>
              <a:ext cx="609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34" name="Text Box 8">
              <a:extLst>
                <a:ext uri="{FF2B5EF4-FFF2-40B4-BE49-F238E27FC236}">
                  <a16:creationId xmlns:a16="http://schemas.microsoft.com/office/drawing/2014/main" id="{F0033DE7-00CD-DD4C-8CB5-A42FD68445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7925" y="54705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0</a:t>
              </a:r>
            </a:p>
          </p:txBody>
        </p:sp>
        <p:sp>
          <p:nvSpPr>
            <p:cNvPr id="22535" name="Rectangle 9">
              <a:extLst>
                <a:ext uri="{FF2B5EF4-FFF2-40B4-BE49-F238E27FC236}">
                  <a16:creationId xmlns:a16="http://schemas.microsoft.com/office/drawing/2014/main" id="{058D6F66-CBBD-6549-BD80-DC2BCF287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5410200"/>
              <a:ext cx="692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2</a:t>
              </a:r>
              <a:r>
                <a:rPr lang="en-US" altLang="en-US" sz="2400" i="1" baseline="30000"/>
                <a:t>n</a:t>
              </a:r>
              <a:r>
                <a:rPr lang="en-US" altLang="en-US" sz="2400"/>
                <a:t>-1</a:t>
              </a:r>
            </a:p>
          </p:txBody>
        </p:sp>
        <p:sp>
          <p:nvSpPr>
            <p:cNvPr id="22536" name="Rectangle 10">
              <a:extLst>
                <a:ext uri="{FF2B5EF4-FFF2-40B4-BE49-F238E27FC236}">
                  <a16:creationId xmlns:a16="http://schemas.microsoft.com/office/drawing/2014/main" id="{58055F67-E881-2D43-B301-BF05C55AC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867400"/>
              <a:ext cx="2743200" cy="152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11EA5DD-15BB-384C-B5F6-178FD45AB5E4}"/>
              </a:ext>
            </a:extLst>
          </p:cNvPr>
          <p:cNvSpPr/>
          <p:nvPr/>
        </p:nvSpPr>
        <p:spPr>
          <a:xfrm>
            <a:off x="8098971" y="0"/>
            <a:ext cx="10450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>
                <a:latin typeface="Calibri" panose="020F0502020204030204" pitchFamily="34" charset="0"/>
                <a:cs typeface="Calibri" panose="020F0502020204030204" pitchFamily="34" charset="0"/>
              </a:rPr>
              <a:t>Numeri negativi</a:t>
            </a:r>
          </a:p>
        </p:txBody>
      </p:sp>
    </p:spTree>
    <p:extLst>
      <p:ext uri="{BB962C8B-B14F-4D97-AF65-F5344CB8AC3E}">
        <p14:creationId xmlns:p14="http://schemas.microsoft.com/office/powerpoint/2010/main" val="252740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>
            <a:extLst>
              <a:ext uri="{FF2B5EF4-FFF2-40B4-BE49-F238E27FC236}">
                <a16:creationId xmlns:a16="http://schemas.microsoft.com/office/drawing/2014/main" id="{CE204C5F-B9DE-3E44-B0F0-711AA2553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8600"/>
            <a:ext cx="19558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Esempio   n=4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1111	15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1110	14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1101	13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1100	12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1011	11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1010	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1001	 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1000	 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0111	 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0110 	 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0101	 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0100	 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0011	 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0010	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0001	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0000	 0</a:t>
            </a:r>
          </a:p>
        </p:txBody>
      </p:sp>
      <p:sp>
        <p:nvSpPr>
          <p:cNvPr id="23554" name="Text Box 3">
            <a:extLst>
              <a:ext uri="{FF2B5EF4-FFF2-40B4-BE49-F238E27FC236}">
                <a16:creationId xmlns:a16="http://schemas.microsoft.com/office/drawing/2014/main" id="{70ED314B-3018-F843-80BF-234E21FAF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838200"/>
            <a:ext cx="235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da 0   a    2</a:t>
            </a:r>
            <a:r>
              <a:rPr lang="en-US" altLang="en-US" sz="2400" baseline="30000"/>
              <a:t>4</a:t>
            </a:r>
            <a:r>
              <a:rPr lang="en-US" altLang="en-US" sz="2400"/>
              <a:t>-1=15</a:t>
            </a:r>
          </a:p>
        </p:txBody>
      </p:sp>
      <p:sp>
        <p:nvSpPr>
          <p:cNvPr id="23555" name="Text Box 7">
            <a:extLst>
              <a:ext uri="{FF2B5EF4-FFF2-40B4-BE49-F238E27FC236}">
                <a16:creationId xmlns:a16="http://schemas.microsoft.com/office/drawing/2014/main" id="{BEABF1C9-6546-3641-9480-B28E900DE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493838"/>
            <a:ext cx="47196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con i numeri binari in notazione posizionale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posso fare le operazioni secondo le regole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consuete</a:t>
            </a:r>
          </a:p>
        </p:txBody>
      </p:sp>
      <p:sp>
        <p:nvSpPr>
          <p:cNvPr id="23556" name="Rectangle 8">
            <a:extLst>
              <a:ext uri="{FF2B5EF4-FFF2-40B4-BE49-F238E27FC236}">
                <a16:creationId xmlns:a16="http://schemas.microsoft.com/office/drawing/2014/main" id="{6ED12B10-FB2D-4345-9B3E-69883DC4E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743200"/>
            <a:ext cx="38417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0+0 =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0+1 =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1+0 =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1+1 = 0 con riporto di 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Monaco" pitchFamily="2" charset="77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Monaco" pitchFamily="2" charset="7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0*0 =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0*1 =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1*0 =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1*1 =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6CABDE-173D-3B45-AC90-F624C7C56269}"/>
              </a:ext>
            </a:extLst>
          </p:cNvPr>
          <p:cNvSpPr/>
          <p:nvPr/>
        </p:nvSpPr>
        <p:spPr>
          <a:xfrm>
            <a:off x="8098971" y="0"/>
            <a:ext cx="10450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>
                <a:latin typeface="Calibri" panose="020F0502020204030204" pitchFamily="34" charset="0"/>
                <a:cs typeface="Calibri" panose="020F0502020204030204" pitchFamily="34" charset="0"/>
              </a:rPr>
              <a:t>Numeri negativi</a:t>
            </a:r>
          </a:p>
        </p:txBody>
      </p:sp>
    </p:spTree>
    <p:extLst>
      <p:ext uri="{BB962C8B-B14F-4D97-AF65-F5344CB8AC3E}">
        <p14:creationId xmlns:p14="http://schemas.microsoft.com/office/powerpoint/2010/main" val="10476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>
            <a:extLst>
              <a:ext uri="{FF2B5EF4-FFF2-40B4-BE49-F238E27FC236}">
                <a16:creationId xmlns:a16="http://schemas.microsoft.com/office/drawing/2014/main" id="{0CC91F0C-6EA2-A54F-A157-9AE6201EB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581400"/>
            <a:ext cx="26908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attenzione però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che con </a:t>
            </a:r>
            <a:r>
              <a:rPr lang="en-US" altLang="en-US" sz="2400" i="1"/>
              <a:t>n</a:t>
            </a:r>
            <a:r>
              <a:rPr lang="en-US" altLang="en-US" sz="2400"/>
              <a:t>=4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se sommo 10 con 12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ottengo un errore</a:t>
            </a:r>
          </a:p>
        </p:txBody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id="{C5A428B2-EEBE-904F-AE1C-68941D6A6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838200"/>
            <a:ext cx="17081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1010 +  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0011     3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____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1101    13</a:t>
            </a:r>
          </a:p>
        </p:txBody>
      </p:sp>
      <p:sp>
        <p:nvSpPr>
          <p:cNvPr id="24580" name="Rectangle 6">
            <a:extLst>
              <a:ext uri="{FF2B5EF4-FFF2-40B4-BE49-F238E27FC236}">
                <a16:creationId xmlns:a16="http://schemas.microsoft.com/office/drawing/2014/main" id="{A5916B95-12EF-D74F-BC80-F920A42CF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685800"/>
            <a:ext cx="26670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 0100 *    4*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 0011      3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 ____     __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 0100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0100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_____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01100     12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3F1E83-1515-604F-97AF-FAC29AB669C0}"/>
              </a:ext>
            </a:extLst>
          </p:cNvPr>
          <p:cNvGrpSpPr/>
          <p:nvPr/>
        </p:nvGrpSpPr>
        <p:grpSpPr>
          <a:xfrm>
            <a:off x="3522086" y="5181600"/>
            <a:ext cx="5586850" cy="1573094"/>
            <a:chOff x="3522086" y="5181600"/>
            <a:chExt cx="5586850" cy="1573094"/>
          </a:xfrm>
        </p:grpSpPr>
        <p:sp>
          <p:nvSpPr>
            <p:cNvPr id="24581" name="Line 8">
              <a:extLst>
                <a:ext uri="{FF2B5EF4-FFF2-40B4-BE49-F238E27FC236}">
                  <a16:creationId xmlns:a16="http://schemas.microsoft.com/office/drawing/2014/main" id="{02A8F40A-A837-BA46-BEB7-351978B496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800" y="5181600"/>
              <a:ext cx="152400" cy="352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82" name="Text Box 9">
              <a:extLst>
                <a:ext uri="{FF2B5EF4-FFF2-40B4-BE49-F238E27FC236}">
                  <a16:creationId xmlns:a16="http://schemas.microsoft.com/office/drawing/2014/main" id="{3D71BE22-E7E3-5043-B163-4FAE58AEF6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2086" y="5554365"/>
              <a:ext cx="558685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Calibri" panose="020F0502020204030204" pitchFamily="34" charset="0"/>
                  <a:cs typeface="Calibri" panose="020F0502020204030204" pitchFamily="34" charset="0"/>
                </a:rPr>
                <a:t>Errore di overflow</a:t>
              </a:r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: si ha un bit di </a:t>
              </a:r>
              <a:r>
                <a:rPr lang="en-US" altLang="en-US" sz="2400" b="1">
                  <a:latin typeface="Calibri" panose="020F0502020204030204" pitchFamily="34" charset="0"/>
                  <a:cs typeface="Calibri" panose="020F0502020204030204" pitchFamily="34" charset="0"/>
                </a:rPr>
                <a:t>overflow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non riproducibile dalla memoria della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macchina</a:t>
              </a:r>
            </a:p>
          </p:txBody>
        </p:sp>
      </p:grpSp>
      <p:sp>
        <p:nvSpPr>
          <p:cNvPr id="24583" name="Text Box 10">
            <a:extLst>
              <a:ext uri="{FF2B5EF4-FFF2-40B4-BE49-F238E27FC236}">
                <a16:creationId xmlns:a16="http://schemas.microsoft.com/office/drawing/2014/main" id="{898EEE06-6E11-EA42-97F6-40BCB2A86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85800"/>
            <a:ext cx="2603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latin typeface="Monaco" pitchFamily="2" charset="77"/>
              </a:rPr>
              <a:t>1</a:t>
            </a:r>
            <a:endParaRPr lang="en-US" altLang="en-US" sz="24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9516C57-17C7-424D-9BC4-F6BA338B7BE2}"/>
              </a:ext>
            </a:extLst>
          </p:cNvPr>
          <p:cNvGrpSpPr/>
          <p:nvPr/>
        </p:nvGrpSpPr>
        <p:grpSpPr>
          <a:xfrm>
            <a:off x="4495800" y="3733800"/>
            <a:ext cx="2165350" cy="1514475"/>
            <a:chOff x="4495800" y="3733800"/>
            <a:chExt cx="2165350" cy="1514475"/>
          </a:xfrm>
        </p:grpSpPr>
        <p:sp>
          <p:nvSpPr>
            <p:cNvPr id="24578" name="Rectangle 3">
              <a:extLst>
                <a:ext uri="{FF2B5EF4-FFF2-40B4-BE49-F238E27FC236}">
                  <a16:creationId xmlns:a16="http://schemas.microsoft.com/office/drawing/2014/main" id="{87EF015E-87EA-7B4B-A081-2C8000A33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3886200"/>
              <a:ext cx="2165350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Monaco" pitchFamily="2" charset="77"/>
                </a:rPr>
                <a:t>  1010 +  10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Monaco" pitchFamily="2" charset="77"/>
                </a:rPr>
                <a:t>  1100    12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Monaco" pitchFamily="2" charset="77"/>
                </a:rPr>
                <a:t>  ____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Monaco" pitchFamily="2" charset="77"/>
                </a:rPr>
                <a:t>1 0110     6</a:t>
              </a:r>
            </a:p>
          </p:txBody>
        </p:sp>
        <p:sp>
          <p:nvSpPr>
            <p:cNvPr id="24584" name="Text Box 11">
              <a:extLst>
                <a:ext uri="{FF2B5EF4-FFF2-40B4-BE49-F238E27FC236}">
                  <a16:creationId xmlns:a16="http://schemas.microsoft.com/office/drawing/2014/main" id="{7677385C-FE01-814E-9286-49074A5B34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5800" y="3733800"/>
              <a:ext cx="260350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Monaco" pitchFamily="2" charset="77"/>
                </a:rPr>
                <a:t>1</a:t>
              </a:r>
              <a:endParaRPr lang="en-US" altLang="en-US" sz="240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C03E2D1-9AAD-7E4B-AB08-083CD9DD5C0A}"/>
              </a:ext>
            </a:extLst>
          </p:cNvPr>
          <p:cNvSpPr/>
          <p:nvPr/>
        </p:nvSpPr>
        <p:spPr>
          <a:xfrm>
            <a:off x="8098971" y="0"/>
            <a:ext cx="10450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>
                <a:latin typeface="Calibri" panose="020F0502020204030204" pitchFamily="34" charset="0"/>
                <a:cs typeface="Calibri" panose="020F0502020204030204" pitchFamily="34" charset="0"/>
              </a:rPr>
              <a:t>Numeri negativi</a:t>
            </a:r>
          </a:p>
        </p:txBody>
      </p:sp>
    </p:spTree>
    <p:extLst>
      <p:ext uri="{BB962C8B-B14F-4D97-AF65-F5344CB8AC3E}">
        <p14:creationId xmlns:p14="http://schemas.microsoft.com/office/powerpoint/2010/main" val="360515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8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>
            <a:extLst>
              <a:ext uri="{FF2B5EF4-FFF2-40B4-BE49-F238E27FC236}">
                <a16:creationId xmlns:a16="http://schemas.microsoft.com/office/drawing/2014/main" id="{06DD6A56-35FD-D74C-BFE7-C4BAB2C24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8600"/>
            <a:ext cx="56007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Come codificare i numeri negativi?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Con la codifica mediante </a:t>
            </a:r>
            <a:r>
              <a:rPr lang="en-US" altLang="en-US" sz="2400" b="1" i="1"/>
              <a:t>complemento a 2</a:t>
            </a:r>
            <a:endParaRPr lang="en-US" altLang="en-US" sz="2400" b="1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Per introdurla facciamo un esempio col caso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decimale, che ci è più familiare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48D67239-E983-8140-8C2B-A1FDC2B68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048000"/>
            <a:ext cx="381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C48955FD-78AA-4544-908B-595EEAA36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048000"/>
            <a:ext cx="381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7</a:t>
            </a:r>
          </a:p>
        </p:txBody>
      </p:sp>
      <p:sp>
        <p:nvSpPr>
          <p:cNvPr id="25604" name="Text Box 7">
            <a:extLst>
              <a:ext uri="{FF2B5EF4-FFF2-40B4-BE49-F238E27FC236}">
                <a16:creationId xmlns:a16="http://schemas.microsoft.com/office/drawing/2014/main" id="{DE3CE02C-C59C-BD4E-929A-F161527E7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276600"/>
            <a:ext cx="60833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Supponiamo di disporre di due celle di memoria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decimali e di voler fare l</a:t>
            </a:r>
            <a:r>
              <a:rPr lang="ja-JP" altLang="en-US" sz="2400">
                <a:latin typeface="Arial" panose="020B0604020202020204" pitchFamily="34" charset="0"/>
              </a:rPr>
              <a:t>’</a:t>
            </a:r>
            <a:r>
              <a:rPr lang="en-US" altLang="ja-JP" sz="2400"/>
              <a:t>operazione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37 - 15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Posso scrivere  37 - 15 = 37 + (100 - 15) - 100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37 + 85 -100 = 122 - 100 = 22</a:t>
            </a:r>
          </a:p>
        </p:txBody>
      </p:sp>
      <p:grpSp>
        <p:nvGrpSpPr>
          <p:cNvPr id="25605" name="Group 10">
            <a:extLst>
              <a:ext uri="{FF2B5EF4-FFF2-40B4-BE49-F238E27FC236}">
                <a16:creationId xmlns:a16="http://schemas.microsoft.com/office/drawing/2014/main" id="{086D194D-7AA8-F34E-9322-F9CF1FC2CF47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3581400"/>
            <a:ext cx="762000" cy="533400"/>
            <a:chOff x="672" y="2256"/>
            <a:chExt cx="480" cy="336"/>
          </a:xfrm>
        </p:grpSpPr>
        <p:sp>
          <p:nvSpPr>
            <p:cNvPr id="25627" name="Rectangle 8">
              <a:extLst>
                <a:ext uri="{FF2B5EF4-FFF2-40B4-BE49-F238E27FC236}">
                  <a16:creationId xmlns:a16="http://schemas.microsoft.com/office/drawing/2014/main" id="{5D190AE0-6CB2-4B43-9105-DA2512C72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256"/>
              <a:ext cx="240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8</a:t>
              </a:r>
            </a:p>
          </p:txBody>
        </p:sp>
        <p:sp>
          <p:nvSpPr>
            <p:cNvPr id="25628" name="Rectangle 9">
              <a:extLst>
                <a:ext uri="{FF2B5EF4-FFF2-40B4-BE49-F238E27FC236}">
                  <a16:creationId xmlns:a16="http://schemas.microsoft.com/office/drawing/2014/main" id="{3AD1CEB8-CACD-1049-8796-BB9DAE22D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256"/>
              <a:ext cx="240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5</a:t>
              </a:r>
            </a:p>
          </p:txBody>
        </p:sp>
      </p:grpSp>
      <p:grpSp>
        <p:nvGrpSpPr>
          <p:cNvPr id="68627" name="Group 19">
            <a:extLst>
              <a:ext uri="{FF2B5EF4-FFF2-40B4-BE49-F238E27FC236}">
                <a16:creationId xmlns:a16="http://schemas.microsoft.com/office/drawing/2014/main" id="{29C06451-0720-4845-9048-A5837F15F92F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4267200"/>
            <a:ext cx="1143000" cy="533400"/>
            <a:chOff x="432" y="2688"/>
            <a:chExt cx="720" cy="336"/>
          </a:xfrm>
        </p:grpSpPr>
        <p:grpSp>
          <p:nvGrpSpPr>
            <p:cNvPr id="25623" name="Group 11">
              <a:extLst>
                <a:ext uri="{FF2B5EF4-FFF2-40B4-BE49-F238E27FC236}">
                  <a16:creationId xmlns:a16="http://schemas.microsoft.com/office/drawing/2014/main" id="{BEC41C7B-06AD-1A42-9A8B-45824C1F2C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688"/>
              <a:ext cx="480" cy="336"/>
              <a:chOff x="672" y="2256"/>
              <a:chExt cx="480" cy="336"/>
            </a:xfrm>
          </p:grpSpPr>
          <p:sp>
            <p:nvSpPr>
              <p:cNvPr id="25625" name="Rectangle 12">
                <a:extLst>
                  <a:ext uri="{FF2B5EF4-FFF2-40B4-BE49-F238E27FC236}">
                    <a16:creationId xmlns:a16="http://schemas.microsoft.com/office/drawing/2014/main" id="{3900BC0D-B216-A44B-93E7-39EA4D7D4D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256"/>
                <a:ext cx="240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2</a:t>
                </a:r>
              </a:p>
            </p:txBody>
          </p:sp>
          <p:sp>
            <p:nvSpPr>
              <p:cNvPr id="25626" name="Rectangle 13">
                <a:extLst>
                  <a:ext uri="{FF2B5EF4-FFF2-40B4-BE49-F238E27FC236}">
                    <a16:creationId xmlns:a16="http://schemas.microsoft.com/office/drawing/2014/main" id="{3ADA6455-5619-E741-9BA7-AF40455EF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256"/>
                <a:ext cx="240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2</a:t>
                </a:r>
              </a:p>
            </p:txBody>
          </p:sp>
        </p:grpSp>
        <p:sp>
          <p:nvSpPr>
            <p:cNvPr id="25624" name="Rectangle 15">
              <a:extLst>
                <a:ext uri="{FF2B5EF4-FFF2-40B4-BE49-F238E27FC236}">
                  <a16:creationId xmlns:a16="http://schemas.microsoft.com/office/drawing/2014/main" id="{76872A16-2115-3149-BF88-B96751696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688"/>
              <a:ext cx="24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1</a:t>
              </a:r>
            </a:p>
          </p:txBody>
        </p:sp>
      </p:grpSp>
      <p:grpSp>
        <p:nvGrpSpPr>
          <p:cNvPr id="68626" name="Group 18">
            <a:extLst>
              <a:ext uri="{FF2B5EF4-FFF2-40B4-BE49-F238E27FC236}">
                <a16:creationId xmlns:a16="http://schemas.microsoft.com/office/drawing/2014/main" id="{58480310-CD72-9B4B-9734-45F6D30A5892}"/>
              </a:ext>
            </a:extLst>
          </p:cNvPr>
          <p:cNvGrpSpPr>
            <a:grpSpLocks/>
          </p:cNvGrpSpPr>
          <p:nvPr/>
        </p:nvGrpSpPr>
        <p:grpSpPr bwMode="auto">
          <a:xfrm>
            <a:off x="1889125" y="3124200"/>
            <a:ext cx="371475" cy="974725"/>
            <a:chOff x="1190" y="1968"/>
            <a:chExt cx="234" cy="614"/>
          </a:xfrm>
        </p:grpSpPr>
        <p:sp>
          <p:nvSpPr>
            <p:cNvPr id="25621" name="Text Box 16">
              <a:extLst>
                <a:ext uri="{FF2B5EF4-FFF2-40B4-BE49-F238E27FC236}">
                  <a16:creationId xmlns:a16="http://schemas.microsoft.com/office/drawing/2014/main" id="{797A2AFC-8456-6147-8DE8-33A576FF8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968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+</a:t>
              </a:r>
            </a:p>
          </p:txBody>
        </p:sp>
        <p:sp>
          <p:nvSpPr>
            <p:cNvPr id="25622" name="Text Box 17">
              <a:extLst>
                <a:ext uri="{FF2B5EF4-FFF2-40B4-BE49-F238E27FC236}">
                  <a16:creationId xmlns:a16="http://schemas.microsoft.com/office/drawing/2014/main" id="{9122EE8E-FB28-3B4C-BDA1-9DEEA5A0A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0" y="2294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=</a:t>
              </a:r>
            </a:p>
          </p:txBody>
        </p:sp>
      </p:grpSp>
      <p:sp>
        <p:nvSpPr>
          <p:cNvPr id="68628" name="Text Box 20">
            <a:extLst>
              <a:ext uri="{FF2B5EF4-FFF2-40B4-BE49-F238E27FC236}">
                <a16:creationId xmlns:a16="http://schemas.microsoft.com/office/drawing/2014/main" id="{C1C50472-F2A4-6A43-9F95-B1AB2E9F8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4251325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-</a:t>
            </a:r>
          </a:p>
        </p:txBody>
      </p:sp>
      <p:grpSp>
        <p:nvGrpSpPr>
          <p:cNvPr id="68629" name="Group 21">
            <a:extLst>
              <a:ext uri="{FF2B5EF4-FFF2-40B4-BE49-F238E27FC236}">
                <a16:creationId xmlns:a16="http://schemas.microsoft.com/office/drawing/2014/main" id="{6A184BC0-0639-B041-B3DD-5645F1B52FAE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4800600"/>
            <a:ext cx="1143000" cy="533400"/>
            <a:chOff x="432" y="2688"/>
            <a:chExt cx="720" cy="336"/>
          </a:xfrm>
        </p:grpSpPr>
        <p:grpSp>
          <p:nvGrpSpPr>
            <p:cNvPr id="25617" name="Group 22">
              <a:extLst>
                <a:ext uri="{FF2B5EF4-FFF2-40B4-BE49-F238E27FC236}">
                  <a16:creationId xmlns:a16="http://schemas.microsoft.com/office/drawing/2014/main" id="{0CEB7266-58B2-E347-B98E-A9C2336355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688"/>
              <a:ext cx="480" cy="336"/>
              <a:chOff x="672" y="2256"/>
              <a:chExt cx="480" cy="336"/>
            </a:xfrm>
          </p:grpSpPr>
          <p:sp>
            <p:nvSpPr>
              <p:cNvPr id="25619" name="Rectangle 23">
                <a:extLst>
                  <a:ext uri="{FF2B5EF4-FFF2-40B4-BE49-F238E27FC236}">
                    <a16:creationId xmlns:a16="http://schemas.microsoft.com/office/drawing/2014/main" id="{1BB66077-9231-694F-9E64-55286B7C7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256"/>
                <a:ext cx="240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0</a:t>
                </a:r>
              </a:p>
            </p:txBody>
          </p:sp>
          <p:sp>
            <p:nvSpPr>
              <p:cNvPr id="25620" name="Rectangle 24">
                <a:extLst>
                  <a:ext uri="{FF2B5EF4-FFF2-40B4-BE49-F238E27FC236}">
                    <a16:creationId xmlns:a16="http://schemas.microsoft.com/office/drawing/2014/main" id="{C3965F9C-CF6A-9744-81F1-03988316DE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256"/>
                <a:ext cx="240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0</a:t>
                </a:r>
              </a:p>
            </p:txBody>
          </p:sp>
        </p:grpSp>
        <p:sp>
          <p:nvSpPr>
            <p:cNvPr id="25618" name="Rectangle 25">
              <a:extLst>
                <a:ext uri="{FF2B5EF4-FFF2-40B4-BE49-F238E27FC236}">
                  <a16:creationId xmlns:a16="http://schemas.microsoft.com/office/drawing/2014/main" id="{F83A3199-4AD7-0B49-B700-78CA939BE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688"/>
              <a:ext cx="24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1</a:t>
              </a:r>
            </a:p>
          </p:txBody>
        </p:sp>
      </p:grpSp>
      <p:sp>
        <p:nvSpPr>
          <p:cNvPr id="68634" name="Text Box 26">
            <a:extLst>
              <a:ext uri="{FF2B5EF4-FFF2-40B4-BE49-F238E27FC236}">
                <a16:creationId xmlns:a16="http://schemas.microsoft.com/office/drawing/2014/main" id="{2E4470D4-657A-904F-89C9-C7DC068E6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4860925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=</a:t>
            </a:r>
          </a:p>
        </p:txBody>
      </p:sp>
      <p:grpSp>
        <p:nvGrpSpPr>
          <p:cNvPr id="68636" name="Group 28">
            <a:extLst>
              <a:ext uri="{FF2B5EF4-FFF2-40B4-BE49-F238E27FC236}">
                <a16:creationId xmlns:a16="http://schemas.microsoft.com/office/drawing/2014/main" id="{8243E7ED-EA7C-6F47-8F4F-31D3387F4D39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5486400"/>
            <a:ext cx="762000" cy="533400"/>
            <a:chOff x="672" y="2256"/>
            <a:chExt cx="480" cy="336"/>
          </a:xfrm>
        </p:grpSpPr>
        <p:sp>
          <p:nvSpPr>
            <p:cNvPr id="25615" name="Rectangle 29">
              <a:extLst>
                <a:ext uri="{FF2B5EF4-FFF2-40B4-BE49-F238E27FC236}">
                  <a16:creationId xmlns:a16="http://schemas.microsoft.com/office/drawing/2014/main" id="{D17FB5DC-84CD-6C42-9DF7-1A3D6DC8A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256"/>
              <a:ext cx="240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2</a:t>
              </a:r>
            </a:p>
          </p:txBody>
        </p:sp>
        <p:sp>
          <p:nvSpPr>
            <p:cNvPr id="25616" name="Rectangle 30">
              <a:extLst>
                <a:ext uri="{FF2B5EF4-FFF2-40B4-BE49-F238E27FC236}">
                  <a16:creationId xmlns:a16="http://schemas.microsoft.com/office/drawing/2014/main" id="{3F8A2FBF-7328-994E-92E4-CFBD32C04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256"/>
              <a:ext cx="240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2</a:t>
              </a:r>
            </a:p>
          </p:txBody>
        </p:sp>
      </p:grpSp>
      <p:grpSp>
        <p:nvGrpSpPr>
          <p:cNvPr id="68643" name="Group 35">
            <a:extLst>
              <a:ext uri="{FF2B5EF4-FFF2-40B4-BE49-F238E27FC236}">
                <a16:creationId xmlns:a16="http://schemas.microsoft.com/office/drawing/2014/main" id="{EC7F67D2-4956-F640-9288-C7CB91E7B8BC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5067300"/>
            <a:ext cx="5051425" cy="1485900"/>
            <a:chOff x="432" y="3192"/>
            <a:chExt cx="3182" cy="936"/>
          </a:xfrm>
        </p:grpSpPr>
        <p:sp>
          <p:nvSpPr>
            <p:cNvPr id="25613" name="Text Box 32">
              <a:extLst>
                <a:ext uri="{FF2B5EF4-FFF2-40B4-BE49-F238E27FC236}">
                  <a16:creationId xmlns:a16="http://schemas.microsoft.com/office/drawing/2014/main" id="{02C9E5FA-8F3A-FC45-A015-1BD847541D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3840"/>
              <a:ext cx="20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1 eliminato dall</a:t>
              </a:r>
              <a:r>
                <a:rPr lang="ja-JP" altLang="en-US" sz="2400">
                  <a:latin typeface="Arial" panose="020B0604020202020204" pitchFamily="34" charset="0"/>
                </a:rPr>
                <a:t>’</a:t>
              </a:r>
              <a:r>
                <a:rPr lang="en-US" altLang="ja-JP" sz="2400"/>
                <a:t>overflow</a:t>
              </a:r>
              <a:endParaRPr lang="en-US" altLang="en-US" sz="2400"/>
            </a:p>
          </p:txBody>
        </p:sp>
        <p:cxnSp>
          <p:nvCxnSpPr>
            <p:cNvPr id="25614" name="AutoShape 34">
              <a:extLst>
                <a:ext uri="{FF2B5EF4-FFF2-40B4-BE49-F238E27FC236}">
                  <a16:creationId xmlns:a16="http://schemas.microsoft.com/office/drawing/2014/main" id="{99BA6C76-A9A1-F847-B4D3-462B6B6260F1}"/>
                </a:ext>
              </a:extLst>
            </p:cNvPr>
            <p:cNvCxnSpPr>
              <a:cxnSpLocks noChangeShapeType="1"/>
              <a:stCxn id="25613" idx="1"/>
              <a:endCxn id="25618" idx="1"/>
            </p:cNvCxnSpPr>
            <p:nvPr/>
          </p:nvCxnSpPr>
          <p:spPr bwMode="auto">
            <a:xfrm rot="10800000">
              <a:off x="432" y="3192"/>
              <a:ext cx="1104" cy="792"/>
            </a:xfrm>
            <a:prstGeom prst="curvedConnector3">
              <a:avLst>
                <a:gd name="adj1" fmla="val 11304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FCB6442-36AB-DA4E-BE53-AF29E23E7063}"/>
              </a:ext>
            </a:extLst>
          </p:cNvPr>
          <p:cNvSpPr/>
          <p:nvPr/>
        </p:nvSpPr>
        <p:spPr>
          <a:xfrm>
            <a:off x="8098971" y="0"/>
            <a:ext cx="10450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>
                <a:latin typeface="Calibri" panose="020F0502020204030204" pitchFamily="34" charset="0"/>
                <a:cs typeface="Calibri" panose="020F0502020204030204" pitchFamily="34" charset="0"/>
              </a:rPr>
              <a:t>Numeri negativi</a:t>
            </a:r>
          </a:p>
        </p:txBody>
      </p:sp>
    </p:spTree>
    <p:extLst>
      <p:ext uri="{BB962C8B-B14F-4D97-AF65-F5344CB8AC3E}">
        <p14:creationId xmlns:p14="http://schemas.microsoft.com/office/powerpoint/2010/main" val="361712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8" grpId="0" build="p" autoUpdateAnimBg="0"/>
      <p:bldP spid="68634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>
            <a:extLst>
              <a:ext uri="{FF2B5EF4-FFF2-40B4-BE49-F238E27FC236}">
                <a16:creationId xmlns:a16="http://schemas.microsoft.com/office/drawing/2014/main" id="{05BE41AA-C1B0-B542-AF12-1C1E0F245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8600"/>
            <a:ext cx="66111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Come codificare i numeri negativi?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Codifica dei numeri negativi con </a:t>
            </a:r>
            <a:r>
              <a:rPr lang="en-US" altLang="en-US" sz="2400" b="1" i="1"/>
              <a:t>complemento a 10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4F72E9D3-6FFF-3D4F-B1EA-8BBE23295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048000"/>
            <a:ext cx="381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8E5F84B5-0FA6-D243-BE23-52159E7B3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048000"/>
            <a:ext cx="381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7</a:t>
            </a:r>
          </a:p>
        </p:txBody>
      </p:sp>
      <p:grpSp>
        <p:nvGrpSpPr>
          <p:cNvPr id="26628" name="Group 6">
            <a:extLst>
              <a:ext uri="{FF2B5EF4-FFF2-40B4-BE49-F238E27FC236}">
                <a16:creationId xmlns:a16="http://schemas.microsoft.com/office/drawing/2014/main" id="{78387E56-2CFE-A946-9443-B75639673900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3581400"/>
            <a:ext cx="762000" cy="533400"/>
            <a:chOff x="672" y="2256"/>
            <a:chExt cx="480" cy="336"/>
          </a:xfrm>
        </p:grpSpPr>
        <p:sp>
          <p:nvSpPr>
            <p:cNvPr id="26637" name="Rectangle 7">
              <a:extLst>
                <a:ext uri="{FF2B5EF4-FFF2-40B4-BE49-F238E27FC236}">
                  <a16:creationId xmlns:a16="http://schemas.microsoft.com/office/drawing/2014/main" id="{FCC7EC4A-2B49-CC48-9CBF-404DE3D01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256"/>
              <a:ext cx="240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606"/>
                  </a:solidFill>
                </a:rPr>
                <a:t>8</a:t>
              </a:r>
              <a:endParaRPr lang="en-US" altLang="en-US" sz="2400"/>
            </a:p>
          </p:txBody>
        </p:sp>
        <p:sp>
          <p:nvSpPr>
            <p:cNvPr id="26638" name="Rectangle 8">
              <a:extLst>
                <a:ext uri="{FF2B5EF4-FFF2-40B4-BE49-F238E27FC236}">
                  <a16:creationId xmlns:a16="http://schemas.microsoft.com/office/drawing/2014/main" id="{90F80E7A-5E03-E44D-AFE7-90D34288F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256"/>
              <a:ext cx="240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606"/>
                  </a:solidFill>
                </a:rPr>
                <a:t>5</a:t>
              </a:r>
            </a:p>
          </p:txBody>
        </p:sp>
      </p:grpSp>
      <p:grpSp>
        <p:nvGrpSpPr>
          <p:cNvPr id="26629" name="Group 14">
            <a:extLst>
              <a:ext uri="{FF2B5EF4-FFF2-40B4-BE49-F238E27FC236}">
                <a16:creationId xmlns:a16="http://schemas.microsoft.com/office/drawing/2014/main" id="{C62F3603-97AD-0C47-A22D-0AC773D1548E}"/>
              </a:ext>
            </a:extLst>
          </p:cNvPr>
          <p:cNvGrpSpPr>
            <a:grpSpLocks/>
          </p:cNvGrpSpPr>
          <p:nvPr/>
        </p:nvGrpSpPr>
        <p:grpSpPr bwMode="auto">
          <a:xfrm>
            <a:off x="1889125" y="3124200"/>
            <a:ext cx="371475" cy="974725"/>
            <a:chOff x="1190" y="1968"/>
            <a:chExt cx="234" cy="614"/>
          </a:xfrm>
        </p:grpSpPr>
        <p:sp>
          <p:nvSpPr>
            <p:cNvPr id="26635" name="Text Box 15">
              <a:extLst>
                <a:ext uri="{FF2B5EF4-FFF2-40B4-BE49-F238E27FC236}">
                  <a16:creationId xmlns:a16="http://schemas.microsoft.com/office/drawing/2014/main" id="{4D064A8D-3E29-F74C-91D8-7855C421E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968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+</a:t>
              </a:r>
            </a:p>
          </p:txBody>
        </p:sp>
        <p:sp>
          <p:nvSpPr>
            <p:cNvPr id="26636" name="Text Box 16">
              <a:extLst>
                <a:ext uri="{FF2B5EF4-FFF2-40B4-BE49-F238E27FC236}">
                  <a16:creationId xmlns:a16="http://schemas.microsoft.com/office/drawing/2014/main" id="{AA132862-274C-BC41-BA12-95FEEB4564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0" y="2294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=</a:t>
              </a:r>
            </a:p>
          </p:txBody>
        </p:sp>
      </p:grpSp>
      <p:grpSp>
        <p:nvGrpSpPr>
          <p:cNvPr id="26630" name="Group 24">
            <a:extLst>
              <a:ext uri="{FF2B5EF4-FFF2-40B4-BE49-F238E27FC236}">
                <a16:creationId xmlns:a16="http://schemas.microsoft.com/office/drawing/2014/main" id="{A165526A-349F-5845-AB36-7A4091972AB5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5486400"/>
            <a:ext cx="762000" cy="533400"/>
            <a:chOff x="672" y="2256"/>
            <a:chExt cx="480" cy="336"/>
          </a:xfrm>
        </p:grpSpPr>
        <p:sp>
          <p:nvSpPr>
            <p:cNvPr id="26633" name="Rectangle 25">
              <a:extLst>
                <a:ext uri="{FF2B5EF4-FFF2-40B4-BE49-F238E27FC236}">
                  <a16:creationId xmlns:a16="http://schemas.microsoft.com/office/drawing/2014/main" id="{2036FF4A-B50A-3E4D-8123-F447C8C2B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256"/>
              <a:ext cx="240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2</a:t>
              </a:r>
            </a:p>
          </p:txBody>
        </p:sp>
        <p:sp>
          <p:nvSpPr>
            <p:cNvPr id="26634" name="Rectangle 26">
              <a:extLst>
                <a:ext uri="{FF2B5EF4-FFF2-40B4-BE49-F238E27FC236}">
                  <a16:creationId xmlns:a16="http://schemas.microsoft.com/office/drawing/2014/main" id="{6CDC9EE5-DBFC-E442-8301-C8719E887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256"/>
              <a:ext cx="240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2</a:t>
              </a:r>
            </a:p>
          </p:txBody>
        </p:sp>
      </p:grpSp>
      <p:sp>
        <p:nvSpPr>
          <p:cNvPr id="26631" name="Text Box 29">
            <a:extLst>
              <a:ext uri="{FF2B5EF4-FFF2-40B4-BE49-F238E27FC236}">
                <a16:creationId xmlns:a16="http://schemas.microsoft.com/office/drawing/2014/main" id="{4F92D7D8-2EE1-6D4E-8C50-5A3552196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343400"/>
            <a:ext cx="4733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606"/>
                </a:solidFill>
              </a:rPr>
              <a:t>85</a:t>
            </a:r>
            <a:r>
              <a:rPr lang="en-US" altLang="en-US" sz="2400"/>
              <a:t> diventa la rappresentazione di </a:t>
            </a:r>
            <a:r>
              <a:rPr lang="en-US" altLang="en-US" sz="2400">
                <a:solidFill>
                  <a:srgbClr val="FF0606"/>
                </a:solidFill>
              </a:rPr>
              <a:t>-15</a:t>
            </a:r>
            <a:endParaRPr lang="en-US" altLang="en-US" sz="2400"/>
          </a:p>
        </p:txBody>
      </p:sp>
      <p:sp>
        <p:nvSpPr>
          <p:cNvPr id="26632" name="Line 30">
            <a:extLst>
              <a:ext uri="{FF2B5EF4-FFF2-40B4-BE49-F238E27FC236}">
                <a16:creationId xmlns:a16="http://schemas.microsoft.com/office/drawing/2014/main" id="{4E9C3202-02E0-8342-839C-8781AD02151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28800" y="4038600"/>
            <a:ext cx="1752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60002B-0494-EF46-A502-AC8D4148699C}"/>
              </a:ext>
            </a:extLst>
          </p:cNvPr>
          <p:cNvSpPr/>
          <p:nvPr/>
        </p:nvSpPr>
        <p:spPr>
          <a:xfrm>
            <a:off x="8098971" y="0"/>
            <a:ext cx="10450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>
                <a:latin typeface="Calibri" panose="020F0502020204030204" pitchFamily="34" charset="0"/>
                <a:cs typeface="Calibri" panose="020F0502020204030204" pitchFamily="34" charset="0"/>
              </a:rPr>
              <a:t>Numeri negativi</a:t>
            </a:r>
          </a:p>
        </p:txBody>
      </p:sp>
    </p:spTree>
    <p:extLst>
      <p:ext uri="{BB962C8B-B14F-4D97-AF65-F5344CB8AC3E}">
        <p14:creationId xmlns:p14="http://schemas.microsoft.com/office/powerpoint/2010/main" val="245099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4CE2B3-6FF2-3C42-B727-F61A685AAB81}"/>
              </a:ext>
            </a:extLst>
          </p:cNvPr>
          <p:cNvSpPr txBox="1"/>
          <p:nvPr/>
        </p:nvSpPr>
        <p:spPr>
          <a:xfrm>
            <a:off x="2676884" y="325776"/>
            <a:ext cx="4039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Sintesi dei circuiti combinatori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7247A5-D4B4-1E4B-9569-4874D40F5162}"/>
              </a:ext>
            </a:extLst>
          </p:cNvPr>
          <p:cNvSpPr txBox="1"/>
          <p:nvPr/>
        </p:nvSpPr>
        <p:spPr>
          <a:xfrm>
            <a:off x="1055511" y="1134533"/>
            <a:ext cx="7134967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b="1">
                <a:solidFill>
                  <a:srgbClr val="FF0000"/>
                </a:solidFill>
              </a:rPr>
              <a:t>Obiettivo</a:t>
            </a:r>
            <a:r>
              <a:rPr lang="it-IT">
                <a:solidFill>
                  <a:srgbClr val="FF0000"/>
                </a:solidFill>
              </a:rPr>
              <a:t>: progettare un circuito a </a:t>
            </a:r>
            <a:r>
              <a:rPr lang="it-IT" i="1">
                <a:solidFill>
                  <a:srgbClr val="FF0000"/>
                </a:solidFill>
              </a:rPr>
              <a:t>n </a:t>
            </a:r>
            <a:r>
              <a:rPr lang="it-IT">
                <a:solidFill>
                  <a:srgbClr val="FF0000"/>
                </a:solidFill>
              </a:rPr>
              <a:t>ingressi che soddisfi una determinata </a:t>
            </a:r>
          </a:p>
          <a:p>
            <a:r>
              <a:rPr lang="it-IT">
                <a:solidFill>
                  <a:srgbClr val="FF0000"/>
                </a:solidFill>
              </a:rPr>
              <a:t>funzione di uscita y di progetto.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D7AD0B-93A5-6344-89F8-F054FA40B5A5}"/>
              </a:ext>
            </a:extLst>
          </p:cNvPr>
          <p:cNvSpPr txBox="1"/>
          <p:nvPr/>
        </p:nvSpPr>
        <p:spPr>
          <a:xfrm>
            <a:off x="970776" y="2127956"/>
            <a:ext cx="7304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La funzione y che il circuito deve soddisfare può essere assegnata in diverse </a:t>
            </a:r>
          </a:p>
          <a:p>
            <a:r>
              <a:rPr lang="it-IT"/>
              <a:t>forme. Più precisamente: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CF09B8-B0D5-1941-9121-6CA4319EDED7}"/>
              </a:ext>
            </a:extLst>
          </p:cNvPr>
          <p:cNvSpPr txBox="1"/>
          <p:nvPr/>
        </p:nvSpPr>
        <p:spPr>
          <a:xfrm>
            <a:off x="818444" y="3121379"/>
            <a:ext cx="7442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/>
              <a:t>descrizione a parole del funzionamento del circuito;</a:t>
            </a:r>
          </a:p>
          <a:p>
            <a:pPr marL="342900" indent="-342900">
              <a:buFont typeface="+mj-lt"/>
              <a:buAutoNum type="arabicPeriod"/>
            </a:pPr>
            <a:r>
              <a:rPr lang="it-IT"/>
              <a:t>con una vera e propria tavola di verità, che è l’effettivo punto di partenza </a:t>
            </a:r>
            <a:br>
              <a:rPr lang="it-IT"/>
            </a:br>
            <a:r>
              <a:rPr lang="it-IT"/>
              <a:t>della sintesi cui tutti gli altri tipi di assegnazione devono essere ricondotti;</a:t>
            </a:r>
          </a:p>
          <a:p>
            <a:pPr marL="342900" indent="-342900">
              <a:buFont typeface="+mj-lt"/>
              <a:buAutoNum type="arabicPeriod"/>
            </a:pPr>
            <a:r>
              <a:rPr lang="it-IT"/>
              <a:t>con un’espressione analitica;</a:t>
            </a:r>
          </a:p>
          <a:p>
            <a:pPr marL="342900" indent="-342900">
              <a:buFont typeface="+mj-lt"/>
              <a:buAutoNum type="arabicPeriod"/>
            </a:pPr>
            <a:r>
              <a:rPr lang="it-IT"/>
              <a:t>con uno schema logico (procedura usata quando un determinato circuito </a:t>
            </a:r>
            <a:br>
              <a:rPr lang="it-IT"/>
            </a:br>
            <a:r>
              <a:rPr lang="it-IT"/>
              <a:t>logico debba esser riprogettato con componenti diversi).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C2F5BE-AE1C-3443-861D-4A96FEBE0F30}"/>
              </a:ext>
            </a:extLst>
          </p:cNvPr>
          <p:cNvSpPr txBox="1"/>
          <p:nvPr/>
        </p:nvSpPr>
        <p:spPr>
          <a:xfrm>
            <a:off x="767644" y="5222797"/>
            <a:ext cx="78576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Qualunque sia il metodo di assegnazione, la sintesi procede partendo dalla tavola </a:t>
            </a:r>
          </a:p>
          <a:p>
            <a:r>
              <a:rPr lang="it-IT"/>
              <a:t>di verità o da un’espressione analitica.</a:t>
            </a:r>
          </a:p>
          <a:p>
            <a:endParaRPr lang="it-IT"/>
          </a:p>
          <a:p>
            <a:r>
              <a:rPr lang="it-IT"/>
              <a:t>Applicando i metodi di semplificazione delle funzioni logiche si giunge alla forma </a:t>
            </a:r>
          </a:p>
          <a:p>
            <a:r>
              <a:rPr lang="it-IT"/>
              <a:t>più conveniente per gli scopi che ci si propone.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1B2645-C772-CC43-B097-894BEDC2A402}"/>
              </a:ext>
            </a:extLst>
          </p:cNvPr>
          <p:cNvSpPr txBox="1"/>
          <p:nvPr/>
        </p:nvSpPr>
        <p:spPr>
          <a:xfrm>
            <a:off x="7367925" y="30351"/>
            <a:ext cx="1757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Sintesi dei circuiti combinatori</a:t>
            </a:r>
          </a:p>
        </p:txBody>
      </p:sp>
    </p:spTree>
    <p:extLst>
      <p:ext uri="{BB962C8B-B14F-4D97-AF65-F5344CB8AC3E}">
        <p14:creationId xmlns:p14="http://schemas.microsoft.com/office/powerpoint/2010/main" val="1326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6D76B1-128A-EB47-9A54-149DE3CAB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514350"/>
            <a:ext cx="78740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671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>
            <a:extLst>
              <a:ext uri="{FF2B5EF4-FFF2-40B4-BE49-F238E27FC236}">
                <a16:creationId xmlns:a16="http://schemas.microsoft.com/office/drawing/2014/main" id="{2F296BE1-AC33-AF46-AA6B-E0ADC0F1C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914400"/>
            <a:ext cx="140335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0111	+7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0110 	+6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0101	+5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0100	+4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0011	+3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0010	+2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0001	+1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0000	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1111	-1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1110	-2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1101	-3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1100	-4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1011	-5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1010	-6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1001	-7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1000	-8</a:t>
            </a:r>
          </a:p>
        </p:txBody>
      </p:sp>
      <p:sp>
        <p:nvSpPr>
          <p:cNvPr id="27650" name="Text Box 4">
            <a:extLst>
              <a:ext uri="{FF2B5EF4-FFF2-40B4-BE49-F238E27FC236}">
                <a16:creationId xmlns:a16="http://schemas.microsoft.com/office/drawing/2014/main" id="{27A32DEF-7E03-3F4E-A538-0A236D567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1127125"/>
            <a:ext cx="26670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i conti tornano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5-2 = 5+(2</a:t>
            </a:r>
            <a:r>
              <a:rPr lang="en-US" altLang="en-US" sz="2000" baseline="30000">
                <a:latin typeface="Monaco" pitchFamily="2" charset="77"/>
              </a:rPr>
              <a:t>4</a:t>
            </a:r>
            <a:r>
              <a:rPr lang="en-US" altLang="en-US" sz="2000">
                <a:latin typeface="Monaco" pitchFamily="2" charset="77"/>
              </a:rPr>
              <a:t>-2)-2</a:t>
            </a:r>
            <a:r>
              <a:rPr lang="en-US" altLang="en-US" sz="2000" baseline="30000">
                <a:latin typeface="Monaco" pitchFamily="2" charset="77"/>
              </a:rPr>
              <a:t>4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aseline="30000">
              <a:latin typeface="Monaco" pitchFamily="2" charset="7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30000">
                <a:latin typeface="Monaco" pitchFamily="2" charset="77"/>
              </a:rPr>
              <a:t>      </a:t>
            </a:r>
            <a:r>
              <a:rPr lang="en-US" altLang="en-US" sz="2000">
                <a:latin typeface="Monaco" pitchFamily="2" charset="77"/>
              </a:rPr>
              <a:t>= 5+14-16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Monaco" pitchFamily="2" charset="7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    = 19-16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Monaco" pitchFamily="2" charset="7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    = 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4ACC33-48BF-FC41-9858-87AE3F31A872}"/>
              </a:ext>
            </a:extLst>
          </p:cNvPr>
          <p:cNvGrpSpPr/>
          <p:nvPr/>
        </p:nvGrpSpPr>
        <p:grpSpPr>
          <a:xfrm>
            <a:off x="2743200" y="5257800"/>
            <a:ext cx="4000500" cy="1127125"/>
            <a:chOff x="2743200" y="5257800"/>
            <a:chExt cx="4000500" cy="1127125"/>
          </a:xfrm>
        </p:grpSpPr>
        <p:sp>
          <p:nvSpPr>
            <p:cNvPr id="27652" name="Text Box 13">
              <a:extLst>
                <a:ext uri="{FF2B5EF4-FFF2-40B4-BE49-F238E27FC236}">
                  <a16:creationId xmlns:a16="http://schemas.microsoft.com/office/drawing/2014/main" id="{DAAC112C-4D31-EC4E-8C2B-C0C0CA972D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00" y="5562600"/>
              <a:ext cx="4000500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il bit viene cancellato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automaticamente dall</a:t>
              </a:r>
              <a:r>
                <a:rPr lang="ja-JP" altLang="en-US" sz="2400">
                  <a:latin typeface="Arial" panose="020B0604020202020204" pitchFamily="34" charset="0"/>
                </a:rPr>
                <a:t>’</a:t>
              </a:r>
              <a:r>
                <a:rPr lang="en-US" altLang="ja-JP" sz="2400"/>
                <a:t>overflow</a:t>
              </a:r>
              <a:endParaRPr lang="en-US" altLang="en-US" sz="2400"/>
            </a:p>
          </p:txBody>
        </p:sp>
        <p:sp>
          <p:nvSpPr>
            <p:cNvPr id="27653" name="Line 14">
              <a:extLst>
                <a:ext uri="{FF2B5EF4-FFF2-40B4-BE49-F238E27FC236}">
                  <a16:creationId xmlns:a16="http://schemas.microsoft.com/office/drawing/2014/main" id="{3ABE97AA-5074-A74C-910B-CE3770FABD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38800" y="5257800"/>
              <a:ext cx="990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DCA793C-AB24-EB40-83B8-EB4CD36BE1E0}"/>
              </a:ext>
            </a:extLst>
          </p:cNvPr>
          <p:cNvGrpSpPr/>
          <p:nvPr/>
        </p:nvGrpSpPr>
        <p:grpSpPr>
          <a:xfrm>
            <a:off x="6172200" y="3733800"/>
            <a:ext cx="2241550" cy="2162175"/>
            <a:chOff x="6172200" y="3733800"/>
            <a:chExt cx="2241550" cy="2162175"/>
          </a:xfrm>
        </p:grpSpPr>
        <p:grpSp>
          <p:nvGrpSpPr>
            <p:cNvPr id="27651" name="Group 12">
              <a:extLst>
                <a:ext uri="{FF2B5EF4-FFF2-40B4-BE49-F238E27FC236}">
                  <a16:creationId xmlns:a16="http://schemas.microsoft.com/office/drawing/2014/main" id="{380792C3-7840-C74A-AFEF-1E9579CCB4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72200" y="3886200"/>
              <a:ext cx="2241550" cy="2009775"/>
              <a:chOff x="3888" y="2448"/>
              <a:chExt cx="1412" cy="1266"/>
            </a:xfrm>
          </p:grpSpPr>
          <p:sp>
            <p:nvSpPr>
              <p:cNvPr id="27657" name="Rectangle 5">
                <a:extLst>
                  <a:ext uri="{FF2B5EF4-FFF2-40B4-BE49-F238E27FC236}">
                    <a16:creationId xmlns:a16="http://schemas.microsoft.com/office/drawing/2014/main" id="{C232B54E-A01C-4643-9512-0EC7EC292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2448"/>
                <a:ext cx="1076" cy="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Monaco" pitchFamily="2" charset="77"/>
                  </a:rPr>
                  <a:t>  0101  +5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Monaco" pitchFamily="2" charset="77"/>
                  </a:rPr>
                  <a:t>  1110  -2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Monaco" pitchFamily="2" charset="77"/>
                  </a:rPr>
                  <a:t>  ____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Monaco" pitchFamily="2" charset="77"/>
                  </a:rPr>
                  <a:t>1 0011  +3</a:t>
                </a:r>
              </a:p>
            </p:txBody>
          </p:sp>
          <p:sp>
            <p:nvSpPr>
              <p:cNvPr id="27658" name="Line 6">
                <a:extLst>
                  <a:ext uri="{FF2B5EF4-FFF2-40B4-BE49-F238E27FC236}">
                    <a16:creationId xmlns:a16="http://schemas.microsoft.com/office/drawing/2014/main" id="{3BB875F0-7802-1245-8624-227950B832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3120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659" name="Line 7">
                <a:extLst>
                  <a:ext uri="{FF2B5EF4-FFF2-40B4-BE49-F238E27FC236}">
                    <a16:creationId xmlns:a16="http://schemas.microsoft.com/office/drawing/2014/main" id="{D0126A2B-2464-1941-AE45-E149879B59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4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660" name="Rectangle 8">
                <a:extLst>
                  <a:ext uri="{FF2B5EF4-FFF2-40B4-BE49-F238E27FC236}">
                    <a16:creationId xmlns:a16="http://schemas.microsoft.com/office/drawing/2014/main" id="{20ED0C8A-1ED1-2843-83B5-D267CABD58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456"/>
                <a:ext cx="308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Monaco" pitchFamily="2" charset="77"/>
                  </a:rPr>
                  <a:t>19</a:t>
                </a:r>
              </a:p>
            </p:txBody>
          </p:sp>
          <p:sp>
            <p:nvSpPr>
              <p:cNvPr id="27661" name="Rectangle 10">
                <a:extLst>
                  <a:ext uri="{FF2B5EF4-FFF2-40B4-BE49-F238E27FC236}">
                    <a16:creationId xmlns:a16="http://schemas.microsoft.com/office/drawing/2014/main" id="{152589A6-C245-0F46-9046-E306EA339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308" cy="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Monaco" pitchFamily="2" charset="77"/>
                  </a:rPr>
                  <a:t>5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Monaco" pitchFamily="2" charset="77"/>
                  </a:rPr>
                  <a:t>14</a:t>
                </a:r>
              </a:p>
            </p:txBody>
          </p:sp>
        </p:grpSp>
        <p:sp>
          <p:nvSpPr>
            <p:cNvPr id="27654" name="Text Box 15">
              <a:extLst>
                <a:ext uri="{FF2B5EF4-FFF2-40B4-BE49-F238E27FC236}">
                  <a16:creationId xmlns:a16="http://schemas.microsoft.com/office/drawing/2014/main" id="{7E60B1C7-5957-7F4B-A6D2-3FC24923B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0975" y="3733800"/>
              <a:ext cx="260350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Monaco" pitchFamily="2" charset="77"/>
                </a:rPr>
                <a:t>1</a:t>
              </a:r>
              <a:endParaRPr lang="en-US" altLang="en-US" sz="2400"/>
            </a:p>
          </p:txBody>
        </p:sp>
        <p:sp>
          <p:nvSpPr>
            <p:cNvPr id="27655" name="Text Box 16">
              <a:extLst>
                <a:ext uri="{FF2B5EF4-FFF2-40B4-BE49-F238E27FC236}">
                  <a16:creationId xmlns:a16="http://schemas.microsoft.com/office/drawing/2014/main" id="{B026D3B5-3EF9-4244-BE52-D072E40BF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2425" y="3733800"/>
              <a:ext cx="260350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Monaco" pitchFamily="2" charset="77"/>
                </a:rPr>
                <a:t>1</a:t>
              </a:r>
              <a:endParaRPr lang="en-US" altLang="en-US" sz="2400"/>
            </a:p>
          </p:txBody>
        </p:sp>
      </p:grpSp>
      <p:sp>
        <p:nvSpPr>
          <p:cNvPr id="27656" name="Text Box 17">
            <a:extLst>
              <a:ext uri="{FF2B5EF4-FFF2-40B4-BE49-F238E27FC236}">
                <a16:creationId xmlns:a16="http://schemas.microsoft.com/office/drawing/2014/main" id="{0BC2163D-D0EC-6046-BA6B-229319D73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0488"/>
            <a:ext cx="1103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2) Codifica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85E6C2-C330-D14D-972E-7FEE49B6A8A1}"/>
              </a:ext>
            </a:extLst>
          </p:cNvPr>
          <p:cNvSpPr/>
          <p:nvPr/>
        </p:nvSpPr>
        <p:spPr>
          <a:xfrm>
            <a:off x="8098971" y="0"/>
            <a:ext cx="10450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>
                <a:latin typeface="Calibri" panose="020F0502020204030204" pitchFamily="34" charset="0"/>
                <a:cs typeface="Calibri" panose="020F0502020204030204" pitchFamily="34" charset="0"/>
              </a:rPr>
              <a:t>Numeri negativi</a:t>
            </a:r>
          </a:p>
        </p:txBody>
      </p:sp>
    </p:spTree>
    <p:extLst>
      <p:ext uri="{BB962C8B-B14F-4D97-AF65-F5344CB8AC3E}">
        <p14:creationId xmlns:p14="http://schemas.microsoft.com/office/powerpoint/2010/main" val="275020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>
            <a:extLst>
              <a:ext uri="{FF2B5EF4-FFF2-40B4-BE49-F238E27FC236}">
                <a16:creationId xmlns:a16="http://schemas.microsoft.com/office/drawing/2014/main" id="{19F13EAD-E60B-9C46-B4C0-79973D766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762000"/>
            <a:ext cx="3679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In pratica, con la codifica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mediante </a:t>
            </a:r>
            <a:r>
              <a:rPr lang="en-US" altLang="en-US" sz="2400" b="1"/>
              <a:t>complemento a 2:</a:t>
            </a:r>
            <a:endParaRPr lang="en-US" altLang="en-US" sz="2400"/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78166A05-F193-BE46-AB80-6973A5118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914400"/>
            <a:ext cx="140335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0111	+7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0110 	+6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0101	+5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0100	+4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0011	+3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0010	+2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0001	+1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0000	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1111	-1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1110	-2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1101	-3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1100	-4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1011	-5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1010	-6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1001	-7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1000	-8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1A3FF6-906B-D541-8A7B-A2EC0065F491}"/>
              </a:ext>
            </a:extLst>
          </p:cNvPr>
          <p:cNvGrpSpPr/>
          <p:nvPr/>
        </p:nvGrpSpPr>
        <p:grpSpPr>
          <a:xfrm>
            <a:off x="3733800" y="5334000"/>
            <a:ext cx="4138613" cy="685800"/>
            <a:chOff x="3733800" y="5334000"/>
            <a:chExt cx="4138613" cy="685800"/>
          </a:xfrm>
        </p:grpSpPr>
        <p:sp>
          <p:nvSpPr>
            <p:cNvPr id="28675" name="Line 4">
              <a:extLst>
                <a:ext uri="{FF2B5EF4-FFF2-40B4-BE49-F238E27FC236}">
                  <a16:creationId xmlns:a16="http://schemas.microsoft.com/office/drawing/2014/main" id="{3F2351B4-E081-414E-B7F1-54A92799AA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6019800"/>
              <a:ext cx="411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676" name="Text Box 5">
              <a:extLst>
                <a:ext uri="{FF2B5EF4-FFF2-40B4-BE49-F238E27FC236}">
                  <a16:creationId xmlns:a16="http://schemas.microsoft.com/office/drawing/2014/main" id="{B60125BD-002A-D043-BBA0-3031AF986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53340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0</a:t>
              </a:r>
            </a:p>
          </p:txBody>
        </p:sp>
        <p:sp>
          <p:nvSpPr>
            <p:cNvPr id="28677" name="Rectangle 6">
              <a:extLst>
                <a:ext uri="{FF2B5EF4-FFF2-40B4-BE49-F238E27FC236}">
                  <a16:creationId xmlns:a16="http://schemas.microsoft.com/office/drawing/2014/main" id="{28D6B3A3-9783-8540-AA38-F8B7342E9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5410200"/>
              <a:ext cx="8620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2</a:t>
              </a:r>
              <a:r>
                <a:rPr lang="en-US" altLang="en-US" sz="2400" i="1" baseline="30000"/>
                <a:t>n-</a:t>
              </a:r>
              <a:r>
                <a:rPr lang="en-US" altLang="en-US" sz="2400" baseline="30000"/>
                <a:t>1</a:t>
              </a:r>
              <a:r>
                <a:rPr lang="en-US" altLang="en-US" sz="2400"/>
                <a:t>-1</a:t>
              </a:r>
            </a:p>
          </p:txBody>
        </p:sp>
        <p:sp>
          <p:nvSpPr>
            <p:cNvPr id="28678" name="Rectangle 7">
              <a:extLst>
                <a:ext uri="{FF2B5EF4-FFF2-40B4-BE49-F238E27FC236}">
                  <a16:creationId xmlns:a16="http://schemas.microsoft.com/office/drawing/2014/main" id="{4FE64BA4-D869-C442-95A9-BB27367B3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5867400"/>
              <a:ext cx="2743200" cy="152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8679" name="Rectangle 8">
              <a:extLst>
                <a:ext uri="{FF2B5EF4-FFF2-40B4-BE49-F238E27FC236}">
                  <a16:creationId xmlns:a16="http://schemas.microsoft.com/office/drawing/2014/main" id="{622115F9-218E-6D49-8232-C163E17BD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5334000"/>
              <a:ext cx="7096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-2</a:t>
              </a:r>
              <a:r>
                <a:rPr lang="en-US" altLang="en-US" sz="2400" i="1" baseline="30000"/>
                <a:t>n-</a:t>
              </a:r>
              <a:r>
                <a:rPr lang="en-US" altLang="en-US" sz="2400" baseline="30000"/>
                <a:t>1</a:t>
              </a:r>
              <a:endParaRPr lang="en-US" altLang="en-US" sz="2400"/>
            </a:p>
          </p:txBody>
        </p:sp>
      </p:grpSp>
      <p:sp>
        <p:nvSpPr>
          <p:cNvPr id="28680" name="Text Box 9">
            <a:extLst>
              <a:ext uri="{FF2B5EF4-FFF2-40B4-BE49-F238E27FC236}">
                <a16:creationId xmlns:a16="http://schemas.microsoft.com/office/drawing/2014/main" id="{A8779AD7-3630-194D-9A5C-DD4D99D1D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981200"/>
            <a:ext cx="3367088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se devo codificare -</a:t>
            </a:r>
            <a:r>
              <a:rPr lang="en-US" altLang="en-US" sz="2400" i="1"/>
              <a:t>x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i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uso la codifica di 2</a:t>
            </a:r>
            <a:r>
              <a:rPr lang="en-US" altLang="en-US" sz="2400" i="1" baseline="30000"/>
              <a:t>n</a:t>
            </a:r>
            <a:r>
              <a:rPr lang="en-US" altLang="en-US" sz="2400"/>
              <a:t> - </a:t>
            </a:r>
            <a:r>
              <a:rPr lang="en-US" altLang="en-US" sz="2400" i="1"/>
              <a:t>x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i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letto con </a:t>
            </a:r>
            <a:r>
              <a:rPr lang="en-US" altLang="en-US" sz="2400" i="1"/>
              <a:t>n</a:t>
            </a:r>
            <a:r>
              <a:rPr lang="en-US" altLang="en-US" sz="2400"/>
              <a:t> bit in overflow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5173EE-F118-604F-A3E8-C27A8CBE6E97}"/>
              </a:ext>
            </a:extLst>
          </p:cNvPr>
          <p:cNvGrpSpPr/>
          <p:nvPr/>
        </p:nvGrpSpPr>
        <p:grpSpPr>
          <a:xfrm>
            <a:off x="2971800" y="4114800"/>
            <a:ext cx="4540250" cy="1006475"/>
            <a:chOff x="2971800" y="4114800"/>
            <a:chExt cx="4540250" cy="1006475"/>
          </a:xfrm>
        </p:grpSpPr>
        <p:sp>
          <p:nvSpPr>
            <p:cNvPr id="28681" name="Text Box 10">
              <a:extLst>
                <a:ext uri="{FF2B5EF4-FFF2-40B4-BE49-F238E27FC236}">
                  <a16:creationId xmlns:a16="http://schemas.microsoft.com/office/drawing/2014/main" id="{DA6E9AFD-69C8-EA47-9BD6-170BEA681C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6425" y="4411663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8682" name="Text Box 11">
              <a:extLst>
                <a:ext uri="{FF2B5EF4-FFF2-40B4-BE49-F238E27FC236}">
                  <a16:creationId xmlns:a16="http://schemas.microsoft.com/office/drawing/2014/main" id="{6B96DAC7-8951-0049-9214-AB98A83329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4114800"/>
              <a:ext cx="4540250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-1 ha la codifica di 2</a:t>
              </a:r>
              <a:r>
                <a:rPr lang="en-US" altLang="en-US" sz="2000" baseline="30000"/>
                <a:t>4</a:t>
              </a:r>
              <a:r>
                <a:rPr lang="en-US" altLang="en-US" sz="2000"/>
                <a:t>-1 = 15, cioè 	   1111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-2 ha la codifica di 2</a:t>
              </a:r>
              <a:r>
                <a:rPr lang="en-US" altLang="en-US" sz="2000" baseline="30000"/>
                <a:t>4</a:t>
              </a:r>
              <a:r>
                <a:rPr lang="en-US" altLang="en-US" sz="2000"/>
                <a:t>-2 = 14, cioè 	   1110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e così via</a:t>
              </a:r>
            </a:p>
          </p:txBody>
        </p:sp>
      </p:grpSp>
      <p:sp>
        <p:nvSpPr>
          <p:cNvPr id="28683" name="Text Box 14">
            <a:extLst>
              <a:ext uri="{FF2B5EF4-FFF2-40B4-BE49-F238E27FC236}">
                <a16:creationId xmlns:a16="http://schemas.microsoft.com/office/drawing/2014/main" id="{D2B219E6-CC8F-374C-9A2D-6E8BE81FE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0488"/>
            <a:ext cx="1103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2) Codifica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5B3FC1-7306-A54A-9293-9E8CF8F8AC26}"/>
              </a:ext>
            </a:extLst>
          </p:cNvPr>
          <p:cNvSpPr/>
          <p:nvPr/>
        </p:nvSpPr>
        <p:spPr>
          <a:xfrm>
            <a:off x="8098971" y="0"/>
            <a:ext cx="10450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>
                <a:latin typeface="Calibri" panose="020F0502020204030204" pitchFamily="34" charset="0"/>
                <a:cs typeface="Calibri" panose="020F0502020204030204" pitchFamily="34" charset="0"/>
              </a:rPr>
              <a:t>Numeri negativi</a:t>
            </a:r>
          </a:p>
        </p:txBody>
      </p:sp>
    </p:spTree>
    <p:extLst>
      <p:ext uri="{BB962C8B-B14F-4D97-AF65-F5344CB8AC3E}">
        <p14:creationId xmlns:p14="http://schemas.microsoft.com/office/powerpoint/2010/main" val="107031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D96AD391-D563-E54F-A010-55D63589A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914400"/>
            <a:ext cx="140335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0111	+7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0110 	+6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0101	+5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0100	+4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0011	+3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0010	+2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0001	+1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0000	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1111	-1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1110	-2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1101	-3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1100	-4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1011	-5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1010	-6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1001	-7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Monaco" pitchFamily="2" charset="77"/>
              </a:rPr>
              <a:t>1000	-8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3D29BB-9382-4C4C-BDED-5DF3415569F7}"/>
              </a:ext>
            </a:extLst>
          </p:cNvPr>
          <p:cNvGrpSpPr/>
          <p:nvPr/>
        </p:nvGrpSpPr>
        <p:grpSpPr>
          <a:xfrm>
            <a:off x="3164292" y="700645"/>
            <a:ext cx="5410455" cy="1631216"/>
            <a:chOff x="3164292" y="1068779"/>
            <a:chExt cx="5410455" cy="163121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3939135-44E6-B547-9379-AD1BCCD1ADF0}"/>
                </a:ext>
              </a:extLst>
            </p:cNvPr>
            <p:cNvSpPr txBox="1"/>
            <p:nvPr/>
          </p:nvSpPr>
          <p:spPr>
            <a:xfrm>
              <a:off x="3164292" y="1068779"/>
              <a:ext cx="5410455" cy="16312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2000" b="1"/>
                <a:t>Altra regola pratica</a:t>
              </a:r>
              <a:r>
                <a:rPr lang="it-IT" sz="2000"/>
                <a:t>:</a:t>
              </a:r>
            </a:p>
            <a:p>
              <a:endParaRPr lang="it-IT" sz="2000"/>
            </a:p>
            <a:p>
              <a:r>
                <a:rPr lang="it-IT" sz="2000"/>
                <a:t>la codifica di un numero negativo            si ottiene </a:t>
              </a:r>
            </a:p>
            <a:p>
              <a:r>
                <a:rPr lang="it-IT" sz="2000"/>
                <a:t>complementando la rappresentazione binaria di    </a:t>
              </a:r>
            </a:p>
            <a:p>
              <a:r>
                <a:rPr lang="it-IT" sz="2000"/>
                <a:t>         e poi sommando 1.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249D281-5FD3-CD44-9BBD-FFB3831EC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23669" y="2321470"/>
              <a:ext cx="457200" cy="3429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D8A592F-2BC8-7D42-B724-0A146F49E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1389" y="1713762"/>
              <a:ext cx="482600" cy="3175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2FA765B-3695-AF4C-8D08-7BBE1B8439D4}"/>
              </a:ext>
            </a:extLst>
          </p:cNvPr>
          <p:cNvGrpSpPr/>
          <p:nvPr/>
        </p:nvGrpSpPr>
        <p:grpSpPr>
          <a:xfrm>
            <a:off x="5418582" y="3741420"/>
            <a:ext cx="3128213" cy="2862322"/>
            <a:chOff x="3223669" y="3372592"/>
            <a:chExt cx="3128213" cy="286232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FA7939-F196-254C-BB4A-1F7454C64630}"/>
                </a:ext>
              </a:extLst>
            </p:cNvPr>
            <p:cNvSpPr txBox="1"/>
            <p:nvPr/>
          </p:nvSpPr>
          <p:spPr>
            <a:xfrm>
              <a:off x="3325091" y="3372592"/>
              <a:ext cx="3026791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/>
                <a:t>Esempio</a:t>
              </a:r>
              <a:r>
                <a:rPr lang="it-IT"/>
                <a:t>:</a:t>
              </a:r>
            </a:p>
            <a:p>
              <a:endParaRPr lang="it-IT"/>
            </a:p>
            <a:p>
              <a:r>
                <a:rPr lang="en-US" altLang="en-US">
                  <a:latin typeface="Monaco" pitchFamily="2" charset="77"/>
                </a:rPr>
                <a:t>0011	+3</a:t>
              </a:r>
            </a:p>
            <a:p>
              <a:endParaRPr lang="it-IT"/>
            </a:p>
            <a:p>
              <a:r>
                <a:rPr lang="it-IT"/>
                <a:t>complemento</a:t>
              </a:r>
            </a:p>
            <a:p>
              <a:endParaRPr lang="it-IT"/>
            </a:p>
            <a:p>
              <a:r>
                <a:rPr lang="en-US" altLang="en-US">
                  <a:latin typeface="Monaco" pitchFamily="2" charset="77"/>
                </a:rPr>
                <a:t>1100	</a:t>
              </a:r>
              <a:r>
                <a:rPr lang="en-US" altLang="en-US">
                  <a:latin typeface="Calibri" panose="020F0502020204030204" pitchFamily="34" charset="0"/>
                  <a:cs typeface="Calibri" panose="020F0502020204030204" pitchFamily="34" charset="0"/>
                </a:rPr>
                <a:t>sommo</a:t>
              </a:r>
              <a:r>
                <a:rPr lang="en-US" altLang="en-US">
                  <a:latin typeface="Monaco" pitchFamily="2" charset="77"/>
                </a:rPr>
                <a:t> 1</a:t>
              </a:r>
            </a:p>
            <a:p>
              <a:r>
                <a:rPr lang="en-US" altLang="en-US">
                  <a:latin typeface="Monaco" pitchFamily="2" charset="77"/>
                </a:rPr>
                <a:t>0001</a:t>
              </a:r>
            </a:p>
            <a:p>
              <a:endParaRPr lang="en-US">
                <a:latin typeface="Monaco" pitchFamily="2" charset="77"/>
              </a:endParaRPr>
            </a:p>
            <a:p>
              <a:r>
                <a:rPr lang="en-US" altLang="en-US">
                  <a:latin typeface="Monaco" pitchFamily="2" charset="77"/>
                </a:rPr>
                <a:t>1101	</a:t>
              </a:r>
              <a:r>
                <a:rPr lang="en-US" altLang="en-US">
                  <a:latin typeface="Calibri" panose="020F0502020204030204" pitchFamily="34" charset="0"/>
                  <a:cs typeface="Calibri" panose="020F0502020204030204" pitchFamily="34" charset="0"/>
                </a:rPr>
                <a:t>che è codifica di</a:t>
              </a:r>
              <a:r>
                <a:rPr lang="en-US" altLang="en-US">
                  <a:latin typeface="Monaco" pitchFamily="2" charset="77"/>
                </a:rPr>
                <a:t> -3</a:t>
              </a:r>
              <a:endParaRPr lang="it-IT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B2BD661-90AC-EB4C-A36D-C112D8A1867C}"/>
                </a:ext>
              </a:extLst>
            </p:cNvPr>
            <p:cNvCxnSpPr/>
            <p:nvPr/>
          </p:nvCxnSpPr>
          <p:spPr>
            <a:xfrm>
              <a:off x="3223669" y="5735782"/>
              <a:ext cx="87331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5D9A897-F2CF-1A4F-B008-B1AC6C7B4B11}"/>
              </a:ext>
            </a:extLst>
          </p:cNvPr>
          <p:cNvSpPr/>
          <p:nvPr/>
        </p:nvSpPr>
        <p:spPr>
          <a:xfrm>
            <a:off x="8098971" y="0"/>
            <a:ext cx="10450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>
                <a:latin typeface="Calibri" panose="020F0502020204030204" pitchFamily="34" charset="0"/>
                <a:cs typeface="Calibri" panose="020F0502020204030204" pitchFamily="34" charset="0"/>
              </a:rPr>
              <a:t>Numeri negativi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AA3930-5FAF-734D-B4E1-770001786DB6}"/>
              </a:ext>
            </a:extLst>
          </p:cNvPr>
          <p:cNvGrpSpPr/>
          <p:nvPr/>
        </p:nvGrpSpPr>
        <p:grpSpPr>
          <a:xfrm>
            <a:off x="2829436" y="2706146"/>
            <a:ext cx="6080166" cy="848904"/>
            <a:chOff x="2829436" y="2706146"/>
            <a:chExt cx="6080166" cy="8489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12B46BE-4707-7F48-920A-91217ED6B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9436" y="2919050"/>
              <a:ext cx="6080166" cy="636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63F9B4-DF41-F94B-B7DC-D4253EC55D21}"/>
                </a:ext>
              </a:extLst>
            </p:cNvPr>
            <p:cNvSpPr txBox="1"/>
            <p:nvPr/>
          </p:nvSpPr>
          <p:spPr>
            <a:xfrm>
              <a:off x="2912239" y="2706146"/>
              <a:ext cx="1184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Ciò perché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D4EC18-E63B-3442-A81B-B5477A2A74B0}"/>
              </a:ext>
            </a:extLst>
          </p:cNvPr>
          <p:cNvGrpSpPr/>
          <p:nvPr/>
        </p:nvGrpSpPr>
        <p:grpSpPr>
          <a:xfrm>
            <a:off x="3244210" y="3972252"/>
            <a:ext cx="873318" cy="1200329"/>
            <a:chOff x="3010561" y="3998786"/>
            <a:chExt cx="873318" cy="12003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58AAF2-6951-A247-936E-3A0DBD92AE0D}"/>
                </a:ext>
              </a:extLst>
            </p:cNvPr>
            <p:cNvSpPr txBox="1"/>
            <p:nvPr/>
          </p:nvSpPr>
          <p:spPr>
            <a:xfrm>
              <a:off x="3065846" y="3998786"/>
              <a:ext cx="73609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Monaco" pitchFamily="2" charset="77"/>
                </a:rPr>
                <a:t>1011</a:t>
              </a:r>
            </a:p>
            <a:p>
              <a:r>
                <a:rPr lang="it-IT">
                  <a:latin typeface="Monaco" pitchFamily="2" charset="77"/>
                </a:rPr>
                <a:t>0100</a:t>
              </a:r>
            </a:p>
            <a:p>
              <a:endParaRPr lang="it-IT">
                <a:latin typeface="Monaco" pitchFamily="2" charset="77"/>
              </a:endParaRPr>
            </a:p>
            <a:p>
              <a:r>
                <a:rPr lang="it-IT">
                  <a:latin typeface="Monaco" pitchFamily="2" charset="77"/>
                </a:rPr>
                <a:t>1111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1F83F06-6FF4-094B-A9FC-D63F2787D26C}"/>
                </a:ext>
              </a:extLst>
            </p:cNvPr>
            <p:cNvCxnSpPr/>
            <p:nvPr/>
          </p:nvCxnSpPr>
          <p:spPr>
            <a:xfrm>
              <a:off x="3010561" y="4716001"/>
              <a:ext cx="87331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245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DE8BA1-B241-2944-B9D6-267B9C6E9689}"/>
              </a:ext>
            </a:extLst>
          </p:cNvPr>
          <p:cNvSpPr/>
          <p:nvPr/>
        </p:nvSpPr>
        <p:spPr>
          <a:xfrm>
            <a:off x="8698674" y="18532"/>
            <a:ext cx="3978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>
                <a:latin typeface="Calibri" panose="020F0502020204030204" pitchFamily="34" charset="0"/>
                <a:cs typeface="Calibri" panose="020F0502020204030204" pitchFamily="34" charset="0"/>
              </a:rPr>
              <a:t>ALU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E1A329-C22B-A645-AD21-6D2939B9DA7C}"/>
              </a:ext>
            </a:extLst>
          </p:cNvPr>
          <p:cNvSpPr txBox="1"/>
          <p:nvPr/>
        </p:nvSpPr>
        <p:spPr>
          <a:xfrm>
            <a:off x="3372592" y="141642"/>
            <a:ext cx="223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Torniamo ora alla ALU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4C285E-E4FB-4B45-A5B2-E0CF3D0EE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663" y="787579"/>
            <a:ext cx="6855644" cy="566721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5FC8119-07C5-1B4E-ADF8-E36F4F703F19}"/>
              </a:ext>
            </a:extLst>
          </p:cNvPr>
          <p:cNvGrpSpPr/>
          <p:nvPr/>
        </p:nvGrpSpPr>
        <p:grpSpPr>
          <a:xfrm>
            <a:off x="213756" y="1187532"/>
            <a:ext cx="2871299" cy="2628563"/>
            <a:chOff x="213756" y="1187532"/>
            <a:chExt cx="2871299" cy="26285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AFB569-B1F2-0B41-94AD-D609A6443872}"/>
                </a:ext>
              </a:extLst>
            </p:cNvPr>
            <p:cNvSpPr/>
            <p:nvPr/>
          </p:nvSpPr>
          <p:spPr>
            <a:xfrm>
              <a:off x="2042556" y="1187532"/>
              <a:ext cx="463138" cy="427512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79DF98-023D-844E-AB8F-9CDAFAE9E895}"/>
                </a:ext>
              </a:extLst>
            </p:cNvPr>
            <p:cNvSpPr txBox="1"/>
            <p:nvPr/>
          </p:nvSpPr>
          <p:spPr>
            <a:xfrm>
              <a:off x="213756" y="1784770"/>
              <a:ext cx="2871299" cy="2031325"/>
            </a:xfrm>
            <a:prstGeom prst="rect">
              <a:avLst/>
            </a:prstGeom>
            <a:noFill/>
            <a:ln>
              <a:solidFill>
                <a:srgbClr val="192A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192AFF"/>
                  </a:solidFill>
                </a:rPr>
                <a:t>determina se </a:t>
              </a:r>
              <a:r>
                <a:rPr lang="it-IT" sz="2400" i="1">
                  <a:solidFill>
                    <a:srgbClr val="192AFF"/>
                  </a:solidFill>
                </a:rPr>
                <a:t>B</a:t>
              </a:r>
              <a:r>
                <a:rPr lang="it-IT">
                  <a:solidFill>
                    <a:srgbClr val="192AFF"/>
                  </a:solidFill>
                </a:rPr>
                <a:t> viene o </a:t>
              </a:r>
            </a:p>
            <a:p>
              <a:r>
                <a:rPr lang="it-IT">
                  <a:solidFill>
                    <a:srgbClr val="192AFF"/>
                  </a:solidFill>
                </a:rPr>
                <a:t>meno complementato </a:t>
              </a:r>
            </a:p>
            <a:p>
              <a:r>
                <a:rPr lang="it-IT">
                  <a:solidFill>
                    <a:srgbClr val="192AFF"/>
                  </a:solidFill>
                </a:rPr>
                <a:t>prima di entrare nel </a:t>
              </a:r>
            </a:p>
            <a:p>
              <a:r>
                <a:rPr lang="it-IT">
                  <a:solidFill>
                    <a:srgbClr val="192AFF"/>
                  </a:solidFill>
                </a:rPr>
                <a:t>sommatore </a:t>
              </a:r>
            </a:p>
            <a:p>
              <a:r>
                <a:rPr lang="it-IT" i="1">
                  <a:solidFill>
                    <a:srgbClr val="192AFF"/>
                  </a:solidFill>
                </a:rPr>
                <a:t>C</a:t>
              </a:r>
              <a:r>
                <a:rPr lang="it-IT" i="1" baseline="-25000">
                  <a:solidFill>
                    <a:srgbClr val="192AFF"/>
                  </a:solidFill>
                </a:rPr>
                <a:t>B</a:t>
              </a:r>
              <a:r>
                <a:rPr lang="it-IT" i="1">
                  <a:solidFill>
                    <a:srgbClr val="192AFF"/>
                  </a:solidFill>
                </a:rPr>
                <a:t> </a:t>
              </a:r>
              <a:r>
                <a:rPr lang="it-IT">
                  <a:solidFill>
                    <a:srgbClr val="192AFF"/>
                  </a:solidFill>
                </a:rPr>
                <a:t>= 0	</a:t>
              </a:r>
              <a:r>
                <a:rPr lang="it-IT" sz="2400" i="1">
                  <a:solidFill>
                    <a:srgbClr val="192AFF"/>
                  </a:solidFill>
                </a:rPr>
                <a:t>B</a:t>
              </a:r>
              <a:r>
                <a:rPr lang="it-IT" i="1">
                  <a:solidFill>
                    <a:srgbClr val="192AFF"/>
                  </a:solidFill>
                </a:rPr>
                <a:t>  </a:t>
              </a:r>
              <a:r>
                <a:rPr lang="it-IT">
                  <a:solidFill>
                    <a:srgbClr val="192AFF"/>
                  </a:solidFill>
                </a:rPr>
                <a:t>diretto</a:t>
              </a:r>
            </a:p>
            <a:p>
              <a:r>
                <a:rPr lang="it-IT" i="1">
                  <a:solidFill>
                    <a:srgbClr val="192AFF"/>
                  </a:solidFill>
                </a:rPr>
                <a:t>C</a:t>
              </a:r>
              <a:r>
                <a:rPr lang="it-IT" i="1" baseline="-25000">
                  <a:solidFill>
                    <a:srgbClr val="192AFF"/>
                  </a:solidFill>
                </a:rPr>
                <a:t>B</a:t>
              </a:r>
              <a:r>
                <a:rPr lang="it-IT">
                  <a:solidFill>
                    <a:srgbClr val="192AFF"/>
                  </a:solidFill>
                </a:rPr>
                <a:t> = 1	</a:t>
              </a:r>
              <a:r>
                <a:rPr lang="it-IT" sz="2400" i="1">
                  <a:solidFill>
                    <a:srgbClr val="192AFF"/>
                  </a:solidFill>
                </a:rPr>
                <a:t>B</a:t>
              </a:r>
              <a:r>
                <a:rPr lang="it-IT" i="1">
                  <a:solidFill>
                    <a:srgbClr val="192AFF"/>
                  </a:solidFill>
                </a:rPr>
                <a:t>  </a:t>
              </a:r>
              <a:r>
                <a:rPr lang="it-IT">
                  <a:solidFill>
                    <a:srgbClr val="192AFF"/>
                  </a:solidFill>
                </a:rPr>
                <a:t>complementato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F24808C-787A-5E4A-A64D-60C9C9B9480A}"/>
                </a:ext>
              </a:extLst>
            </p:cNvPr>
            <p:cNvCxnSpPr>
              <a:cxnSpLocks/>
              <a:stCxn id="7" idx="0"/>
              <a:endCxn id="6" idx="1"/>
            </p:cNvCxnSpPr>
            <p:nvPr/>
          </p:nvCxnSpPr>
          <p:spPr>
            <a:xfrm flipV="1">
              <a:off x="1649406" y="1401288"/>
              <a:ext cx="393150" cy="383482"/>
            </a:xfrm>
            <a:prstGeom prst="straightConnector1">
              <a:avLst/>
            </a:prstGeom>
            <a:ln w="19050">
              <a:solidFill>
                <a:srgbClr val="192A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4095DD6-64E3-2B41-97D3-2C8C5CADDAA1}"/>
              </a:ext>
            </a:extLst>
          </p:cNvPr>
          <p:cNvSpPr txBox="1"/>
          <p:nvPr/>
        </p:nvSpPr>
        <p:spPr>
          <a:xfrm>
            <a:off x="5771408" y="6638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3F1C1C-5B3A-9944-9189-75F34A32D612}"/>
              </a:ext>
            </a:extLst>
          </p:cNvPr>
          <p:cNvGrpSpPr/>
          <p:nvPr/>
        </p:nvGrpSpPr>
        <p:grpSpPr>
          <a:xfrm>
            <a:off x="6117797" y="4688774"/>
            <a:ext cx="2978701" cy="1857776"/>
            <a:chOff x="6117797" y="4688774"/>
            <a:chExt cx="2978701" cy="185777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A285A86-948C-2D41-9BDF-7D29D471E038}"/>
                </a:ext>
              </a:extLst>
            </p:cNvPr>
            <p:cNvSpPr txBox="1"/>
            <p:nvPr/>
          </p:nvSpPr>
          <p:spPr>
            <a:xfrm>
              <a:off x="6117797" y="6177218"/>
              <a:ext cx="2978701" cy="369332"/>
            </a:xfrm>
            <a:prstGeom prst="rect">
              <a:avLst/>
            </a:prstGeom>
            <a:noFill/>
            <a:ln>
              <a:solidFill>
                <a:srgbClr val="192A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192AFF"/>
                  </a:solidFill>
                </a:rPr>
                <a:t>se </a:t>
              </a:r>
              <a:r>
                <a:rPr lang="it-IT" i="1">
                  <a:solidFill>
                    <a:srgbClr val="192AFF"/>
                  </a:solidFill>
                </a:rPr>
                <a:t>C</a:t>
              </a:r>
              <a:r>
                <a:rPr lang="it-IT" i="1" baseline="-25000">
                  <a:solidFill>
                    <a:srgbClr val="192AFF"/>
                  </a:solidFill>
                </a:rPr>
                <a:t>B</a:t>
              </a:r>
              <a:r>
                <a:rPr lang="it-IT">
                  <a:solidFill>
                    <a:srgbClr val="192AFF"/>
                  </a:solidFill>
                </a:rPr>
                <a:t> = 1 bisogna porre </a:t>
              </a:r>
              <a:r>
                <a:rPr lang="it-IT" i="1">
                  <a:solidFill>
                    <a:srgbClr val="192AFF"/>
                  </a:solidFill>
                </a:rPr>
                <a:t>R</a:t>
              </a:r>
              <a:r>
                <a:rPr lang="it-IT" baseline="-25000">
                  <a:solidFill>
                    <a:srgbClr val="192AFF"/>
                  </a:solidFill>
                </a:rPr>
                <a:t>-1</a:t>
              </a:r>
              <a:r>
                <a:rPr lang="it-IT">
                  <a:solidFill>
                    <a:srgbClr val="192AFF"/>
                  </a:solidFill>
                </a:rPr>
                <a:t> = 1</a:t>
              </a:r>
              <a:endParaRPr lang="it-IT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B2EDC73-D5BE-1B42-9593-BCC5C29833D6}"/>
                </a:ext>
              </a:extLst>
            </p:cNvPr>
            <p:cNvSpPr/>
            <p:nvPr/>
          </p:nvSpPr>
          <p:spPr>
            <a:xfrm>
              <a:off x="7607147" y="4688774"/>
              <a:ext cx="463138" cy="427512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4CA25B7-326E-1648-9732-F6B4CB010A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07147" y="5116286"/>
              <a:ext cx="231569" cy="1062667"/>
            </a:xfrm>
            <a:prstGeom prst="straightConnector1">
              <a:avLst/>
            </a:prstGeom>
            <a:ln w="19050">
              <a:solidFill>
                <a:srgbClr val="192A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EB853F-3C2F-854F-9823-EA36518F957B}"/>
              </a:ext>
            </a:extLst>
          </p:cNvPr>
          <p:cNvGrpSpPr/>
          <p:nvPr/>
        </p:nvGrpSpPr>
        <p:grpSpPr>
          <a:xfrm>
            <a:off x="7122878" y="280900"/>
            <a:ext cx="1894814" cy="3087173"/>
            <a:chOff x="7122878" y="280900"/>
            <a:chExt cx="1894814" cy="308717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16D33C-AE8B-9C43-8588-FAA291862A40}"/>
                </a:ext>
              </a:extLst>
            </p:cNvPr>
            <p:cNvSpPr txBox="1"/>
            <p:nvPr/>
          </p:nvSpPr>
          <p:spPr>
            <a:xfrm>
              <a:off x="7122878" y="280900"/>
              <a:ext cx="1894814" cy="738664"/>
            </a:xfrm>
            <a:prstGeom prst="rect">
              <a:avLst/>
            </a:prstGeom>
            <a:noFill/>
            <a:ln>
              <a:solidFill>
                <a:srgbClr val="192A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192AFF"/>
                  </a:solidFill>
                </a:rPr>
                <a:t>serve per azzerare</a:t>
              </a:r>
            </a:p>
            <a:p>
              <a:r>
                <a:rPr lang="it-IT">
                  <a:solidFill>
                    <a:srgbClr val="192AFF"/>
                  </a:solidFill>
                </a:rPr>
                <a:t>l’ingresso </a:t>
              </a:r>
              <a:r>
                <a:rPr lang="it-IT" sz="2400" i="1">
                  <a:solidFill>
                    <a:srgbClr val="192AFF"/>
                  </a:solidFill>
                </a:rPr>
                <a:t>A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4FC0E9-5ADD-BF45-A782-EAE8B16AADD9}"/>
                </a:ext>
              </a:extLst>
            </p:cNvPr>
            <p:cNvSpPr/>
            <p:nvPr/>
          </p:nvSpPr>
          <p:spPr>
            <a:xfrm>
              <a:off x="7625574" y="2940561"/>
              <a:ext cx="463138" cy="427512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C5EB531-A69B-304D-9B88-1A7BC39231AE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 flipH="1">
              <a:off x="7857143" y="1035711"/>
              <a:ext cx="231570" cy="1904850"/>
            </a:xfrm>
            <a:prstGeom prst="straightConnector1">
              <a:avLst/>
            </a:prstGeom>
            <a:ln w="19050">
              <a:solidFill>
                <a:srgbClr val="192A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595991E-3E56-9C47-94FC-F95AD7005AD4}"/>
              </a:ext>
            </a:extLst>
          </p:cNvPr>
          <p:cNvGrpSpPr/>
          <p:nvPr/>
        </p:nvGrpSpPr>
        <p:grpSpPr>
          <a:xfrm>
            <a:off x="1211283" y="3851720"/>
            <a:ext cx="4713098" cy="2648952"/>
            <a:chOff x="1211283" y="3851720"/>
            <a:chExt cx="4713098" cy="264895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FCCF5AA-2FEC-2F4B-98C9-99348C8E39B4}"/>
                </a:ext>
              </a:extLst>
            </p:cNvPr>
            <p:cNvSpPr/>
            <p:nvPr/>
          </p:nvSpPr>
          <p:spPr>
            <a:xfrm>
              <a:off x="1211283" y="3851720"/>
              <a:ext cx="3279692" cy="263869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FA58C9-4552-8D44-B032-F1BD2AA25870}"/>
                </a:ext>
              </a:extLst>
            </p:cNvPr>
            <p:cNvSpPr txBox="1"/>
            <p:nvPr/>
          </p:nvSpPr>
          <p:spPr>
            <a:xfrm>
              <a:off x="4490975" y="6131340"/>
              <a:ext cx="1433406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a cosa serve?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607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DE8BA1-B241-2944-B9D6-267B9C6E9689}"/>
              </a:ext>
            </a:extLst>
          </p:cNvPr>
          <p:cNvSpPr/>
          <p:nvPr/>
        </p:nvSpPr>
        <p:spPr>
          <a:xfrm>
            <a:off x="8698674" y="18532"/>
            <a:ext cx="3978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>
                <a:latin typeface="Calibri" panose="020F0502020204030204" pitchFamily="34" charset="0"/>
                <a:cs typeface="Calibri" panose="020F0502020204030204" pitchFamily="34" charset="0"/>
              </a:rPr>
              <a:t>ALU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57528B-BB8E-7145-A283-162CA01FA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149" y="353290"/>
            <a:ext cx="2155404" cy="58248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94E48C-12AC-7F42-9645-02D054C0BBBF}"/>
              </a:ext>
            </a:extLst>
          </p:cNvPr>
          <p:cNvSpPr txBox="1"/>
          <p:nvPr/>
        </p:nvSpPr>
        <p:spPr>
          <a:xfrm>
            <a:off x="415635" y="5724046"/>
            <a:ext cx="5598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si sommano due numeri positivi (0 nella prima posizione) </a:t>
            </a:r>
          </a:p>
          <a:p>
            <a:r>
              <a:rPr lang="it-IT"/>
              <a:t>e il risultato è negativo (1 nella prima posizione)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FB2BDF8-20FB-8147-9021-9905382FB95F}"/>
              </a:ext>
            </a:extLst>
          </p:cNvPr>
          <p:cNvGrpSpPr/>
          <p:nvPr/>
        </p:nvGrpSpPr>
        <p:grpSpPr>
          <a:xfrm>
            <a:off x="415635" y="4307015"/>
            <a:ext cx="5662127" cy="1216347"/>
            <a:chOff x="415635" y="4307015"/>
            <a:chExt cx="5662127" cy="121634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B6D350-8C68-D948-8062-B816BC92D2FA}"/>
                </a:ext>
              </a:extLst>
            </p:cNvPr>
            <p:cNvSpPr txBox="1"/>
            <p:nvPr/>
          </p:nvSpPr>
          <p:spPr>
            <a:xfrm>
              <a:off x="415635" y="4877031"/>
              <a:ext cx="56621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si sommano due numeri negativi (1 nella prima posizione) </a:t>
              </a:r>
            </a:p>
            <a:p>
              <a:r>
                <a:rPr lang="it-IT"/>
                <a:t>e il risultato è positivo (0 nella prima posizione)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F9AB21-4A4A-744D-ABAB-77C7B082039B}"/>
                </a:ext>
              </a:extLst>
            </p:cNvPr>
            <p:cNvSpPr txBox="1"/>
            <p:nvPr/>
          </p:nvSpPr>
          <p:spPr>
            <a:xfrm>
              <a:off x="1520042" y="4307015"/>
              <a:ext cx="2916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L’overflow si realizza quando: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4DC5643-9DBB-304C-97BF-39F46C79605A}"/>
              </a:ext>
            </a:extLst>
          </p:cNvPr>
          <p:cNvGrpSpPr/>
          <p:nvPr/>
        </p:nvGrpSpPr>
        <p:grpSpPr>
          <a:xfrm>
            <a:off x="878774" y="356260"/>
            <a:ext cx="4173963" cy="3572080"/>
            <a:chOff x="878774" y="356260"/>
            <a:chExt cx="4173963" cy="357208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DE5C8D2-53C9-6F4C-8EA3-F6D8C937C893}"/>
                </a:ext>
              </a:extLst>
            </p:cNvPr>
            <p:cNvGrpSpPr/>
            <p:nvPr/>
          </p:nvGrpSpPr>
          <p:grpSpPr>
            <a:xfrm>
              <a:off x="878774" y="356260"/>
              <a:ext cx="4173963" cy="3572080"/>
              <a:chOff x="878774" y="356260"/>
              <a:chExt cx="4173963" cy="357208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F20C134-CA99-F04B-BE72-C8B10D9128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5876" y="1125186"/>
                <a:ext cx="3479156" cy="2803154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68EB34-803E-3546-B30E-AA732BF85FE5}"/>
                  </a:ext>
                </a:extLst>
              </p:cNvPr>
              <p:cNvSpPr txBox="1"/>
              <p:nvPr/>
            </p:nvSpPr>
            <p:spPr>
              <a:xfrm>
                <a:off x="878774" y="356260"/>
                <a:ext cx="41739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/>
                  <a:t>Questa rete serve per identificare gli errori</a:t>
                </a:r>
              </a:p>
              <a:p>
                <a:r>
                  <a:rPr lang="it-IT"/>
                  <a:t>di overflow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A761C20-CE92-A946-83C8-274116C18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1496" y="1610285"/>
              <a:ext cx="496882" cy="3409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A00A290-B7DD-8C44-8787-1E37A8303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42960" y="924502"/>
              <a:ext cx="449529" cy="341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233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DE8BA1-B241-2944-B9D6-267B9C6E9689}"/>
              </a:ext>
            </a:extLst>
          </p:cNvPr>
          <p:cNvSpPr/>
          <p:nvPr/>
        </p:nvSpPr>
        <p:spPr>
          <a:xfrm>
            <a:off x="8698674" y="18532"/>
            <a:ext cx="3978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>
                <a:latin typeface="Calibri" panose="020F0502020204030204" pitchFamily="34" charset="0"/>
                <a:cs typeface="Calibri" panose="020F0502020204030204" pitchFamily="34" charset="0"/>
              </a:rPr>
              <a:t>ALU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57528B-BB8E-7145-A283-162CA01FA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270" y="555171"/>
            <a:ext cx="2155404" cy="58248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B6D350-8C68-D948-8062-B816BC92D2FA}"/>
              </a:ext>
            </a:extLst>
          </p:cNvPr>
          <p:cNvSpPr txBox="1"/>
          <p:nvPr/>
        </p:nvSpPr>
        <p:spPr>
          <a:xfrm>
            <a:off x="605640" y="3370058"/>
            <a:ext cx="5662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si sommano due numeri negativi (1 nella prima posizione) </a:t>
            </a:r>
          </a:p>
          <a:p>
            <a:r>
              <a:rPr lang="it-IT"/>
              <a:t>e il risultato è positivo (0 nella prima posizione)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94E48C-12AC-7F42-9645-02D054C0BBBF}"/>
              </a:ext>
            </a:extLst>
          </p:cNvPr>
          <p:cNvSpPr txBox="1"/>
          <p:nvPr/>
        </p:nvSpPr>
        <p:spPr>
          <a:xfrm>
            <a:off x="783142" y="780801"/>
            <a:ext cx="5598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si sommano due numeri positivi (0 nella prima posizione) </a:t>
            </a:r>
          </a:p>
          <a:p>
            <a:r>
              <a:rPr lang="it-IT"/>
              <a:t>e il risultato è negativo (1 nella prima posizione)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AC17CD-8059-7F4E-A690-40D0B3AA67DF}"/>
              </a:ext>
            </a:extLst>
          </p:cNvPr>
          <p:cNvGrpSpPr/>
          <p:nvPr/>
        </p:nvGrpSpPr>
        <p:grpSpPr>
          <a:xfrm>
            <a:off x="1009402" y="1555666"/>
            <a:ext cx="3958679" cy="1200329"/>
            <a:chOff x="1009402" y="1128155"/>
            <a:chExt cx="3958679" cy="12003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84A131D-5B76-2F48-B32D-F0EC00C3D0AB}"/>
                </a:ext>
              </a:extLst>
            </p:cNvPr>
            <p:cNvSpPr txBox="1"/>
            <p:nvPr/>
          </p:nvSpPr>
          <p:spPr>
            <a:xfrm>
              <a:off x="1009402" y="1128155"/>
              <a:ext cx="138371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Monaco" pitchFamily="2" charset="77"/>
                </a:rPr>
                <a:t>0011	+3</a:t>
              </a:r>
            </a:p>
            <a:p>
              <a:r>
                <a:rPr lang="it-IT">
                  <a:latin typeface="Monaco" pitchFamily="2" charset="77"/>
                </a:rPr>
                <a:t>0101	+5</a:t>
              </a:r>
            </a:p>
            <a:p>
              <a:endParaRPr lang="it-IT">
                <a:latin typeface="Monaco" pitchFamily="2" charset="77"/>
              </a:endParaRPr>
            </a:p>
            <a:p>
              <a:r>
                <a:rPr lang="it-IT">
                  <a:latin typeface="Monaco" pitchFamily="2" charset="77"/>
                </a:rPr>
                <a:t>1000	-8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DDE2E2-6061-8549-90D1-84B30386CE7F}"/>
                </a:ext>
              </a:extLst>
            </p:cNvPr>
            <p:cNvSpPr txBox="1"/>
            <p:nvPr/>
          </p:nvSpPr>
          <p:spPr>
            <a:xfrm>
              <a:off x="3584369" y="1128155"/>
              <a:ext cx="138371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Monaco" pitchFamily="2" charset="77"/>
                </a:rPr>
                <a:t>0110	+6</a:t>
              </a:r>
            </a:p>
            <a:p>
              <a:r>
                <a:rPr lang="it-IT">
                  <a:latin typeface="Monaco" pitchFamily="2" charset="77"/>
                </a:rPr>
                <a:t>0101	+5</a:t>
              </a:r>
            </a:p>
            <a:p>
              <a:endParaRPr lang="it-IT">
                <a:latin typeface="Monaco" pitchFamily="2" charset="77"/>
              </a:endParaRPr>
            </a:p>
            <a:p>
              <a:r>
                <a:rPr lang="it-IT">
                  <a:latin typeface="Monaco" pitchFamily="2" charset="77"/>
                </a:rPr>
                <a:t>1011	-5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AAE0FD0-42D2-CF46-9297-D1F1C6C82EFB}"/>
              </a:ext>
            </a:extLst>
          </p:cNvPr>
          <p:cNvGrpSpPr/>
          <p:nvPr/>
        </p:nvGrpSpPr>
        <p:grpSpPr>
          <a:xfrm>
            <a:off x="1009402" y="4368138"/>
            <a:ext cx="3956455" cy="1200330"/>
            <a:chOff x="1009402" y="3940627"/>
            <a:chExt cx="3956455" cy="1200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2C398D-801D-9041-AAA1-9BC7A4F546D1}"/>
                </a:ext>
              </a:extLst>
            </p:cNvPr>
            <p:cNvSpPr txBox="1"/>
            <p:nvPr/>
          </p:nvSpPr>
          <p:spPr>
            <a:xfrm>
              <a:off x="1009402" y="3940628"/>
              <a:ext cx="138371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Monaco" pitchFamily="2" charset="77"/>
                </a:rPr>
                <a:t>  1100	-4</a:t>
              </a:r>
            </a:p>
            <a:p>
              <a:r>
                <a:rPr lang="it-IT">
                  <a:latin typeface="Monaco" pitchFamily="2" charset="77"/>
                </a:rPr>
                <a:t>  1010	-6</a:t>
              </a:r>
            </a:p>
            <a:p>
              <a:endParaRPr lang="it-IT">
                <a:latin typeface="Monaco" pitchFamily="2" charset="77"/>
              </a:endParaRPr>
            </a:p>
            <a:p>
              <a:r>
                <a:rPr lang="it-IT">
                  <a:latin typeface="Monaco" pitchFamily="2" charset="77"/>
                </a:rPr>
                <a:t>1 0110	+6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1C5D6B1-0914-FA42-A584-281190FE6685}"/>
                </a:ext>
              </a:extLst>
            </p:cNvPr>
            <p:cNvSpPr txBox="1"/>
            <p:nvPr/>
          </p:nvSpPr>
          <p:spPr>
            <a:xfrm>
              <a:off x="3582145" y="3940627"/>
              <a:ext cx="138371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Monaco" pitchFamily="2" charset="77"/>
                </a:rPr>
                <a:t>  1001	-7</a:t>
              </a:r>
            </a:p>
            <a:p>
              <a:r>
                <a:rPr lang="it-IT">
                  <a:latin typeface="Monaco" pitchFamily="2" charset="77"/>
                </a:rPr>
                <a:t>  1011	-5</a:t>
              </a:r>
            </a:p>
            <a:p>
              <a:endParaRPr lang="it-IT">
                <a:latin typeface="Monaco" pitchFamily="2" charset="77"/>
              </a:endParaRPr>
            </a:p>
            <a:p>
              <a:r>
                <a:rPr lang="it-IT">
                  <a:latin typeface="Monaco" pitchFamily="2" charset="77"/>
                </a:rPr>
                <a:t>1 0100	+4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507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DE8BA1-B241-2944-B9D6-267B9C6E9689}"/>
              </a:ext>
            </a:extLst>
          </p:cNvPr>
          <p:cNvSpPr/>
          <p:nvPr/>
        </p:nvSpPr>
        <p:spPr>
          <a:xfrm>
            <a:off x="8698674" y="18532"/>
            <a:ext cx="3978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>
                <a:latin typeface="Calibri" panose="020F0502020204030204" pitchFamily="34" charset="0"/>
                <a:cs typeface="Calibri" panose="020F0502020204030204" pitchFamily="34" charset="0"/>
              </a:rPr>
              <a:t>ALU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CBA971-58C8-E544-8089-C4C1163CC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163" y="2882735"/>
            <a:ext cx="3479156" cy="28031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603409-93FA-FD4F-B6DB-20860DF0F24D}"/>
              </a:ext>
            </a:extLst>
          </p:cNvPr>
          <p:cNvSpPr txBox="1"/>
          <p:nvPr/>
        </p:nvSpPr>
        <p:spPr>
          <a:xfrm>
            <a:off x="5567862" y="3282276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>
                <a:latin typeface="Times" pitchFamily="2" charset="0"/>
              </a:rPr>
              <a:t>A</a:t>
            </a:r>
            <a:r>
              <a:rPr lang="it-IT" sz="2400" i="1" baseline="-25000">
                <a:latin typeface="Times" pitchFamily="2" charset="0"/>
              </a:rPr>
              <a:t>n</a:t>
            </a:r>
            <a:r>
              <a:rPr lang="it-IT" sz="2400" baseline="-25000">
                <a:latin typeface="Times" pitchFamily="2" charset="0"/>
              </a:rPr>
              <a:t>-1</a:t>
            </a:r>
            <a:endParaRPr lang="it-IT" sz="2400">
              <a:latin typeface="Times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0CEDD5-65B9-144E-8017-F7DC24F82C43}"/>
              </a:ext>
            </a:extLst>
          </p:cNvPr>
          <p:cNvSpPr txBox="1"/>
          <p:nvPr/>
        </p:nvSpPr>
        <p:spPr>
          <a:xfrm>
            <a:off x="4386534" y="261257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>
                <a:latin typeface="Times" pitchFamily="2" charset="0"/>
              </a:rPr>
              <a:t>B</a:t>
            </a:r>
            <a:r>
              <a:rPr lang="it-IT" sz="2400" i="1" baseline="-25000">
                <a:latin typeface="Times" pitchFamily="2" charset="0"/>
              </a:rPr>
              <a:t>n</a:t>
            </a:r>
            <a:r>
              <a:rPr lang="it-IT" sz="2400" baseline="-25000">
                <a:latin typeface="Times" pitchFamily="2" charset="0"/>
              </a:rPr>
              <a:t>-1</a:t>
            </a:r>
            <a:endParaRPr lang="it-IT" sz="2400">
              <a:latin typeface="Times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7688A4-8596-CD45-B03F-19AB5EA041A0}"/>
              </a:ext>
            </a:extLst>
          </p:cNvPr>
          <p:cNvSpPr txBox="1"/>
          <p:nvPr/>
        </p:nvSpPr>
        <p:spPr>
          <a:xfrm>
            <a:off x="2536538" y="227743"/>
            <a:ext cx="11849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i="1">
                <a:latin typeface="Times" pitchFamily="2" charset="0"/>
              </a:rPr>
              <a:t>A</a:t>
            </a:r>
            <a:r>
              <a:rPr lang="it-IT" sz="2400" i="1" baseline="-25000">
                <a:latin typeface="Times" pitchFamily="2" charset="0"/>
              </a:rPr>
              <a:t>n</a:t>
            </a:r>
            <a:r>
              <a:rPr lang="it-IT" sz="2400" baseline="-25000">
                <a:latin typeface="Times" pitchFamily="2" charset="0"/>
              </a:rPr>
              <a:t>-1</a:t>
            </a:r>
            <a:r>
              <a:rPr lang="it-IT" sz="2400">
                <a:latin typeface="Times" pitchFamily="2" charset="0"/>
              </a:rPr>
              <a:t> </a:t>
            </a:r>
            <a:r>
              <a:rPr lang="it-IT" sz="2400" i="1">
                <a:latin typeface="Times" pitchFamily="2" charset="0"/>
              </a:rPr>
              <a:t>B</a:t>
            </a:r>
            <a:r>
              <a:rPr lang="it-IT" sz="2400" i="1" baseline="-25000">
                <a:latin typeface="Times" pitchFamily="2" charset="0"/>
              </a:rPr>
              <a:t>n</a:t>
            </a:r>
            <a:r>
              <a:rPr lang="it-IT" sz="2400" baseline="-25000">
                <a:latin typeface="Times" pitchFamily="2" charset="0"/>
              </a:rPr>
              <a:t>-1</a:t>
            </a:r>
            <a:endParaRPr lang="it-IT" sz="2400">
              <a:latin typeface="Times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3349837-98FF-2547-A7A5-8BB3A2142E1B}"/>
              </a:ext>
            </a:extLst>
          </p:cNvPr>
          <p:cNvGrpSpPr/>
          <p:nvPr/>
        </p:nvGrpSpPr>
        <p:grpSpPr>
          <a:xfrm>
            <a:off x="1413259" y="689408"/>
            <a:ext cx="1555572" cy="3146321"/>
            <a:chOff x="1413259" y="689408"/>
            <a:chExt cx="1555572" cy="314632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D3A17D-6F0E-7840-AF38-722ECCEA405E}"/>
                </a:ext>
              </a:extLst>
            </p:cNvPr>
            <p:cNvSpPr/>
            <p:nvPr/>
          </p:nvSpPr>
          <p:spPr>
            <a:xfrm>
              <a:off x="2572163" y="2612571"/>
              <a:ext cx="396668" cy="1223158"/>
            </a:xfrm>
            <a:prstGeom prst="rect">
              <a:avLst/>
            </a:prstGeom>
            <a:noFill/>
            <a:ln w="2540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3BCDA5-63DD-BE43-934A-3579B27F7006}"/>
                </a:ext>
              </a:extLst>
            </p:cNvPr>
            <p:cNvSpPr txBox="1"/>
            <p:nvPr/>
          </p:nvSpPr>
          <p:spPr>
            <a:xfrm>
              <a:off x="1413259" y="1150337"/>
              <a:ext cx="121174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192AFF"/>
                  </a:solidFill>
                </a:rPr>
                <a:t>entrambi 1</a:t>
              </a:r>
            </a:p>
            <a:p>
              <a:r>
                <a:rPr lang="it-IT">
                  <a:solidFill>
                    <a:srgbClr val="192AFF"/>
                  </a:solidFill>
                </a:rPr>
                <a:t>con</a:t>
              </a:r>
            </a:p>
            <a:p>
              <a:r>
                <a:rPr lang="it-IT" sz="2400" i="1">
                  <a:solidFill>
                    <a:srgbClr val="192AFF"/>
                  </a:solidFill>
                </a:rPr>
                <a:t>S</a:t>
              </a:r>
              <a:r>
                <a:rPr lang="it-IT" sz="2400" i="1" baseline="-25000">
                  <a:solidFill>
                    <a:srgbClr val="192AFF"/>
                  </a:solidFill>
                </a:rPr>
                <a:t>n</a:t>
              </a:r>
              <a:r>
                <a:rPr lang="it-IT" sz="2400" baseline="-25000">
                  <a:solidFill>
                    <a:srgbClr val="192AFF"/>
                  </a:solidFill>
                </a:rPr>
                <a:t>-1</a:t>
              </a:r>
              <a:r>
                <a:rPr lang="it-IT" sz="2400">
                  <a:solidFill>
                    <a:srgbClr val="192AFF"/>
                  </a:solidFill>
                </a:rPr>
                <a:t> = 0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1552C33-BFFD-6C40-A7E5-1FD7FFFE7708}"/>
                </a:ext>
              </a:extLst>
            </p:cNvPr>
            <p:cNvCxnSpPr>
              <a:cxnSpLocks/>
              <a:endCxn id="8" idx="0"/>
            </p:cNvCxnSpPr>
            <p:nvPr/>
          </p:nvCxnSpPr>
          <p:spPr>
            <a:xfrm>
              <a:off x="2770497" y="689408"/>
              <a:ext cx="0" cy="1923163"/>
            </a:xfrm>
            <a:prstGeom prst="straightConnector1">
              <a:avLst/>
            </a:prstGeom>
            <a:ln w="19050">
              <a:solidFill>
                <a:srgbClr val="192A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285598C-0153-E348-89BB-EE518D21A351}"/>
              </a:ext>
            </a:extLst>
          </p:cNvPr>
          <p:cNvGrpSpPr/>
          <p:nvPr/>
        </p:nvGrpSpPr>
        <p:grpSpPr>
          <a:xfrm>
            <a:off x="3294579" y="689408"/>
            <a:ext cx="1538496" cy="3146321"/>
            <a:chOff x="3294579" y="689408"/>
            <a:chExt cx="1538496" cy="314632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A8906E-2F31-B14F-B735-1A9381F62818}"/>
                </a:ext>
              </a:extLst>
            </p:cNvPr>
            <p:cNvSpPr txBox="1"/>
            <p:nvPr/>
          </p:nvSpPr>
          <p:spPr>
            <a:xfrm>
              <a:off x="3621333" y="1150337"/>
              <a:ext cx="121174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entrambi 0</a:t>
              </a:r>
            </a:p>
            <a:p>
              <a:r>
                <a:rPr lang="it-IT">
                  <a:solidFill>
                    <a:srgbClr val="FF0000"/>
                  </a:solidFill>
                </a:rPr>
                <a:t>con</a:t>
              </a:r>
            </a:p>
            <a:p>
              <a:r>
                <a:rPr lang="it-IT" sz="2400" i="1">
                  <a:solidFill>
                    <a:srgbClr val="FF0000"/>
                  </a:solidFill>
                </a:rPr>
                <a:t>S</a:t>
              </a:r>
              <a:r>
                <a:rPr lang="it-IT" sz="2400" i="1" baseline="-25000">
                  <a:solidFill>
                    <a:srgbClr val="FF0000"/>
                  </a:solidFill>
                </a:rPr>
                <a:t>n</a:t>
              </a:r>
              <a:r>
                <a:rPr lang="it-IT" sz="2400" baseline="-25000">
                  <a:solidFill>
                    <a:srgbClr val="FF0000"/>
                  </a:solidFill>
                </a:rPr>
                <a:t>-1</a:t>
              </a:r>
              <a:r>
                <a:rPr lang="it-IT" sz="2400">
                  <a:solidFill>
                    <a:srgbClr val="FF0000"/>
                  </a:solidFill>
                </a:rPr>
                <a:t> = 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70C7E1-2984-3B46-9250-D282703B6D40}"/>
                </a:ext>
              </a:extLst>
            </p:cNvPr>
            <p:cNvSpPr/>
            <p:nvPr/>
          </p:nvSpPr>
          <p:spPr>
            <a:xfrm>
              <a:off x="3294579" y="2612571"/>
              <a:ext cx="396668" cy="122315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3A07FF8-B563-DD49-9E22-979453C594C1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 flipH="1">
              <a:off x="3492913" y="689408"/>
              <a:ext cx="11876" cy="192316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2F7DFA-FEB7-7C48-A86D-093797C68756}"/>
              </a:ext>
            </a:extLst>
          </p:cNvPr>
          <p:cNvGrpSpPr/>
          <p:nvPr/>
        </p:nvGrpSpPr>
        <p:grpSpPr>
          <a:xfrm>
            <a:off x="1314050" y="4457667"/>
            <a:ext cx="1583528" cy="1382556"/>
            <a:chOff x="1278425" y="4374542"/>
            <a:chExt cx="1583528" cy="1382556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88D9BF0-C817-064F-8FF5-7C0BC991C7D0}"/>
                </a:ext>
              </a:extLst>
            </p:cNvPr>
            <p:cNvCxnSpPr>
              <a:cxnSpLocks/>
              <a:stCxn id="30" idx="0"/>
            </p:cNvCxnSpPr>
            <p:nvPr/>
          </p:nvCxnSpPr>
          <p:spPr>
            <a:xfrm flipV="1">
              <a:off x="1995898" y="4374542"/>
              <a:ext cx="866055" cy="1013224"/>
            </a:xfrm>
            <a:prstGeom prst="straightConnector1">
              <a:avLst/>
            </a:prstGeom>
            <a:ln w="19050">
              <a:solidFill>
                <a:srgbClr val="192A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9D20420-91C6-5044-BA73-F72DAFB8C83A}"/>
                </a:ext>
              </a:extLst>
            </p:cNvPr>
            <p:cNvSpPr txBox="1"/>
            <p:nvPr/>
          </p:nvSpPr>
          <p:spPr>
            <a:xfrm>
              <a:off x="1278425" y="5387766"/>
              <a:ext cx="1434945" cy="369332"/>
            </a:xfrm>
            <a:prstGeom prst="rect">
              <a:avLst/>
            </a:prstGeom>
            <a:noFill/>
            <a:ln>
              <a:solidFill>
                <a:srgbClr val="192A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192AFF"/>
                  </a:solidFill>
                </a:rPr>
                <a:t>l’uscita va a 1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362A578-74EB-AA41-9C00-75B71A9C0CD1}"/>
              </a:ext>
            </a:extLst>
          </p:cNvPr>
          <p:cNvGrpSpPr/>
          <p:nvPr/>
        </p:nvGrpSpPr>
        <p:grpSpPr>
          <a:xfrm>
            <a:off x="3350630" y="4476359"/>
            <a:ext cx="1434945" cy="1590171"/>
            <a:chOff x="1278425" y="4166927"/>
            <a:chExt cx="1434945" cy="1590171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61E6F67-8ACE-3C42-A06F-703B9C67227C}"/>
                </a:ext>
              </a:extLst>
            </p:cNvPr>
            <p:cNvCxnSpPr>
              <a:cxnSpLocks/>
              <a:stCxn id="35" idx="0"/>
            </p:cNvCxnSpPr>
            <p:nvPr/>
          </p:nvCxnSpPr>
          <p:spPr>
            <a:xfrm flipH="1" flipV="1">
              <a:off x="1571542" y="4166927"/>
              <a:ext cx="424356" cy="122083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9F7B135-4655-4D4C-85E0-6817BC018AAC}"/>
                </a:ext>
              </a:extLst>
            </p:cNvPr>
            <p:cNvSpPr txBox="1"/>
            <p:nvPr/>
          </p:nvSpPr>
          <p:spPr>
            <a:xfrm>
              <a:off x="1278425" y="5387766"/>
              <a:ext cx="1434945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l’uscita va a 1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2C5D3E60-5C0C-4049-A6C8-38EC6C7AB39E}"/>
              </a:ext>
            </a:extLst>
          </p:cNvPr>
          <p:cNvSpPr/>
          <p:nvPr/>
        </p:nvSpPr>
        <p:spPr>
          <a:xfrm>
            <a:off x="5058888" y="4999512"/>
            <a:ext cx="570016" cy="471379"/>
          </a:xfrm>
          <a:prstGeom prst="rect">
            <a:avLst/>
          </a:prstGeom>
          <a:noFill/>
          <a:ln w="2540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5CFC1D9-1EC3-9849-BAC3-A66660D9F040}"/>
              </a:ext>
            </a:extLst>
          </p:cNvPr>
          <p:cNvSpPr/>
          <p:nvPr/>
        </p:nvSpPr>
        <p:spPr>
          <a:xfrm>
            <a:off x="5056913" y="4997537"/>
            <a:ext cx="570016" cy="4713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60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DE8BA1-B241-2944-B9D6-267B9C6E9689}"/>
              </a:ext>
            </a:extLst>
          </p:cNvPr>
          <p:cNvSpPr/>
          <p:nvPr/>
        </p:nvSpPr>
        <p:spPr>
          <a:xfrm>
            <a:off x="8698674" y="18532"/>
            <a:ext cx="3978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>
                <a:latin typeface="Calibri" panose="020F0502020204030204" pitchFamily="34" charset="0"/>
                <a:cs typeface="Calibri" panose="020F0502020204030204" pitchFamily="34" charset="0"/>
              </a:rPr>
              <a:t>ALU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25AF88-E286-644D-91D9-A6D620A4E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8233"/>
            <a:ext cx="9144000" cy="31897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8211CF-9F2C-3F4C-83B7-2EDA5D807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40" y="81690"/>
            <a:ext cx="4266824" cy="3527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FD228C-2F95-C945-8664-07C6DF53C454}"/>
              </a:ext>
            </a:extLst>
          </p:cNvPr>
          <p:cNvSpPr txBox="1"/>
          <p:nvPr/>
        </p:nvSpPr>
        <p:spPr>
          <a:xfrm>
            <a:off x="5634031" y="1243994"/>
            <a:ext cx="23498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/>
              <a:t>C</a:t>
            </a:r>
            <a:r>
              <a:rPr lang="it-IT" i="1" baseline="-25000"/>
              <a:t>A</a:t>
            </a:r>
            <a:r>
              <a:rPr lang="it-IT"/>
              <a:t>= 1 significa </a:t>
            </a:r>
            <a:r>
              <a:rPr lang="it-IT" i="1"/>
              <a:t>A</a:t>
            </a:r>
          </a:p>
          <a:p>
            <a:r>
              <a:rPr lang="it-IT" i="1"/>
              <a:t>C</a:t>
            </a:r>
            <a:r>
              <a:rPr lang="it-IT" i="1" baseline="-25000"/>
              <a:t>A</a:t>
            </a:r>
            <a:r>
              <a:rPr lang="it-IT"/>
              <a:t>= 0 significa </a:t>
            </a:r>
            <a:r>
              <a:rPr lang="it-IT" i="1"/>
              <a:t>A</a:t>
            </a:r>
            <a:r>
              <a:rPr lang="it-IT"/>
              <a:t>=0</a:t>
            </a:r>
          </a:p>
          <a:p>
            <a:endParaRPr lang="it-IT"/>
          </a:p>
          <a:p>
            <a:r>
              <a:rPr lang="it-IT" i="1"/>
              <a:t>C</a:t>
            </a:r>
            <a:r>
              <a:rPr lang="it-IT" i="1" baseline="-25000"/>
              <a:t>B</a:t>
            </a:r>
            <a:r>
              <a:rPr lang="it-IT"/>
              <a:t>= 0 significa </a:t>
            </a:r>
            <a:r>
              <a:rPr lang="it-IT" i="1"/>
              <a:t>B</a:t>
            </a:r>
            <a:r>
              <a:rPr lang="it-IT"/>
              <a:t> diretto</a:t>
            </a:r>
          </a:p>
          <a:p>
            <a:r>
              <a:rPr lang="it-IT" i="1"/>
              <a:t>C</a:t>
            </a:r>
            <a:r>
              <a:rPr lang="it-IT" i="1" baseline="-25000"/>
              <a:t>B</a:t>
            </a:r>
            <a:r>
              <a:rPr lang="it-IT"/>
              <a:t>= 1 significa </a:t>
            </a:r>
            <a:r>
              <a:rPr lang="it-IT" i="1"/>
              <a:t>B</a:t>
            </a:r>
            <a:r>
              <a:rPr lang="it-IT"/>
              <a:t> negato</a:t>
            </a:r>
          </a:p>
          <a:p>
            <a:endParaRPr lang="it-IT"/>
          </a:p>
          <a:p>
            <a:r>
              <a:rPr lang="it-IT" i="1"/>
              <a:t>R</a:t>
            </a:r>
            <a:r>
              <a:rPr lang="it-IT" baseline="-25000"/>
              <a:t>-1</a:t>
            </a:r>
            <a:r>
              <a:rPr lang="it-IT"/>
              <a:t>= 1 significa +1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92566A-32A3-B649-AFAC-D27D96084EE6}"/>
              </a:ext>
            </a:extLst>
          </p:cNvPr>
          <p:cNvSpPr txBox="1"/>
          <p:nvPr/>
        </p:nvSpPr>
        <p:spPr>
          <a:xfrm>
            <a:off x="4947864" y="247657"/>
            <a:ext cx="3391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Vediamo come si comporta la rete</a:t>
            </a:r>
          </a:p>
          <a:p>
            <a:r>
              <a:rPr lang="it-IT"/>
              <a:t>a seconda dei valori di </a:t>
            </a:r>
            <a:r>
              <a:rPr lang="it-IT" i="1"/>
              <a:t>C</a:t>
            </a:r>
            <a:r>
              <a:rPr lang="it-IT" i="1" baseline="-25000"/>
              <a:t>A </a:t>
            </a:r>
            <a:r>
              <a:rPr lang="it-IT" i="1"/>
              <a:t>, C</a:t>
            </a:r>
            <a:r>
              <a:rPr lang="it-IT" i="1" baseline="-25000"/>
              <a:t>B</a:t>
            </a:r>
            <a:r>
              <a:rPr lang="it-IT" i="1"/>
              <a:t> , R</a:t>
            </a:r>
            <a:r>
              <a:rPr lang="it-IT" baseline="-25000"/>
              <a:t>-1</a:t>
            </a:r>
            <a:endParaRPr lang="it-IT"/>
          </a:p>
          <a:p>
            <a:r>
              <a:rPr lang="it-IT" i="1"/>
              <a:t>ricordando che: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97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6BA3F46-C3E2-244C-BF7F-EB15932F0348}"/>
              </a:ext>
            </a:extLst>
          </p:cNvPr>
          <p:cNvGrpSpPr/>
          <p:nvPr/>
        </p:nvGrpSpPr>
        <p:grpSpPr>
          <a:xfrm>
            <a:off x="522515" y="4405745"/>
            <a:ext cx="8422883" cy="1591294"/>
            <a:chOff x="522515" y="4001984"/>
            <a:chExt cx="8422883" cy="15912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49B2FD-CB62-9042-89F3-157F11CE0D8F}"/>
                </a:ext>
              </a:extLst>
            </p:cNvPr>
            <p:cNvSpPr txBox="1"/>
            <p:nvPr/>
          </p:nvSpPr>
          <p:spPr>
            <a:xfrm>
              <a:off x="522515" y="4013859"/>
              <a:ext cx="8422883" cy="1569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2400" i="1"/>
                <a:t>A	</a:t>
              </a:r>
              <a:r>
                <a:rPr lang="it-IT" sz="2400"/>
                <a:t>primo addendo	</a:t>
              </a:r>
              <a:r>
                <a:rPr lang="it-IT" sz="2400" i="1"/>
                <a:t>R</a:t>
              </a:r>
              <a:r>
                <a:rPr lang="it-IT" sz="2400" i="1" baseline="-25000"/>
                <a:t>-1</a:t>
              </a:r>
              <a:r>
                <a:rPr lang="it-IT" sz="2400"/>
                <a:t> 	1 per sottrazione</a:t>
              </a:r>
            </a:p>
            <a:p>
              <a:r>
                <a:rPr lang="it-IT" sz="2400" i="1"/>
                <a:t>B</a:t>
              </a:r>
              <a:r>
                <a:rPr lang="it-IT" sz="2400"/>
                <a:t>	secondo addendo	</a:t>
              </a:r>
              <a:r>
                <a:rPr lang="it-IT" sz="2400" i="1"/>
                <a:t>C</a:t>
              </a:r>
              <a:r>
                <a:rPr lang="it-IT" sz="2400" i="1" baseline="-25000"/>
                <a:t>A</a:t>
              </a:r>
              <a:r>
                <a:rPr lang="it-IT" sz="2400"/>
                <a:t> 	azzeramento primo addendo</a:t>
              </a:r>
            </a:p>
            <a:p>
              <a:r>
                <a:rPr lang="it-IT" sz="2400" i="1"/>
                <a:t>S</a:t>
              </a:r>
              <a:r>
                <a:rPr lang="it-IT" sz="2400"/>
                <a:t>	somma			</a:t>
              </a:r>
              <a:r>
                <a:rPr lang="it-IT" sz="2400" i="1"/>
                <a:t>C</a:t>
              </a:r>
              <a:r>
                <a:rPr lang="it-IT" sz="2400" i="1" baseline="-25000"/>
                <a:t>B</a:t>
              </a:r>
              <a:r>
                <a:rPr lang="it-IT" sz="2400"/>
                <a:t> 	controllo somma/sottrazione</a:t>
              </a:r>
            </a:p>
            <a:p>
              <a:r>
                <a:rPr lang="it-IT" sz="2400" i="1"/>
                <a:t>R</a:t>
              </a:r>
              <a:r>
                <a:rPr lang="it-IT" sz="2400"/>
                <a:t>	riporto			</a:t>
              </a:r>
              <a:r>
                <a:rPr lang="it-IT" sz="2400" i="1"/>
                <a:t>T</a:t>
              </a:r>
              <a:r>
                <a:rPr lang="it-IT" sz="2400"/>
                <a:t>	allarme overflow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4644612-CA9D-224D-B306-71767476C13D}"/>
                </a:ext>
              </a:extLst>
            </p:cNvPr>
            <p:cNvCxnSpPr/>
            <p:nvPr/>
          </p:nvCxnSpPr>
          <p:spPr>
            <a:xfrm>
              <a:off x="3990109" y="4001984"/>
              <a:ext cx="0" cy="159129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DCF988C-58DA-D04D-AD74-8D9496818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724" y="280884"/>
            <a:ext cx="45593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05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A5749E-3D91-9149-B70F-71EABF01655A}"/>
              </a:ext>
            </a:extLst>
          </p:cNvPr>
          <p:cNvSpPr txBox="1"/>
          <p:nvPr/>
        </p:nvSpPr>
        <p:spPr>
          <a:xfrm>
            <a:off x="423333" y="287866"/>
            <a:ext cx="846417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/>
              <a:t>Osservazioni</a:t>
            </a:r>
            <a:r>
              <a:rPr lang="it-IT"/>
              <a:t>:</a:t>
            </a:r>
          </a:p>
          <a:p>
            <a:endParaRPr lang="it-IT"/>
          </a:p>
          <a:p>
            <a:pPr marL="342900" indent="-342900">
              <a:buFont typeface="+mj-lt"/>
              <a:buAutoNum type="arabicPeriod"/>
            </a:pPr>
            <a:r>
              <a:rPr lang="it-IT"/>
              <a:t>non sempre la forma più conveniente corrisponde alla forma minima della funzione; </a:t>
            </a:r>
          </a:p>
          <a:p>
            <a:pPr marL="342900" indent="-342900">
              <a:buFont typeface="+mj-lt"/>
              <a:buAutoNum type="arabicPeriod"/>
            </a:pPr>
            <a:r>
              <a:rPr lang="it-IT"/>
              <a:t>vi possono essere dei vincoli sul numero massimo di livelli;</a:t>
            </a:r>
          </a:p>
          <a:p>
            <a:pPr marL="342900" indent="-342900">
              <a:buFont typeface="+mj-lt"/>
              <a:buAutoNum type="arabicPeriod"/>
            </a:pPr>
            <a:r>
              <a:rPr lang="it-IT"/>
              <a:t>il tempo di commutazione ∆ di qualsiasi porta logica non è mai nullo;</a:t>
            </a:r>
          </a:p>
          <a:p>
            <a:pPr marL="342900" indent="-342900">
              <a:buFont typeface="+mj-lt"/>
              <a:buAutoNum type="arabicPeriod"/>
            </a:pPr>
            <a:r>
              <a:rPr lang="it-IT"/>
              <a:t>il tempo di risposta di un circuito a </a:t>
            </a:r>
            <a:r>
              <a:rPr lang="it-IT" i="1"/>
              <a:t>n</a:t>
            </a:r>
            <a:r>
              <a:rPr lang="it-IT"/>
              <a:t> livelli è </a:t>
            </a:r>
            <a:r>
              <a:rPr lang="it-IT" i="1"/>
              <a:t>n</a:t>
            </a:r>
            <a:r>
              <a:rPr lang="it-IT"/>
              <a:t>⋅∆;</a:t>
            </a:r>
          </a:p>
          <a:p>
            <a:pPr marL="342900" indent="-342900">
              <a:buFont typeface="+mj-lt"/>
              <a:buAutoNum type="arabicPeriod"/>
            </a:pPr>
            <a:r>
              <a:rPr lang="it-IT"/>
              <a:t>la forma minima può contenere un numero elevato di livelli; la sua diretta </a:t>
            </a:r>
            <a:br>
              <a:rPr lang="it-IT"/>
            </a:br>
            <a:r>
              <a:rPr lang="it-IT"/>
              <a:t>realizzazione circuitale potrebbe dar luogo a ritardi intollerabili;</a:t>
            </a:r>
          </a:p>
          <a:p>
            <a:pPr marL="342900" indent="-342900">
              <a:buFont typeface="+mj-lt"/>
              <a:buAutoNum type="arabicPeriod"/>
            </a:pPr>
            <a:r>
              <a:rPr lang="it-IT"/>
              <a:t>il minimo ritardo è quella a due livelli (</a:t>
            </a:r>
            <a:r>
              <a:rPr lang="it-IT" i="1"/>
              <a:t>minterm</a:t>
            </a:r>
            <a:r>
              <a:rPr lang="it-IT"/>
              <a:t>, </a:t>
            </a:r>
            <a:r>
              <a:rPr lang="it-IT" i="1"/>
              <a:t>maxterm</a:t>
            </a:r>
            <a:r>
              <a:rPr lang="it-IT"/>
              <a:t>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12C19-46DC-8445-8180-00D7620CEA65}"/>
              </a:ext>
            </a:extLst>
          </p:cNvPr>
          <p:cNvSpPr txBox="1"/>
          <p:nvPr/>
        </p:nvSpPr>
        <p:spPr>
          <a:xfrm>
            <a:off x="1247422" y="3076222"/>
            <a:ext cx="7041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La sintesi di un circuito combinatorio procede attraverso i seguenti passi: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220FF1-E30C-E944-AE85-60B8C684A5DF}"/>
              </a:ext>
            </a:extLst>
          </p:cNvPr>
          <p:cNvSpPr/>
          <p:nvPr/>
        </p:nvSpPr>
        <p:spPr>
          <a:xfrm>
            <a:off x="1952978" y="39573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>
                <a:latin typeface="NimbusRomNo9L"/>
              </a:rPr>
              <a:t>Descrizione del funzionamento del circuito;</a:t>
            </a:r>
          </a:p>
          <a:p>
            <a:pPr marL="342900" indent="-342900">
              <a:buFont typeface="+mj-lt"/>
              <a:buAutoNum type="arabicPeriod"/>
            </a:pPr>
            <a:r>
              <a:rPr lang="it-IT">
                <a:latin typeface="NimbusRomNo9L"/>
              </a:rPr>
              <a:t>Determinazione della tavola di verità;</a:t>
            </a:r>
          </a:p>
          <a:p>
            <a:pPr marL="342900" indent="-342900">
              <a:buFont typeface="+mj-lt"/>
              <a:buAutoNum type="arabicPeriod"/>
            </a:pPr>
            <a:r>
              <a:rPr lang="it-IT">
                <a:latin typeface="NimbusRomNo9L"/>
              </a:rPr>
              <a:t>Sintesi della funzione Booleana;</a:t>
            </a:r>
          </a:p>
          <a:p>
            <a:pPr marL="342900" indent="-342900">
              <a:buFont typeface="+mj-lt"/>
              <a:buAutoNum type="arabicPeriod"/>
            </a:pPr>
            <a:r>
              <a:rPr lang="it-IT">
                <a:latin typeface="NimbusRomNo9L"/>
              </a:rPr>
              <a:t>Semplificazione della funzione logica relativa;</a:t>
            </a:r>
          </a:p>
          <a:p>
            <a:pPr marL="342900" indent="-342900">
              <a:buFont typeface="+mj-lt"/>
              <a:buAutoNum type="arabicPeriod"/>
            </a:pPr>
            <a:r>
              <a:rPr lang="it-IT">
                <a:latin typeface="NimbusRomNo9L"/>
              </a:rPr>
              <a:t>Determinazione della forma minima più conveniente;</a:t>
            </a:r>
          </a:p>
          <a:p>
            <a:pPr marL="342900" indent="-342900">
              <a:buFont typeface="+mj-lt"/>
              <a:buAutoNum type="arabicPeriod"/>
            </a:pPr>
            <a:r>
              <a:rPr lang="it-IT">
                <a:latin typeface="NimbusRomNo9L"/>
              </a:rPr>
              <a:t>Disegno del circuito. </a:t>
            </a:r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1F2A00-A01C-ED42-AF47-61FF0FB604AD}"/>
              </a:ext>
            </a:extLst>
          </p:cNvPr>
          <p:cNvSpPr txBox="1"/>
          <p:nvPr/>
        </p:nvSpPr>
        <p:spPr>
          <a:xfrm>
            <a:off x="7367925" y="30351"/>
            <a:ext cx="1757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Sintesi dei circuiti combinatori</a:t>
            </a:r>
          </a:p>
        </p:txBody>
      </p:sp>
    </p:spTree>
    <p:extLst>
      <p:ext uri="{BB962C8B-B14F-4D97-AF65-F5344CB8AC3E}">
        <p14:creationId xmlns:p14="http://schemas.microsoft.com/office/powerpoint/2010/main" val="28808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01A8469-4ABE-C349-8604-DDFA66561FA0}" vid="{3DE8DD89-8E96-7D45-8D8A-48E3201CD86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7907</TotalTime>
  <Words>4131</Words>
  <Application>Microsoft Macintosh PowerPoint</Application>
  <PresentationFormat>On-screen Show (4:3)</PresentationFormat>
  <Paragraphs>927</Paragraphs>
  <Slides>89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102" baseType="lpstr">
      <vt:lpstr>ＭＳ Ｐゴシック</vt:lpstr>
      <vt:lpstr>Arial</vt:lpstr>
      <vt:lpstr>Calibri</vt:lpstr>
      <vt:lpstr>Calibri Light</vt:lpstr>
      <vt:lpstr>CMMI10</vt:lpstr>
      <vt:lpstr>CMR10</vt:lpstr>
      <vt:lpstr>CMR8</vt:lpstr>
      <vt:lpstr>Courier</vt:lpstr>
      <vt:lpstr>Monaco</vt:lpstr>
      <vt:lpstr>NimbusRomNo9L</vt:lpstr>
      <vt:lpstr>TeX</vt:lpstr>
      <vt:lpstr>Times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Francesco Fabris</dc:creator>
  <cp:lastModifiedBy>Francesco Fabris</cp:lastModifiedBy>
  <cp:revision>285</cp:revision>
  <dcterms:created xsi:type="dcterms:W3CDTF">2021-10-11T10:31:10Z</dcterms:created>
  <dcterms:modified xsi:type="dcterms:W3CDTF">2022-11-14T17:22:50Z</dcterms:modified>
</cp:coreProperties>
</file>