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7" r:id="rId4"/>
    <p:sldId id="266" r:id="rId5"/>
    <p:sldId id="257" r:id="rId6"/>
    <p:sldId id="259" r:id="rId7"/>
    <p:sldId id="260" r:id="rId8"/>
    <p:sldId id="268" r:id="rId9"/>
    <p:sldId id="269" r:id="rId10"/>
    <p:sldId id="270" r:id="rId11"/>
    <p:sldId id="271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1E96-A15B-4E78-B736-618249BA7849}" type="datetimeFigureOut">
              <a:rPr lang="it-IT" smtClean="0"/>
              <a:t>15/11/2022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33FA1-4A9D-41FB-91AA-D5327ACA8FFA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0615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1E96-A15B-4E78-B736-618249BA7849}" type="datetimeFigureOut">
              <a:rPr lang="it-IT" smtClean="0"/>
              <a:t>15/11/2022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33FA1-4A9D-41FB-91AA-D5327ACA8FFA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0522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1E96-A15B-4E78-B736-618249BA7849}" type="datetimeFigureOut">
              <a:rPr lang="it-IT" smtClean="0"/>
              <a:t>15/11/2022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33FA1-4A9D-41FB-91AA-D5327ACA8FFA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660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1E96-A15B-4E78-B736-618249BA7849}" type="datetimeFigureOut">
              <a:rPr lang="it-IT" smtClean="0"/>
              <a:t>15/11/2022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33FA1-4A9D-41FB-91AA-D5327ACA8FFA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7161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1E96-A15B-4E78-B736-618249BA7849}" type="datetimeFigureOut">
              <a:rPr lang="it-IT" smtClean="0"/>
              <a:t>15/11/2022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33FA1-4A9D-41FB-91AA-D5327ACA8FFA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6090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1E96-A15B-4E78-B736-618249BA7849}" type="datetimeFigureOut">
              <a:rPr lang="it-IT" smtClean="0"/>
              <a:t>15/11/2022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33FA1-4A9D-41FB-91AA-D5327ACA8FFA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1463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1E96-A15B-4E78-B736-618249BA7849}" type="datetimeFigureOut">
              <a:rPr lang="it-IT" smtClean="0"/>
              <a:t>15/11/2022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33FA1-4A9D-41FB-91AA-D5327ACA8FFA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0440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1E96-A15B-4E78-B736-618249BA7849}" type="datetimeFigureOut">
              <a:rPr lang="it-IT" smtClean="0"/>
              <a:t>15/11/2022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33FA1-4A9D-41FB-91AA-D5327ACA8FFA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3222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1E96-A15B-4E78-B736-618249BA7849}" type="datetimeFigureOut">
              <a:rPr lang="it-IT" smtClean="0"/>
              <a:t>15/11/2022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33FA1-4A9D-41FB-91AA-D5327ACA8FFA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7539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1E96-A15B-4E78-B736-618249BA7849}" type="datetimeFigureOut">
              <a:rPr lang="it-IT" smtClean="0"/>
              <a:t>15/11/2022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33FA1-4A9D-41FB-91AA-D5327ACA8FFA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6099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1E96-A15B-4E78-B736-618249BA7849}" type="datetimeFigureOut">
              <a:rPr lang="it-IT" smtClean="0"/>
              <a:t>15/11/2022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33FA1-4A9D-41FB-91AA-D5327ACA8FFA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6097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F1E96-A15B-4E78-B736-618249BA7849}" type="datetimeFigureOut">
              <a:rPr lang="it-IT" smtClean="0"/>
              <a:t>15/11/2022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33FA1-4A9D-41FB-91AA-D5327ACA8FFA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4693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15762" y="982320"/>
            <a:ext cx="9144000" cy="2387600"/>
          </a:xfrm>
        </p:spPr>
        <p:txBody>
          <a:bodyPr>
            <a:normAutofit/>
          </a:bodyPr>
          <a:lstStyle/>
          <a:p>
            <a:r>
              <a:rPr lang="it-IT" sz="7200" dirty="0"/>
              <a:t>Ricerche e esercizi</a:t>
            </a:r>
          </a:p>
        </p:txBody>
      </p:sp>
    </p:spTree>
    <p:extLst>
      <p:ext uri="{BB962C8B-B14F-4D97-AF65-F5344CB8AC3E}">
        <p14:creationId xmlns:p14="http://schemas.microsoft.com/office/powerpoint/2010/main" val="3488633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 algn="just">
              <a:buNone/>
            </a:pPr>
            <a:r>
              <a:rPr lang="en-US" sz="4000" dirty="0"/>
              <a:t>Elisa </a:t>
            </a:r>
            <a:r>
              <a:rPr lang="en-US" sz="4000" dirty="0" err="1"/>
              <a:t>Perego</a:t>
            </a:r>
            <a:r>
              <a:rPr lang="en-US" sz="4000" dirty="0"/>
              <a:t>, </a:t>
            </a:r>
            <a:r>
              <a:rPr lang="en-US" sz="4000" i="1" dirty="0"/>
              <a:t>Accessible communication : a cross-country journey</a:t>
            </a:r>
            <a:r>
              <a:rPr lang="en-US" sz="4000" dirty="0"/>
              <a:t>, Berlin : Frank &amp; </a:t>
            </a:r>
            <a:r>
              <a:rPr lang="en-US" sz="4000" dirty="0" err="1"/>
              <a:t>Timme</a:t>
            </a:r>
            <a:r>
              <a:rPr lang="en-US" sz="4000" dirty="0"/>
              <a:t>, 2020</a:t>
            </a:r>
            <a:endParaRPr lang="it-IT" sz="4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216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z="4000" dirty="0" err="1"/>
              <a:t>Wiejowski</a:t>
            </a:r>
            <a:r>
              <a:rPr lang="en-US" sz="4000" dirty="0"/>
              <a:t>, </a:t>
            </a:r>
            <a:r>
              <a:rPr lang="en-US" sz="4000" dirty="0" err="1"/>
              <a:t>Kellermeier-Rehbein</a:t>
            </a:r>
            <a:r>
              <a:rPr lang="en-US" sz="4000" dirty="0"/>
              <a:t>, </a:t>
            </a:r>
            <a:r>
              <a:rPr lang="en-US" sz="4000" dirty="0" err="1"/>
              <a:t>Haselhuber</a:t>
            </a:r>
            <a:r>
              <a:rPr lang="en-US" sz="4000" dirty="0"/>
              <a:t>, </a:t>
            </a:r>
            <a:r>
              <a:rPr lang="en-US" sz="4000" dirty="0" err="1"/>
              <a:t>Vielfalt</a:t>
            </a:r>
            <a:r>
              <a:rPr lang="en-US" sz="4000" dirty="0"/>
              <a:t>, </a:t>
            </a:r>
            <a:r>
              <a:rPr lang="en-US" sz="4000" i="1" dirty="0"/>
              <a:t>Variation und </a:t>
            </a:r>
            <a:r>
              <a:rPr lang="en-US" sz="4000" i="1" dirty="0" err="1"/>
              <a:t>Stellung</a:t>
            </a:r>
            <a:r>
              <a:rPr lang="en-US" sz="4000" i="1" dirty="0"/>
              <a:t> der </a:t>
            </a:r>
            <a:r>
              <a:rPr lang="en-US" sz="4000" i="1" dirty="0" err="1"/>
              <a:t>deutschen</a:t>
            </a:r>
            <a:r>
              <a:rPr lang="en-US" sz="4000" i="1" dirty="0"/>
              <a:t> </a:t>
            </a:r>
            <a:r>
              <a:rPr lang="en-US" sz="4000" i="1" dirty="0" err="1"/>
              <a:t>Sprache</a:t>
            </a:r>
            <a:r>
              <a:rPr lang="en-US" sz="4000" dirty="0"/>
              <a:t>, Berlin, De </a:t>
            </a:r>
            <a:r>
              <a:rPr lang="en-US" sz="4000" dirty="0" err="1"/>
              <a:t>Gruyter</a:t>
            </a:r>
            <a:r>
              <a:rPr lang="en-US" sz="4000" dirty="0"/>
              <a:t>, 2013</a:t>
            </a:r>
          </a:p>
          <a:p>
            <a:endParaRPr lang="en-US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20444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Trovare la collocazione della citazione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924480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endParaRPr lang="de-DE" sz="4000" cap="small" dirty="0"/>
          </a:p>
          <a:p>
            <a:pPr marL="0" indent="0" algn="just">
              <a:buNone/>
            </a:pPr>
            <a:r>
              <a:rPr lang="de-DE" sz="4000" cap="small" dirty="0"/>
              <a:t>Hirschfeld</a:t>
            </a:r>
            <a:r>
              <a:rPr lang="de-DE" sz="4000" dirty="0"/>
              <a:t>, Ursula (²2018): </a:t>
            </a:r>
            <a:r>
              <a:rPr lang="de-DE" sz="4000" i="1" dirty="0"/>
              <a:t>Phonetik im Fach Deutsch als Fremd- und Zweitsprache: unter Berücksichtigung des Verhältnisses von Orthografie und Phonetik</a:t>
            </a:r>
            <a:r>
              <a:rPr lang="de-DE" sz="4000" dirty="0"/>
              <a:t>. Berlin: ESV.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1958308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Esercizi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15513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4000" dirty="0"/>
              <a:t>Emanuele </a:t>
            </a:r>
            <a:r>
              <a:rPr lang="it-IT" sz="4000" dirty="0" err="1"/>
              <a:t>Fronza</a:t>
            </a:r>
            <a:r>
              <a:rPr lang="it-IT" sz="4000" dirty="0"/>
              <a:t>, Le sanzioni</a:t>
            </a:r>
            <a:r>
              <a:rPr lang="it-IT" sz="4000" i="1" dirty="0"/>
              <a:t>, </a:t>
            </a:r>
            <a:r>
              <a:rPr lang="it-IT" sz="4000" dirty="0"/>
              <a:t>In Enrico Amati et al. (a cura di), </a:t>
            </a:r>
            <a:r>
              <a:rPr lang="it-IT" sz="4000" i="1" dirty="0"/>
              <a:t>Introduzione al diritto penale internazionale</a:t>
            </a:r>
            <a:r>
              <a:rPr lang="it-IT" sz="4000" dirty="0"/>
              <a:t>, Torino, </a:t>
            </a:r>
            <a:r>
              <a:rPr lang="it-IT" sz="4000" dirty="0" err="1"/>
              <a:t>Giappichelli</a:t>
            </a:r>
            <a:r>
              <a:rPr lang="it-IT" sz="4000" dirty="0"/>
              <a:t>, 3. ed., 2016, 251-286</a:t>
            </a:r>
          </a:p>
        </p:txBody>
      </p:sp>
    </p:spTree>
    <p:extLst>
      <p:ext uri="{BB962C8B-B14F-4D97-AF65-F5344CB8AC3E}">
        <p14:creationId xmlns:p14="http://schemas.microsoft.com/office/powerpoint/2010/main" val="3349564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Ricerca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de-DE" sz="4000" cap="small" dirty="0"/>
              <a:t>Di </a:t>
            </a:r>
            <a:r>
              <a:rPr lang="de-DE" sz="4000" cap="small" dirty="0" err="1"/>
              <a:t>Meola</a:t>
            </a:r>
            <a:r>
              <a:rPr lang="de-DE" sz="4000" dirty="0"/>
              <a:t>, Claudio (2009): “Die Versprachlichung von </a:t>
            </a:r>
            <a:r>
              <a:rPr lang="de-DE" sz="4000" dirty="0" err="1"/>
              <a:t>Zukünftigkeit</a:t>
            </a:r>
            <a:r>
              <a:rPr lang="de-DE" sz="4000" dirty="0"/>
              <a:t>: Präsens </a:t>
            </a:r>
            <a:r>
              <a:rPr lang="de-DE" sz="4000" dirty="0" err="1"/>
              <a:t>vs</a:t>
            </a:r>
            <a:r>
              <a:rPr lang="de-DE" sz="4000" dirty="0"/>
              <a:t> Futur I“. In: </a:t>
            </a:r>
            <a:r>
              <a:rPr lang="de-DE" sz="4000" cap="small" dirty="0"/>
              <a:t>Di </a:t>
            </a:r>
            <a:r>
              <a:rPr lang="de-DE" sz="4000" cap="small" dirty="0" err="1"/>
              <a:t>Meola</a:t>
            </a:r>
            <a:r>
              <a:rPr lang="de-DE" sz="4000" dirty="0"/>
              <a:t>, Claudio et al. (</a:t>
            </a:r>
            <a:r>
              <a:rPr lang="de-DE" sz="4000" dirty="0" err="1"/>
              <a:t>ed</a:t>
            </a:r>
            <a:r>
              <a:rPr lang="de-DE" sz="4000" dirty="0"/>
              <a:t>.): </a:t>
            </a:r>
            <a:r>
              <a:rPr lang="de-DE" sz="4000" i="1" dirty="0"/>
              <a:t>Perspektiven Drei. Akten der 3. Tagung Deutsche Sprachwissenschaft in Italien</a:t>
            </a:r>
            <a:r>
              <a:rPr lang="de-DE" sz="4000" dirty="0"/>
              <a:t>.  Rom, 14. - 16. Februar 2008. Frankfurt a.M. et al.: Peter Lang, pp. 125-135.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1820243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36108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e-DE" sz="4000" dirty="0"/>
              <a:t>Livio </a:t>
            </a:r>
            <a:r>
              <a:rPr lang="de-DE" sz="4000" dirty="0" err="1"/>
              <a:t>Gaeta</a:t>
            </a:r>
            <a:r>
              <a:rPr lang="de-DE" sz="4000" dirty="0"/>
              <a:t> ha </a:t>
            </a:r>
            <a:r>
              <a:rPr lang="de-DE" sz="4000" dirty="0" err="1"/>
              <a:t>curato</a:t>
            </a:r>
            <a:r>
              <a:rPr lang="de-DE" sz="4000" dirty="0"/>
              <a:t> </a:t>
            </a:r>
            <a:r>
              <a:rPr lang="de-DE" sz="4000" dirty="0" err="1"/>
              <a:t>un</a:t>
            </a:r>
            <a:r>
              <a:rPr lang="de-DE" sz="4000" dirty="0"/>
              <a:t> </a:t>
            </a:r>
            <a:r>
              <a:rPr lang="de-DE" sz="4000" dirty="0" err="1"/>
              <a:t>libro</a:t>
            </a:r>
            <a:r>
              <a:rPr lang="de-DE" sz="4000" dirty="0"/>
              <a:t> sul </a:t>
            </a:r>
            <a:r>
              <a:rPr lang="de-DE" sz="4000" dirty="0" err="1"/>
              <a:t>fenomeno</a:t>
            </a:r>
            <a:r>
              <a:rPr lang="de-DE" sz="4000" dirty="0"/>
              <a:t> della Komposition. </a:t>
            </a:r>
          </a:p>
          <a:p>
            <a:pPr marL="0" indent="0">
              <a:buNone/>
            </a:pPr>
            <a:r>
              <a:rPr lang="de-DE" sz="4000" dirty="0" err="1"/>
              <a:t>Provate</a:t>
            </a:r>
            <a:r>
              <a:rPr lang="de-DE" sz="4000" dirty="0"/>
              <a:t> a </a:t>
            </a:r>
            <a:r>
              <a:rPr lang="de-DE" sz="4000" dirty="0" err="1"/>
              <a:t>cercarlo</a:t>
            </a:r>
            <a:r>
              <a:rPr lang="de-DE" sz="4000" dirty="0"/>
              <a:t> </a:t>
            </a:r>
            <a:r>
              <a:rPr lang="de-DE" sz="4000" dirty="0" err="1"/>
              <a:t>nel</a:t>
            </a:r>
            <a:r>
              <a:rPr lang="de-DE" sz="4000" dirty="0"/>
              <a:t> </a:t>
            </a:r>
            <a:r>
              <a:rPr lang="de-DE" sz="4000" dirty="0" err="1"/>
              <a:t>catalogo</a:t>
            </a:r>
            <a:r>
              <a:rPr lang="de-DE" sz="4000" dirty="0"/>
              <a:t> </a:t>
            </a:r>
            <a:r>
              <a:rPr lang="de-DE" sz="4000" dirty="0" err="1"/>
              <a:t>BiblioUnits</a:t>
            </a:r>
            <a:r>
              <a:rPr lang="de-DE" sz="4000" dirty="0"/>
              <a:t>.</a:t>
            </a:r>
          </a:p>
          <a:p>
            <a:pPr marL="0" indent="0">
              <a:buNone/>
            </a:pPr>
            <a:r>
              <a:rPr lang="de-DE" sz="4000" dirty="0"/>
              <a:t>Qual è </a:t>
            </a:r>
            <a:r>
              <a:rPr lang="de-DE" sz="4000" dirty="0" err="1"/>
              <a:t>l‘ISBN</a:t>
            </a:r>
            <a:r>
              <a:rPr lang="de-DE" sz="4000" dirty="0"/>
              <a:t> del </a:t>
            </a:r>
            <a:r>
              <a:rPr lang="de-DE" sz="4000" dirty="0" err="1"/>
              <a:t>libro</a:t>
            </a:r>
            <a:r>
              <a:rPr lang="de-DE" sz="4000" dirty="0"/>
              <a:t>?</a:t>
            </a:r>
            <a:endParaRPr lang="it-IT" sz="40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28828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Esercizio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196328"/>
            <a:ext cx="10515600" cy="435133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it-IT" sz="4000" dirty="0" err="1"/>
              <a:t>Fakayode</a:t>
            </a:r>
            <a:r>
              <a:rPr lang="it-IT" sz="4000" dirty="0"/>
              <a:t> </a:t>
            </a:r>
            <a:r>
              <a:rPr lang="it-IT" sz="4000" dirty="0" err="1"/>
              <a:t>Omotayo</a:t>
            </a:r>
            <a:r>
              <a:rPr lang="it-IT" sz="4000" dirty="0"/>
              <a:t> , </a:t>
            </a:r>
            <a:r>
              <a:rPr lang="de-DE" sz="4000" dirty="0"/>
              <a:t>(2021), “Individualismus in der Übersetzung des Titels </a:t>
            </a:r>
            <a:r>
              <a:rPr lang="de-DE" sz="4000" i="1" dirty="0"/>
              <a:t>Things Fall Apart </a:t>
            </a:r>
            <a:r>
              <a:rPr lang="de-DE" sz="4000" dirty="0"/>
              <a:t>aus dem Deutschen ins Yoruba”, </a:t>
            </a:r>
            <a:r>
              <a:rPr lang="de-DE" sz="4000" i="1" dirty="0"/>
              <a:t>Lebende Sprachen</a:t>
            </a:r>
            <a:r>
              <a:rPr lang="de-DE" sz="4000" dirty="0"/>
              <a:t>, 66.1, S. 93-108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1437130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Libri e articoli non presenti in </a:t>
            </a:r>
            <a:r>
              <a:rPr lang="it-IT" dirty="0" err="1"/>
              <a:t>BiblioUniTS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3600" dirty="0"/>
          </a:p>
          <a:p>
            <a:endParaRPr lang="it-IT" sz="3600" dirty="0"/>
          </a:p>
          <a:p>
            <a:r>
              <a:rPr lang="it-IT" sz="3600" dirty="0"/>
              <a:t>Libri &gt; PIB (prestito </a:t>
            </a:r>
            <a:r>
              <a:rPr lang="it-IT" sz="3600" dirty="0" err="1"/>
              <a:t>interbibliotecario</a:t>
            </a:r>
            <a:r>
              <a:rPr lang="it-IT" sz="3600" dirty="0"/>
              <a:t>)</a:t>
            </a:r>
          </a:p>
          <a:p>
            <a:endParaRPr lang="it-IT" sz="3600" dirty="0"/>
          </a:p>
          <a:p>
            <a:r>
              <a:rPr lang="it-IT" sz="3600" dirty="0"/>
              <a:t>Articoli e capitoli di libri &gt; NILDE</a:t>
            </a:r>
          </a:p>
        </p:txBody>
      </p:sp>
    </p:spTree>
    <p:extLst>
      <p:ext uri="{BB962C8B-B14F-4D97-AF65-F5344CB8AC3E}">
        <p14:creationId xmlns:p14="http://schemas.microsoft.com/office/powerpoint/2010/main" val="359882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Esercizi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r>
              <a:rPr lang="it-IT" dirty="0"/>
              <a:t>Falbo Caterina, </a:t>
            </a:r>
            <a:r>
              <a:rPr lang="it-IT" i="1" dirty="0"/>
              <a:t>La comunicazione interlinguistica in ambito giuridico</a:t>
            </a:r>
            <a:r>
              <a:rPr lang="it-IT" dirty="0"/>
              <a:t>, Trieste, EUT, 2013</a:t>
            </a:r>
          </a:p>
          <a:p>
            <a:endParaRPr lang="it-IT" dirty="0"/>
          </a:p>
          <a:p>
            <a:r>
              <a:rPr lang="it-IT" dirty="0"/>
              <a:t>Magris Marella (a cura di), </a:t>
            </a:r>
            <a:r>
              <a:rPr lang="it-IT" i="1" dirty="0"/>
              <a:t>La banca dati </a:t>
            </a:r>
            <a:r>
              <a:rPr lang="it-IT" i="1" dirty="0" err="1"/>
              <a:t>TERMitLEX</a:t>
            </a:r>
            <a:r>
              <a:rPr lang="it-IT" i="1" dirty="0"/>
              <a:t> : un nuovo modello interdisciplinare per la </a:t>
            </a:r>
            <a:r>
              <a:rPr lang="it-IT" i="1" dirty="0" err="1"/>
              <a:t>terminografia</a:t>
            </a:r>
            <a:r>
              <a:rPr lang="it-IT" i="1" dirty="0"/>
              <a:t> giuridica</a:t>
            </a:r>
            <a:r>
              <a:rPr lang="it-IT" dirty="0"/>
              <a:t>. Trieste : EUT, 2018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14547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3600" dirty="0"/>
              <a:t>Siri </a:t>
            </a:r>
            <a:r>
              <a:rPr lang="it-IT" sz="3600" dirty="0" err="1"/>
              <a:t>Nergaard</a:t>
            </a:r>
            <a:r>
              <a:rPr lang="it-IT" sz="3600" dirty="0"/>
              <a:t> (a cura di), </a:t>
            </a:r>
            <a:r>
              <a:rPr lang="it-IT" sz="3600" i="1" dirty="0"/>
              <a:t>La teoria della traduzione nella storia : testi di Cicerone, San </a:t>
            </a:r>
            <a:r>
              <a:rPr lang="it-IT" sz="3600" i="1" dirty="0" err="1"/>
              <a:t>Gerolamo,Bruni</a:t>
            </a:r>
            <a:r>
              <a:rPr lang="it-IT" sz="3600" i="1" dirty="0"/>
              <a:t>, Lutero, Goethe, von </a:t>
            </a:r>
            <a:r>
              <a:rPr lang="it-IT" sz="3600" i="1" dirty="0" err="1"/>
              <a:t>Humboldt</a:t>
            </a:r>
            <a:r>
              <a:rPr lang="it-IT" sz="3600" i="1" dirty="0"/>
              <a:t>, </a:t>
            </a:r>
            <a:r>
              <a:rPr lang="it-IT" sz="3600" i="1" dirty="0" err="1"/>
              <a:t>Schleiermacher</a:t>
            </a:r>
            <a:r>
              <a:rPr lang="it-IT" sz="3600" i="1" dirty="0"/>
              <a:t>, Ortega y </a:t>
            </a:r>
            <a:r>
              <a:rPr lang="it-IT" sz="3600" i="1" dirty="0" err="1"/>
              <a:t>Gasset</a:t>
            </a:r>
            <a:r>
              <a:rPr lang="it-IT" sz="3600" i="1" dirty="0"/>
              <a:t>, Croce, Benjamin</a:t>
            </a:r>
            <a:r>
              <a:rPr lang="it-IT" sz="3600" dirty="0"/>
              <a:t>, 4. ed,</a:t>
            </a:r>
            <a:br>
              <a:rPr lang="it-IT" sz="3600" dirty="0"/>
            </a:br>
            <a:r>
              <a:rPr lang="it-IT" sz="3600" dirty="0"/>
              <a:t>Milano : Bompiani, 2009</a:t>
            </a:r>
          </a:p>
        </p:txBody>
      </p:sp>
    </p:spTree>
    <p:extLst>
      <p:ext uri="{BB962C8B-B14F-4D97-AF65-F5344CB8AC3E}">
        <p14:creationId xmlns:p14="http://schemas.microsoft.com/office/powerpoint/2010/main" val="26181465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348</Words>
  <Application>Microsoft Office PowerPoint</Application>
  <PresentationFormat>Breitbild</PresentationFormat>
  <Paragraphs>31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di Office</vt:lpstr>
      <vt:lpstr>Ricerche e esercizi</vt:lpstr>
      <vt:lpstr>Trovare la collocazione della citazione</vt:lpstr>
      <vt:lpstr>Esercizi</vt:lpstr>
      <vt:lpstr>Ricerca</vt:lpstr>
      <vt:lpstr>PowerPoint-Präsentation</vt:lpstr>
      <vt:lpstr>Esercizio </vt:lpstr>
      <vt:lpstr>Libri e articoli non presenti in BiblioUniTS</vt:lpstr>
      <vt:lpstr>Esercizi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</dc:title>
  <dc:creator>SOMMARIVA MICHELE</dc:creator>
  <cp:lastModifiedBy>GAERTIG- BRESSAN ANNE-KATHRIN</cp:lastModifiedBy>
  <cp:revision>39</cp:revision>
  <dcterms:created xsi:type="dcterms:W3CDTF">2021-11-10T11:10:14Z</dcterms:created>
  <dcterms:modified xsi:type="dcterms:W3CDTF">2022-11-15T09:14:24Z</dcterms:modified>
</cp:coreProperties>
</file>