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65"/>
  </p:notesMasterIdLst>
  <p:sldIdLst>
    <p:sldId id="256" r:id="rId3"/>
    <p:sldId id="257" r:id="rId4"/>
    <p:sldId id="258" r:id="rId5"/>
    <p:sldId id="261" r:id="rId6"/>
    <p:sldId id="266" r:id="rId7"/>
    <p:sldId id="379" r:id="rId8"/>
    <p:sldId id="262" r:id="rId9"/>
    <p:sldId id="259" r:id="rId10"/>
    <p:sldId id="381" r:id="rId11"/>
    <p:sldId id="380" r:id="rId12"/>
    <p:sldId id="265" r:id="rId13"/>
    <p:sldId id="388" r:id="rId14"/>
    <p:sldId id="268" r:id="rId15"/>
    <p:sldId id="383" r:id="rId16"/>
    <p:sldId id="272" r:id="rId17"/>
    <p:sldId id="273" r:id="rId18"/>
    <p:sldId id="387" r:id="rId19"/>
    <p:sldId id="274" r:id="rId20"/>
    <p:sldId id="260" r:id="rId21"/>
    <p:sldId id="390" r:id="rId22"/>
    <p:sldId id="389" r:id="rId23"/>
    <p:sldId id="276" r:id="rId24"/>
    <p:sldId id="391" r:id="rId25"/>
    <p:sldId id="277" r:id="rId26"/>
    <p:sldId id="393" r:id="rId27"/>
    <p:sldId id="278" r:id="rId28"/>
    <p:sldId id="394" r:id="rId29"/>
    <p:sldId id="279" r:id="rId30"/>
    <p:sldId id="280" r:id="rId31"/>
    <p:sldId id="282" r:id="rId32"/>
    <p:sldId id="281" r:id="rId33"/>
    <p:sldId id="395" r:id="rId34"/>
    <p:sldId id="284" r:id="rId35"/>
    <p:sldId id="285" r:id="rId36"/>
    <p:sldId id="396" r:id="rId37"/>
    <p:sldId id="286" r:id="rId38"/>
    <p:sldId id="287" r:id="rId39"/>
    <p:sldId id="397" r:id="rId40"/>
    <p:sldId id="409" r:id="rId41"/>
    <p:sldId id="403" r:id="rId42"/>
    <p:sldId id="290" r:id="rId43"/>
    <p:sldId id="291" r:id="rId44"/>
    <p:sldId id="293" r:id="rId45"/>
    <p:sldId id="405" r:id="rId46"/>
    <p:sldId id="406" r:id="rId47"/>
    <p:sldId id="407" r:id="rId48"/>
    <p:sldId id="292" r:id="rId49"/>
    <p:sldId id="294" r:id="rId50"/>
    <p:sldId id="297" r:id="rId51"/>
    <p:sldId id="408" r:id="rId52"/>
    <p:sldId id="298" r:id="rId53"/>
    <p:sldId id="300" r:id="rId54"/>
    <p:sldId id="301" r:id="rId55"/>
    <p:sldId id="302" r:id="rId56"/>
    <p:sldId id="305" r:id="rId57"/>
    <p:sldId id="304" r:id="rId58"/>
    <p:sldId id="307" r:id="rId59"/>
    <p:sldId id="414" r:id="rId60"/>
    <p:sldId id="275" r:id="rId61"/>
    <p:sldId id="416" r:id="rId62"/>
    <p:sldId id="417" r:id="rId63"/>
    <p:sldId id="418" r:id="rId6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3631"/>
  </p:normalViewPr>
  <p:slideViewPr>
    <p:cSldViewPr>
      <p:cViewPr varScale="1">
        <p:scale>
          <a:sx n="120" d="100"/>
          <a:sy n="120" d="100"/>
        </p:scale>
        <p:origin x="1960"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B8D1784-A754-40FB-9599-D3E54BBB690D}" type="slidenum">
              <a:rPr lang="it-IT" altLang="it-IT"/>
              <a:pPr/>
              <a:t>15</a:t>
            </a:fld>
            <a:endParaRPr lang="it-IT" altLang="it-IT"/>
          </a:p>
        </p:txBody>
      </p:sp>
      <p:sp>
        <p:nvSpPr>
          <p:cNvPr id="14643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0CDD21F-D0A2-4F39-9A81-EAAF9762DB99}" type="slidenum">
              <a:rPr lang="it-IT" altLang="it-IT"/>
              <a:pPr/>
              <a:t>16</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76230F-C622-41B7-86F2-36E0F2540BC9}" type="slidenum">
              <a:rPr lang="it-IT" altLang="it-IT"/>
              <a:pPr/>
              <a:t>18</a:t>
            </a:fld>
            <a:endParaRPr lang="it-IT" altLang="it-IT"/>
          </a:p>
        </p:txBody>
      </p:sp>
      <p:sp>
        <p:nvSpPr>
          <p:cNvPr id="148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C8388F-A908-4FB8-B460-415B5336517D}" type="slidenum">
              <a:rPr lang="it-IT" altLang="it-IT"/>
              <a:pPr/>
              <a:t>22</a:t>
            </a:fld>
            <a:endParaRPr lang="it-IT" altLang="it-IT"/>
          </a:p>
        </p:txBody>
      </p:sp>
      <p:sp>
        <p:nvSpPr>
          <p:cNvPr id="15052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63F9766-8FA2-4F84-9CA4-022B935ED985}" type="slidenum">
              <a:rPr lang="it-IT" altLang="it-IT"/>
              <a:pPr/>
              <a:t>24</a:t>
            </a:fld>
            <a:endParaRPr lang="it-IT" altLang="it-IT"/>
          </a:p>
        </p:txBody>
      </p:sp>
      <p:sp>
        <p:nvSpPr>
          <p:cNvPr id="1515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A6D6B9F-823C-493F-B9E1-4FD401E5D3D7}" type="slidenum">
              <a:rPr lang="it-IT" altLang="it-IT"/>
              <a:pPr/>
              <a:t>26</a:t>
            </a:fld>
            <a:endParaRPr lang="it-IT" altLang="it-IT"/>
          </a:p>
        </p:txBody>
      </p:sp>
      <p:sp>
        <p:nvSpPr>
          <p:cNvPr id="15257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ECC630-D3DD-4E00-B1D8-3BE7CEE41694}" type="slidenum">
              <a:rPr lang="it-IT" altLang="it-IT"/>
              <a:pPr/>
              <a:t>28</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291013"/>
            <a:ext cx="5029200" cy="42291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0466EF3-3FFC-4156-BC9A-9806FF887C4A}" type="slidenum">
              <a:rPr lang="it-IT" altLang="it-IT"/>
              <a:pPr/>
              <a:t>29</a:t>
            </a:fld>
            <a:endParaRPr lang="it-IT" altLang="it-IT"/>
          </a:p>
        </p:txBody>
      </p:sp>
      <p:sp>
        <p:nvSpPr>
          <p:cNvPr id="154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FBFF75-D0CE-4491-92D1-7987E1ADFCB1}" type="slidenum">
              <a:rPr lang="it-IT" altLang="it-IT"/>
              <a:pPr/>
              <a:t>30</a:t>
            </a:fld>
            <a:endParaRPr lang="it-IT" altLang="it-IT"/>
          </a:p>
        </p:txBody>
      </p:sp>
      <p:sp>
        <p:nvSpPr>
          <p:cNvPr id="1566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31</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D680F7-3447-4772-8655-2AE588FC8193}" type="slidenum">
              <a:rPr lang="it-IT" altLang="it-IT"/>
              <a:pPr/>
              <a:t>2</a:t>
            </a:fld>
            <a:endParaRPr lang="it-IT" altLang="it-IT"/>
          </a:p>
        </p:txBody>
      </p:sp>
      <p:sp>
        <p:nvSpPr>
          <p:cNvPr id="13107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32</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4883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33</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1535602-C3A8-4392-9227-1599D649C2FB}" type="slidenum">
              <a:rPr lang="it-IT" altLang="it-IT"/>
              <a:pPr/>
              <a:t>34</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CCAC110-8BF0-46E9-9947-86F8450191F3}" type="slidenum">
              <a:rPr lang="it-IT" altLang="it-IT"/>
              <a:pPr/>
              <a:t>36</a:t>
            </a:fld>
            <a:endParaRPr lang="it-IT" altLang="it-IT"/>
          </a:p>
        </p:txBody>
      </p:sp>
      <p:sp>
        <p:nvSpPr>
          <p:cNvPr id="160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EB4A996-0E0F-4C8A-8E5D-D99FC5AE6329}" type="slidenum">
              <a:rPr lang="it-IT" altLang="it-IT"/>
              <a:pPr/>
              <a:t>37</a:t>
            </a:fld>
            <a:endParaRPr lang="it-IT" altLang="it-IT"/>
          </a:p>
        </p:txBody>
      </p:sp>
      <p:sp>
        <p:nvSpPr>
          <p:cNvPr id="161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A2D502E-0537-4FE5-8533-64175BD009EE}" type="slidenum">
              <a:rPr lang="it-IT" altLang="it-IT"/>
              <a:pPr/>
              <a:t>41</a:t>
            </a:fld>
            <a:endParaRPr lang="it-IT" altLang="it-IT"/>
          </a:p>
        </p:txBody>
      </p:sp>
      <p:sp>
        <p:nvSpPr>
          <p:cNvPr id="164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8656F77-9B1A-486D-AAC3-BC2E2021864F}" type="slidenum">
              <a:rPr lang="it-IT" altLang="it-IT"/>
              <a:pPr/>
              <a:t>42</a:t>
            </a:fld>
            <a:endParaRPr lang="it-IT" altLang="it-IT"/>
          </a:p>
        </p:txBody>
      </p:sp>
      <p:sp>
        <p:nvSpPr>
          <p:cNvPr id="165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9EECDF-2DBA-43CD-8318-564540E3E5A0}" type="slidenum">
              <a:rPr lang="it-IT" altLang="it-IT"/>
              <a:pPr/>
              <a:t>43</a:t>
            </a:fld>
            <a:endParaRPr lang="it-IT" altLang="it-IT"/>
          </a:p>
        </p:txBody>
      </p:sp>
      <p:sp>
        <p:nvSpPr>
          <p:cNvPr id="167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1E99B3-02D0-4A66-8E81-F72AB2E13A75}" type="slidenum">
              <a:rPr lang="it-IT" altLang="it-IT"/>
              <a:pPr/>
              <a:t>47</a:t>
            </a:fld>
            <a:endParaRPr lang="it-IT" altLang="it-IT"/>
          </a:p>
        </p:txBody>
      </p:sp>
      <p:sp>
        <p:nvSpPr>
          <p:cNvPr id="166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AD1E812-2E86-4B92-8000-00E96F27F5D0}" type="slidenum">
              <a:rPr lang="it-IT" altLang="it-IT"/>
              <a:pPr/>
              <a:t>48</a:t>
            </a:fld>
            <a:endParaRPr lang="it-IT" altLang="it-IT"/>
          </a:p>
        </p:txBody>
      </p:sp>
      <p:sp>
        <p:nvSpPr>
          <p:cNvPr id="168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760161E-2CEA-4AA9-8AD1-51568C551F95}" type="slidenum">
              <a:rPr lang="it-IT" altLang="it-IT"/>
              <a:pPr/>
              <a:t>3</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F3B8404-7255-400A-ABBD-E69B73B40589}" type="slidenum">
              <a:rPr lang="it-IT" altLang="it-IT"/>
              <a:pPr/>
              <a:t>49</a:t>
            </a:fld>
            <a:endParaRPr lang="it-IT" altLang="it-IT"/>
          </a:p>
        </p:txBody>
      </p:sp>
      <p:sp>
        <p:nvSpPr>
          <p:cNvPr id="172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347A737-B672-48D8-B6AE-22701EC0C749}" type="slidenum">
              <a:rPr lang="it-IT" altLang="it-IT"/>
              <a:pPr/>
              <a:t>51</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D383FD5-66E4-4587-B88C-305336576161}" type="slidenum">
              <a:rPr lang="it-IT" altLang="it-IT"/>
              <a:pPr/>
              <a:t>52</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C7F3BF-F6F1-4D8F-806C-E39D07B4928B}" type="slidenum">
              <a:rPr lang="it-IT" altLang="it-IT"/>
              <a:pPr/>
              <a:t>53</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BFAC83E-CEF2-4016-84EB-48C08B57884A}" type="slidenum">
              <a:rPr lang="it-IT" altLang="it-IT"/>
              <a:pPr/>
              <a:t>54</a:t>
            </a:fld>
            <a:endParaRPr lang="it-IT" altLang="it-IT"/>
          </a:p>
        </p:txBody>
      </p:sp>
      <p:sp>
        <p:nvSpPr>
          <p:cNvPr id="177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61EABC4-319B-4487-AADE-BEE165FAD7F9}" type="slidenum">
              <a:rPr lang="it-IT" altLang="it-IT"/>
              <a:pPr/>
              <a:t>55</a:t>
            </a:fld>
            <a:endParaRPr lang="it-IT" altLang="it-IT"/>
          </a:p>
        </p:txBody>
      </p:sp>
      <p:sp>
        <p:nvSpPr>
          <p:cNvPr id="180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15A170-58B5-4680-AC37-28E3B19D7889}" type="slidenum">
              <a:rPr lang="it-IT" altLang="it-IT"/>
              <a:pPr/>
              <a:t>56</a:t>
            </a:fld>
            <a:endParaRPr lang="it-IT" altLang="it-IT"/>
          </a:p>
        </p:txBody>
      </p:sp>
      <p:sp>
        <p:nvSpPr>
          <p:cNvPr id="179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0E5AD51-5C46-47B8-930A-7BB3AB0F2E68}" type="slidenum">
              <a:rPr lang="it-IT" altLang="it-IT"/>
              <a:pPr/>
              <a:t>57</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7763" y="687388"/>
            <a:ext cx="4543425" cy="34067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42AB79C2-C74D-4F6B-A705-7BDC5E117FA9}" type="slidenum">
              <a:rPr lang="it-IT" altLang="it-IT" smtClean="0"/>
              <a:pPr/>
              <a:t>62</a:t>
            </a:fld>
            <a:endParaRPr lang="it-IT" altLang="it-IT"/>
          </a:p>
        </p:txBody>
      </p:sp>
    </p:spTree>
    <p:extLst>
      <p:ext uri="{BB962C8B-B14F-4D97-AF65-F5344CB8AC3E}">
        <p14:creationId xmlns:p14="http://schemas.microsoft.com/office/powerpoint/2010/main" val="39888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E8DD448-4575-4412-8336-5A1FC7958448}" type="slidenum">
              <a:rPr lang="it-IT" altLang="it-IT"/>
              <a:pPr/>
              <a:t>4</a:t>
            </a:fld>
            <a:endParaRPr lang="it-IT" altLang="it-IT"/>
          </a:p>
        </p:txBody>
      </p:sp>
      <p:sp>
        <p:nvSpPr>
          <p:cNvPr id="1351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063B7B7-B0AC-4AF6-8D38-0663FE6118BE}" type="slidenum">
              <a:rPr lang="it-IT" altLang="it-IT"/>
              <a:pPr/>
              <a:t>5</a:t>
            </a:fld>
            <a:endParaRPr lang="it-IT" altLang="it-IT"/>
          </a:p>
        </p:txBody>
      </p:sp>
      <p:sp>
        <p:nvSpPr>
          <p:cNvPr id="14028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3594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39317F8-9193-4CA3-A27F-C048098B79AE}" type="slidenum">
              <a:rPr lang="it-IT" altLang="it-IT"/>
              <a:pPr/>
              <a:t>7</a:t>
            </a:fld>
            <a:endParaRPr lang="it-IT" altLang="it-IT"/>
          </a:p>
        </p:txBody>
      </p:sp>
      <p:sp>
        <p:nvSpPr>
          <p:cNvPr id="1361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B4B0425-9DE0-4646-8958-19552613857C}" type="slidenum">
              <a:rPr lang="it-IT" altLang="it-IT"/>
              <a:pPr/>
              <a:t>8</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34778FF-95FA-4FC8-ABEE-BE0B2C1D6FD5}" type="slidenum">
              <a:rPr lang="it-IT" altLang="it-IT"/>
              <a:pPr/>
              <a:t>11</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37CE0D6-893D-43CA-AD98-1D22AC0E31AC}" type="slidenum">
              <a:rPr lang="it-IT" altLang="it-IT"/>
              <a:pPr/>
              <a:t>13</a:t>
            </a:fld>
            <a:endParaRPr lang="it-IT" altLang="it-IT"/>
          </a:p>
        </p:txBody>
      </p:sp>
      <p:sp>
        <p:nvSpPr>
          <p:cNvPr id="14233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11/15/22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11/15/22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11/15/22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11/15/22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37976-695D-E841-8EAF-F26A7E188BF2}"/>
              </a:ext>
            </a:extLst>
          </p:cNvPr>
          <p:cNvSpPr>
            <a:spLocks noGrp="1"/>
          </p:cNvSpPr>
          <p:nvPr>
            <p:ph type="title"/>
          </p:nvPr>
        </p:nvSpPr>
        <p:spPr>
          <a:xfrm>
            <a:off x="665638" y="40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CENNI ALLA CIRCOLAZIONE FETALE</a:t>
            </a:r>
          </a:p>
        </p:txBody>
      </p:sp>
      <p:sp>
        <p:nvSpPr>
          <p:cNvPr id="3" name="Segnaposto contenuto 2">
            <a:extLst>
              <a:ext uri="{FF2B5EF4-FFF2-40B4-BE49-F238E27FC236}">
                <a16:creationId xmlns:a16="http://schemas.microsoft.com/office/drawing/2014/main" id="{9A72D05D-8B37-944F-9F2F-41C56EA2ADC1}"/>
              </a:ext>
            </a:extLst>
          </p:cNvPr>
          <p:cNvSpPr>
            <a:spLocks noGrp="1"/>
          </p:cNvSpPr>
          <p:nvPr>
            <p:ph idx="1"/>
          </p:nvPr>
        </p:nvSpPr>
        <p:spPr>
          <a:xfrm>
            <a:off x="0" y="980728"/>
            <a:ext cx="9036496" cy="5877272"/>
          </a:xfrm>
        </p:spPr>
        <p:txBody>
          <a:bodyPr/>
          <a:lstStyle/>
          <a:p>
            <a:r>
              <a:rPr lang="it-IT" sz="2400" dirty="0">
                <a:solidFill>
                  <a:schemeClr val="tx1"/>
                </a:solidFill>
                <a:latin typeface="Chalkboard SE" panose="03050602040202020205" pitchFamily="66" charset="77"/>
              </a:rPr>
              <a:t>Il Feto, essendo immerso nel Liquido Amniotico, non </a:t>
            </a:r>
            <a:r>
              <a:rPr lang="it-IT" sz="2400" dirty="0" err="1">
                <a:solidFill>
                  <a:schemeClr val="tx1"/>
                </a:solidFill>
                <a:latin typeface="Chalkboard SE" panose="03050602040202020205" pitchFamily="66" charset="77"/>
              </a:rPr>
              <a:t>puo’</a:t>
            </a:r>
            <a:r>
              <a:rPr lang="it-IT" sz="2400" dirty="0">
                <a:solidFill>
                  <a:schemeClr val="tx1"/>
                </a:solidFill>
                <a:latin typeface="Chalkboard SE" panose="03050602040202020205" pitchFamily="66" charset="77"/>
              </a:rPr>
              <a:t> utilizzare i polmoni, pertanto l’ Ossigenazione del Sangue avviene nella PLACENTA.</a:t>
            </a:r>
          </a:p>
          <a:p>
            <a:r>
              <a:rPr lang="it-IT" sz="2400" dirty="0">
                <a:solidFill>
                  <a:schemeClr val="tx1"/>
                </a:solidFill>
                <a:latin typeface="Chalkboard SE" panose="03050602040202020205" pitchFamily="66" charset="77"/>
              </a:rPr>
              <a:t>Il Sangue Fetale vi giunge attraverso le 2 ARTERIE OMBELICALI che decorrono nel Cordone Ombelicale. Dalla Placenta, il Sangue rientra nel Feto tramite l’ UNICA VENA OMBELICALE, che, mediante un sistema di raccordo vascolare a livello del Fegato (Dotto Venoso di </a:t>
            </a:r>
            <a:r>
              <a:rPr lang="it-IT" sz="2400" dirty="0" err="1">
                <a:solidFill>
                  <a:schemeClr val="tx1"/>
                </a:solidFill>
                <a:latin typeface="Chalkboard SE" panose="03050602040202020205" pitchFamily="66" charset="77"/>
              </a:rPr>
              <a:t>Aranzio</a:t>
            </a:r>
            <a:r>
              <a:rPr lang="it-IT" sz="2400" dirty="0">
                <a:solidFill>
                  <a:schemeClr val="tx1"/>
                </a:solidFill>
                <a:latin typeface="Chalkboard SE" panose="03050602040202020205" pitchFamily="66" charset="77"/>
              </a:rPr>
              <a:t>), lo riversa nella Vena Cava Inferiore del Circolo Sistemico.</a:t>
            </a:r>
          </a:p>
          <a:p>
            <a:r>
              <a:rPr lang="it-IT" sz="2400" dirty="0">
                <a:solidFill>
                  <a:schemeClr val="tx1"/>
                </a:solidFill>
                <a:latin typeface="Chalkboard SE" panose="03050602040202020205" pitchFamily="66" charset="77"/>
              </a:rPr>
              <a:t>A livello del cuore, il sangue (parzialmente ossigenato), non impegna il circolo polmonare, ma passa direttamente dall’ atrio destro a quello sinistro tramite il FORO OVALE, come pure dall’ Arco Aortico all’ Arteria Polmonare tramite il Dotto Arterioso di </a:t>
            </a:r>
            <a:r>
              <a:rPr lang="it-IT" sz="2400" dirty="0" err="1">
                <a:solidFill>
                  <a:schemeClr val="tx1"/>
                </a:solidFill>
                <a:latin typeface="Chalkboard SE" panose="03050602040202020205" pitchFamily="66" charset="77"/>
              </a:rPr>
              <a:t>Botallo</a:t>
            </a:r>
            <a:r>
              <a:rPr lang="it-IT" sz="2400" dirty="0">
                <a:solidFill>
                  <a:schemeClr val="tx1"/>
                </a:solidFill>
                <a:latin typeface="Chalkboard SE" panose="03050602040202020205" pitchFamily="66" charset="77"/>
              </a:rPr>
              <a:t>.</a:t>
            </a:r>
          </a:p>
        </p:txBody>
      </p:sp>
    </p:spTree>
    <p:extLst>
      <p:ext uri="{BB962C8B-B14F-4D97-AF65-F5344CB8AC3E}">
        <p14:creationId xmlns:p14="http://schemas.microsoft.com/office/powerpoint/2010/main" val="171198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ffectLst/>
          <a:extLst>
            <a:ext uri="{909E8E84-426E-40DD-AFC4-6F175D3DCCD1}">
              <a14:hiddenFill xmlns:a14="http://schemas.microsoft.com/office/drawing/2010/main">
                <a:blipFill dpi="0" rotWithShape="0">
                  <a:blip/>
                  <a:srcRect l="5600" r="6827" b="51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F1AEFC19-1057-A142-A71C-1DE6487F774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2738" y="241300"/>
            <a:ext cx="5978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3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3175" y="7938"/>
            <a:ext cx="9144000" cy="6027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ARTERIA vs. VENA</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6516688"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788" y="3213100"/>
            <a:ext cx="2716212" cy="364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7829550" y="3284538"/>
            <a:ext cx="1311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ARTERIA</a:t>
            </a:r>
          </a:p>
        </p:txBody>
      </p:sp>
      <p:sp>
        <p:nvSpPr>
          <p:cNvPr id="16389" name="Text Box 5"/>
          <p:cNvSpPr txBox="1">
            <a:spLocks noChangeArrowheads="1"/>
          </p:cNvSpPr>
          <p:nvPr/>
        </p:nvSpPr>
        <p:spPr bwMode="auto">
          <a:xfrm>
            <a:off x="6516688" y="6308725"/>
            <a:ext cx="8921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VENA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DB105F-B381-A741-AF9B-16AF41D2FF58}"/>
              </a:ext>
            </a:extLst>
          </p:cNvPr>
          <p:cNvSpPr>
            <a:spLocks noGrp="1"/>
          </p:cNvSpPr>
          <p:nvPr>
            <p:ph type="title"/>
          </p:nvPr>
        </p:nvSpPr>
        <p:spPr>
          <a:xfrm>
            <a:off x="0" y="-143222"/>
            <a:ext cx="9036496" cy="1123950"/>
          </a:xfrm>
        </p:spPr>
        <p:txBody>
          <a:bodyPr/>
          <a:lstStyle/>
          <a:p>
            <a:r>
              <a:rPr lang="it-IT" dirty="0">
                <a:solidFill>
                  <a:schemeClr val="tx1"/>
                </a:solidFill>
                <a:latin typeface="Gurmukhi MN" panose="02020600050405020304" pitchFamily="18" charset="0"/>
                <a:cs typeface="Gurmukhi MN" panose="02020600050405020304" pitchFamily="18" charset="0"/>
              </a:rPr>
              <a:t>ARTERIE</a:t>
            </a:r>
          </a:p>
        </p:txBody>
      </p:sp>
      <p:sp>
        <p:nvSpPr>
          <p:cNvPr id="3" name="Segnaposto contenuto 2">
            <a:extLst>
              <a:ext uri="{FF2B5EF4-FFF2-40B4-BE49-F238E27FC236}">
                <a16:creationId xmlns:a16="http://schemas.microsoft.com/office/drawing/2014/main" id="{F0CA0603-F5CE-8E42-8D0F-CEC891E91426}"/>
              </a:ext>
            </a:extLst>
          </p:cNvPr>
          <p:cNvSpPr>
            <a:spLocks noGrp="1"/>
          </p:cNvSpPr>
          <p:nvPr>
            <p:ph idx="1"/>
          </p:nvPr>
        </p:nvSpPr>
        <p:spPr>
          <a:xfrm>
            <a:off x="395536" y="764704"/>
            <a:ext cx="8352928" cy="5698153"/>
          </a:xfrm>
        </p:spPr>
        <p:txBody>
          <a:bodyPr/>
          <a:lstStyle/>
          <a:p>
            <a:r>
              <a:rPr lang="it-IT" sz="2400" dirty="0">
                <a:solidFill>
                  <a:schemeClr val="tx1"/>
                </a:solidFill>
                <a:latin typeface="Chalkduster" panose="03050602040202020205" pitchFamily="66" charset="77"/>
              </a:rPr>
              <a:t>I vasi arteriosi (EFFERENTI dal CUORE) possono essere suddivisi in base alle caratteristiche dimensionali e della loro Tonaca Media:</a:t>
            </a:r>
          </a:p>
          <a:p>
            <a:endParaRPr lang="it-IT" sz="2400" dirty="0">
              <a:solidFill>
                <a:schemeClr val="tx1"/>
              </a:solidFill>
              <a:latin typeface="Chalkduster" panose="03050602040202020205" pitchFamily="66" charset="77"/>
            </a:endParaRPr>
          </a:p>
          <a:p>
            <a:pPr marL="457200" indent="-457200">
              <a:buFontTx/>
              <a:buChar char="-"/>
            </a:pPr>
            <a:r>
              <a:rPr lang="it-IT" sz="2400" b="1" dirty="0">
                <a:solidFill>
                  <a:schemeClr val="tx1"/>
                </a:solidFill>
                <a:latin typeface="Copperplate" panose="02000504000000020004" pitchFamily="2" charset="77"/>
              </a:rPr>
              <a:t>ARTERIE DI GROSSO CALIBRO o ELASTICHE</a:t>
            </a:r>
          </a:p>
          <a:p>
            <a:pPr marL="0" indent="0"/>
            <a:r>
              <a:rPr lang="it-IT" sz="2400" b="1" dirty="0">
                <a:solidFill>
                  <a:schemeClr val="tx1"/>
                </a:solidFill>
                <a:latin typeface="Copperplate" panose="02000504000000020004" pitchFamily="2" charset="77"/>
              </a:rPr>
              <a:t>     (Aorta e Tronco Arterioso Polmonare)</a:t>
            </a:r>
          </a:p>
          <a:p>
            <a:pPr marL="0" indent="0"/>
            <a:endParaRPr lang="it-IT" sz="2400" b="1" dirty="0">
              <a:solidFill>
                <a:schemeClr val="tx1"/>
              </a:solidFill>
              <a:latin typeface="Copperplate" panose="02000504000000020004" pitchFamily="2" charset="77"/>
            </a:endParaRPr>
          </a:p>
          <a:p>
            <a:pPr marL="457200" indent="-457200">
              <a:buFontTx/>
              <a:buChar char="-"/>
            </a:pPr>
            <a:r>
              <a:rPr lang="it-IT" sz="2400" b="1" dirty="0">
                <a:solidFill>
                  <a:schemeClr val="tx1"/>
                </a:solidFill>
                <a:latin typeface="Comic Sans MS" panose="030F0902030302020204" pitchFamily="66" charset="0"/>
              </a:rPr>
              <a:t>ARTERIE DI MEDIO CALIBRO o MUSCOLARI </a:t>
            </a:r>
          </a:p>
          <a:p>
            <a:pPr marL="0" indent="0"/>
            <a:r>
              <a:rPr lang="it-IT" sz="2400" b="1" dirty="0">
                <a:solidFill>
                  <a:schemeClr val="tx1"/>
                </a:solidFill>
                <a:latin typeface="Comic Sans MS" panose="030F0902030302020204" pitchFamily="66" charset="0"/>
              </a:rPr>
              <a:t>     (la maggior parte delle arterie)</a:t>
            </a:r>
          </a:p>
          <a:p>
            <a:pPr marL="0" indent="0"/>
            <a:endParaRPr lang="it-IT" sz="2400" b="1" dirty="0">
              <a:solidFill>
                <a:schemeClr val="tx1"/>
              </a:solidFill>
              <a:latin typeface="Comic Sans MS" panose="030F0902030302020204" pitchFamily="66" charset="0"/>
            </a:endParaRPr>
          </a:p>
          <a:p>
            <a:pPr marL="457200" indent="-457200">
              <a:buFontTx/>
              <a:buChar char="-"/>
            </a:pPr>
            <a:r>
              <a:rPr lang="it-IT" sz="2400" dirty="0">
                <a:solidFill>
                  <a:schemeClr val="tx1"/>
                </a:solidFill>
                <a:latin typeface="Franklin Gothic Medium" panose="020B0603020102020204" pitchFamily="34" charset="0"/>
                <a:cs typeface="Arial Hebrew Scholar" pitchFamily="2" charset="-79"/>
              </a:rPr>
              <a:t>ARTERIE DI PICCOLO CALIBRO e/o ARTERIOLE (immettono nei microcircoli)</a:t>
            </a:r>
          </a:p>
        </p:txBody>
      </p:sp>
    </p:spTree>
    <p:extLst>
      <p:ext uri="{BB962C8B-B14F-4D97-AF65-F5344CB8AC3E}">
        <p14:creationId xmlns:p14="http://schemas.microsoft.com/office/powerpoint/2010/main" val="2342734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a:t>
            </a:r>
          </a:p>
        </p:txBody>
      </p:sp>
      <p:sp>
        <p:nvSpPr>
          <p:cNvPr id="20482" name="Rectangle 2"/>
          <p:cNvSpPr>
            <a:spLocks noGrp="1" noChangeArrowheads="1"/>
          </p:cNvSpPr>
          <p:nvPr>
            <p:ph type="body" idx="1"/>
          </p:nvPr>
        </p:nvSpPr>
        <p:spPr>
          <a:xfrm>
            <a:off x="323528" y="836712"/>
            <a:ext cx="8496944" cy="5791200"/>
          </a:xfrm>
          <a:ln/>
        </p:spPr>
        <p:txBody>
          <a:bodyPr/>
          <a:lstStyle/>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A partire dai Microcircoli, si possono comunque descrivere:</a:t>
            </a: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opperplate" panose="02000504000000020004" pitchFamily="2" charset="77"/>
            </a:endParaRP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VENE DI PICCOLO CALIBRO o VENULE</a:t>
            </a:r>
            <a:r>
              <a:rPr lang="it-IT" altLang="it-IT" sz="2600" dirty="0">
                <a:solidFill>
                  <a:schemeClr val="tx1"/>
                </a:solidFill>
                <a:latin typeface="Chalkboard" panose="03050602040202020205" pitchFamily="66" charset="77"/>
              </a:rPr>
              <a:t>: raccolgono il sangue refluo dai Microcircoli</a:t>
            </a:r>
            <a:r>
              <a:rPr lang="it-IT" altLang="it-IT" sz="2600" dirty="0">
                <a:solidFill>
                  <a:schemeClr val="tx1"/>
                </a:solidFill>
                <a:latin typeface="Copperplate" panose="02000504000000020004" pitchFamily="2" charset="77"/>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VENE DI TIPO RECETTIVO</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Arial Hebrew Scholar" pitchFamily="2" charset="-79"/>
                <a:cs typeface="Arial Hebrew Scholar" pitchFamily="2" charset="-79"/>
              </a:rPr>
              <a:t>VENE DI TIPO PROPULSIVO</a:t>
            </a:r>
            <a:r>
              <a:rPr lang="it-IT" altLang="it-IT" sz="2600" dirty="0">
                <a:solidFill>
                  <a:schemeClr val="tx1"/>
                </a:solidFill>
                <a:latin typeface="Arial Hebrew Scholar" pitchFamily="2" charset="-79"/>
                <a:cs typeface="Arial Hebrew Scholar" pitchFamily="2" charset="-79"/>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Arial Hebrew Scholar" pitchFamily="2" charset="-79"/>
              <a:cs typeface="Arial Hebrew Scholar" pitchFamily="2" charset="-79"/>
            </a:endParaRP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Queste due ultime tipologie tengono conto sia del Calo pressorio nel ritorno venoso, sia della normale stazione eretta del corpo umano.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16125" y="0"/>
            <a:ext cx="6048375" cy="6767513"/>
          </a:xfrm>
          <a:prstGeom prst="rect">
            <a:avLst/>
          </a:prstGeom>
          <a:noFill/>
          <a:ln>
            <a:noFill/>
          </a:ln>
          <a:effectLst/>
          <a:extLst>
            <a:ext uri="{909E8E84-426E-40DD-AFC4-6F175D3DCCD1}">
              <a14:hiddenFill xmlns:a14="http://schemas.microsoft.com/office/drawing/2010/main">
                <a:blipFill dpi="0" rotWithShape="0">
                  <a:blip/>
                  <a:srcRect l="5396" t="4115" r="5666" b="144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A4F75-560D-684D-A97A-6D345F874B2A}"/>
              </a:ext>
            </a:extLst>
          </p:cNvPr>
          <p:cNvSpPr>
            <a:spLocks noGrp="1"/>
          </p:cNvSpPr>
          <p:nvPr>
            <p:ph type="title"/>
          </p:nvPr>
        </p:nvSpPr>
        <p:spPr>
          <a:xfrm>
            <a:off x="611560" y="2276872"/>
            <a:ext cx="7753350" cy="1123950"/>
          </a:xfrm>
        </p:spPr>
        <p:txBody>
          <a:bodyPr/>
          <a:lstStyle/>
          <a:p>
            <a:r>
              <a:rPr lang="it-IT" dirty="0">
                <a:solidFill>
                  <a:schemeClr val="tx1"/>
                </a:solidFill>
                <a:latin typeface="Gurmukhi MN" panose="02020600050405020304" pitchFamily="18" charset="0"/>
                <a:cs typeface="Gurmukhi MN" panose="02020600050405020304" pitchFamily="18" charset="0"/>
              </a:rPr>
              <a:t>MICROCIRCOLI  SANGUIFERI</a:t>
            </a:r>
          </a:p>
        </p:txBody>
      </p:sp>
    </p:spTree>
    <p:extLst>
      <p:ext uri="{BB962C8B-B14F-4D97-AF65-F5344CB8AC3E}">
        <p14:creationId xmlns:p14="http://schemas.microsoft.com/office/powerpoint/2010/main" val="2518064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90538" y="6384925"/>
            <a:ext cx="83058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4572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9144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1371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18288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lvl="4" indent="0">
              <a:buClrTx/>
              <a:buFontTx/>
              <a:buNone/>
            </a:pPr>
            <a:r>
              <a:rPr lang="it-IT" altLang="it-IT" sz="1000">
                <a:solidFill>
                  <a:srgbClr val="000000"/>
                </a:solidFill>
                <a:latin typeface="Arial" panose="020B0604020202020204" pitchFamily="34" charset="0"/>
                <a:cs typeface="Arial" panose="020B0604020202020204" pitchFamily="34" charset="0"/>
              </a:rPr>
              <a:t>G.J. Tortora, M.T. Nielsen                                                                                 </a:t>
            </a:r>
            <a:r>
              <a:rPr lang="it-IT" altLang="it-IT" sz="1000" b="1">
                <a:solidFill>
                  <a:srgbClr val="000000"/>
                </a:solidFill>
                <a:latin typeface="Arial" panose="020B0604020202020204" pitchFamily="34" charset="0"/>
                <a:cs typeface="Arial" panose="020B0604020202020204" pitchFamily="34" charset="0"/>
              </a:rPr>
              <a:t>Principi di Anatomia umana</a:t>
            </a:r>
            <a:r>
              <a:rPr lang="it-IT" altLang="it-IT" sz="1000">
                <a:solidFill>
                  <a:srgbClr val="000000"/>
                </a:solidFill>
                <a:latin typeface="Arial" panose="020B0604020202020204" pitchFamily="34" charset="0"/>
                <a:cs typeface="Arial" panose="020B0604020202020204" pitchFamily="34" charset="0"/>
              </a:rPr>
              <a:t>                                                                                   Copyright 2012 C.E.A. Casa Editrice Ambrosiana</a:t>
            </a:r>
            <a:r>
              <a:rPr lang="it-IT" altLang="it-IT" sz="1200">
                <a:solidFill>
                  <a:srgbClr val="000000"/>
                </a:solidFill>
                <a:latin typeface="Arial" panose="020B0604020202020204" pitchFamily="34" charset="0"/>
                <a:cs typeface="Arial" panose="020B0604020202020204" pitchFamily="34" charset="0"/>
              </a:rPr>
              <a:t>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1888" y="223838"/>
            <a:ext cx="4330700" cy="599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3"/>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11150"/>
            <a:ext cx="9144000" cy="6235700"/>
          </a:xfrm>
          <a:prstGeom prst="rect">
            <a:avLst/>
          </a:prstGeom>
          <a:noFill/>
          <a:ln>
            <a:noFill/>
          </a:ln>
        </p:spPr>
      </p:pic>
    </p:spTree>
    <p:extLst>
      <p:ext uri="{BB962C8B-B14F-4D97-AF65-F5344CB8AC3E}">
        <p14:creationId xmlns:p14="http://schemas.microsoft.com/office/powerpoint/2010/main" val="3402086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a:t>
            </a:r>
          </a:p>
        </p:txBody>
      </p:sp>
      <p:sp>
        <p:nvSpPr>
          <p:cNvPr id="5122" name="Rectangle 2"/>
          <p:cNvSpPr>
            <a:spLocks noGrp="1" noChangeArrowheads="1"/>
          </p:cNvSpPr>
          <p:nvPr>
            <p:ph type="body" idx="1"/>
          </p:nvPr>
        </p:nvSpPr>
        <p:spPr>
          <a:xfrm>
            <a:off x="323528" y="1052736"/>
            <a:ext cx="8424936" cy="5943600"/>
          </a:xfrm>
          <a:ln/>
        </p:spPr>
        <p:txBody>
          <a:bodyPr/>
          <a:lstStyle/>
          <a:p>
            <a:pPr marL="323850" indent="-323850" algn="just">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CONSTA DI DUE DISTINTI SISTEMI CIRCOLATORI, TUTTAVIA TRA LORO INTEGRATI DAL PUNTO DI VISTA MORFO-FUNZIONALE, NELL’ AMBITO DEI QUALI SCORRONO TESSUTI CONNETTIVI «A MATRICE EXTRACELLULARE LIQUIDA»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SISTEMA CIRCOLATORIO SANGUIFERO, in cui vi scorre il SANGUE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SISTEMA CIRCOLATORIO LINFATICO, in cui vi scorre la LINFA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B4B42-2286-3C46-A1D7-8631A792A665}"/>
              </a:ext>
            </a:extLst>
          </p:cNvPr>
          <p:cNvSpPr>
            <a:spLocks noGrp="1"/>
          </p:cNvSpPr>
          <p:nvPr>
            <p:ph type="title"/>
          </p:nvPr>
        </p:nvSpPr>
        <p:spPr>
          <a:xfrm>
            <a:off x="683568" y="-134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MICROCIRCOLI. SANGUIFERI</a:t>
            </a:r>
          </a:p>
        </p:txBody>
      </p:sp>
      <p:sp>
        <p:nvSpPr>
          <p:cNvPr id="5" name="Segnaposto contenuto 4">
            <a:extLst>
              <a:ext uri="{FF2B5EF4-FFF2-40B4-BE49-F238E27FC236}">
                <a16:creationId xmlns:a16="http://schemas.microsoft.com/office/drawing/2014/main" id="{E6760911-F6C7-F74F-8C57-A5D5151CBCBF}"/>
              </a:ext>
            </a:extLst>
          </p:cNvPr>
          <p:cNvSpPr>
            <a:spLocks noGrp="1"/>
          </p:cNvSpPr>
          <p:nvPr>
            <p:ph idx="1"/>
          </p:nvPr>
        </p:nvSpPr>
        <p:spPr>
          <a:xfrm>
            <a:off x="827584" y="764704"/>
            <a:ext cx="7920880" cy="5517232"/>
          </a:xfrm>
        </p:spPr>
        <p:txBody>
          <a:bodyPr/>
          <a:lstStyle/>
          <a:p>
            <a:r>
              <a:rPr lang="it-IT" sz="2500" dirty="0">
                <a:solidFill>
                  <a:schemeClr val="tx1"/>
                </a:solidFill>
                <a:latin typeface="Copperplate" panose="02000504000000020004" pitchFamily="2" charset="77"/>
              </a:rPr>
              <a:t>Sono Distretti vascolari di INTERPOSIZIONE, di norma (con alcune eccezioni), tra un Circolo Arterioso ed un Circolo Venoso, sia della Circolazione Sistemica, sia della Circolazione Polmonare. </a:t>
            </a:r>
          </a:p>
          <a:p>
            <a:r>
              <a:rPr lang="it-IT" sz="2500" dirty="0">
                <a:solidFill>
                  <a:schemeClr val="tx1"/>
                </a:solidFill>
                <a:latin typeface="Copperplate" panose="02000504000000020004" pitchFamily="2" charset="77"/>
              </a:rPr>
              <a:t>I vasi dei Microcircoli sono:</a:t>
            </a:r>
          </a:p>
          <a:p>
            <a:pPr marL="457200" indent="-457200">
              <a:buFontTx/>
              <a:buChar char="-"/>
            </a:pPr>
            <a:r>
              <a:rPr lang="it-IT" sz="2500" dirty="0">
                <a:solidFill>
                  <a:schemeClr val="tx1"/>
                </a:solidFill>
                <a:latin typeface="Copperplate" panose="02000504000000020004" pitchFamily="2" charset="77"/>
              </a:rPr>
              <a:t>CAPILLARI (calibro 7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suddivisi:</a:t>
            </a:r>
          </a:p>
          <a:p>
            <a:pPr marL="0" indent="0"/>
            <a:r>
              <a:rPr lang="it-IT" sz="2500" dirty="0">
                <a:solidFill>
                  <a:schemeClr val="tx1"/>
                </a:solidFill>
                <a:latin typeface="Copperplate" panose="02000504000000020004" pitchFamily="2" charset="77"/>
              </a:rPr>
              <a:t>     CAPILLARI CONTINUI</a:t>
            </a:r>
          </a:p>
          <a:p>
            <a:pPr marL="0" indent="0"/>
            <a:r>
              <a:rPr lang="it-IT" sz="2500" dirty="0">
                <a:solidFill>
                  <a:schemeClr val="tx1"/>
                </a:solidFill>
                <a:latin typeface="Copperplate" panose="02000504000000020004" pitchFamily="2" charset="77"/>
              </a:rPr>
              <a:t>     CAPILLARI FENESTRATI</a:t>
            </a:r>
          </a:p>
          <a:p>
            <a:pPr marL="0" indent="0"/>
            <a:r>
              <a:rPr lang="it-IT" sz="2500" dirty="0">
                <a:solidFill>
                  <a:schemeClr val="tx1"/>
                </a:solidFill>
                <a:latin typeface="Copperplate" panose="02000504000000020004" pitchFamily="2" charset="77"/>
              </a:rPr>
              <a:t>- SINUSOIDI (calibro 20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localizzati in organi dove avvengono scambi di strutture di rilevanti dimensioni (non solo molecole, ma anche cellule, come nel midollo osseo)</a:t>
            </a:r>
          </a:p>
        </p:txBody>
      </p:sp>
    </p:spTree>
    <p:extLst>
      <p:ext uri="{BB962C8B-B14F-4D97-AF65-F5344CB8AC3E}">
        <p14:creationId xmlns:p14="http://schemas.microsoft.com/office/powerpoint/2010/main" val="1322526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a:extLst>
              <a:ext uri="{FF2B5EF4-FFF2-40B4-BE49-F238E27FC236}">
                <a16:creationId xmlns:a16="http://schemas.microsoft.com/office/drawing/2014/main" id="{24F273D2-598F-8046-9015-D2996E7C51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2425" y="241300"/>
            <a:ext cx="33591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45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5397500" y="215900"/>
            <a:ext cx="3727450" cy="6623050"/>
            <a:chOff x="3400" y="136"/>
            <a:chExt cx="2348" cy="4172"/>
          </a:xfrm>
        </p:grpSpPr>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3400" y="136"/>
              <a:ext cx="2348" cy="417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3458" y="165"/>
              <a:ext cx="2224" cy="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458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5175"/>
            <a:ext cx="5300663"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Line 5"/>
          <p:cNvSpPr>
            <a:spLocks noChangeShapeType="1"/>
          </p:cNvSpPr>
          <p:nvPr/>
        </p:nvSpPr>
        <p:spPr bwMode="auto">
          <a:xfrm>
            <a:off x="5292725" y="1557338"/>
            <a:ext cx="792163" cy="158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2" name="Line 6"/>
          <p:cNvSpPr>
            <a:spLocks noChangeShapeType="1"/>
          </p:cNvSpPr>
          <p:nvPr/>
        </p:nvSpPr>
        <p:spPr bwMode="auto">
          <a:xfrm>
            <a:off x="5219700" y="3357563"/>
            <a:ext cx="1008063" cy="7143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3" name="Line 7"/>
          <p:cNvSpPr>
            <a:spLocks noChangeShapeType="1"/>
          </p:cNvSpPr>
          <p:nvPr/>
        </p:nvSpPr>
        <p:spPr bwMode="auto">
          <a:xfrm>
            <a:off x="5219700" y="5373688"/>
            <a:ext cx="865188" cy="215900"/>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4" name="Text Box 8"/>
          <p:cNvSpPr txBox="1">
            <a:spLocks noChangeArrowheads="1"/>
          </p:cNvSpPr>
          <p:nvPr/>
        </p:nvSpPr>
        <p:spPr bwMode="auto">
          <a:xfrm>
            <a:off x="900113" y="193675"/>
            <a:ext cx="383820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Gurmukhi MN" panose="02020600050405020304" pitchFamily="18" charset="0"/>
                <a:cs typeface="Gurmukhi MN" panose="02020600050405020304" pitchFamily="18" charset="0"/>
              </a:rPr>
              <a:t>CAPILLARI e SINUSOIDI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C6622E-B59F-C249-AF13-465CF402BA59}"/>
              </a:ext>
            </a:extLst>
          </p:cNvPr>
          <p:cNvSpPr>
            <a:spLocks noGrp="1"/>
          </p:cNvSpPr>
          <p:nvPr>
            <p:ph type="title"/>
          </p:nvPr>
        </p:nvSpPr>
        <p:spPr>
          <a:xfrm>
            <a:off x="666077"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CAPILLARI SANGUIFERI</a:t>
            </a:r>
          </a:p>
        </p:txBody>
      </p:sp>
      <p:sp>
        <p:nvSpPr>
          <p:cNvPr id="3" name="Segnaposto contenuto 2">
            <a:extLst>
              <a:ext uri="{FF2B5EF4-FFF2-40B4-BE49-F238E27FC236}">
                <a16:creationId xmlns:a16="http://schemas.microsoft.com/office/drawing/2014/main" id="{52853C98-F8A5-EC4E-8284-936B716013EE}"/>
              </a:ext>
            </a:extLst>
          </p:cNvPr>
          <p:cNvSpPr>
            <a:spLocks noGrp="1"/>
          </p:cNvSpPr>
          <p:nvPr>
            <p:ph idx="1"/>
          </p:nvPr>
        </p:nvSpPr>
        <p:spPr>
          <a:xfrm>
            <a:off x="755576" y="908720"/>
            <a:ext cx="7920880" cy="5805264"/>
          </a:xfrm>
        </p:spPr>
        <p:txBody>
          <a:bodyPr/>
          <a:lstStyle/>
          <a:p>
            <a:r>
              <a:rPr lang="it-IT" sz="2200" dirty="0">
                <a:solidFill>
                  <a:schemeClr val="tx1"/>
                </a:solidFill>
                <a:latin typeface="Chalkboard" panose="03050602040202020205" pitchFamily="66" charset="77"/>
              </a:rPr>
              <a:t>Il loro LUME è limitato da Cellule Endoteliali.</a:t>
            </a:r>
          </a:p>
          <a:p>
            <a:r>
              <a:rPr lang="it-IT" sz="2200" dirty="0">
                <a:solidFill>
                  <a:schemeClr val="tx1"/>
                </a:solidFill>
                <a:latin typeface="Chalkboard" panose="03050602040202020205" pitchFamily="66" charset="77"/>
              </a:rPr>
              <a:t>Esternamente all’Endotelio sono presenti i PERICITI (Cellule con proprietà Contrattili e Fagocitarie).</a:t>
            </a:r>
          </a:p>
          <a:p>
            <a:r>
              <a:rPr lang="it-IT" sz="2200" dirty="0">
                <a:solidFill>
                  <a:schemeClr val="tx1"/>
                </a:solidFill>
                <a:latin typeface="Chalkboard" panose="03050602040202020205" pitchFamily="66" charset="77"/>
              </a:rPr>
              <a:t>Molecole LIPOFILE passano per semplice diffusione.</a:t>
            </a:r>
          </a:p>
          <a:p>
            <a:r>
              <a:rPr lang="it-IT" sz="2200" dirty="0">
                <a:solidFill>
                  <a:schemeClr val="tx1"/>
                </a:solidFill>
                <a:latin typeface="Chalkboard" panose="03050602040202020205" pitchFamily="66" charset="77"/>
              </a:rPr>
              <a:t>Nei Capillari CONTINUI il passaggio di molecole è limitato all’ acqua ed a specie chimiche IDROFILE di piccole dimensioni (ioni e piccole molecole organiche, quale è il Glucosio), eventualmente mediante l’ impiego di specifici «</a:t>
            </a:r>
            <a:r>
              <a:rPr lang="it-IT" sz="2200" dirty="0" err="1">
                <a:solidFill>
                  <a:schemeClr val="tx1"/>
                </a:solidFill>
                <a:latin typeface="Chalkboard" panose="03050602040202020205" pitchFamily="66" charset="77"/>
              </a:rPr>
              <a:t>carriers</a:t>
            </a:r>
            <a:r>
              <a:rPr lang="it-IT" sz="2200" dirty="0">
                <a:solidFill>
                  <a:schemeClr val="tx1"/>
                </a:solidFill>
                <a:latin typeface="Chalkboard" panose="03050602040202020205" pitchFamily="66" charset="77"/>
              </a:rPr>
              <a:t>».</a:t>
            </a:r>
          </a:p>
          <a:p>
            <a:r>
              <a:rPr lang="it-IT" sz="2200" dirty="0">
                <a:solidFill>
                  <a:schemeClr val="tx1"/>
                </a:solidFill>
                <a:latin typeface="Chalkboard" panose="03050602040202020205" pitchFamily="66" charset="77"/>
              </a:rPr>
              <a:t>Nei capillari FENESTRATI sono presenti sull’Endotelio aperture che, associate alla Membrana Basale dello stesso, consentono il passaggio di molecole di peso molecolare cospicuo (circa 70 </a:t>
            </a:r>
            <a:r>
              <a:rPr lang="it-IT" sz="2200" dirty="0" err="1">
                <a:solidFill>
                  <a:schemeClr val="tx1"/>
                </a:solidFill>
                <a:latin typeface="Chalkboard" panose="03050602040202020205" pitchFamily="66" charset="77"/>
              </a:rPr>
              <a:t>kDa</a:t>
            </a:r>
            <a:r>
              <a:rPr lang="it-IT" sz="2200" dirty="0">
                <a:solidFill>
                  <a:schemeClr val="tx1"/>
                </a:solidFill>
                <a:latin typeface="Chalkboard" panose="03050602040202020205" pitchFamily="66" charset="77"/>
              </a:rPr>
              <a:t> nei capillari del Glomerulo Renale, impegnato nella Ultrafiltrazione del Plasma, per la produzione della PREURINA) </a:t>
            </a:r>
          </a:p>
        </p:txBody>
      </p:sp>
    </p:spTree>
    <p:extLst>
      <p:ext uri="{BB962C8B-B14F-4D97-AF65-F5344CB8AC3E}">
        <p14:creationId xmlns:p14="http://schemas.microsoft.com/office/powerpoint/2010/main" val="1076517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189" t="2560" r="7043" b="10675"/>
          <a:stretch>
            <a:fillRect/>
          </a:stretch>
        </p:blipFill>
        <p:spPr bwMode="auto">
          <a:xfrm>
            <a:off x="71438" y="71438"/>
            <a:ext cx="8999537" cy="6767512"/>
          </a:xfrm>
          <a:prstGeom prst="rect">
            <a:avLst/>
          </a:prstGeom>
          <a:noFill/>
          <a:ln>
            <a:noFill/>
          </a:ln>
          <a:effectLst/>
          <a:extLst>
            <a:ext uri="{909E8E84-426E-40DD-AFC4-6F175D3DCCD1}">
              <a14:hiddenFill xmlns:a14="http://schemas.microsoft.com/office/drawing/2010/main">
                <a:blipFill dpi="0" rotWithShape="0">
                  <a:blip/>
                  <a:srcRect l="4189" t="2560" r="7043" b="106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7AF97-E8A4-784A-961F-EFEAE6DF882E}"/>
              </a:ext>
            </a:extLst>
          </p:cNvPr>
          <p:cNvSpPr>
            <a:spLocks noGrp="1"/>
          </p:cNvSpPr>
          <p:nvPr>
            <p:ph type="title"/>
          </p:nvPr>
        </p:nvSpPr>
        <p:spPr>
          <a:xfrm>
            <a:off x="611560" y="2564904"/>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INTERAZIONI MORFO-FUNZIONALI tra CIRCOLO SANGUIFERO e LINFATICO a LIVELLO dei MICROCIRCOLI e RIASSORBIMENTO del LIQUIDO INTERSTIZIALE</a:t>
            </a:r>
          </a:p>
        </p:txBody>
      </p:sp>
    </p:spTree>
    <p:extLst>
      <p:ext uri="{BB962C8B-B14F-4D97-AF65-F5344CB8AC3E}">
        <p14:creationId xmlns:p14="http://schemas.microsoft.com/office/powerpoint/2010/main" val="4042198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l="821" r="2820" b="8383"/>
          <a:stretch>
            <a:fillRect/>
          </a:stretch>
        </p:blipFill>
        <p:spPr bwMode="auto">
          <a:xfrm>
            <a:off x="18372" y="404664"/>
            <a:ext cx="9125628" cy="6453336"/>
          </a:xfrm>
          <a:prstGeom prst="rect">
            <a:avLst/>
          </a:prstGeom>
          <a:noFill/>
          <a:ln>
            <a:noFill/>
          </a:ln>
          <a:effectLst/>
          <a:extLst>
            <a:ext uri="{909E8E84-426E-40DD-AFC4-6F175D3DCCD1}">
              <a14:hiddenFill xmlns:a14="http://schemas.microsoft.com/office/drawing/2010/main">
                <a:blipFill dpi="0" rotWithShape="0">
                  <a:blip>
                    <a:lum bright="12000" contrast="6000"/>
                  </a:blip>
                  <a:srcRect l="821" r="2820" b="83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2BFBF0B-4DB1-304D-9566-9810EC231B67}"/>
              </a:ext>
            </a:extLst>
          </p:cNvPr>
          <p:cNvSpPr txBox="1"/>
          <p:nvPr/>
        </p:nvSpPr>
        <p:spPr>
          <a:xfrm>
            <a:off x="6588223" y="188640"/>
            <a:ext cx="2376265" cy="1938992"/>
          </a:xfrm>
          <a:prstGeom prst="rect">
            <a:avLst/>
          </a:prstGeom>
          <a:noFill/>
        </p:spPr>
        <p:txBody>
          <a:bodyPr wrap="square" rtlCol="0">
            <a:spAutoFit/>
          </a:bodyPr>
          <a:lstStyle/>
          <a:p>
            <a:pPr algn="ctr"/>
            <a:r>
              <a:rPr lang="it-IT" sz="2000" b="1" dirty="0">
                <a:solidFill>
                  <a:schemeClr val="tx1"/>
                </a:solidFill>
                <a:latin typeface="Gurmukhi MN" panose="02020600050405020304" pitchFamily="18" charset="0"/>
                <a:cs typeface="Gurmukhi MN" panose="02020600050405020304" pitchFamily="18" charset="0"/>
              </a:rPr>
              <a:t>SPAZIO</a:t>
            </a:r>
          </a:p>
          <a:p>
            <a:pPr algn="ctr"/>
            <a:r>
              <a:rPr lang="it-IT" sz="2000" b="1" dirty="0">
                <a:solidFill>
                  <a:schemeClr val="tx1"/>
                </a:solidFill>
                <a:latin typeface="Gurmukhi MN" panose="02020600050405020304" pitchFamily="18" charset="0"/>
                <a:cs typeface="Gurmukhi MN" panose="02020600050405020304" pitchFamily="18" charset="0"/>
              </a:rPr>
              <a:t>INTERSTIZIALE:</a:t>
            </a:r>
          </a:p>
          <a:p>
            <a:pPr algn="ctr"/>
            <a:r>
              <a:rPr lang="it-IT" sz="2000" b="1" dirty="0">
                <a:solidFill>
                  <a:schemeClr val="tx1"/>
                </a:solidFill>
                <a:latin typeface="Gurmukhi MN" panose="02020600050405020304" pitchFamily="18" charset="0"/>
                <a:cs typeface="Gurmukhi MN" panose="02020600050405020304" pitchFamily="18" charset="0"/>
              </a:rPr>
              <a:t>MICROCIRCOLO e </a:t>
            </a:r>
            <a:br>
              <a:rPr lang="it-IT" sz="2000" b="1" dirty="0">
                <a:solidFill>
                  <a:schemeClr val="tx1"/>
                </a:solidFill>
                <a:latin typeface="Gurmukhi MN" panose="02020600050405020304" pitchFamily="18" charset="0"/>
                <a:cs typeface="Gurmukhi MN" panose="02020600050405020304" pitchFamily="18" charset="0"/>
              </a:rPr>
            </a:br>
            <a:r>
              <a:rPr lang="it-IT" sz="2000" b="1" dirty="0">
                <a:solidFill>
                  <a:schemeClr val="tx1"/>
                </a:solidFill>
                <a:latin typeface="Gurmukhi MN" panose="02020600050405020304" pitchFamily="18" charset="0"/>
                <a:cs typeface="Gurmukhi MN" panose="02020600050405020304" pitchFamily="18" charset="0"/>
              </a:rPr>
              <a:t>CAPILLARE LINFATICO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A52A7-E6C2-AC4C-9200-DCD826E1E83E}"/>
              </a:ext>
            </a:extLst>
          </p:cNvPr>
          <p:cNvSpPr>
            <a:spLocks noGrp="1"/>
          </p:cNvSpPr>
          <p:nvPr>
            <p:ph type="title"/>
          </p:nvPr>
        </p:nvSpPr>
        <p:spPr>
          <a:xfrm>
            <a:off x="685800"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FORMAZIONE e RIASSORBIMENTO del LIQUIDO INTERSTIZIALE</a:t>
            </a:r>
          </a:p>
        </p:txBody>
      </p:sp>
      <p:sp>
        <p:nvSpPr>
          <p:cNvPr id="3" name="Segnaposto contenuto 2">
            <a:extLst>
              <a:ext uri="{FF2B5EF4-FFF2-40B4-BE49-F238E27FC236}">
                <a16:creationId xmlns:a16="http://schemas.microsoft.com/office/drawing/2014/main" id="{02DA6EC1-8477-5242-AF77-6CDD72309F5A}"/>
              </a:ext>
            </a:extLst>
          </p:cNvPr>
          <p:cNvSpPr>
            <a:spLocks noGrp="1"/>
          </p:cNvSpPr>
          <p:nvPr>
            <p:ph idx="1"/>
          </p:nvPr>
        </p:nvSpPr>
        <p:spPr>
          <a:xfrm>
            <a:off x="467544" y="1184598"/>
            <a:ext cx="8352928" cy="5589240"/>
          </a:xfrm>
        </p:spPr>
        <p:txBody>
          <a:bodyPr/>
          <a:lstStyle/>
          <a:p>
            <a:r>
              <a:rPr lang="it-IT" sz="2200" dirty="0">
                <a:solidFill>
                  <a:schemeClr val="tx1"/>
                </a:solidFill>
                <a:latin typeface="Comic Sans MS" panose="030F0902030302020204" pitchFamily="66" charset="0"/>
              </a:rPr>
              <a:t>In condizioni NORMALI, viene a formarsi, dal Plasma Sanguigno, il LIQUIDO INTERSTIZIALE, che diffonde nei Tessuti (in particolare nei Connettivi), attraverso meccanismi di Gradiente Pressorio.</a:t>
            </a:r>
          </a:p>
          <a:p>
            <a:r>
              <a:rPr lang="it-IT" sz="2200" dirty="0">
                <a:solidFill>
                  <a:schemeClr val="tx1"/>
                </a:solidFill>
                <a:latin typeface="Comic Sans MS" panose="030F0902030302020204" pitchFamily="66" charset="0"/>
              </a:rPr>
              <a:t>Per un normale equilibrio, questo liquido deve essere poi riassorbito nel sangue, per veicolare nello stesso CATABOLITI di rifiuto, che debbano essere eliminati, prevalentemente tramite l’ urina o il sudore. In caso di deficiente riassorbimento per varie cause, si vengono a formare gli EDEMI (ossia rigonfiamenti da accumulo di liquido).</a:t>
            </a:r>
          </a:p>
          <a:p>
            <a:r>
              <a:rPr lang="it-IT" sz="2200" dirty="0">
                <a:solidFill>
                  <a:schemeClr val="tx1"/>
                </a:solidFill>
                <a:latin typeface="Comic Sans MS" panose="030F0902030302020204" pitchFamily="66" charset="0"/>
              </a:rPr>
              <a:t>Nel RIASSORBIMENTO sono coinvolti:</a:t>
            </a:r>
          </a:p>
          <a:p>
            <a:pPr>
              <a:buFontTx/>
              <a:buChar char="-"/>
            </a:pPr>
            <a:r>
              <a:rPr lang="it-IT" sz="2200" dirty="0">
                <a:solidFill>
                  <a:schemeClr val="tx1"/>
                </a:solidFill>
                <a:latin typeface="Comic Sans MS" panose="030F0902030302020204" pitchFamily="66" charset="0"/>
              </a:rPr>
              <a:t>Estremo VENULARE del Microcircolo Sanguifero;</a:t>
            </a:r>
          </a:p>
          <a:p>
            <a:pPr>
              <a:buFontTx/>
              <a:buChar char="-"/>
            </a:pPr>
            <a:r>
              <a:rPr lang="it-IT" sz="2200" dirty="0">
                <a:solidFill>
                  <a:schemeClr val="tx1"/>
                </a:solidFill>
                <a:latin typeface="Comic Sans MS" panose="030F0902030302020204" pitchFamily="66" charset="0"/>
              </a:rPr>
              <a:t>CAPILLARI  LINFATICI</a:t>
            </a:r>
          </a:p>
        </p:txBody>
      </p:sp>
    </p:spTree>
    <p:extLst>
      <p:ext uri="{BB962C8B-B14F-4D97-AF65-F5344CB8AC3E}">
        <p14:creationId xmlns:p14="http://schemas.microsoft.com/office/powerpoint/2010/main" val="3343055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2040"/>
            <a:ext cx="6048672" cy="6765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55650" y="3500438"/>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t> </a:t>
            </a:r>
            <a:r>
              <a:rPr lang="it-IT" altLang="it-IT" sz="3600" dirty="0">
                <a:solidFill>
                  <a:schemeClr val="tx1"/>
                </a:solidFill>
                <a:latin typeface="Gurmukhi MN" panose="02020600050405020304" pitchFamily="18" charset="0"/>
                <a:cs typeface="Gurmukhi MN" panose="02020600050405020304" pitchFamily="18" charset="0"/>
              </a:rPr>
              <a:t>C U O </a:t>
            </a:r>
            <a:r>
              <a:rPr lang="it-IT" altLang="it-IT" sz="3600" dirty="0" err="1">
                <a:solidFill>
                  <a:schemeClr val="tx1"/>
                </a:solidFill>
                <a:latin typeface="Gurmukhi MN" panose="02020600050405020304" pitchFamily="18" charset="0"/>
                <a:cs typeface="Gurmukhi MN" panose="02020600050405020304" pitchFamily="18" charset="0"/>
              </a:rPr>
              <a:t>R</a:t>
            </a:r>
            <a:r>
              <a:rPr lang="it-IT" altLang="it-IT" sz="3600" dirty="0">
                <a:solidFill>
                  <a:schemeClr val="tx1"/>
                </a:solidFill>
                <a:latin typeface="Gurmukhi MN" panose="02020600050405020304" pitchFamily="18" charset="0"/>
                <a:cs typeface="Gurmukhi MN" panose="02020600050405020304" pitchFamily="18" charset="0"/>
              </a:rPr>
              <a:t> E</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2138" y="261938"/>
            <a:ext cx="2879725"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40313" cy="6858000"/>
          </a:xfrm>
          <a:prstGeom prst="rect">
            <a:avLst/>
          </a:prstGeom>
          <a:noFill/>
          <a:ln>
            <a:noFill/>
          </a:ln>
          <a:effectLst/>
          <a:extLst>
            <a:ext uri="{909E8E84-426E-40DD-AFC4-6F175D3DCCD1}">
              <a14:hiddenFill xmlns:a14="http://schemas.microsoft.com/office/drawing/2010/main">
                <a:blipFill dpi="0" rotWithShape="0">
                  <a:blip/>
                  <a:srcRect l="7382" t="4440" r="7654" b="197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4775" y="0"/>
            <a:ext cx="3887788" cy="6846888"/>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935" t="2036" r="9438" b="12491"/>
          <a:stretch>
            <a:fillRect/>
          </a:stretch>
        </p:blipFill>
        <p:spPr bwMode="auto">
          <a:xfrm>
            <a:off x="71438" y="576263"/>
            <a:ext cx="8999537" cy="5111750"/>
          </a:xfrm>
          <a:prstGeom prst="rect">
            <a:avLst/>
          </a:prstGeom>
          <a:noFill/>
          <a:ln>
            <a:noFill/>
          </a:ln>
          <a:effectLst/>
          <a:extLst>
            <a:ext uri="{909E8E84-426E-40DD-AFC4-6F175D3DCCD1}">
              <a14:hiddenFill xmlns:a14="http://schemas.microsoft.com/office/drawing/2010/main">
                <a:blipFill dpi="0" rotWithShape="0">
                  <a:blip/>
                  <a:srcRect l="4935" t="2036" r="9438" b="124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21804" y="116632"/>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a:t>
            </a:r>
          </a:p>
        </p:txBody>
      </p:sp>
      <p:sp>
        <p:nvSpPr>
          <p:cNvPr id="29698" name="Rectangle 2"/>
          <p:cNvSpPr>
            <a:spLocks noGrp="1" noChangeArrowheads="1"/>
          </p:cNvSpPr>
          <p:nvPr>
            <p:ph type="body" idx="1"/>
          </p:nvPr>
        </p:nvSpPr>
        <p:spPr>
          <a:xfrm>
            <a:off x="251520" y="878632"/>
            <a:ext cx="8712968"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È un Organo CAVO, impari e mediano, prevalentemente MUSCOLARE (Tessuto Muscolare Striato Cardiaco o MIOCARDIO), localizzato nella regione MEDIANA della Cavità Toracica (MEDIASTINO), compreso tra le due Cavità Pleuriche.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Ha una forma assimilabile ad un CONO, con una BASE localizzata in Alto, Indietro e a Destra, ed il suo APICE (decisamente smusso, arrotondato) localizzato in Basso, in Avanti ed a Sinistra.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duster" panose="03050602040202020205" pitchFamily="66" charset="77"/>
              </a:rPr>
              <a:t>Ha un peso variabile sui 300 g nel Maschio e i 250 g nella Femmina.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55576" y="28295"/>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RIFERIMENTI TOPOGRAFICI</a:t>
            </a:r>
          </a:p>
        </p:txBody>
      </p:sp>
      <p:sp>
        <p:nvSpPr>
          <p:cNvPr id="29698" name="Rectangle 2"/>
          <p:cNvSpPr>
            <a:spLocks noGrp="1" noChangeArrowheads="1"/>
          </p:cNvSpPr>
          <p:nvPr>
            <p:ph type="body" idx="1"/>
          </p:nvPr>
        </p:nvSpPr>
        <p:spPr>
          <a:xfrm>
            <a:off x="0" y="790295"/>
            <a:ext cx="914400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La BASE del Cuore, postero-superiormente si localizza a livello della Terza Costa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 APICE si situa </a:t>
            </a:r>
            <a:r>
              <a:rPr lang="it-IT" altLang="it-IT" sz="2800" dirty="0" err="1">
                <a:solidFill>
                  <a:schemeClr val="tx1"/>
                </a:solidFill>
                <a:latin typeface="Comic Sans MS" panose="030F0902030302020204" pitchFamily="66" charset="0"/>
              </a:rPr>
              <a:t>piu’</a:t>
            </a:r>
            <a:r>
              <a:rPr lang="it-IT" altLang="it-IT" sz="2800" dirty="0">
                <a:solidFill>
                  <a:schemeClr val="tx1"/>
                </a:solidFill>
                <a:latin typeface="Comic Sans MS" panose="030F0902030302020204" pitchFamily="66" charset="0"/>
              </a:rPr>
              <a:t> anteriormente, a livello del Quarto Spazio Intercostale, dove </a:t>
            </a:r>
            <a:r>
              <a:rPr lang="it-IT" altLang="it-IT" sz="2800" dirty="0" err="1">
                <a:solidFill>
                  <a:schemeClr val="tx1"/>
                </a:solidFill>
                <a:latin typeface="Comic Sans MS" panose="030F0902030302020204" pitchFamily="66" charset="0"/>
              </a:rPr>
              <a:t>puo’</a:t>
            </a:r>
            <a:r>
              <a:rPr lang="it-IT" altLang="it-IT" sz="2800" dirty="0">
                <a:solidFill>
                  <a:schemeClr val="tx1"/>
                </a:solidFill>
                <a:latin typeface="Comic Sans MS" panose="030F0902030302020204" pitchFamily="66" charset="0"/>
              </a:rPr>
              <a:t> essere anche sottoposto a palpazione durante visita medica.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A livello della gabbia toracica si possono pure identificare degli specifici Punti di Auscultazione per verificare, in Semeiotica Clinica, il funzionamento delle diverse VALVOLE CARDIACHE.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8355849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8231" t="3207" b="2992"/>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4" cstate="screen">
            <a:lum bright="-30000" contrast="30000"/>
            <a:extLst>
              <a:ext uri="{28A0092B-C50C-407E-A947-70E740481C1C}">
                <a14:useLocalDpi xmlns:a14="http://schemas.microsoft.com/office/drawing/2010/main"/>
              </a:ext>
            </a:extLst>
          </a:blip>
          <a:srcRect t="1230"/>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755576" y="-171400"/>
            <a:ext cx="7772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PERICARDIO</a:t>
            </a:r>
          </a:p>
        </p:txBody>
      </p:sp>
      <p:pic>
        <p:nvPicPr>
          <p:cNvPr id="33794"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683568" y="430215"/>
            <a:ext cx="7344816" cy="642778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4F5DA-60AF-C94F-970A-4CB037818F22}"/>
              </a:ext>
            </a:extLst>
          </p:cNvPr>
          <p:cNvSpPr>
            <a:spLocks noGrp="1"/>
          </p:cNvSpPr>
          <p:nvPr>
            <p:ph type="title"/>
          </p:nvPr>
        </p:nvSpPr>
        <p:spPr>
          <a:xfrm>
            <a:off x="0" y="25265"/>
            <a:ext cx="9144000" cy="739439"/>
          </a:xfrm>
        </p:spPr>
        <p:txBody>
          <a:bodyPr/>
          <a:lstStyle/>
          <a:p>
            <a:r>
              <a:rPr lang="it-IT" sz="3200" dirty="0">
                <a:solidFill>
                  <a:schemeClr val="tx1"/>
                </a:solidFill>
                <a:latin typeface="Gurmukhi MN" panose="02020600050405020304" pitchFamily="18" charset="0"/>
                <a:cs typeface="Gurmukhi MN" panose="02020600050405020304" pitchFamily="18" charset="0"/>
              </a:rPr>
              <a:t>PERICARDIO</a:t>
            </a:r>
          </a:p>
        </p:txBody>
      </p:sp>
      <p:sp>
        <p:nvSpPr>
          <p:cNvPr id="3" name="Segnaposto contenuto 2">
            <a:extLst>
              <a:ext uri="{FF2B5EF4-FFF2-40B4-BE49-F238E27FC236}">
                <a16:creationId xmlns:a16="http://schemas.microsoft.com/office/drawing/2014/main" id="{DE7F3E21-1698-6743-965F-79C26E692C0B}"/>
              </a:ext>
            </a:extLst>
          </p:cNvPr>
          <p:cNvSpPr>
            <a:spLocks noGrp="1"/>
          </p:cNvSpPr>
          <p:nvPr>
            <p:ph idx="1"/>
          </p:nvPr>
        </p:nvSpPr>
        <p:spPr>
          <a:xfrm>
            <a:off x="107504" y="777869"/>
            <a:ext cx="9036496" cy="5328592"/>
          </a:xfrm>
        </p:spPr>
        <p:txBody>
          <a:bodyPr/>
          <a:lstStyle/>
          <a:p>
            <a:r>
              <a:rPr lang="it-IT" sz="2400" b="1" dirty="0">
                <a:solidFill>
                  <a:schemeClr val="tx1"/>
                </a:solidFill>
                <a:latin typeface="Comic Sans MS" panose="030F0902030302020204" pitchFamily="66" charset="0"/>
              </a:rPr>
              <a:t>Macroscopicamente, asportata la parete toracica anteriore, il Cuore non appare immediatamente nella sua intima struttura, ma si presenta rivestito da una formazione biancastra che costituisce il PERICARDIO FIBROSO.</a:t>
            </a:r>
          </a:p>
          <a:p>
            <a:endParaRPr lang="it-IT" sz="2400" b="1" dirty="0">
              <a:solidFill>
                <a:schemeClr val="tx1"/>
              </a:solidFill>
              <a:latin typeface="Comic Sans MS" panose="030F0902030302020204" pitchFamily="66" charset="0"/>
            </a:endParaRPr>
          </a:p>
          <a:p>
            <a:r>
              <a:rPr lang="it-IT" sz="2400" b="1" dirty="0">
                <a:solidFill>
                  <a:schemeClr val="tx1"/>
                </a:solidFill>
                <a:latin typeface="Comic Sans MS" panose="030F0902030302020204" pitchFamily="66" charset="0"/>
              </a:rPr>
              <a:t>Esso è rivestito, internamente, da MESOTELIO, che ne costituisce il PERICARDIO SIEROSO, che dalla struttura fibrosa si «riflette» (ossia, trapassa) direttamente sulla componente muscolare o MIOCARDIO</a:t>
            </a:r>
          </a:p>
          <a:p>
            <a:endParaRPr lang="it-IT" sz="2400" b="1" dirty="0">
              <a:solidFill>
                <a:schemeClr val="tx1"/>
              </a:solidFill>
              <a:latin typeface="Comic Sans MS" panose="030F0902030302020204" pitchFamily="66" charset="0"/>
            </a:endParaRPr>
          </a:p>
          <a:p>
            <a:r>
              <a:rPr lang="it-IT" sz="2400" b="1" dirty="0">
                <a:solidFill>
                  <a:schemeClr val="tx1"/>
                </a:solidFill>
                <a:latin typeface="Comic Sans MS" panose="030F0902030302020204" pitchFamily="66" charset="0"/>
              </a:rPr>
              <a:t>Il Pericardio riveste, inoltre, le porzioni più prossime al cuore dei Grossi Vasi Sanguiferi (PEDUNCOLO VASCOLARE)</a:t>
            </a:r>
          </a:p>
        </p:txBody>
      </p:sp>
    </p:spTree>
    <p:extLst>
      <p:ext uri="{BB962C8B-B14F-4D97-AF65-F5344CB8AC3E}">
        <p14:creationId xmlns:p14="http://schemas.microsoft.com/office/powerpoint/2010/main" val="3974492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969" y="548680"/>
            <a:ext cx="9206498" cy="614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1295400"/>
            <a:ext cx="8999537" cy="5184775"/>
          </a:xfrm>
          <a:prstGeom prst="rect">
            <a:avLst/>
          </a:prstGeom>
          <a:noFill/>
          <a:ln>
            <a:noFill/>
          </a:ln>
          <a:effectLst/>
          <a:extLst>
            <a:ext uri="{909E8E84-426E-40DD-AFC4-6F175D3DCCD1}">
              <a14:hiddenFill xmlns:a14="http://schemas.microsoft.com/office/drawing/2010/main">
                <a:blipFill dpi="0" rotWithShape="0">
                  <a:blip/>
                  <a:srcRect l="4062" t="5617" r="2448" b="143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0" y="98425"/>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C0C0C0"/>
                  </a:outerShdw>
                </a:effectLst>
                <a:latin typeface="Gurmukhi MN" panose="02020600050405020304" pitchFamily="18" charset="0"/>
                <a:cs typeface="Gurmukhi MN" panose="02020600050405020304" pitchFamily="18" charset="0"/>
              </a:rPr>
              <a:t>CUORE:  CONFORMAZIONE ESTERNA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92234-8EB9-764A-8C99-CD55D8DF4DEE}"/>
              </a:ext>
            </a:extLst>
          </p:cNvPr>
          <p:cNvSpPr>
            <a:spLocks noGrp="1"/>
          </p:cNvSpPr>
          <p:nvPr>
            <p:ph type="title"/>
          </p:nvPr>
        </p:nvSpPr>
        <p:spPr>
          <a:xfrm>
            <a:off x="-9525" y="-99392"/>
            <a:ext cx="9144000" cy="864096"/>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ESTERNA DEL CUORE</a:t>
            </a:r>
          </a:p>
        </p:txBody>
      </p:sp>
      <p:sp>
        <p:nvSpPr>
          <p:cNvPr id="3" name="Segnaposto contenuto 2">
            <a:extLst>
              <a:ext uri="{FF2B5EF4-FFF2-40B4-BE49-F238E27FC236}">
                <a16:creationId xmlns:a16="http://schemas.microsoft.com/office/drawing/2014/main" id="{E342EB9F-AEB0-E04D-9F30-F818CAC66DDE}"/>
              </a:ext>
            </a:extLst>
          </p:cNvPr>
          <p:cNvSpPr>
            <a:spLocks noGrp="1"/>
          </p:cNvSpPr>
          <p:nvPr>
            <p:ph idx="1"/>
          </p:nvPr>
        </p:nvSpPr>
        <p:spPr>
          <a:xfrm>
            <a:off x="179511" y="980728"/>
            <a:ext cx="8954963" cy="5877272"/>
          </a:xfrm>
        </p:spPr>
        <p:txBody>
          <a:bodyPr/>
          <a:lstStyle/>
          <a:p>
            <a:r>
              <a:rPr lang="it-IT" b="1" dirty="0">
                <a:solidFill>
                  <a:schemeClr val="tx1"/>
                </a:solidFill>
                <a:latin typeface="Bradley Hand" pitchFamily="2" charset="77"/>
              </a:rPr>
              <a:t>Si possono descrivere:</a:t>
            </a:r>
          </a:p>
          <a:p>
            <a:pPr marL="457200" indent="-457200">
              <a:buFontTx/>
              <a:buChar char="-"/>
            </a:pPr>
            <a:r>
              <a:rPr lang="it-IT" b="1" dirty="0">
                <a:solidFill>
                  <a:schemeClr val="tx1"/>
                </a:solidFill>
                <a:latin typeface="Bradley Hand" pitchFamily="2" charset="77"/>
              </a:rPr>
              <a:t>BASE, diretta postero-superiormente e verso destra;</a:t>
            </a:r>
          </a:p>
          <a:p>
            <a:pPr marL="457200" indent="-457200">
              <a:buFontTx/>
              <a:buChar char="-"/>
            </a:pPr>
            <a:r>
              <a:rPr lang="it-IT" b="1" dirty="0">
                <a:solidFill>
                  <a:schemeClr val="tx1"/>
                </a:solidFill>
                <a:latin typeface="Bradley Hand" pitchFamily="2" charset="77"/>
              </a:rPr>
              <a:t>APICE, infero-anteriormente e verso sinistra;</a:t>
            </a:r>
          </a:p>
          <a:p>
            <a:pPr marL="457200" indent="-457200">
              <a:buFontTx/>
              <a:buChar char="-"/>
            </a:pPr>
            <a:r>
              <a:rPr lang="it-IT" b="1" dirty="0">
                <a:solidFill>
                  <a:schemeClr val="tx1"/>
                </a:solidFill>
                <a:latin typeface="Bradley Hand" pitchFamily="2" charset="77"/>
              </a:rPr>
              <a:t>FACCIA STERNO-COSTALE, supero-anteriormente;</a:t>
            </a:r>
          </a:p>
          <a:p>
            <a:pPr marL="457200" indent="-457200">
              <a:buFontTx/>
              <a:buChar char="-"/>
            </a:pPr>
            <a:r>
              <a:rPr lang="it-IT" b="1" dirty="0">
                <a:solidFill>
                  <a:schemeClr val="tx1"/>
                </a:solidFill>
                <a:latin typeface="Bradley Hand" pitchFamily="2" charset="77"/>
              </a:rPr>
              <a:t>FACCIA DIAFRAMMATICA, postero-inferiormente.</a:t>
            </a:r>
          </a:p>
        </p:txBody>
      </p:sp>
    </p:spTree>
    <p:extLst>
      <p:ext uri="{BB962C8B-B14F-4D97-AF65-F5344CB8AC3E}">
        <p14:creationId xmlns:p14="http://schemas.microsoft.com/office/powerpoint/2010/main" val="778057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6A4A9-C438-7A46-87D9-CB2B970EF4E3}"/>
              </a:ext>
            </a:extLst>
          </p:cNvPr>
          <p:cNvSpPr>
            <a:spLocks noGrp="1"/>
          </p:cNvSpPr>
          <p:nvPr>
            <p:ph type="title"/>
          </p:nvPr>
        </p:nvSpPr>
        <p:spPr>
          <a:xfrm>
            <a:off x="695325" y="-31541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RAPPORTI PRINCIPALI del CUORE</a:t>
            </a:r>
          </a:p>
        </p:txBody>
      </p:sp>
      <p:sp>
        <p:nvSpPr>
          <p:cNvPr id="3" name="Segnaposto contenuto 2">
            <a:extLst>
              <a:ext uri="{FF2B5EF4-FFF2-40B4-BE49-F238E27FC236}">
                <a16:creationId xmlns:a16="http://schemas.microsoft.com/office/drawing/2014/main" id="{1011BC38-1C8B-DB45-9C29-25B0D7563304}"/>
              </a:ext>
            </a:extLst>
          </p:cNvPr>
          <p:cNvSpPr>
            <a:spLocks noGrp="1"/>
          </p:cNvSpPr>
          <p:nvPr>
            <p:ph idx="1"/>
          </p:nvPr>
        </p:nvSpPr>
        <p:spPr>
          <a:xfrm>
            <a:off x="0" y="620688"/>
            <a:ext cx="9144000" cy="5445224"/>
          </a:xfrm>
        </p:spPr>
        <p:txBody>
          <a:bodyPr/>
          <a:lstStyle/>
          <a:p>
            <a:r>
              <a:rPr lang="it-IT" sz="2400" b="1" dirty="0">
                <a:solidFill>
                  <a:schemeClr val="tx1"/>
                </a:solidFill>
                <a:latin typeface="Chalkboard" panose="03050602040202020205" pitchFamily="66" charset="77"/>
              </a:rPr>
              <a:t>Anteriormente: con la Parete Toracica Anteriore e con la formazione linfoide del TIMO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Lateralmente: con le CAVITA’ PLEURICHE contenenti i POLMONI.</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Posteriormente: con la Biforcazione della Trachea nei 2 BRONCHI EXTRAPOLMONARI, l’ ESOFAGO e l’AORTA DISCENDENTE TORACICA</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Superiormente: con i Grossi Vasi del Peduncolo Vascolare.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Inferiormente: Muscolo DIAFRAMMA</a:t>
            </a:r>
          </a:p>
        </p:txBody>
      </p:sp>
    </p:spTree>
    <p:extLst>
      <p:ext uri="{BB962C8B-B14F-4D97-AF65-F5344CB8AC3E}">
        <p14:creationId xmlns:p14="http://schemas.microsoft.com/office/powerpoint/2010/main" val="81916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0"/>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SANGUIFERO</a:t>
            </a:r>
          </a:p>
        </p:txBody>
      </p:sp>
      <p:sp>
        <p:nvSpPr>
          <p:cNvPr id="9218" name="Rectangle 2"/>
          <p:cNvSpPr>
            <a:spLocks noGrp="1" noChangeArrowheads="1"/>
          </p:cNvSpPr>
          <p:nvPr>
            <p:ph type="body" idx="1"/>
          </p:nvPr>
        </p:nvSpPr>
        <p:spPr>
          <a:xfrm>
            <a:off x="467544" y="836712"/>
            <a:ext cx="8352928" cy="5867400"/>
          </a:xfrm>
          <a:ln/>
        </p:spPr>
        <p:txBody>
          <a:bodyPr/>
          <a:lstStyle/>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PUO’ ESSERE DEFINITO UN SISTEMA IDRAULICO “</a:t>
            </a:r>
            <a:r>
              <a:rPr lang="it-IT" altLang="it-IT" sz="2200" i="1" dirty="0">
                <a:solidFill>
                  <a:schemeClr val="tx1"/>
                </a:solidFill>
                <a:latin typeface="Copperplate" panose="02000504000000020004" pitchFamily="2" charset="77"/>
              </a:rPr>
              <a:t>CHIUSO</a:t>
            </a:r>
            <a:r>
              <a:rPr lang="it-IT" altLang="it-IT" sz="2200" dirty="0">
                <a:solidFill>
                  <a:schemeClr val="tx1"/>
                </a:solidFill>
                <a:latin typeface="Copperplate" panose="02000504000000020004" pitchFamily="2" charset="77"/>
              </a:rPr>
              <a:t>” PIUTTOSTO SIMILE AD UN IMPIANTO DI RISCALDAMENTO/RAFFREDDAMENTO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VI SCORRE IL SANGUE, COMPLESSO TESSUTO CONNETTIVO A MATRICE (ECM) LIQUIDA</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CONSTA DI UNA POMPA PROPULSIVA (CUORE),CHE OPERA ANCHE COME ORGANO RECETTORE DEL SANGUE REFLUO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EFFERENTI DAL CUORE : ARTERIE</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AFFERENTI AL CUORE : VENE</a:t>
            </a:r>
          </a:p>
          <a:p>
            <a:pPr marL="323850" indent="-323850" algn="just">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MICROCIRCOLI: SITI DI INTERPOSIZIONE TRA LA SEZIONE ARTERIOSA e VENOSA (di norma) DOVE AVVENGONO SCAMBI GASSOSI E SI VERIFICA IL PROCESSO FISIOLOGICO DI TRASUDAZIONE (PASSAGGIO SELETTIVO DI ACQUA E SOLUTI).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del CUORE</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err="1">
                <a:solidFill>
                  <a:schemeClr val="tx1"/>
                </a:solidFill>
                <a:latin typeface="Comic Sans MS" panose="030F0902030302020204" pitchFamily="66" charset="0"/>
              </a:rPr>
              <a:t>Puo’</a:t>
            </a:r>
            <a:r>
              <a:rPr lang="it-IT" sz="2500" b="1" dirty="0">
                <a:solidFill>
                  <a:schemeClr val="tx1"/>
                </a:solidFill>
                <a:latin typeface="Comic Sans MS" panose="030F0902030302020204" pitchFamily="66" charset="0"/>
              </a:rPr>
              <a:t> essere apprezzata mediante un piano di sezione OBLIQUO secondo un piano che segua l’ asse maggiore dell’ organo</a:t>
            </a:r>
          </a:p>
          <a:p>
            <a:r>
              <a:rPr lang="it-IT" sz="2500" b="1" dirty="0">
                <a:solidFill>
                  <a:schemeClr val="tx1"/>
                </a:solidFill>
                <a:latin typeface="Comic Sans MS" panose="030F0902030302020204" pitchFamily="66" charset="0"/>
              </a:rPr>
              <a:t>Tale sezione permette di osservare:</a:t>
            </a:r>
          </a:p>
          <a:p>
            <a:pPr marL="457200" indent="-457200">
              <a:buFontTx/>
              <a:buChar char="-"/>
            </a:pPr>
            <a:r>
              <a:rPr lang="it-IT" sz="2500" b="1" dirty="0">
                <a:solidFill>
                  <a:schemeClr val="tx1"/>
                </a:solidFill>
                <a:latin typeface="Comic Sans MS" panose="030F0902030302020204" pitchFamily="66" charset="0"/>
              </a:rPr>
              <a:t>2 CAVITA’ SUPERIORI: ATRII con AURICOLE</a:t>
            </a:r>
          </a:p>
          <a:p>
            <a:pPr marL="457200" indent="-457200">
              <a:buFontTx/>
              <a:buChar char="-"/>
            </a:pPr>
            <a:r>
              <a:rPr lang="it-IT" sz="2500" b="1" dirty="0">
                <a:solidFill>
                  <a:schemeClr val="tx1"/>
                </a:solidFill>
                <a:latin typeface="Comic Sans MS" panose="030F0902030302020204" pitchFamily="66" charset="0"/>
              </a:rPr>
              <a:t>2 CAVITA’ INFERIORI: VENTRICOLI</a:t>
            </a:r>
          </a:p>
          <a:p>
            <a:pPr marL="457200" indent="-457200">
              <a:buFontTx/>
              <a:buChar char="-"/>
            </a:pPr>
            <a:r>
              <a:rPr lang="it-IT" sz="2500" b="1" dirty="0">
                <a:solidFill>
                  <a:schemeClr val="tx1"/>
                </a:solidFill>
                <a:latin typeface="Comic Sans MS" panose="030F0902030302020204" pitchFamily="66" charset="0"/>
              </a:rPr>
              <a:t>2 ORIFIZI (OSTII) ATRIO-VENTRICOLARI o VENOSI, con relative VALVOLE VENOSE (CUSPIDALI)</a:t>
            </a:r>
          </a:p>
          <a:p>
            <a:pPr marL="457200" indent="-457200">
              <a:buFontTx/>
              <a:buChar char="-"/>
            </a:pPr>
            <a:r>
              <a:rPr lang="it-IT" sz="2500" b="1" dirty="0">
                <a:solidFill>
                  <a:schemeClr val="tx1"/>
                </a:solidFill>
                <a:latin typeface="Comic Sans MS" panose="030F0902030302020204" pitchFamily="66" charset="0"/>
              </a:rPr>
              <a:t>2 ORIFIZI ARTERIOSI (POLMONARE e AORTICO), con relative VALVOLE ARTERIOSE.</a:t>
            </a:r>
          </a:p>
          <a:p>
            <a:pPr marL="0" indent="0"/>
            <a:r>
              <a:rPr lang="it-IT" sz="2500" b="1" dirty="0">
                <a:solidFill>
                  <a:schemeClr val="tx1"/>
                </a:solidFill>
                <a:latin typeface="Comic Sans MS" panose="030F0902030302020204" pitchFamily="66" charset="0"/>
              </a:rPr>
              <a:t>Le CAVITA’ DESTRE e SINISTRE NON COMUNICANO FRA LORO nella vita postnatale. </a:t>
            </a:r>
          </a:p>
        </p:txBody>
      </p:sp>
    </p:spTree>
    <p:extLst>
      <p:ext uri="{BB962C8B-B14F-4D97-AF65-F5344CB8AC3E}">
        <p14:creationId xmlns:p14="http://schemas.microsoft.com/office/powerpoint/2010/main" val="3813398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224" t="4659" r="5373" b="11829"/>
          <a:stretch>
            <a:fillRect/>
          </a:stretch>
        </p:blipFill>
        <p:spPr bwMode="auto">
          <a:xfrm>
            <a:off x="0" y="431800"/>
            <a:ext cx="9072563" cy="6264275"/>
          </a:xfrm>
          <a:prstGeom prst="rect">
            <a:avLst/>
          </a:prstGeom>
          <a:noFill/>
          <a:ln>
            <a:noFill/>
          </a:ln>
          <a:effectLst/>
          <a:extLst>
            <a:ext uri="{909E8E84-426E-40DD-AFC4-6F175D3DCCD1}">
              <a14:hiddenFill xmlns:a14="http://schemas.microsoft.com/office/drawing/2010/main">
                <a:blipFill dpi="0" rotWithShape="0">
                  <a:blip/>
                  <a:srcRect l="6224" t="4659" r="5373" b="1182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0" y="103188"/>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ATRIO DESTRO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39938"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1573" t="2531" r="784"/>
          <a:stretch>
            <a:fillRect/>
          </a:stretch>
        </p:blipFill>
        <p:spPr bwMode="auto">
          <a:xfrm>
            <a:off x="144463" y="1511300"/>
            <a:ext cx="8928100" cy="5346700"/>
          </a:xfrm>
          <a:prstGeom prst="rect">
            <a:avLst/>
          </a:prstGeom>
          <a:noFill/>
          <a:ln>
            <a:noFill/>
          </a:ln>
          <a:effectLst/>
          <a:extLst>
            <a:ext uri="{909E8E84-426E-40DD-AFC4-6F175D3DCCD1}">
              <a14:hiddenFill xmlns:a14="http://schemas.microsoft.com/office/drawing/2010/main">
                <a:blipFill dpi="0" rotWithShape="0">
                  <a:blip>
                    <a:lum bright="-36000" contrast="30000"/>
                  </a:blip>
                  <a:srcRect l="1573" t="2531" r="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0" y="1524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 </a:t>
            </a:r>
          </a:p>
        </p:txBody>
      </p:sp>
      <p:pic>
        <p:nvPicPr>
          <p:cNvPr id="41986" name="Picture 2"/>
          <p:cNvPicPr>
            <a:picLocks noChangeAspect="1" noChangeArrowheads="1"/>
          </p:cNvPicPr>
          <p:nvPr/>
        </p:nvPicPr>
        <p:blipFill>
          <a:blip r:embed="rId3">
            <a:lum bright="-36000" contrast="42000"/>
            <a:extLst>
              <a:ext uri="{28A0092B-C50C-407E-A947-70E740481C1C}">
                <a14:useLocalDpi xmlns:a14="http://schemas.microsoft.com/office/drawing/2010/main"/>
              </a:ext>
            </a:extLst>
          </a:blip>
          <a:srcRect/>
          <a:stretch>
            <a:fillRect/>
          </a:stretch>
        </p:blipFill>
        <p:spPr bwMode="auto">
          <a:xfrm>
            <a:off x="0" y="1711325"/>
            <a:ext cx="9144000" cy="5146675"/>
          </a:xfrm>
          <a:prstGeom prst="rect">
            <a:avLst/>
          </a:prstGeom>
          <a:noFill/>
          <a:ln>
            <a:noFill/>
          </a:ln>
          <a:effectLst/>
          <a:extLst>
            <a:ext uri="{909E8E84-426E-40DD-AFC4-6F175D3DCCD1}">
              <a14:hiddenFill xmlns:a14="http://schemas.microsoft.com/office/drawing/2010/main">
                <a:blipFill dpi="0" rotWithShape="0">
                  <a:blip>
                    <a:lum bright="-36000"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dei VENTRICOLI</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a:solidFill>
                  <a:schemeClr val="tx1"/>
                </a:solidFill>
                <a:latin typeface="Comic Sans MS" panose="030F0902030302020204" pitchFamily="66" charset="0"/>
              </a:rPr>
              <a:t>I VENTRICOLI hanno una morfologia CONICA con APICE INFERIORE e BASE SUPERIORE. A livello della Base si riscontrano sia l’ ORIFIZIO ATRIO-VENTRICOLARE (o VENOSO), sia l’ ORIFIZIO ARTERIOSO, controllati da Formazioni Valvolari.</a:t>
            </a:r>
          </a:p>
          <a:p>
            <a:r>
              <a:rPr lang="it-IT" sz="2500" b="1" dirty="0">
                <a:solidFill>
                  <a:schemeClr val="tx1"/>
                </a:solidFill>
                <a:latin typeface="Comic Sans MS" panose="030F0902030302020204" pitchFamily="66" charset="0"/>
              </a:rPr>
              <a:t>Il Setto INTERVENTRICOLARE separa il Ventricolo Destro dal Ventricolo Sinistro.</a:t>
            </a:r>
          </a:p>
          <a:p>
            <a:r>
              <a:rPr lang="it-IT" sz="2500" b="1" dirty="0">
                <a:solidFill>
                  <a:schemeClr val="tx1"/>
                </a:solidFill>
                <a:latin typeface="Comic Sans MS" panose="030F0902030302020204" pitchFamily="66" charset="0"/>
              </a:rPr>
              <a:t>La PARETE VENTRICOLARE presenta notevoli RILIEVI (TRABECOLE CARNEE) di vario ordine </a:t>
            </a:r>
            <a:r>
              <a:rPr lang="it-IT" sz="2500" b="1" dirty="0" err="1">
                <a:solidFill>
                  <a:schemeClr val="tx1"/>
                </a:solidFill>
                <a:latin typeface="Comic Sans MS" panose="030F0902030302020204" pitchFamily="66" charset="0"/>
              </a:rPr>
              <a:t>strutturale.Tra</a:t>
            </a:r>
            <a:r>
              <a:rPr lang="it-IT" sz="2500" b="1" dirty="0">
                <a:solidFill>
                  <a:schemeClr val="tx1"/>
                </a:solidFill>
                <a:latin typeface="Comic Sans MS" panose="030F0902030302020204" pitchFamily="66" charset="0"/>
              </a:rPr>
              <a:t> questi, i MUSCOLI PAPILLARI, collegati alle CORDE TENDINEE delle Cuspidi delle Valvole Atrio-Ventricolari, trattengono le cuspidi stesse, impedendone il «ribaltamento» nell’ aumento pressorio dovuto alla Sistole Ventricolare</a:t>
            </a:r>
            <a:r>
              <a:rPr lang="it-IT" sz="2700" b="1"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2822564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ATRIO-VENTRICOLARI (o VENOSE)</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500" b="1" dirty="0">
                <a:solidFill>
                  <a:schemeClr val="tx1"/>
                </a:solidFill>
                <a:latin typeface="Chalkboard" panose="03050602040202020205" pitchFamily="66" charset="77"/>
              </a:rPr>
              <a:t>Fanno comunicare ciascun Atrio con il rispettivo Ventricolo.</a:t>
            </a:r>
          </a:p>
          <a:p>
            <a:r>
              <a:rPr lang="it-IT" sz="2500" b="1" dirty="0">
                <a:solidFill>
                  <a:schemeClr val="tx1"/>
                </a:solidFill>
                <a:latin typeface="Chalkboard" panose="03050602040202020205" pitchFamily="66" charset="77"/>
              </a:rPr>
              <a:t>Sono controllate dalle VALVOLE CUSPIDALI.</a:t>
            </a:r>
          </a:p>
          <a:p>
            <a:r>
              <a:rPr lang="it-IT" sz="2500" b="1" dirty="0">
                <a:solidFill>
                  <a:schemeClr val="tx1"/>
                </a:solidFill>
                <a:latin typeface="Chalkboard" panose="03050602040202020205" pitchFamily="66" charset="77"/>
              </a:rPr>
              <a:t>A DESTRA presenta 3 CUSPIDI (Valvola TRICUSPIDE).</a:t>
            </a:r>
          </a:p>
          <a:p>
            <a:r>
              <a:rPr lang="it-IT" sz="2500" b="1" dirty="0">
                <a:solidFill>
                  <a:schemeClr val="tx1"/>
                </a:solidFill>
                <a:latin typeface="Chalkboard" panose="03050602040202020205" pitchFamily="66" charset="77"/>
              </a:rPr>
              <a:t>A SINISTRA ci sono 2 CUSPIDI (Valvola BICUSPIDE o MITRALE).</a:t>
            </a:r>
          </a:p>
          <a:p>
            <a:r>
              <a:rPr lang="it-IT" sz="2500" b="1" dirty="0">
                <a:solidFill>
                  <a:schemeClr val="tx1"/>
                </a:solidFill>
                <a:latin typeface="Chalkboard" panose="03050602040202020205" pitchFamily="66" charset="77"/>
              </a:rPr>
              <a:t>Gli Apici delle Cuspidi Atrio-Ventricolari sono connesse ai Muscoli Papillari del rispettivo Ventricolo tramite le CORDE TENDINEE.</a:t>
            </a:r>
          </a:p>
          <a:p>
            <a:r>
              <a:rPr lang="it-IT" sz="2500" b="1" dirty="0">
                <a:solidFill>
                  <a:schemeClr val="tx1"/>
                </a:solidFill>
                <a:latin typeface="Chalkboard" panose="03050602040202020205" pitchFamily="66" charset="77"/>
              </a:rPr>
              <a:t>Le VALVOLE CUSPIDALI si aprono nella SISTOLE ATRIALE e si chiudono nella SISTOLE VENTRICOLARE e chiuse sono mantenute dall’ azione di «trattenimento» dei Muscoli Papillari tramite le Corde Tendinee.</a:t>
            </a:r>
          </a:p>
        </p:txBody>
      </p:sp>
    </p:spTree>
    <p:extLst>
      <p:ext uri="{BB962C8B-B14F-4D97-AF65-F5344CB8AC3E}">
        <p14:creationId xmlns:p14="http://schemas.microsoft.com/office/powerpoint/2010/main" val="1454976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ARTERIOSE </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600" b="1" dirty="0">
                <a:solidFill>
                  <a:schemeClr val="tx1"/>
                </a:solidFill>
                <a:latin typeface="Copperplate" panose="02000504000000020004" pitchFamily="2" charset="77"/>
              </a:rPr>
              <a:t>Hanno forma SEMILUNARE (o A NIDO DI RONDINE).</a:t>
            </a:r>
          </a:p>
          <a:p>
            <a:r>
              <a:rPr lang="it-IT" sz="2600" b="1" dirty="0">
                <a:solidFill>
                  <a:schemeClr val="tx1"/>
                </a:solidFill>
                <a:latin typeface="Copperplate" panose="02000504000000020004" pitchFamily="2" charset="77"/>
              </a:rPr>
              <a:t>Controllano, rispettivamente, l’ ORIFZIO ARTERIOSO POLMONARE (VENTRICOLO DESTRO) e l’ ORIFIZIO AORTICO (VENTRICOLO SINISTRO).</a:t>
            </a:r>
          </a:p>
          <a:p>
            <a:r>
              <a:rPr lang="it-IT" sz="2600" b="1" dirty="0">
                <a:solidFill>
                  <a:schemeClr val="tx1"/>
                </a:solidFill>
                <a:latin typeface="Copperplate" panose="02000504000000020004" pitchFamily="2" charset="77"/>
              </a:rPr>
              <a:t>Sono 3 per ciascun orifizio e si denominano sulla base della loro collocazione topografica.</a:t>
            </a:r>
          </a:p>
          <a:p>
            <a:r>
              <a:rPr lang="it-IT" sz="2600" b="1" dirty="0">
                <a:solidFill>
                  <a:schemeClr val="tx1"/>
                </a:solidFill>
                <a:latin typeface="Copperplate" panose="02000504000000020004" pitchFamily="2" charset="77"/>
              </a:rPr>
              <a:t>Esse si aprono nella SISTOLE VENTRICOLARE, lasciano passare il sangue nel Tronco Arterioso Polmonare e, successivamente, per aumento di pressione nelle arterie, si chiudono, impedendo il reflusso del sangue nel rispettivo ventricolo.</a:t>
            </a:r>
          </a:p>
          <a:p>
            <a:r>
              <a:rPr lang="it-IT" sz="2600" b="1" dirty="0">
                <a:solidFill>
                  <a:schemeClr val="tx1"/>
                </a:solidFill>
                <a:latin typeface="Copperplate" panose="02000504000000020004" pitchFamily="2" charset="77"/>
              </a:rPr>
              <a:t> </a:t>
            </a:r>
          </a:p>
        </p:txBody>
      </p:sp>
    </p:spTree>
    <p:extLst>
      <p:ext uri="{BB962C8B-B14F-4D97-AF65-F5344CB8AC3E}">
        <p14:creationId xmlns:p14="http://schemas.microsoft.com/office/powerpoint/2010/main" val="168668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685800" y="1254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VENTRICOLO DESTRO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0962"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b="4179"/>
          <a:stretch>
            <a:fillRect/>
          </a:stretch>
        </p:blipFill>
        <p:spPr bwMode="auto">
          <a:xfrm>
            <a:off x="179388" y="1268413"/>
            <a:ext cx="8713787" cy="5356225"/>
          </a:xfrm>
          <a:prstGeom prst="rect">
            <a:avLst/>
          </a:prstGeom>
          <a:noFill/>
          <a:ln>
            <a:noFill/>
          </a:ln>
          <a:effectLst/>
          <a:extLst>
            <a:ext uri="{909E8E84-426E-40DD-AFC4-6F175D3DCCD1}">
              <a14:hiddenFill xmlns:a14="http://schemas.microsoft.com/office/drawing/2010/main">
                <a:blipFill dpi="0" rotWithShape="0">
                  <a:blip>
                    <a:lum bright="-36000" contrast="30000"/>
                  </a:blip>
                  <a:srcRect b="41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VENTRICOLO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3010" name="Picture 2"/>
          <p:cNvPicPr>
            <a:picLocks noChangeAspect="1" noChangeArrowheads="1"/>
          </p:cNvPicPr>
          <p:nvPr/>
        </p:nvPicPr>
        <p:blipFill>
          <a:blip r:embed="rId3">
            <a:lum bright="-30000" contrast="30000"/>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lum bright="-30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VALVOLE CARDIACHE 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PUNTI DI AUSCULTAZIONE</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268760"/>
            <a:ext cx="5715000" cy="5389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0FAA958-31E6-D14E-B161-CD6DA800EF4C}"/>
              </a:ext>
            </a:extLst>
          </p:cNvPr>
          <p:cNvSpPr txBox="1"/>
          <p:nvPr/>
        </p:nvSpPr>
        <p:spPr>
          <a:xfrm>
            <a:off x="5228979" y="1556792"/>
            <a:ext cx="3231454" cy="2677656"/>
          </a:xfrm>
          <a:prstGeom prst="rect">
            <a:avLst/>
          </a:prstGeom>
          <a:noFill/>
        </p:spPr>
        <p:txBody>
          <a:bodyPr wrap="square" rtlCol="0">
            <a:spAutoFit/>
          </a:bodyPr>
          <a:lstStyle/>
          <a:p>
            <a:pPr algn="ctr"/>
            <a:r>
              <a:rPr lang="it-IT" b="1" dirty="0">
                <a:solidFill>
                  <a:schemeClr val="tx1"/>
                </a:solidFill>
                <a:latin typeface="Copperplate" panose="02000504000000020004" pitchFamily="2" charset="77"/>
              </a:rPr>
              <a:t>l’auscultazione</a:t>
            </a:r>
          </a:p>
          <a:p>
            <a:pPr algn="ctr"/>
            <a:r>
              <a:rPr lang="it-IT" b="1" dirty="0">
                <a:solidFill>
                  <a:schemeClr val="tx1"/>
                </a:solidFill>
                <a:latin typeface="Copperplate" panose="02000504000000020004" pitchFamily="2" charset="77"/>
              </a:rPr>
              <a:t>consente di apprezzare</a:t>
            </a:r>
          </a:p>
          <a:p>
            <a:pPr algn="ctr"/>
            <a:r>
              <a:rPr lang="it-IT" b="1" dirty="0">
                <a:solidFill>
                  <a:schemeClr val="tx1"/>
                </a:solidFill>
                <a:latin typeface="Copperplate" panose="02000504000000020004" pitchFamily="2" charset="77"/>
              </a:rPr>
              <a:t>eventuali anomalie morfo-funzionali («soffi»)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TIPI DI VASI PRESENTI NEL SISTEMA CIRCOLATORIO SANGUIFERO</a:t>
            </a:r>
          </a:p>
        </p:txBody>
      </p:sp>
      <p:sp>
        <p:nvSpPr>
          <p:cNvPr id="14338" name="Rectangle 2"/>
          <p:cNvSpPr>
            <a:spLocks noGrp="1" noChangeArrowheads="1"/>
          </p:cNvSpPr>
          <p:nvPr>
            <p:ph type="body" idx="1"/>
          </p:nvPr>
        </p:nvSpPr>
        <p:spPr>
          <a:xfrm>
            <a:off x="0" y="1143000"/>
            <a:ext cx="9144000" cy="5715000"/>
          </a:xfrm>
          <a:ln/>
        </p:spPr>
        <p:txBody>
          <a:bodyPr/>
          <a:lstStyle/>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ARTERIE: conducono il sangue dal CUORE nei vari DISTRETTI CORPOREI, indipendentemente se esse contengono sangue ossigenato o meno</a:t>
            </a:r>
          </a:p>
          <a:p>
            <a:pPr marL="323850" indent="-304800" algn="just">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VENE: conducono il sangue dai vari DISTRETTI CORPOREI al CUORE</a:t>
            </a: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VASI DEI MICROCIRCOLI: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CAPILLARI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CONTINUI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FENESTRATI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SINUSOIDI</a:t>
            </a:r>
          </a:p>
        </p:txBody>
      </p:sp>
    </p:spTree>
    <p:extLst>
      <p:ext uri="{BB962C8B-B14F-4D97-AF65-F5344CB8AC3E}">
        <p14:creationId xmlns:p14="http://schemas.microsoft.com/office/powerpoint/2010/main" val="1408104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7660FF-3496-0646-B37C-1A3F1196EE72}"/>
              </a:ext>
            </a:extLst>
          </p:cNvPr>
          <p:cNvSpPr>
            <a:spLocks noGrp="1"/>
          </p:cNvSpPr>
          <p:nvPr>
            <p:ph type="title"/>
          </p:nvPr>
        </p:nvSpPr>
        <p:spPr>
          <a:xfrm>
            <a:off x="0" y="25265"/>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ANATOMO-MICROSCOPICA del CUORE</a:t>
            </a:r>
          </a:p>
        </p:txBody>
      </p:sp>
      <p:sp>
        <p:nvSpPr>
          <p:cNvPr id="3" name="Segnaposto contenuto 2">
            <a:extLst>
              <a:ext uri="{FF2B5EF4-FFF2-40B4-BE49-F238E27FC236}">
                <a16:creationId xmlns:a16="http://schemas.microsoft.com/office/drawing/2014/main" id="{57B2894B-868C-1A43-84E9-9018F078DF7E}"/>
              </a:ext>
            </a:extLst>
          </p:cNvPr>
          <p:cNvSpPr>
            <a:spLocks noGrp="1"/>
          </p:cNvSpPr>
          <p:nvPr>
            <p:ph idx="1"/>
          </p:nvPr>
        </p:nvSpPr>
        <p:spPr>
          <a:xfrm>
            <a:off x="539552" y="1052736"/>
            <a:ext cx="8280920" cy="5805264"/>
          </a:xfrm>
        </p:spPr>
        <p:txBody>
          <a:bodyPr/>
          <a:lstStyle/>
          <a:p>
            <a:r>
              <a:rPr lang="it-IT" sz="2400" b="1" dirty="0">
                <a:solidFill>
                  <a:schemeClr val="tx1"/>
                </a:solidFill>
                <a:latin typeface="Chalkboard" panose="03050602040202020205" pitchFamily="66" charset="77"/>
              </a:rPr>
              <a:t>La Tonaca Intima del Cuore riveste le 4 Cavità e viene definita ENDOCARDIO (cellule appiattite).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Profondamente allo Strato </a:t>
            </a:r>
            <a:r>
              <a:rPr lang="it-IT" sz="2400" b="1" dirty="0" err="1">
                <a:solidFill>
                  <a:schemeClr val="tx1"/>
                </a:solidFill>
                <a:latin typeface="Chalkboard" panose="03050602040202020205" pitchFamily="66" charset="77"/>
              </a:rPr>
              <a:t>Sottoendocardico</a:t>
            </a:r>
            <a:r>
              <a:rPr lang="it-IT" sz="2400" b="1" dirty="0">
                <a:solidFill>
                  <a:schemeClr val="tx1"/>
                </a:solidFill>
                <a:latin typeface="Chalkboard" panose="03050602040202020205" pitchFamily="66" charset="77"/>
              </a:rPr>
              <a:t> si localizza la Tonaca Media (molto spessa) del MIOCARDIO.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 Tonaca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esterna è la SIEROSA PERICARDICA con la porzione che aderisce al miocardio, denominata EPICARDIO. L’ Epicardio si «riflette» sul PERICARDIO FIBROSO e fra queste 2 porzioni sierose si delimita uno spazio, con una minima quantità di liquido (Cavità Pericardica), che garantisce l’ottimale attività contrattile del cuore.</a:t>
            </a:r>
          </a:p>
        </p:txBody>
      </p:sp>
    </p:spTree>
    <p:extLst>
      <p:ext uri="{BB962C8B-B14F-4D97-AF65-F5344CB8AC3E}">
        <p14:creationId xmlns:p14="http://schemas.microsoft.com/office/powerpoint/2010/main" val="3904611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SCHEMA STRUTTURALE</a:t>
            </a:r>
          </a:p>
        </p:txBody>
      </p:sp>
      <p:pic>
        <p:nvPicPr>
          <p:cNvPr id="47107" name="Picture 3"/>
          <p:cNvPicPr>
            <a:picLocks noChangeAspect="1" noChangeArrowheads="1"/>
          </p:cNvPicPr>
          <p:nvPr/>
        </p:nvPicPr>
        <p:blipFill>
          <a:blip r:embed="rId3" cstate="screen">
            <a:lum bright="-42000" contrast="24000"/>
            <a:extLst>
              <a:ext uri="{28A0092B-C50C-407E-A947-70E740481C1C}">
                <a14:useLocalDpi xmlns:a14="http://schemas.microsoft.com/office/drawing/2010/main"/>
              </a:ext>
            </a:extLst>
          </a:blip>
          <a:srcRect/>
          <a:stretch>
            <a:fillRect/>
          </a:stretch>
        </p:blipFill>
        <p:spPr bwMode="auto">
          <a:xfrm>
            <a:off x="1061579" y="764704"/>
            <a:ext cx="7020842" cy="5872285"/>
          </a:xfrm>
          <a:prstGeom prst="rect">
            <a:avLst/>
          </a:prstGeom>
          <a:noFill/>
          <a:ln>
            <a:noFill/>
          </a:ln>
          <a:effectLst/>
          <a:extLst>
            <a:ext uri="{909E8E84-426E-40DD-AFC4-6F175D3DCCD1}">
              <a14:hiddenFill xmlns:a14="http://schemas.microsoft.com/office/drawing/2010/main">
                <a:blipFill dpi="0" rotWithShape="0">
                  <a:blip>
                    <a:lum bright="-42000" contrast="24000"/>
                  </a:blip>
                  <a:srcRect l="7361" t="16508" r="322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p>
        </p:txBody>
      </p:sp>
      <p:sp>
        <p:nvSpPr>
          <p:cNvPr id="49154" name="Rectangle 2"/>
          <p:cNvSpPr>
            <a:spLocks noGrp="1" noChangeArrowheads="1"/>
          </p:cNvSpPr>
          <p:nvPr>
            <p:ph type="body" idx="1"/>
          </p:nvPr>
        </p:nvSpPr>
        <p:spPr>
          <a:xfrm>
            <a:off x="467544" y="620688"/>
            <a:ext cx="8208912" cy="5867400"/>
          </a:xfrm>
          <a:ln/>
        </p:spPr>
        <p:txBody>
          <a:bodyPr/>
          <a:lstStyle/>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Il MIOCARDIO è un Tessuto Muscolare Striato caratterizzato dal possedere CELLULE MONONUCLEATE (FIBROCELLULE), che prende inserzione sul cosiddetto SCHELETRO FIBROSO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Morfo-Funzionalmente si suddivide in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MIOCARDIO COMUNE o DI LAVORO : la componente prevalente, che provvede alla effettiva attività contrattile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MIOCARDIO SPECIFICO o TESSUTO DI CONDUZIONE: «sostituisce» nel Cuore l’attività diretta del Sistema Nervoso per indurre la contrazione del Miocardio Comune. Tuttavia, esiste un controllo del Sistema Nervoso sul Tessuto di Conduzione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228600" y="381000"/>
            <a:ext cx="3048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COMUNE</a:t>
            </a:r>
          </a:p>
        </p:txBody>
      </p:sp>
      <p:pic>
        <p:nvPicPr>
          <p:cNvPr id="50178"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608388" y="0"/>
            <a:ext cx="5535612" cy="68580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Text Box 3"/>
          <p:cNvSpPr txBox="1">
            <a:spLocks noChangeArrowheads="1"/>
          </p:cNvSpPr>
          <p:nvPr/>
        </p:nvSpPr>
        <p:spPr bwMode="auto">
          <a:xfrm>
            <a:off x="228600" y="2598738"/>
            <a:ext cx="2789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duster" panose="03050602040202020205" pitchFamily="66" charset="77"/>
              </a:rPr>
              <a:t>FIBROCELLULA</a:t>
            </a:r>
          </a:p>
        </p:txBody>
      </p:sp>
      <p:sp>
        <p:nvSpPr>
          <p:cNvPr id="50180" name="Line 4"/>
          <p:cNvSpPr>
            <a:spLocks noChangeShapeType="1"/>
          </p:cNvSpPr>
          <p:nvPr/>
        </p:nvSpPr>
        <p:spPr bwMode="auto">
          <a:xfrm flipV="1">
            <a:off x="2971800" y="1504950"/>
            <a:ext cx="3200400" cy="1257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1" name="Text Box 5"/>
          <p:cNvSpPr txBox="1">
            <a:spLocks noChangeArrowheads="1"/>
          </p:cNvSpPr>
          <p:nvPr/>
        </p:nvSpPr>
        <p:spPr bwMode="auto">
          <a:xfrm>
            <a:off x="1050925" y="3249613"/>
            <a:ext cx="126057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Franklin Gothic Medium" panose="020B0603020102020204" pitchFamily="34" charset="0"/>
              </a:rPr>
              <a:t>NUCLEO</a:t>
            </a:r>
          </a:p>
        </p:txBody>
      </p:sp>
      <p:sp>
        <p:nvSpPr>
          <p:cNvPr id="50182" name="Line 6"/>
          <p:cNvSpPr>
            <a:spLocks noChangeShapeType="1"/>
          </p:cNvSpPr>
          <p:nvPr/>
        </p:nvSpPr>
        <p:spPr bwMode="auto">
          <a:xfrm flipV="1">
            <a:off x="2667000" y="1733550"/>
            <a:ext cx="3429000" cy="1790700"/>
          </a:xfrm>
          <a:prstGeom prst="line">
            <a:avLst/>
          </a:prstGeom>
          <a:noFill/>
          <a:ln w="2844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3" name="Text Box 7"/>
          <p:cNvSpPr txBox="1">
            <a:spLocks noChangeArrowheads="1"/>
          </p:cNvSpPr>
          <p:nvPr/>
        </p:nvSpPr>
        <p:spPr bwMode="auto">
          <a:xfrm>
            <a:off x="0" y="4191000"/>
            <a:ext cx="342783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DISCO INTERCALARE</a:t>
            </a:r>
            <a:r>
              <a:rPr lang="it-IT" altLang="it-IT" b="1" dirty="0">
                <a:solidFill>
                  <a:schemeClr val="tx1"/>
                </a:solidFill>
                <a:latin typeface="Comic Sans MS" panose="030F0902030302020204" pitchFamily="66" charset="0"/>
              </a:rPr>
              <a:t> </a:t>
            </a:r>
          </a:p>
          <a:p>
            <a:pPr>
              <a:buClrTx/>
              <a:buFontTx/>
              <a:buNone/>
            </a:pPr>
            <a:r>
              <a:rPr lang="it-IT" altLang="it-IT" b="1" dirty="0">
                <a:solidFill>
                  <a:schemeClr val="tx1"/>
                </a:solidFill>
                <a:latin typeface="Comic Sans MS" panose="030F0902030302020204" pitchFamily="66" charset="0"/>
              </a:rPr>
              <a:t>(stria scalariforme)</a:t>
            </a:r>
          </a:p>
        </p:txBody>
      </p:sp>
      <p:sp>
        <p:nvSpPr>
          <p:cNvPr id="50184" name="Line 8"/>
          <p:cNvSpPr>
            <a:spLocks noChangeShapeType="1"/>
          </p:cNvSpPr>
          <p:nvPr/>
        </p:nvSpPr>
        <p:spPr bwMode="auto">
          <a:xfrm flipV="1">
            <a:off x="3505200" y="2266950"/>
            <a:ext cx="3810000" cy="2400300"/>
          </a:xfrm>
          <a:prstGeom prst="line">
            <a:avLst/>
          </a:prstGeom>
          <a:noFill/>
          <a:ln w="38160" cap="sq">
            <a:solidFill>
              <a:srgbClr val="99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152400" y="228600"/>
            <a:ext cx="8763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MIOCARDIO COMUNE: ULTRASTRUTTURA</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63638"/>
            <a:ext cx="8001000" cy="5489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683568" y="-171400"/>
            <a:ext cx="77724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752" y="740981"/>
            <a:ext cx="4614664" cy="6094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8238"/>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DI CONDUZIONE</a:t>
            </a:r>
          </a:p>
        </p:txBody>
      </p:sp>
      <p:sp>
        <p:nvSpPr>
          <p:cNvPr id="53250" name="Rectangle 2"/>
          <p:cNvSpPr>
            <a:spLocks noGrp="1" noChangeArrowheads="1"/>
          </p:cNvSpPr>
          <p:nvPr>
            <p:ph type="body" idx="1"/>
          </p:nvPr>
        </p:nvSpPr>
        <p:spPr>
          <a:xfrm>
            <a:off x="323528" y="1058562"/>
            <a:ext cx="8496944" cy="5334000"/>
          </a:xfrm>
          <a:ln/>
        </p:spPr>
        <p:txBody>
          <a:bodyPr/>
          <a:lstStyle/>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Le cellule del MIOCARDIO SPECIFICO sono SPROVVISTE della Striatura e sono distinguibili al microscopio come cellule decisamente più chiare.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300" b="1" dirty="0">
              <a:solidFill>
                <a:schemeClr val="tx1"/>
              </a:solidFill>
              <a:latin typeface="Comic Sans MS" panose="030F0902030302020204" pitchFamily="66" charset="0"/>
            </a:endParaRP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Il Miocardio Specifico si organizza in raggruppamenti cellulari costituenti il cosiddetto</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 SISTEMA di CONDUZIONE del CUORE: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300" b="1" dirty="0">
              <a:solidFill>
                <a:schemeClr val="tx1"/>
              </a:solidFill>
              <a:latin typeface="Comic Sans MS" panose="030F0902030302020204" pitchFamily="66" charset="0"/>
            </a:endParaRP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SISTEMA NODALE: </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NODO SENO-ATRIALE e NODO ATRIO-VENTRICOLARE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SISTEMA ATRIO-VENTRICOLARE con FASCIO di HIS e BRANCHE VENTRICOLARI DESTRA e SINISTRA</a:t>
            </a:r>
          </a:p>
          <a:p>
            <a:pPr marL="457200" indent="-457200">
              <a:spcBef>
                <a:spcPts val="700"/>
              </a:spcBef>
              <a:buClr>
                <a:srgbClr val="00FFFF"/>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b="1"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0" y="1524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DI CONDUZIONE DEL CUORE</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790575"/>
            <a:ext cx="8153400" cy="599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89D828-0CEB-9648-9AE2-170F94BE20FB}"/>
              </a:ext>
            </a:extLst>
          </p:cNvPr>
          <p:cNvSpPr>
            <a:spLocks noGrp="1"/>
          </p:cNvSpPr>
          <p:nvPr>
            <p:ph type="title"/>
          </p:nvPr>
        </p:nvSpPr>
        <p:spPr>
          <a:xfrm>
            <a:off x="0"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INNERVAZIONE AUTONOMA del CUORE</a:t>
            </a:r>
          </a:p>
        </p:txBody>
      </p:sp>
      <p:sp>
        <p:nvSpPr>
          <p:cNvPr id="3" name="Segnaposto contenuto 2">
            <a:extLst>
              <a:ext uri="{FF2B5EF4-FFF2-40B4-BE49-F238E27FC236}">
                <a16:creationId xmlns:a16="http://schemas.microsoft.com/office/drawing/2014/main" id="{0D3EC063-2099-AA40-8C1C-5C6340662D88}"/>
              </a:ext>
            </a:extLst>
          </p:cNvPr>
          <p:cNvSpPr>
            <a:spLocks noGrp="1"/>
          </p:cNvSpPr>
          <p:nvPr>
            <p:ph idx="1"/>
          </p:nvPr>
        </p:nvSpPr>
        <p:spPr>
          <a:xfrm>
            <a:off x="539552" y="908720"/>
            <a:ext cx="8208912" cy="6093296"/>
          </a:xfrm>
        </p:spPr>
        <p:txBody>
          <a:bodyPr/>
          <a:lstStyle/>
          <a:p>
            <a:r>
              <a:rPr lang="it-IT" sz="2800" b="1" dirty="0">
                <a:solidFill>
                  <a:schemeClr val="tx1"/>
                </a:solidFill>
                <a:latin typeface="Copperplate" panose="02000504000000020004" pitchFamily="2" charset="77"/>
              </a:rPr>
              <a:t>Il Sistema Nervoso Autonomo influenza il SISTEMA DI CONDUZIONE DEL CUORE modulandone l’attività.</a:t>
            </a:r>
          </a:p>
          <a:p>
            <a:r>
              <a:rPr lang="it-IT" sz="2800" b="1" dirty="0">
                <a:solidFill>
                  <a:schemeClr val="tx1"/>
                </a:solidFill>
                <a:latin typeface="Copperplate" panose="02000504000000020004" pitchFamily="2" charset="77"/>
              </a:rPr>
              <a:t>Il CENTRO CARDIOACCELERATORE del BULBO influenza il SISTEMA NERVOSO ORTOSIMPATICO (</a:t>
            </a:r>
            <a:r>
              <a:rPr lang="it-IT" sz="2800" b="1" dirty="0" err="1">
                <a:solidFill>
                  <a:schemeClr val="tx1"/>
                </a:solidFill>
                <a:latin typeface="Copperplate" panose="02000504000000020004" pitchFamily="2" charset="77"/>
              </a:rPr>
              <a:t>mielomeri</a:t>
            </a:r>
            <a:r>
              <a:rPr lang="it-IT" sz="2800" b="1" dirty="0">
                <a:solidFill>
                  <a:schemeClr val="tx1"/>
                </a:solidFill>
                <a:latin typeface="Copperplate" panose="02000504000000020004" pitchFamily="2" charset="77"/>
              </a:rPr>
              <a:t> T1-T4), incrementando la Frequenza Cardiaca;</a:t>
            </a:r>
          </a:p>
          <a:p>
            <a:r>
              <a:rPr lang="it-IT" sz="2800" b="1" dirty="0">
                <a:solidFill>
                  <a:schemeClr val="tx1"/>
                </a:solidFill>
                <a:latin typeface="Copperplate" panose="02000504000000020004" pitchFamily="2" charset="77"/>
              </a:rPr>
              <a:t>Il centro CARDIOINIBITORE, stimolando il Nucleo Motore Dorsale del NERVO VAGO (X paio), attiva il Sistema Nervoso PARASIMPATICO che provvede a rallentare l’attività cardiaca.</a:t>
            </a:r>
          </a:p>
        </p:txBody>
      </p:sp>
    </p:spTree>
    <p:extLst>
      <p:ext uri="{BB962C8B-B14F-4D97-AF65-F5344CB8AC3E}">
        <p14:creationId xmlns:p14="http://schemas.microsoft.com/office/powerpoint/2010/main" val="1170319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12"/>
          <p:cNvPicPr>
            <a:picLocks noGrp="1" noChangeAspect="1"/>
          </p:cNvPicPr>
          <p:nvPr isPhoto="1"/>
        </p:nvPicPr>
        <p:blipFill>
          <a:blip r:embed="rId2">
            <a:extLst>
              <a:ext uri="{BEBA8EAE-BF5A-486C-A8C5-ECC9F3942E4B}">
                <a14:imgProps xmlns:a14="http://schemas.microsoft.com/office/drawing/2010/main">
                  <a14:imgLayer>
                    <a14:imgEffect>
                      <a14:sharpenSoften amount="43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2259013" y="0"/>
            <a:ext cx="4625975" cy="6858000"/>
          </a:xfrm>
          <a:prstGeom prst="rect">
            <a:avLst/>
          </a:prstGeom>
          <a:noFill/>
          <a:ln>
            <a:noFill/>
          </a:ln>
        </p:spPr>
      </p:pic>
    </p:spTree>
    <p:extLst>
      <p:ext uri="{BB962C8B-B14F-4D97-AF65-F5344CB8AC3E}">
        <p14:creationId xmlns:p14="http://schemas.microsoft.com/office/powerpoint/2010/main" val="215838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DE0F27-2400-E44F-80F4-34D7D7E7888B}"/>
              </a:ext>
            </a:extLst>
          </p:cNvPr>
          <p:cNvSpPr>
            <a:spLocks noGrp="1"/>
          </p:cNvSpPr>
          <p:nvPr>
            <p:ph type="title"/>
          </p:nvPr>
        </p:nvSpPr>
        <p:spPr>
          <a:xfrm>
            <a:off x="7185" y="1463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SANGUE</a:t>
            </a:r>
          </a:p>
        </p:txBody>
      </p:sp>
      <p:sp>
        <p:nvSpPr>
          <p:cNvPr id="3" name="Segnaposto contenuto 2">
            <a:extLst>
              <a:ext uri="{FF2B5EF4-FFF2-40B4-BE49-F238E27FC236}">
                <a16:creationId xmlns:a16="http://schemas.microsoft.com/office/drawing/2014/main" id="{1AC3F5CB-732A-0D45-9FFC-860C6B4C3263}"/>
              </a:ext>
            </a:extLst>
          </p:cNvPr>
          <p:cNvSpPr>
            <a:spLocks noGrp="1"/>
          </p:cNvSpPr>
          <p:nvPr>
            <p:ph idx="1"/>
          </p:nvPr>
        </p:nvSpPr>
        <p:spPr>
          <a:xfrm>
            <a:off x="7185" y="1129015"/>
            <a:ext cx="9144000" cy="5517232"/>
          </a:xfrm>
        </p:spPr>
        <p:txBody>
          <a:bodyPr/>
          <a:lstStyle/>
          <a:p>
            <a:r>
              <a:rPr lang="it-IT" sz="2800" dirty="0">
                <a:solidFill>
                  <a:schemeClr val="tx1"/>
                </a:solidFill>
                <a:latin typeface="Chalkboard SE" panose="03050602040202020205" pitchFamily="66" charset="77"/>
              </a:rPr>
              <a:t>Tessuto CONNETTIVO con ECM Liquida, nell’ambito del quale le Cellule della Serie Rossa (ERITROCITI) sono deputate ad attuare gli SCAMBI GASSOSI Ossigeno vs. Anidride Carbonica, sia nell’ ambito dei diversi distretti corporei (fornitura di Ossigeno ed asporto di Anidride Carbonica), sia nello specifico ambito polmonare (prelevare Ossigeno dall’ Aria Inspirata ed espellere Anidride Carbonica nell’ Aria Espirata).</a:t>
            </a:r>
          </a:p>
          <a:p>
            <a:r>
              <a:rPr lang="it-IT" sz="2800" dirty="0">
                <a:solidFill>
                  <a:schemeClr val="tx1"/>
                </a:solidFill>
                <a:latin typeface="Chalkboard SE" panose="03050602040202020205" pitchFamily="66" charset="77"/>
              </a:rPr>
              <a:t>Per tale motivo, sono necessarie 2 distinte sezioni </a:t>
            </a:r>
            <a:r>
              <a:rPr lang="it-IT" sz="2800" dirty="0" err="1">
                <a:solidFill>
                  <a:schemeClr val="tx1"/>
                </a:solidFill>
                <a:latin typeface="Chalkboard SE" panose="03050602040202020205" pitchFamily="66" charset="77"/>
              </a:rPr>
              <a:t>morfofunzionali</a:t>
            </a:r>
            <a:r>
              <a:rPr lang="it-IT" sz="2800" dirty="0">
                <a:solidFill>
                  <a:schemeClr val="tx1"/>
                </a:solidFill>
                <a:latin typeface="Chalkboard SE" panose="03050602040202020205" pitchFamily="66" charset="77"/>
              </a:rPr>
              <a:t>.</a:t>
            </a:r>
          </a:p>
          <a:p>
            <a:pPr marL="457200" indent="-457200">
              <a:buFontTx/>
              <a:buChar char="-"/>
            </a:pPr>
            <a:r>
              <a:rPr lang="it-IT" sz="2800" dirty="0">
                <a:solidFill>
                  <a:schemeClr val="tx1"/>
                </a:solidFill>
                <a:latin typeface="Chalkboard SE" panose="03050602040202020205" pitchFamily="66" charset="77"/>
              </a:rPr>
              <a:t>GRANDE CIRCOLAZIONE o SISTEMICA</a:t>
            </a:r>
          </a:p>
          <a:p>
            <a:pPr marL="457200" indent="-457200">
              <a:buFontTx/>
              <a:buChar char="-"/>
            </a:pPr>
            <a:r>
              <a:rPr lang="it-IT" sz="2800" dirty="0">
                <a:solidFill>
                  <a:schemeClr val="tx1"/>
                </a:solidFill>
                <a:latin typeface="Chalkboard SE" panose="03050602040202020205" pitchFamily="66" charset="77"/>
              </a:rPr>
              <a:t>PICCOLA CIRCOLAZIONE o POLMONARE</a:t>
            </a:r>
          </a:p>
        </p:txBody>
      </p:sp>
    </p:spTree>
    <p:extLst>
      <p:ext uri="{BB962C8B-B14F-4D97-AF65-F5344CB8AC3E}">
        <p14:creationId xmlns:p14="http://schemas.microsoft.com/office/powerpoint/2010/main" val="1495649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541DC-D5DE-D84B-926A-2D692E95777D}"/>
              </a:ext>
            </a:extLst>
          </p:cNvPr>
          <p:cNvSpPr>
            <a:spLocks noGrp="1"/>
          </p:cNvSpPr>
          <p:nvPr>
            <p:ph type="title"/>
          </p:nvPr>
        </p:nvSpPr>
        <p:spPr>
          <a:xfrm>
            <a:off x="106551" y="2276872"/>
            <a:ext cx="9036496"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CORONARICA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 Vascolarizzazione Sanguifera del Cuore</a:t>
            </a:r>
          </a:p>
        </p:txBody>
      </p:sp>
    </p:spTree>
    <p:extLst>
      <p:ext uri="{BB962C8B-B14F-4D97-AF65-F5344CB8AC3E}">
        <p14:creationId xmlns:p14="http://schemas.microsoft.com/office/powerpoint/2010/main" val="1168397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FF55AEB-C077-304F-8DC8-96A951BEB8C1}"/>
              </a:ext>
            </a:extLst>
          </p:cNvPr>
          <p:cNvSpPr>
            <a:spLocks noGrp="1"/>
          </p:cNvSpPr>
          <p:nvPr>
            <p:ph type="title"/>
          </p:nvPr>
        </p:nvSpPr>
        <p:spPr>
          <a:xfrm>
            <a:off x="0" y="21892"/>
            <a:ext cx="9144000" cy="81482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CORONARIA</a:t>
            </a:r>
          </a:p>
        </p:txBody>
      </p:sp>
      <p:sp>
        <p:nvSpPr>
          <p:cNvPr id="4" name="Segnaposto contenuto 3">
            <a:extLst>
              <a:ext uri="{FF2B5EF4-FFF2-40B4-BE49-F238E27FC236}">
                <a16:creationId xmlns:a16="http://schemas.microsoft.com/office/drawing/2014/main" id="{CABCFE7A-7B0A-0B4F-9756-33C94BB3860C}"/>
              </a:ext>
            </a:extLst>
          </p:cNvPr>
          <p:cNvSpPr>
            <a:spLocks noGrp="1"/>
          </p:cNvSpPr>
          <p:nvPr>
            <p:ph idx="1"/>
          </p:nvPr>
        </p:nvSpPr>
        <p:spPr>
          <a:xfrm>
            <a:off x="107504" y="1052736"/>
            <a:ext cx="9036496" cy="5805264"/>
          </a:xfrm>
        </p:spPr>
        <p:txBody>
          <a:bodyPr/>
          <a:lstStyle/>
          <a:p>
            <a:r>
              <a:rPr lang="it-IT" sz="2400" dirty="0">
                <a:solidFill>
                  <a:schemeClr val="tx1"/>
                </a:solidFill>
                <a:latin typeface="Comic Sans MS" panose="030F0902030302020204" pitchFamily="66" charset="0"/>
              </a:rPr>
              <a:t>Costituisce la Circolazione Sanguifera che provvede alla irrorazione del Miocardio</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Consta delle 2 ARTERIE CORONARIE (Destra e Sinistra), che originano dalla Aorta Ascendente e si dispongono nei 2 Solchi Atrioventricolari Posteriore ed Anteriore, per emettere ulteriori rami nei Solchi Interventricolari Posteriore ed Anteriore.</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I Microcircoli drenano in una Rete Venosa che confluisce nel SENO VENOSO CORONARIO e, i minima parte, nella Vena Cardiaca Magna, che affluisco all’ Atrio Destro</a:t>
            </a:r>
          </a:p>
        </p:txBody>
      </p:sp>
    </p:spTree>
    <p:extLst>
      <p:ext uri="{BB962C8B-B14F-4D97-AF65-F5344CB8AC3E}">
        <p14:creationId xmlns:p14="http://schemas.microsoft.com/office/powerpoint/2010/main" val="1027769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110">
            <a:extLst>
              <a:ext uri="{FF2B5EF4-FFF2-40B4-BE49-F238E27FC236}">
                <a16:creationId xmlns:a16="http://schemas.microsoft.com/office/drawing/2014/main" id="{5499740C-4996-3D4B-B3C0-4EE79DE3D1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1907704" y="0"/>
            <a:ext cx="4824536" cy="6857998"/>
          </a:xfrm>
          <a:prstGeom prst="rect">
            <a:avLst/>
          </a:prstGeom>
          <a:noFill/>
          <a:ln>
            <a:noFill/>
          </a:ln>
        </p:spPr>
      </p:pic>
    </p:spTree>
    <p:extLst>
      <p:ext uri="{BB962C8B-B14F-4D97-AF65-F5344CB8AC3E}">
        <p14:creationId xmlns:p14="http://schemas.microsoft.com/office/powerpoint/2010/main" val="318508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SEZIONI MORFO-FUNZIONALI DEL SISTEMA CIRCOLATORIO SANGUIFERO</a:t>
            </a:r>
          </a:p>
        </p:txBody>
      </p:sp>
      <p:sp>
        <p:nvSpPr>
          <p:cNvPr id="10242" name="Rectangle 2"/>
          <p:cNvSpPr>
            <a:spLocks noGrp="1" noChangeArrowheads="1"/>
          </p:cNvSpPr>
          <p:nvPr>
            <p:ph type="body" idx="1"/>
          </p:nvPr>
        </p:nvSpPr>
        <p:spPr>
          <a:xfrm>
            <a:off x="0" y="1066800"/>
            <a:ext cx="9144000" cy="5562600"/>
          </a:xfrm>
          <a:ln/>
        </p:spPr>
        <p:txBody>
          <a:bodyPr/>
          <a:lstStyle/>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SISTEMICA o GRANDE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APPORTA OSSIGENO e METABOLITI AI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VARI DISTRETTI CORPOREI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NE ASPORTA ANIDRIDE CARBONICA e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CATABOLITI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3000" dirty="0">
              <a:solidFill>
                <a:schemeClr val="tx1"/>
              </a:solidFill>
              <a:latin typeface="Chalkboard SE" panose="03050602040202020205" pitchFamily="66" charset="77"/>
            </a:endParaRPr>
          </a:p>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POLMONARE o PICCOLA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VEICOLA IL SANGUE AI POLMONI PER LA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SUA OSSIGENAZIONE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rgbClr val="00FFFF"/>
              </a:solidFill>
              <a:latin typeface="Arial Black" panose="020B0A04020102020204" pitchFamily="34" charset="0"/>
            </a:endParaRP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latin typeface="Arial Black" panose="020B0A04020102020204" pitchFamily="34" charset="0"/>
              </a:rPr>
              <a:t>   </a:t>
            </a: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388" y="71438"/>
            <a:ext cx="4679950" cy="6767512"/>
          </a:xfrm>
          <a:prstGeom prst="rect">
            <a:avLst/>
          </a:prstGeom>
          <a:noFill/>
          <a:ln>
            <a:noFill/>
          </a:ln>
          <a:effectLst/>
          <a:extLst>
            <a:ext uri="{909E8E84-426E-40DD-AFC4-6F175D3DCCD1}">
              <a14:hiddenFill xmlns:a14="http://schemas.microsoft.com/office/drawing/2010/main">
                <a:blipFill dpi="0" rotWithShape="0">
                  <a:blip/>
                  <a:srcRect l="8708" t="2780" r="4375"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3"/>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72848" y="548680"/>
            <a:ext cx="6776789" cy="5899793"/>
          </a:xfrm>
          <a:prstGeom prst="rect">
            <a:avLst/>
          </a:prstGeom>
          <a:noFill/>
          <a:ln>
            <a:noFill/>
          </a:ln>
        </p:spPr>
      </p:pic>
      <p:pic>
        <p:nvPicPr>
          <p:cNvPr id="3" name="Picture 1" descr="2223">
            <a:extLst>
              <a:ext uri="{FF2B5EF4-FFF2-40B4-BE49-F238E27FC236}">
                <a16:creationId xmlns:a16="http://schemas.microsoft.com/office/drawing/2014/main" id="{705AEEE3-CAFE-304A-A2D4-2602A9C7B150}"/>
              </a:ext>
            </a:extLst>
          </p:cNvPr>
          <p:cNvPicPr>
            <a:picLocks noGrp="1" noChangeAspect="1"/>
          </p:cNvPicPr>
          <p:nvPr isPhoto="1"/>
        </p:nvPicPr>
        <p:blipFill rotWithShape="1">
          <a:blip r:embed="rId3"/>
          <a:srcRect/>
          <a:stretch/>
        </p:blipFill>
        <p:spPr>
          <a:xfrm>
            <a:off x="1971675" y="6597352"/>
            <a:ext cx="1664221" cy="413048"/>
          </a:xfrm>
          <a:prstGeom prst="rect">
            <a:avLst/>
          </a:prstGeom>
          <a:noFill/>
          <a:ln>
            <a:noFill/>
          </a:ln>
        </p:spPr>
      </p:pic>
      <p:pic>
        <p:nvPicPr>
          <p:cNvPr id="4" name="Picture 1" descr="2223">
            <a:extLst>
              <a:ext uri="{FF2B5EF4-FFF2-40B4-BE49-F238E27FC236}">
                <a16:creationId xmlns:a16="http://schemas.microsoft.com/office/drawing/2014/main" id="{2FDD6EDD-FFB4-6744-AD9F-E40B762D2F04}"/>
              </a:ext>
            </a:extLst>
          </p:cNvPr>
          <p:cNvPicPr>
            <a:picLocks noGrp="1" noChangeAspect="1"/>
          </p:cNvPicPr>
          <p:nvPr isPhoto="1"/>
        </p:nvPicPr>
        <p:blipFill rotWithShape="1">
          <a:blip r:embed="rId4" cstate="screen">
            <a:lum/>
            <a:extLst>
              <a:ext uri="{28A0092B-C50C-407E-A947-70E740481C1C}">
                <a14:useLocalDpi xmlns:a14="http://schemas.microsoft.com/office/drawing/2010/main"/>
              </a:ext>
            </a:extLst>
          </a:blip>
          <a:srcRect/>
          <a:stretch/>
        </p:blipFill>
        <p:spPr>
          <a:xfrm>
            <a:off x="735861" y="86663"/>
            <a:ext cx="2471628" cy="576064"/>
          </a:xfrm>
          <a:prstGeom prst="rect">
            <a:avLst/>
          </a:prstGeom>
          <a:noFill/>
          <a:ln>
            <a:noFill/>
          </a:ln>
        </p:spPr>
      </p:pic>
      <p:pic>
        <p:nvPicPr>
          <p:cNvPr id="5" name="Picture 1" descr="2223">
            <a:extLst>
              <a:ext uri="{FF2B5EF4-FFF2-40B4-BE49-F238E27FC236}">
                <a16:creationId xmlns:a16="http://schemas.microsoft.com/office/drawing/2014/main" id="{6F5DE094-B01D-0142-87D6-16BA8C532C64}"/>
              </a:ext>
            </a:extLst>
          </p:cNvPr>
          <p:cNvPicPr>
            <a:picLocks noGrp="1" noChangeAspect="1"/>
          </p:cNvPicPr>
          <p:nvPr isPhoto="1"/>
        </p:nvPicPr>
        <p:blipFill rotWithShape="1">
          <a:blip r:embed="rId5" cstate="screen">
            <a:lum/>
            <a:extLst>
              <a:ext uri="{28A0092B-C50C-407E-A947-70E740481C1C}">
                <a14:useLocalDpi xmlns:a14="http://schemas.microsoft.com/office/drawing/2010/main"/>
              </a:ext>
            </a:extLst>
          </a:blip>
          <a:srcRect/>
          <a:stretch/>
        </p:blipFill>
        <p:spPr>
          <a:xfrm>
            <a:off x="6633223" y="35383"/>
            <a:ext cx="2482616" cy="2284005"/>
          </a:xfrm>
          <a:prstGeom prst="rect">
            <a:avLst/>
          </a:prstGeom>
          <a:noFill/>
          <a:ln>
            <a:noFill/>
          </a:ln>
        </p:spPr>
      </p:pic>
    </p:spTree>
    <p:extLst>
      <p:ext uri="{BB962C8B-B14F-4D97-AF65-F5344CB8AC3E}">
        <p14:creationId xmlns:p14="http://schemas.microsoft.com/office/powerpoint/2010/main" val="1078513876"/>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6122</TotalTime>
  <Words>2236</Words>
  <Application>Microsoft Macintosh PowerPoint</Application>
  <PresentationFormat>Presentazione su schermo (4:3)</PresentationFormat>
  <Paragraphs>243</Paragraphs>
  <Slides>62</Slides>
  <Notes>38</Notes>
  <HiddenSlides>0</HiddenSlides>
  <MMClips>0</MMClips>
  <ScaleCrop>false</ScaleCrop>
  <HeadingPairs>
    <vt:vector size="6" baseType="variant">
      <vt:variant>
        <vt:lpstr>Caratteri utilizzati</vt:lpstr>
      </vt:variant>
      <vt:variant>
        <vt:i4>17</vt:i4>
      </vt:variant>
      <vt:variant>
        <vt:lpstr>Tema</vt:lpstr>
      </vt:variant>
      <vt:variant>
        <vt:i4>2</vt:i4>
      </vt:variant>
      <vt:variant>
        <vt:lpstr>Titoli diapositive</vt:lpstr>
      </vt:variant>
      <vt:variant>
        <vt:i4>62</vt:i4>
      </vt:variant>
    </vt:vector>
  </HeadingPairs>
  <TitlesOfParts>
    <vt:vector size="81" baseType="lpstr">
      <vt:lpstr>Microsoft YaHei</vt:lpstr>
      <vt:lpstr>ＭＳ Ｐゴシック</vt:lpstr>
      <vt:lpstr>Arial</vt:lpstr>
      <vt:lpstr>Arial Black</vt:lpstr>
      <vt:lpstr>Arial Hebrew Scholar</vt:lpstr>
      <vt:lpstr>Bradley Hand</vt:lpstr>
      <vt:lpstr>Calibri</vt:lpstr>
      <vt:lpstr>Chalkboard</vt:lpstr>
      <vt:lpstr>Chalkboard SE</vt:lpstr>
      <vt:lpstr>Chalkduster</vt:lpstr>
      <vt:lpstr>Comic Sans MS</vt:lpstr>
      <vt:lpstr>Copperplate</vt:lpstr>
      <vt:lpstr>Franklin Gothic Medium</vt:lpstr>
      <vt:lpstr>Gurmukhi MN</vt:lpstr>
      <vt:lpstr>Lucida Sans Unicode</vt:lpstr>
      <vt:lpstr>Times New Roman</vt:lpstr>
      <vt:lpstr>Wingdings</vt:lpstr>
      <vt:lpstr>Tema di Office</vt:lpstr>
      <vt:lpstr>Office Theme</vt:lpstr>
      <vt:lpstr> </vt:lpstr>
      <vt:lpstr>SISTEMA  CIRCOLATORIO</vt:lpstr>
      <vt:lpstr>Presentazione standard di PowerPoint</vt:lpstr>
      <vt:lpstr>SISTEMA CIRCOLATORIO SANGUIFERO</vt:lpstr>
      <vt:lpstr>TIPI DI VASI PRESENTI NEL SISTEMA CIRCOLATORIO SANGUIFERO</vt:lpstr>
      <vt:lpstr>SANGUE</vt:lpstr>
      <vt:lpstr>SEZIONI MORFO-FUNZIONALI DEL SISTEMA CIRCOLATORIO SANGUIFERO</vt:lpstr>
      <vt:lpstr>Presentazione standard di PowerPoint</vt:lpstr>
      <vt:lpstr>Presentazione standard di PowerPoint</vt:lpstr>
      <vt:lpstr>CENNI ALLA CIRCOLAZIONE FETALE</vt:lpstr>
      <vt:lpstr>Presentazione standard di PowerPoint</vt:lpstr>
      <vt:lpstr>Presentazione standard di PowerPoint</vt:lpstr>
      <vt:lpstr> ARTERIA vs. VENA</vt:lpstr>
      <vt:lpstr>ARTERIE</vt:lpstr>
      <vt:lpstr>VENE</vt:lpstr>
      <vt:lpstr>Presentazione standard di PowerPoint</vt:lpstr>
      <vt:lpstr>MICROCIRCOLI  SANGUIFERI</vt:lpstr>
      <vt:lpstr>Presentazione standard di PowerPoint</vt:lpstr>
      <vt:lpstr>Presentazione standard di PowerPoint</vt:lpstr>
      <vt:lpstr>MICROCIRCOLI. SANGUIFERI</vt:lpstr>
      <vt:lpstr>Presentazione standard di PowerPoint</vt:lpstr>
      <vt:lpstr>Presentazione standard di PowerPoint</vt:lpstr>
      <vt:lpstr>CAPILLARI SANGUIFERI</vt:lpstr>
      <vt:lpstr>Presentazione standard di PowerPoint</vt:lpstr>
      <vt:lpstr>INTERAZIONI MORFO-FUNZIONALI tra CIRCOLO SANGUIFERO e LINFATICO a LIVELLO dei MICROCIRCOLI e RIASSORBIMENTO del LIQUIDO INTERSTIZIALE</vt:lpstr>
      <vt:lpstr>Presentazione standard di PowerPoint</vt:lpstr>
      <vt:lpstr>FORMAZIONE e RIASSORBIMENTO del LIQUIDO INTERSTIZIALE</vt:lpstr>
      <vt:lpstr>Presentazione standard di PowerPoint</vt:lpstr>
      <vt:lpstr> C U O R E</vt:lpstr>
      <vt:lpstr>Presentazione standard di PowerPoint</vt:lpstr>
      <vt:lpstr>CUORE</vt:lpstr>
      <vt:lpstr>CUORE: RIFERIMENTI TOPOGRAFICI</vt:lpstr>
      <vt:lpstr>Presentazione standard di PowerPoint</vt:lpstr>
      <vt:lpstr>PERICARDIO</vt:lpstr>
      <vt:lpstr>PERICARDIO</vt:lpstr>
      <vt:lpstr>Presentazione standard di PowerPoint</vt:lpstr>
      <vt:lpstr>Presentazione standard di PowerPoint</vt:lpstr>
      <vt:lpstr>CONFORMAZIONE ESTERNA DEL CUORE</vt:lpstr>
      <vt:lpstr>RAPPORTI PRINCIPALI del CUORE</vt:lpstr>
      <vt:lpstr>CONFORMAZIONE INTERNA del CUORE</vt:lpstr>
      <vt:lpstr>Presentazione standard di PowerPoint</vt:lpstr>
      <vt:lpstr>ATRIO DESTRO  CONFORMAZIONE INTERNA</vt:lpstr>
      <vt:lpstr>CUORE SINISTRO CONFORMAZIONE INTERNA </vt:lpstr>
      <vt:lpstr>CONFORMAZIONE INTERNA dei VENTRICOLI</vt:lpstr>
      <vt:lpstr>VALVOLE ATRIO-VENTRICOLARI (o VENOSE)</vt:lpstr>
      <vt:lpstr>VALVOLE ARTERIOSE </vt:lpstr>
      <vt:lpstr>VENTRICOLO DESTRO CONFORMAZIONE INTERNA</vt:lpstr>
      <vt:lpstr> VENTRICOLO SINISTRO CONFORMAZIONE  INTERNA</vt:lpstr>
      <vt:lpstr>VALVOLE CARDIACHE e PUNTI DI AUSCULTAZIONE</vt:lpstr>
      <vt:lpstr>STRUTTURA ANATOMO-MICROSCOPICA del CUORE</vt:lpstr>
      <vt:lpstr>CUORE: SCHEMA STRUTTURALE</vt:lpstr>
      <vt:lpstr>MIOCARDIO </vt:lpstr>
      <vt:lpstr>MIOCARDIO  COMUNE</vt:lpstr>
      <vt:lpstr>MIOCARDIO COMUNE: ULTRASTRUTTURA</vt:lpstr>
      <vt:lpstr>MIOCARDIO  SPECIFICO</vt:lpstr>
      <vt:lpstr>MIOCARDIO SPECIFICO  SISTEMA DI CONDUZIONE</vt:lpstr>
      <vt:lpstr>SISTEMA DI CONDUZIONE DEL CUORE</vt:lpstr>
      <vt:lpstr>INNERVAZIONE AUTONOMA del CUORE</vt:lpstr>
      <vt:lpstr>Presentazione standard di PowerPoint</vt:lpstr>
      <vt:lpstr>CIRCOLAZIONE  CORONARICA - Vascolarizzazione Sanguifera del Cuore</vt:lpstr>
      <vt:lpstr>CIRCOLAZIONE  CORONARIA</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436</cp:revision>
  <cp:lastPrinted>2020-02-13T11:48:13Z</cp:lastPrinted>
  <dcterms:created xsi:type="dcterms:W3CDTF">2000-11-30T12:44:42Z</dcterms:created>
  <dcterms:modified xsi:type="dcterms:W3CDTF">2022-11-15T16:59:03Z</dcterms:modified>
</cp:coreProperties>
</file>