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5"/>
  </p:notesMasterIdLst>
  <p:sldIdLst>
    <p:sldId id="256" r:id="rId3"/>
    <p:sldId id="311" r:id="rId4"/>
    <p:sldId id="313" r:id="rId5"/>
    <p:sldId id="312" r:id="rId6"/>
    <p:sldId id="314" r:id="rId7"/>
    <p:sldId id="317" r:id="rId8"/>
    <p:sldId id="420" r:id="rId9"/>
    <p:sldId id="316" r:id="rId10"/>
    <p:sldId id="421" r:id="rId11"/>
    <p:sldId id="423" r:id="rId12"/>
    <p:sldId id="422" r:id="rId13"/>
    <p:sldId id="424" r:id="rId14"/>
    <p:sldId id="321" r:id="rId15"/>
    <p:sldId id="426" r:id="rId16"/>
    <p:sldId id="425" r:id="rId17"/>
    <p:sldId id="322" r:id="rId18"/>
    <p:sldId id="428" r:id="rId19"/>
    <p:sldId id="326" r:id="rId20"/>
    <p:sldId id="324" r:id="rId21"/>
    <p:sldId id="429" r:id="rId22"/>
    <p:sldId id="430" r:id="rId23"/>
    <p:sldId id="327" r:id="rId24"/>
    <p:sldId id="330" r:id="rId25"/>
    <p:sldId id="329" r:id="rId26"/>
    <p:sldId id="433" r:id="rId27"/>
    <p:sldId id="331" r:id="rId28"/>
    <p:sldId id="434" r:id="rId29"/>
    <p:sldId id="437" r:id="rId30"/>
    <p:sldId id="332" r:id="rId31"/>
    <p:sldId id="435" r:id="rId32"/>
    <p:sldId id="333" r:id="rId33"/>
    <p:sldId id="436" r:id="rId34"/>
    <p:sldId id="334" r:id="rId35"/>
    <p:sldId id="438" r:id="rId36"/>
    <p:sldId id="336" r:id="rId37"/>
    <p:sldId id="335" r:id="rId38"/>
    <p:sldId id="439" r:id="rId39"/>
    <p:sldId id="337" r:id="rId40"/>
    <p:sldId id="338" r:id="rId41"/>
    <p:sldId id="440" r:id="rId42"/>
    <p:sldId id="339" r:id="rId43"/>
    <p:sldId id="343" r:id="rId44"/>
    <p:sldId id="341" r:id="rId45"/>
    <p:sldId id="342" r:id="rId46"/>
    <p:sldId id="442" r:id="rId47"/>
    <p:sldId id="344" r:id="rId48"/>
    <p:sldId id="346" r:id="rId49"/>
    <p:sldId id="443" r:id="rId50"/>
    <p:sldId id="444" r:id="rId51"/>
    <p:sldId id="349" r:id="rId52"/>
    <p:sldId id="355" r:id="rId53"/>
    <p:sldId id="446" r:id="rId54"/>
    <p:sldId id="350" r:id="rId55"/>
    <p:sldId id="352" r:id="rId56"/>
    <p:sldId id="354" r:id="rId57"/>
    <p:sldId id="448" r:id="rId58"/>
    <p:sldId id="450" r:id="rId59"/>
    <p:sldId id="357" r:id="rId60"/>
    <p:sldId id="363" r:id="rId61"/>
    <p:sldId id="452" r:id="rId62"/>
    <p:sldId id="362" r:id="rId63"/>
    <p:sldId id="361" r:id="rId64"/>
    <p:sldId id="364" r:id="rId65"/>
    <p:sldId id="449" r:id="rId66"/>
    <p:sldId id="368" r:id="rId67"/>
    <p:sldId id="369" r:id="rId68"/>
    <p:sldId id="370" r:id="rId69"/>
    <p:sldId id="371" r:id="rId70"/>
    <p:sldId id="372" r:id="rId71"/>
    <p:sldId id="366" r:id="rId72"/>
    <p:sldId id="367" r:id="rId73"/>
    <p:sldId id="457" r:id="rId74"/>
    <p:sldId id="455" r:id="rId75"/>
    <p:sldId id="458" r:id="rId76"/>
    <p:sldId id="365" r:id="rId77"/>
    <p:sldId id="373" r:id="rId78"/>
    <p:sldId id="459" r:id="rId79"/>
    <p:sldId id="374" r:id="rId80"/>
    <p:sldId id="460" r:id="rId81"/>
    <p:sldId id="375" r:id="rId82"/>
    <p:sldId id="461" r:id="rId83"/>
    <p:sldId id="376" r:id="rId8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31"/>
  </p:normalViewPr>
  <p:slideViewPr>
    <p:cSldViewPr>
      <p:cViewPr varScale="1">
        <p:scale>
          <a:sx n="120" d="100"/>
          <a:sy n="120" d="100"/>
        </p:scale>
        <p:origin x="1960"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19</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22</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24</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26</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29</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33</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34</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35</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36</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38</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39</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40</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41</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42</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43</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44</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46</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47</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50</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53</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54</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58</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59</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61</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62</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4</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63</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65</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66</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67</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68</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70</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71</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75</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76</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78</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80</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82</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6</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8</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13</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16</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11/15/22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90872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395536" y="692696"/>
            <a:ext cx="8352928"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59321" y="-136644"/>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548680"/>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53" t="2782" r="4399" b="8789"/>
          <a:stretch>
            <a:fillRect/>
          </a:stretch>
        </p:blipFill>
        <p:spPr bwMode="auto">
          <a:xfrm>
            <a:off x="1907704" y="-3428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467544" y="692696"/>
            <a:ext cx="8352929" cy="5949280"/>
          </a:xfrm>
        </p:spPr>
        <p:txBody>
          <a:bodyPr/>
          <a:lstStyle/>
          <a:p>
            <a:r>
              <a:rPr lang="it-IT" sz="26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755576" y="692696"/>
            <a:ext cx="7920881" cy="5949280"/>
          </a:xfrm>
        </p:spPr>
        <p:txBody>
          <a:bodyPr/>
          <a:lstStyle/>
          <a:p>
            <a:r>
              <a:rPr lang="it-IT" sz="2600" b="1" dirty="0">
                <a:solidFill>
                  <a:schemeClr val="tx1"/>
                </a:solidFill>
                <a:latin typeface="Chalkboard" panose="03050602040202020205" pitchFamily="66" charset="77"/>
              </a:rPr>
              <a:t>Anche l’ AORTA ADDOMINALE presenta RAMI PARIETALI (Arterie LOMBARI) e RAMI VISCERALI che, cranio-</a:t>
            </a:r>
            <a:r>
              <a:rPr lang="it-IT" sz="2600" b="1" dirty="0" err="1">
                <a:solidFill>
                  <a:schemeClr val="tx1"/>
                </a:solidFill>
                <a:latin typeface="Chalkboard" panose="03050602040202020205" pitchFamily="66" charset="77"/>
              </a:rPr>
              <a:t>caudalmente</a:t>
            </a:r>
            <a:r>
              <a:rPr lang="it-IT" sz="2600" b="1" dirty="0">
                <a:solidFill>
                  <a:schemeClr val="tx1"/>
                </a:solidFill>
                <a:latin typeface="Chalkboard" panose="03050602040202020205" pitchFamily="66" charset="77"/>
              </a:rPr>
              <a:t>, sono: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-ARTERIE FRENICHE INFERIORI (per il Diaframma)</a:t>
            </a:r>
          </a:p>
          <a:p>
            <a:r>
              <a:rPr lang="it-IT" sz="2600" b="1" dirty="0">
                <a:solidFill>
                  <a:schemeClr val="tx1"/>
                </a:solidFill>
                <a:latin typeface="Chalkboard" panose="03050602040202020205" pitchFamily="66" charset="77"/>
              </a:rPr>
              <a:t>-ARTERIA CELIACA</a:t>
            </a:r>
          </a:p>
          <a:p>
            <a:r>
              <a:rPr lang="it-IT" sz="2600" b="1" dirty="0">
                <a:solidFill>
                  <a:schemeClr val="tx1"/>
                </a:solidFill>
                <a:latin typeface="Chalkboard" panose="03050602040202020205" pitchFamily="66" charset="77"/>
              </a:rPr>
              <a:t>-ARTERIE RENALI (per i Reni)</a:t>
            </a:r>
          </a:p>
          <a:p>
            <a:r>
              <a:rPr lang="it-IT" sz="2600" b="1" dirty="0">
                <a:solidFill>
                  <a:schemeClr val="tx1"/>
                </a:solidFill>
                <a:latin typeface="Chalkboard" panose="03050602040202020205" pitchFamily="66" charset="77"/>
              </a:rPr>
              <a:t>-ARTERIA MESENTERICA SUPERIORE e INFERIORE</a:t>
            </a:r>
          </a:p>
          <a:p>
            <a:r>
              <a:rPr lang="it-IT" sz="26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679343" y="692696"/>
            <a:ext cx="80648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467544" y="1089684"/>
            <a:ext cx="8676456"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07904" y="2636912"/>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3568" y="-278913"/>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9552" y="692696"/>
            <a:ext cx="828092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0027" y="980728"/>
            <a:ext cx="8064896" cy="5544616"/>
          </a:xfrm>
        </p:spPr>
        <p:txBody>
          <a:bodyPr/>
          <a:lstStyle/>
          <a:p>
            <a:r>
              <a:rPr lang="it-IT" sz="2600" b="1" dirty="0">
                <a:solidFill>
                  <a:schemeClr val="tx1"/>
                </a:solidFill>
                <a:latin typeface="Copperplate Gothic Bold" panose="020E0705020206020404" pitchFamily="34" charset="77"/>
              </a:rPr>
              <a:t>Emette RAMI PARIETALI per le formazioni muscolo-scheletriche del bacino.</a:t>
            </a:r>
          </a:p>
          <a:p>
            <a:r>
              <a:rPr lang="it-IT" sz="26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600" b="1" dirty="0">
                <a:solidFill>
                  <a:schemeClr val="tx1"/>
                </a:solidFill>
                <a:latin typeface="Copperplate Gothic Bold" panose="020E0705020206020404" pitchFamily="34" charset="77"/>
              </a:rPr>
              <a:t>ARTERIE RETTALI MEDIA e INFERIORE</a:t>
            </a:r>
          </a:p>
          <a:p>
            <a:pPr marL="457200" indent="-457200">
              <a:buFontTx/>
              <a:buChar char="-"/>
            </a:pPr>
            <a:r>
              <a:rPr lang="it-IT" sz="2600" b="1" dirty="0">
                <a:solidFill>
                  <a:schemeClr val="tx1"/>
                </a:solidFill>
                <a:latin typeface="Copperplate Gothic Bold" panose="020E0705020206020404" pitchFamily="34" charset="77"/>
              </a:rPr>
              <a:t>ARTERIE VESCICALI SUPERIORE ed INFERIORE</a:t>
            </a:r>
          </a:p>
          <a:p>
            <a:pPr marL="457200" indent="-457200">
              <a:buFontTx/>
              <a:buChar char="-"/>
            </a:pPr>
            <a:r>
              <a:rPr lang="it-IT" sz="2600" b="1" dirty="0">
                <a:solidFill>
                  <a:schemeClr val="tx1"/>
                </a:solidFill>
                <a:latin typeface="Copperplate Gothic Bold" panose="020E0705020206020404" pitchFamily="34" charset="77"/>
              </a:rPr>
              <a:t>ARTERIA UTERINA (nella femmina)</a:t>
            </a:r>
          </a:p>
          <a:p>
            <a:pPr marL="457200" indent="-457200">
              <a:buFontTx/>
              <a:buChar char="-"/>
            </a:pPr>
            <a:r>
              <a:rPr lang="it-IT" sz="26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242156" y="764704"/>
            <a:ext cx="8812088"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539552" y="1123950"/>
            <a:ext cx="8136904" cy="5589240"/>
          </a:xfrm>
        </p:spPr>
        <p:txBody>
          <a:bodyPr/>
          <a:lstStyle/>
          <a:p>
            <a:r>
              <a:rPr lang="it-IT" sz="26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 </a:t>
            </a:r>
          </a:p>
          <a:p>
            <a:pPr>
              <a:buClrTx/>
              <a:buFontTx/>
              <a:buNone/>
            </a:pPr>
            <a:r>
              <a:rPr lang="it-IT" altLang="it-IT" dirty="0">
                <a:solidFill>
                  <a:srgbClr val="7030A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a:t>
            </a:r>
          </a:p>
          <a:p>
            <a:pPr>
              <a:buClrTx/>
              <a:buFontTx/>
              <a:buNone/>
            </a:pPr>
            <a:r>
              <a:rPr lang="it-IT" altLang="it-IT" dirty="0">
                <a:solidFill>
                  <a:srgbClr val="7030A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39552" y="1196752"/>
            <a:ext cx="8388424"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142" y="620688"/>
            <a:ext cx="8428346"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539552" y="836712"/>
            <a:ext cx="80648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899592" y="692696"/>
            <a:ext cx="7560840" cy="5589240"/>
          </a:xfrm>
        </p:spPr>
        <p:txBody>
          <a:bodyPr/>
          <a:lstStyle/>
          <a:p>
            <a:r>
              <a:rPr lang="it-IT" sz="25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500" dirty="0">
                <a:solidFill>
                  <a:schemeClr val="tx1"/>
                </a:solidFill>
                <a:latin typeface="Chalkboard SE" panose="03050602040202020205" pitchFamily="66" charset="77"/>
              </a:rPr>
              <a:t>Nella Vena Succlavia</a:t>
            </a:r>
          </a:p>
          <a:p>
            <a:pPr marL="457200" indent="-457200">
              <a:buFontTx/>
              <a:buChar char="-"/>
            </a:pPr>
            <a:r>
              <a:rPr lang="it-IT" sz="2500" dirty="0">
                <a:solidFill>
                  <a:schemeClr val="tx1"/>
                </a:solidFill>
                <a:latin typeface="Chalkboard SE" panose="03050602040202020205" pitchFamily="66" charset="77"/>
              </a:rPr>
              <a:t>Nel SISTEMA AZYGOS: VENA AZYGOS a destra e Sistema </a:t>
            </a:r>
            <a:r>
              <a:rPr lang="it-IT" sz="2500" dirty="0" err="1">
                <a:solidFill>
                  <a:schemeClr val="tx1"/>
                </a:solidFill>
                <a:latin typeface="Chalkboard SE" panose="03050602040202020205" pitchFamily="66" charset="77"/>
              </a:rPr>
              <a:t>Emiazygos</a:t>
            </a:r>
            <a:r>
              <a:rPr lang="it-IT" sz="25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5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755576" y="692696"/>
            <a:ext cx="7992888" cy="5877272"/>
          </a:xfrm>
        </p:spPr>
        <p:txBody>
          <a:bodyPr/>
          <a:lstStyle/>
          <a:p>
            <a:r>
              <a:rPr lang="it-IT" sz="26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620688"/>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467544" y="1052513"/>
            <a:ext cx="8676456"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467544" y="908720"/>
            <a:ext cx="8208912" cy="5734050"/>
          </a:xfrm>
        </p:spPr>
        <p:txBody>
          <a:bodyPr/>
          <a:lstStyle/>
          <a:p>
            <a:r>
              <a:rPr lang="it-IT" sz="26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CAROTIDE COMUNE SINISTRA</a:t>
            </a:r>
          </a:p>
          <a:p>
            <a:pPr marL="457200" indent="-457200">
              <a:buFontTx/>
              <a:buChar char="-"/>
            </a:pPr>
            <a:r>
              <a:rPr lang="it-IT" sz="26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611560" y="1120381"/>
            <a:ext cx="7740352"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 LARINGEA;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683568" y="804300"/>
            <a:ext cx="8064896" cy="6065912"/>
          </a:xfrm>
        </p:spPr>
        <p:txBody>
          <a:bodyPr/>
          <a:lstStyle/>
          <a:p>
            <a:r>
              <a:rPr lang="it-IT" sz="2600" dirty="0">
                <a:solidFill>
                  <a:schemeClr val="tx1"/>
                </a:solidFill>
                <a:latin typeface="Chalkboard SE" panose="03050602040202020205" pitchFamily="66" charset="77"/>
              </a:rPr>
              <a:t>Organo LINFOIDE, pieno, impari, intraperitoneale e localizzato nell’ IPOCONDRIO SINISTRO.</a:t>
            </a:r>
          </a:p>
          <a:p>
            <a:r>
              <a:rPr lang="it-IT" sz="26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   </a:t>
            </a:r>
          </a:p>
        </p:txBody>
      </p:sp>
    </p:spTree>
    <p:extLst>
      <p:ext uri="{BB962C8B-B14F-4D97-AF65-F5344CB8AC3E}">
        <p14:creationId xmlns:p14="http://schemas.microsoft.com/office/powerpoint/2010/main" val="4266359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509412" y="764704"/>
            <a:ext cx="80648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a:t>
            </a:r>
            <a:r>
              <a:rPr lang="it-IT" sz="2400">
                <a:solidFill>
                  <a:schemeClr val="tx1"/>
                </a:solidFill>
                <a:latin typeface="Chalkboard SE" panose="03050602040202020205" pitchFamily="66" charset="77"/>
              </a:rPr>
              <a:t>Lisce;</a:t>
            </a:r>
          </a:p>
          <a:p>
            <a:pPr marL="0" indent="0"/>
            <a:endParaRPr lang="it-IT" sz="2400" dirty="0">
              <a:solidFill>
                <a:schemeClr val="tx1"/>
              </a:solidFill>
              <a:latin typeface="Chalkboard SE" panose="03050602040202020205" pitchFamily="66" charset="77"/>
            </a:endParaRP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t>
            </a:r>
          </a:p>
        </p:txBody>
      </p:sp>
    </p:spTree>
    <p:extLst>
      <p:ext uri="{BB962C8B-B14F-4D97-AF65-F5344CB8AC3E}">
        <p14:creationId xmlns:p14="http://schemas.microsoft.com/office/powerpoint/2010/main" val="122966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1187624" y="620688"/>
            <a:ext cx="7056784"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 nel suo Sacco Pericardico.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563237" y="692696"/>
            <a:ext cx="8064896" cy="5733256"/>
          </a:xfrm>
        </p:spPr>
        <p:txBody>
          <a:bodyPr/>
          <a:lstStyle/>
          <a:p>
            <a:r>
              <a:rPr lang="it-IT" sz="26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6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6011</TotalTime>
  <Words>2049</Words>
  <Application>Microsoft Macintosh PowerPoint</Application>
  <PresentationFormat>Presentazione su schermo (4:3)</PresentationFormat>
  <Paragraphs>231</Paragraphs>
  <Slides>82</Slides>
  <Notes>52</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82</vt:i4>
      </vt:variant>
    </vt:vector>
  </HeadingPairs>
  <TitlesOfParts>
    <vt:vector size="99" baseType="lpstr">
      <vt:lpstr>Microsoft YaHei</vt:lpstr>
      <vt:lpstr>ＭＳ Ｐゴシック</vt:lpstr>
      <vt:lpstr>Arial</vt:lpstr>
      <vt:lpstr>Arial Black</vt:lpstr>
      <vt:lpstr>Calibri</vt:lpstr>
      <vt:lpstr>Century Schoolbook</vt:lpstr>
      <vt:lpstr>Chalkboard</vt:lpstr>
      <vt:lpstr>Chalkboard SE</vt:lpstr>
      <vt:lpstr>Comic Sans MS</vt:lpstr>
      <vt:lpstr>Copperplate</vt:lpstr>
      <vt:lpstr>Copperplate Gothic Bold</vt:lpstr>
      <vt:lpstr>Gurmukhi MN</vt:lpstr>
      <vt:lpstr>Lucida Sans Unicode</vt:lpstr>
      <vt:lpstr>Times New Roman</vt:lpstr>
      <vt:lpstr>Wingdings</vt:lpstr>
      <vt:lpstr>Tema di Office</vt:lpstr>
      <vt:lpstr>Office Theme</vt:lpstr>
      <vt:lpstr> </vt:lpstr>
      <vt:lpstr>ARTERIE  della  GRANDE CIRCOLAZIONE</vt:lpstr>
      <vt:lpstr>Presentazione standard di PowerPoint</vt:lpstr>
      <vt:lpstr>SISTEMA ARTERIOSO  DELLA GRANDE CIRCOLAZIONE</vt:lpstr>
      <vt:lpstr>Presentazione standard di PowerPoint</vt:lpstr>
      <vt:lpstr>Presentazione standard di PowerPoint</vt:lpstr>
      <vt:lpstr>ARCO DELL’ AORTA</vt:lpstr>
      <vt:lpstr>ARCO AORTICO e DIRAMAZIONI</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Presentazione standard di PowerPoint</vt:lpstr>
      <vt:lpstr>AORTA  DISCENDENTE</vt:lpstr>
      <vt:lpstr>Presentazione standard di PowerPoint</vt:lpstr>
      <vt:lpstr>SCHEMA DELLE RAMIFICAZIONI DELL’ AORTA DISCENDENTE</vt:lpstr>
      <vt:lpstr>AORTA  DISCENDENTE  TORACICA</vt:lpstr>
      <vt:lpstr>AORTA  DISCENDENTE  ADDOMINALE</vt:lpstr>
      <vt:lpstr>TRIPODE  CELIACO</vt:lpstr>
      <vt:lpstr>ARTERIE MESENTERICHE SUPERIORE  ed INFERIORE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ARTERIA ILIACA ESTERNA</vt:lpstr>
      <vt:lpstr>Presentazione standard di PowerPoint</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VENE  DEL  COLLO</vt:lpstr>
      <vt:lpstr>Presentazione standard di PowerPoint</vt:lpstr>
      <vt:lpstr>SENI VENOSI della DURA MADRE</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PERCORSO SCHEMATICO DELLA LINFA</vt:lpstr>
      <vt:lpstr>SISTEMA CIRCOLATORIO LINFATICO</vt:lpstr>
      <vt:lpstr>Presentazione standard di PowerPoint</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 I L Z 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450</cp:revision>
  <cp:lastPrinted>2020-02-13T11:48:13Z</cp:lastPrinted>
  <dcterms:created xsi:type="dcterms:W3CDTF">2000-11-30T12:44:42Z</dcterms:created>
  <dcterms:modified xsi:type="dcterms:W3CDTF">2022-11-15T20:51:00Z</dcterms:modified>
</cp:coreProperties>
</file>