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59" r:id="rId5"/>
    <p:sldId id="260" r:id="rId6"/>
    <p:sldId id="346" r:id="rId7"/>
    <p:sldId id="348" r:id="rId8"/>
    <p:sldId id="351" r:id="rId9"/>
    <p:sldId id="264" r:id="rId10"/>
    <p:sldId id="350" r:id="rId11"/>
    <p:sldId id="352" r:id="rId12"/>
    <p:sldId id="353"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42" autoAdjust="0"/>
  </p:normalViewPr>
  <p:slideViewPr>
    <p:cSldViewPr snapToGrid="0">
      <p:cViewPr varScale="1">
        <p:scale>
          <a:sx n="51" d="100"/>
          <a:sy n="51" d="100"/>
        </p:scale>
        <p:origin x="12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ED006-23D7-4E8E-B6A0-C411F48577C7}" type="datetimeFigureOut">
              <a:rPr lang="it-IT" smtClean="0"/>
              <a:t>15/11/2022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A48F4-4820-41F2-BCEE-E6B5F4BA3C44}" type="slidenum">
              <a:rPr lang="it-IT" smtClean="0"/>
              <a:t>‹N›</a:t>
            </a:fld>
            <a:endParaRPr lang="it-IT"/>
          </a:p>
        </p:txBody>
      </p:sp>
    </p:spTree>
    <p:extLst>
      <p:ext uri="{BB962C8B-B14F-4D97-AF65-F5344CB8AC3E}">
        <p14:creationId xmlns:p14="http://schemas.microsoft.com/office/powerpoint/2010/main" val="287610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cosa particolare dell’</a:t>
            </a:r>
            <a:r>
              <a:rPr lang="it-IT" dirty="0" err="1"/>
              <a:t>identiteitsconstructie</a:t>
            </a:r>
            <a:r>
              <a:rPr lang="it-IT" dirty="0"/>
              <a:t> in NL. Dovrebbe essere </a:t>
            </a:r>
            <a:r>
              <a:rPr lang="it-IT" dirty="0" err="1"/>
              <a:t>deze</a:t>
            </a:r>
            <a:r>
              <a:rPr lang="it-IT" dirty="0"/>
              <a:t>, ma dico </a:t>
            </a:r>
            <a:r>
              <a:rPr lang="it-IT" dirty="0" err="1"/>
              <a:t>dit</a:t>
            </a:r>
            <a:r>
              <a:rPr lang="it-IT" dirty="0"/>
              <a:t>. Si usa sempre il neutro </a:t>
            </a:r>
          </a:p>
        </p:txBody>
      </p:sp>
      <p:sp>
        <p:nvSpPr>
          <p:cNvPr id="4" name="Segnaposto numero diapositiva 3"/>
          <p:cNvSpPr>
            <a:spLocks noGrp="1"/>
          </p:cNvSpPr>
          <p:nvPr>
            <p:ph type="sldNum" sz="quarter" idx="5"/>
          </p:nvPr>
        </p:nvSpPr>
        <p:spPr/>
        <p:txBody>
          <a:bodyPr/>
          <a:lstStyle/>
          <a:p>
            <a:fld id="{BCEA48F4-4820-41F2-BCEE-E6B5F4BA3C44}" type="slidenum">
              <a:rPr lang="it-IT" smtClean="0"/>
              <a:t>6</a:t>
            </a:fld>
            <a:endParaRPr lang="it-IT"/>
          </a:p>
        </p:txBody>
      </p:sp>
    </p:spTree>
    <p:extLst>
      <p:ext uri="{BB962C8B-B14F-4D97-AF65-F5344CB8AC3E}">
        <p14:creationId xmlns:p14="http://schemas.microsoft.com/office/powerpoint/2010/main" val="94738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11/15/2022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43078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420700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370734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314939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61633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11/15/2022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‹N›</a:t>
            </a:fld>
            <a:endParaRPr lang="en-US" dirty="0"/>
          </a:p>
        </p:txBody>
      </p:sp>
    </p:spTree>
    <p:extLst>
      <p:ext uri="{BB962C8B-B14F-4D97-AF65-F5344CB8AC3E}">
        <p14:creationId xmlns:p14="http://schemas.microsoft.com/office/powerpoint/2010/main" val="19317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‹N›</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339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335737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34911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24806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11/15/2022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56290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11/15/2022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236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File:Attenzione_architetto_fr_01.sv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ncyclopedia.org/wiki/Appel"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publicdomainpictures.net/es/view-image.php?image=317020&amp;picture=libro-viejo"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05B437B7-8977-4FCB-A046-84E7F8E2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F4C431C-8481-4FD8-37F4-CCA854889992}"/>
              </a:ext>
            </a:extLst>
          </p:cNvPr>
          <p:cNvSpPr>
            <a:spLocks noGrp="1"/>
          </p:cNvSpPr>
          <p:nvPr>
            <p:ph type="ctrTitle"/>
          </p:nvPr>
        </p:nvSpPr>
        <p:spPr>
          <a:xfrm>
            <a:off x="6082616" y="1517904"/>
            <a:ext cx="4579288" cy="2796945"/>
          </a:xfrm>
        </p:spPr>
        <p:txBody>
          <a:bodyPr>
            <a:normAutofit/>
          </a:bodyPr>
          <a:lstStyle/>
          <a:p>
            <a:pPr algn="l"/>
            <a:r>
              <a:rPr lang="it-IT" dirty="0" err="1"/>
              <a:t>Les</a:t>
            </a:r>
            <a:r>
              <a:rPr lang="it-IT" dirty="0"/>
              <a:t> 7 </a:t>
            </a:r>
          </a:p>
        </p:txBody>
      </p:sp>
      <p:sp>
        <p:nvSpPr>
          <p:cNvPr id="3" name="Sottotitolo 2">
            <a:extLst>
              <a:ext uri="{FF2B5EF4-FFF2-40B4-BE49-F238E27FC236}">
                <a16:creationId xmlns:a16="http://schemas.microsoft.com/office/drawing/2014/main" id="{2928447E-9C96-1B50-8482-4DD5AA062281}"/>
              </a:ext>
            </a:extLst>
          </p:cNvPr>
          <p:cNvSpPr>
            <a:spLocks noGrp="1"/>
          </p:cNvSpPr>
          <p:nvPr>
            <p:ph type="subTitle" idx="1"/>
          </p:nvPr>
        </p:nvSpPr>
        <p:spPr>
          <a:xfrm>
            <a:off x="6082616" y="4570807"/>
            <a:ext cx="4579288" cy="1524000"/>
          </a:xfrm>
        </p:spPr>
        <p:txBody>
          <a:bodyPr>
            <a:normAutofit/>
          </a:bodyPr>
          <a:lstStyle/>
          <a:p>
            <a:pPr algn="l"/>
            <a:r>
              <a:rPr lang="it-IT" dirty="0"/>
              <a:t>15 </a:t>
            </a:r>
            <a:r>
              <a:rPr lang="it-IT" dirty="0" err="1"/>
              <a:t>november</a:t>
            </a:r>
            <a:r>
              <a:rPr lang="it-IT" dirty="0"/>
              <a:t> 2022 </a:t>
            </a:r>
          </a:p>
        </p:txBody>
      </p:sp>
      <p:pic>
        <p:nvPicPr>
          <p:cNvPr id="17" name="Immagine 16" descr="Immagine che contiene esterni, acqua, edificio, barca&#10;&#10;Descrizione generata automaticamente">
            <a:extLst>
              <a:ext uri="{FF2B5EF4-FFF2-40B4-BE49-F238E27FC236}">
                <a16:creationId xmlns:a16="http://schemas.microsoft.com/office/drawing/2014/main" id="{470D01F5-07B1-6DE7-FC07-89EFE0CDB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
            <a:ext cx="5314519" cy="6860358"/>
          </a:xfrm>
          <a:prstGeom prst="rect">
            <a:avLst/>
          </a:prstGeom>
        </p:spPr>
      </p:pic>
    </p:spTree>
    <p:extLst>
      <p:ext uri="{BB962C8B-B14F-4D97-AF65-F5344CB8AC3E}">
        <p14:creationId xmlns:p14="http://schemas.microsoft.com/office/powerpoint/2010/main" val="151726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2B2F65-5816-DDF6-F220-7E4CCAE396AD}"/>
              </a:ext>
            </a:extLst>
          </p:cNvPr>
          <p:cNvSpPr>
            <a:spLocks noGrp="1"/>
          </p:cNvSpPr>
          <p:nvPr>
            <p:ph type="title"/>
          </p:nvPr>
        </p:nvSpPr>
        <p:spPr>
          <a:xfrm>
            <a:off x="1524000" y="1022876"/>
            <a:ext cx="9144000" cy="1344168"/>
          </a:xfrm>
        </p:spPr>
        <p:txBody>
          <a:bodyPr/>
          <a:lstStyle/>
          <a:p>
            <a:pPr algn="ctr"/>
            <a:r>
              <a:rPr lang="it-IT" dirty="0" err="1"/>
              <a:t>Bezittelijk</a:t>
            </a:r>
            <a:r>
              <a:rPr lang="it-IT" dirty="0"/>
              <a:t> </a:t>
            </a:r>
            <a:r>
              <a:rPr lang="it-IT" dirty="0" err="1"/>
              <a:t>bijvoeglijk</a:t>
            </a:r>
            <a:r>
              <a:rPr lang="it-IT" dirty="0"/>
              <a:t> </a:t>
            </a:r>
            <a:r>
              <a:rPr lang="it-IT" dirty="0" err="1"/>
              <a:t>naamwoorden</a:t>
            </a:r>
            <a:br>
              <a:rPr lang="it-IT" dirty="0"/>
            </a:br>
            <a:r>
              <a:rPr lang="it-IT" dirty="0"/>
              <a:t>(aggettivi possessivi)</a:t>
            </a:r>
          </a:p>
        </p:txBody>
      </p:sp>
      <p:sp>
        <p:nvSpPr>
          <p:cNvPr id="3" name="Segnaposto contenuto 2">
            <a:extLst>
              <a:ext uri="{FF2B5EF4-FFF2-40B4-BE49-F238E27FC236}">
                <a16:creationId xmlns:a16="http://schemas.microsoft.com/office/drawing/2014/main" id="{CC0EF34E-344C-975A-7B93-797A6ED7088A}"/>
              </a:ext>
            </a:extLst>
          </p:cNvPr>
          <p:cNvSpPr>
            <a:spLocks noGrp="1"/>
          </p:cNvSpPr>
          <p:nvPr>
            <p:ph idx="1"/>
          </p:nvPr>
        </p:nvSpPr>
        <p:spPr/>
        <p:txBody>
          <a:bodyPr>
            <a:normAutofit fontScale="92500" lnSpcReduction="20000"/>
          </a:bodyPr>
          <a:lstStyle/>
          <a:p>
            <a:r>
              <a:rPr lang="it-IT" dirty="0" err="1"/>
              <a:t>Mijn</a:t>
            </a:r>
            <a:r>
              <a:rPr lang="it-IT" dirty="0"/>
              <a:t> </a:t>
            </a:r>
            <a:r>
              <a:rPr lang="it-IT" dirty="0" err="1"/>
              <a:t>tas</a:t>
            </a:r>
            <a:r>
              <a:rPr lang="it-IT" dirty="0"/>
              <a:t> (borsa) </a:t>
            </a:r>
          </a:p>
          <a:p>
            <a:r>
              <a:rPr lang="it-IT" dirty="0" err="1"/>
              <a:t>Jouw</a:t>
            </a:r>
            <a:r>
              <a:rPr lang="it-IT" dirty="0"/>
              <a:t> </a:t>
            </a:r>
            <a:r>
              <a:rPr lang="it-IT" dirty="0" err="1"/>
              <a:t>tas</a:t>
            </a:r>
            <a:r>
              <a:rPr lang="it-IT" dirty="0"/>
              <a:t> /</a:t>
            </a:r>
            <a:r>
              <a:rPr lang="it-IT" dirty="0" err="1"/>
              <a:t>uw</a:t>
            </a:r>
            <a:r>
              <a:rPr lang="it-IT" dirty="0"/>
              <a:t> </a:t>
            </a:r>
            <a:r>
              <a:rPr lang="it-IT" dirty="0" err="1"/>
              <a:t>tas</a:t>
            </a:r>
            <a:r>
              <a:rPr lang="it-IT" dirty="0"/>
              <a:t> </a:t>
            </a:r>
          </a:p>
          <a:p>
            <a:r>
              <a:rPr lang="it-IT" dirty="0" err="1"/>
              <a:t>Zijn</a:t>
            </a:r>
            <a:r>
              <a:rPr lang="it-IT" dirty="0"/>
              <a:t> </a:t>
            </a:r>
            <a:r>
              <a:rPr lang="it-IT" dirty="0" err="1"/>
              <a:t>tas</a:t>
            </a:r>
            <a:r>
              <a:rPr lang="it-IT" dirty="0"/>
              <a:t> </a:t>
            </a:r>
          </a:p>
          <a:p>
            <a:r>
              <a:rPr lang="it-IT" dirty="0" err="1"/>
              <a:t>Haar</a:t>
            </a:r>
            <a:r>
              <a:rPr lang="it-IT" dirty="0"/>
              <a:t> </a:t>
            </a:r>
            <a:r>
              <a:rPr lang="it-IT" dirty="0" err="1"/>
              <a:t>tas</a:t>
            </a:r>
            <a:endParaRPr lang="it-IT" dirty="0"/>
          </a:p>
          <a:p>
            <a:r>
              <a:rPr lang="it-IT" dirty="0"/>
              <a:t>Onze </a:t>
            </a:r>
            <a:r>
              <a:rPr lang="it-IT" dirty="0" err="1"/>
              <a:t>tas</a:t>
            </a:r>
            <a:r>
              <a:rPr lang="it-IT" dirty="0"/>
              <a:t> (</a:t>
            </a:r>
            <a:r>
              <a:rPr lang="it-IT" dirty="0" err="1"/>
              <a:t>ons</a:t>
            </a:r>
            <a:r>
              <a:rPr lang="it-IT" dirty="0"/>
              <a:t> </a:t>
            </a:r>
            <a:r>
              <a:rPr lang="it-IT" dirty="0" err="1"/>
              <a:t>boek</a:t>
            </a:r>
            <a:r>
              <a:rPr lang="it-IT" dirty="0"/>
              <a:t>) </a:t>
            </a:r>
          </a:p>
          <a:p>
            <a:r>
              <a:rPr lang="it-IT" dirty="0" err="1"/>
              <a:t>Jullie</a:t>
            </a:r>
            <a:r>
              <a:rPr lang="it-IT" dirty="0"/>
              <a:t> </a:t>
            </a:r>
            <a:r>
              <a:rPr lang="it-IT" dirty="0" err="1"/>
              <a:t>tas</a:t>
            </a:r>
            <a:endParaRPr lang="it-IT" dirty="0"/>
          </a:p>
          <a:p>
            <a:r>
              <a:rPr lang="it-IT" dirty="0"/>
              <a:t>Hun </a:t>
            </a:r>
            <a:r>
              <a:rPr lang="it-IT" dirty="0" err="1"/>
              <a:t>tas</a:t>
            </a:r>
            <a:r>
              <a:rPr lang="it-IT" dirty="0"/>
              <a:t> </a:t>
            </a:r>
          </a:p>
        </p:txBody>
      </p:sp>
      <p:pic>
        <p:nvPicPr>
          <p:cNvPr id="5" name="Immagine 4">
            <a:extLst>
              <a:ext uri="{FF2B5EF4-FFF2-40B4-BE49-F238E27FC236}">
                <a16:creationId xmlns:a16="http://schemas.microsoft.com/office/drawing/2014/main" id="{29F9A33A-E475-AD99-B8CD-DAD44E2042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0498" y="4535424"/>
            <a:ext cx="1560795" cy="1408236"/>
          </a:xfrm>
          <a:prstGeom prst="rect">
            <a:avLst/>
          </a:prstGeom>
        </p:spPr>
      </p:pic>
      <p:sp>
        <p:nvSpPr>
          <p:cNvPr id="8" name="CasellaDiTesto 7">
            <a:extLst>
              <a:ext uri="{FF2B5EF4-FFF2-40B4-BE49-F238E27FC236}">
                <a16:creationId xmlns:a16="http://schemas.microsoft.com/office/drawing/2014/main" id="{0E57783B-4AA3-BA18-09BD-3553E04E7AB7}"/>
              </a:ext>
            </a:extLst>
          </p:cNvPr>
          <p:cNvSpPr txBox="1"/>
          <p:nvPr/>
        </p:nvSpPr>
        <p:spPr>
          <a:xfrm>
            <a:off x="8342334" y="4935255"/>
            <a:ext cx="2743200" cy="923330"/>
          </a:xfrm>
          <a:prstGeom prst="rect">
            <a:avLst/>
          </a:prstGeom>
          <a:noFill/>
        </p:spPr>
        <p:txBody>
          <a:bodyPr wrap="square" rtlCol="0">
            <a:spAutoFit/>
          </a:bodyPr>
          <a:lstStyle/>
          <a:p>
            <a:r>
              <a:rPr lang="it-IT" dirty="0"/>
              <a:t>Ons &gt; </a:t>
            </a:r>
            <a:r>
              <a:rPr lang="it-IT" dirty="0" err="1"/>
              <a:t>het-woorden</a:t>
            </a:r>
            <a:endParaRPr lang="it-IT" dirty="0"/>
          </a:p>
          <a:p>
            <a:r>
              <a:rPr lang="it-IT" dirty="0"/>
              <a:t> </a:t>
            </a:r>
          </a:p>
          <a:p>
            <a:r>
              <a:rPr lang="it-IT" dirty="0"/>
              <a:t>Onze &gt; de-</a:t>
            </a:r>
            <a:r>
              <a:rPr lang="it-IT" dirty="0" err="1"/>
              <a:t>woorden</a:t>
            </a:r>
            <a:endParaRPr lang="it-IT" dirty="0"/>
          </a:p>
        </p:txBody>
      </p:sp>
    </p:spTree>
    <p:extLst>
      <p:ext uri="{BB962C8B-B14F-4D97-AF65-F5344CB8AC3E}">
        <p14:creationId xmlns:p14="http://schemas.microsoft.com/office/powerpoint/2010/main" val="366377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0FFA1-AB2D-0D94-9451-D3AC588744C3}"/>
              </a:ext>
            </a:extLst>
          </p:cNvPr>
          <p:cNvSpPr>
            <a:spLocks noGrp="1"/>
          </p:cNvSpPr>
          <p:nvPr>
            <p:ph type="title"/>
          </p:nvPr>
        </p:nvSpPr>
        <p:spPr>
          <a:xfrm>
            <a:off x="1524000" y="1242332"/>
            <a:ext cx="9144000" cy="862041"/>
          </a:xfrm>
        </p:spPr>
        <p:txBody>
          <a:bodyPr/>
          <a:lstStyle/>
          <a:p>
            <a:pPr algn="ctr"/>
            <a:r>
              <a:rPr lang="it-IT" dirty="0" err="1"/>
              <a:t>Bezittelijk</a:t>
            </a:r>
            <a:r>
              <a:rPr lang="it-IT" dirty="0"/>
              <a:t> </a:t>
            </a:r>
            <a:r>
              <a:rPr lang="it-IT" dirty="0" err="1"/>
              <a:t>voornaamwoorden</a:t>
            </a:r>
            <a:endParaRPr lang="it-IT" dirty="0"/>
          </a:p>
        </p:txBody>
      </p:sp>
      <p:sp>
        <p:nvSpPr>
          <p:cNvPr id="3" name="Segnaposto contenuto 2">
            <a:extLst>
              <a:ext uri="{FF2B5EF4-FFF2-40B4-BE49-F238E27FC236}">
                <a16:creationId xmlns:a16="http://schemas.microsoft.com/office/drawing/2014/main" id="{995719C6-6FAF-3D13-7B45-9915B4CC88DC}"/>
              </a:ext>
            </a:extLst>
          </p:cNvPr>
          <p:cNvSpPr>
            <a:spLocks noGrp="1"/>
          </p:cNvSpPr>
          <p:nvPr>
            <p:ph idx="1"/>
          </p:nvPr>
        </p:nvSpPr>
        <p:spPr>
          <a:xfrm>
            <a:off x="1524000" y="2192055"/>
            <a:ext cx="9144000" cy="3423613"/>
          </a:xfrm>
        </p:spPr>
        <p:txBody>
          <a:bodyPr>
            <a:normAutofit fontScale="92500" lnSpcReduction="20000"/>
          </a:bodyPr>
          <a:lstStyle/>
          <a:p>
            <a:r>
              <a:rPr lang="it-IT" dirty="0"/>
              <a:t>De/</a:t>
            </a:r>
            <a:r>
              <a:rPr lang="it-IT" dirty="0" err="1"/>
              <a:t>het</a:t>
            </a:r>
            <a:r>
              <a:rPr lang="it-IT" dirty="0"/>
              <a:t> </a:t>
            </a:r>
            <a:r>
              <a:rPr lang="it-IT" dirty="0" err="1"/>
              <a:t>mijne</a:t>
            </a:r>
            <a:endParaRPr lang="it-IT" dirty="0"/>
          </a:p>
          <a:p>
            <a:r>
              <a:rPr lang="it-IT" dirty="0"/>
              <a:t>De/</a:t>
            </a:r>
            <a:r>
              <a:rPr lang="it-IT" dirty="0" err="1"/>
              <a:t>het</a:t>
            </a:r>
            <a:r>
              <a:rPr lang="it-IT" dirty="0"/>
              <a:t> </a:t>
            </a:r>
            <a:r>
              <a:rPr lang="it-IT" dirty="0" err="1"/>
              <a:t>jouwe</a:t>
            </a:r>
            <a:endParaRPr lang="it-IT" dirty="0"/>
          </a:p>
          <a:p>
            <a:r>
              <a:rPr lang="it-IT" dirty="0"/>
              <a:t>De/</a:t>
            </a:r>
            <a:r>
              <a:rPr lang="it-IT" dirty="0" err="1"/>
              <a:t>het</a:t>
            </a:r>
            <a:r>
              <a:rPr lang="it-IT" dirty="0"/>
              <a:t> </a:t>
            </a:r>
            <a:r>
              <a:rPr lang="it-IT" dirty="0" err="1"/>
              <a:t>uwe</a:t>
            </a:r>
            <a:endParaRPr lang="it-IT" dirty="0"/>
          </a:p>
          <a:p>
            <a:r>
              <a:rPr lang="it-IT" dirty="0"/>
              <a:t>De/</a:t>
            </a:r>
            <a:r>
              <a:rPr lang="it-IT" dirty="0" err="1"/>
              <a:t>het</a:t>
            </a:r>
            <a:r>
              <a:rPr lang="it-IT" dirty="0"/>
              <a:t> </a:t>
            </a:r>
            <a:r>
              <a:rPr lang="it-IT" dirty="0" err="1"/>
              <a:t>zijne</a:t>
            </a:r>
            <a:endParaRPr lang="it-IT" dirty="0"/>
          </a:p>
          <a:p>
            <a:r>
              <a:rPr lang="it-IT" dirty="0"/>
              <a:t>De/</a:t>
            </a:r>
            <a:r>
              <a:rPr lang="it-IT" dirty="0" err="1"/>
              <a:t>het</a:t>
            </a:r>
            <a:r>
              <a:rPr lang="it-IT" dirty="0"/>
              <a:t> </a:t>
            </a:r>
            <a:r>
              <a:rPr lang="it-IT" dirty="0" err="1"/>
              <a:t>hare</a:t>
            </a:r>
            <a:endParaRPr lang="it-IT" dirty="0"/>
          </a:p>
          <a:p>
            <a:r>
              <a:rPr lang="it-IT" dirty="0"/>
              <a:t>De/</a:t>
            </a:r>
            <a:r>
              <a:rPr lang="it-IT" dirty="0" err="1"/>
              <a:t>het</a:t>
            </a:r>
            <a:r>
              <a:rPr lang="it-IT" dirty="0"/>
              <a:t> onze</a:t>
            </a:r>
          </a:p>
          <a:p>
            <a:r>
              <a:rPr lang="it-IT" dirty="0"/>
              <a:t>------</a:t>
            </a:r>
          </a:p>
          <a:p>
            <a:r>
              <a:rPr lang="it-IT" dirty="0"/>
              <a:t>De/</a:t>
            </a:r>
            <a:r>
              <a:rPr lang="it-IT" dirty="0" err="1"/>
              <a:t>het</a:t>
            </a:r>
            <a:r>
              <a:rPr lang="it-IT" dirty="0"/>
              <a:t> </a:t>
            </a:r>
            <a:r>
              <a:rPr lang="it-IT" dirty="0" err="1"/>
              <a:t>hunne</a:t>
            </a:r>
            <a:r>
              <a:rPr lang="it-IT" dirty="0"/>
              <a:t> </a:t>
            </a:r>
          </a:p>
        </p:txBody>
      </p:sp>
    </p:spTree>
    <p:extLst>
      <p:ext uri="{BB962C8B-B14F-4D97-AF65-F5344CB8AC3E}">
        <p14:creationId xmlns:p14="http://schemas.microsoft.com/office/powerpoint/2010/main" val="348317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F792EA91-3BEC-413E-9CC0-329F1915E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magine che contiene persona, interni, bilanciere&#10;&#10;Descrizione generata automaticamente">
            <a:extLst>
              <a:ext uri="{FF2B5EF4-FFF2-40B4-BE49-F238E27FC236}">
                <a16:creationId xmlns:a16="http://schemas.microsoft.com/office/drawing/2014/main" id="{2DC8F75A-3E4D-335B-8833-45CA1B0ED59A}"/>
              </a:ext>
            </a:extLst>
          </p:cNvPr>
          <p:cNvPicPr>
            <a:picLocks noChangeAspect="1"/>
          </p:cNvPicPr>
          <p:nvPr/>
        </p:nvPicPr>
        <p:blipFill rotWithShape="1">
          <a:blip r:embed="rId2"/>
          <a:srcRect/>
          <a:stretch/>
        </p:blipFill>
        <p:spPr>
          <a:xfrm>
            <a:off x="20" y="10"/>
            <a:ext cx="12191977" cy="6857990"/>
          </a:xfrm>
          <a:prstGeom prst="rect">
            <a:avLst/>
          </a:prstGeom>
        </p:spPr>
      </p:pic>
      <p:sp>
        <p:nvSpPr>
          <p:cNvPr id="12" name="Rectangle 11">
            <a:extLst>
              <a:ext uri="{FF2B5EF4-FFF2-40B4-BE49-F238E27FC236}">
                <a16:creationId xmlns:a16="http://schemas.microsoft.com/office/drawing/2014/main" id="{B97C0394-A9D4-466F-A671-B2752CC7F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2919"/>
            <a:ext cx="12191999" cy="4114799"/>
          </a:xfrm>
          <a:prstGeom prst="rect">
            <a:avLst/>
          </a:prstGeom>
          <a:gradFill flip="none" rotWithShape="1">
            <a:gsLst>
              <a:gs pos="0">
                <a:schemeClr val="tx2">
                  <a:alpha val="0"/>
                </a:schemeClr>
              </a:gs>
              <a:gs pos="50000">
                <a:schemeClr val="tx2">
                  <a:alpha val="56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678AB26-77AD-C576-9FB0-14E647C51499}"/>
              </a:ext>
            </a:extLst>
          </p:cNvPr>
          <p:cNvSpPr>
            <a:spLocks noGrp="1"/>
          </p:cNvSpPr>
          <p:nvPr>
            <p:ph type="title"/>
          </p:nvPr>
        </p:nvSpPr>
        <p:spPr>
          <a:xfrm>
            <a:off x="1517904" y="1517904"/>
            <a:ext cx="9144000" cy="2798064"/>
          </a:xfrm>
        </p:spPr>
        <p:txBody>
          <a:bodyPr vert="horz" lIns="91440" tIns="45720" rIns="91440" bIns="45720" rtlCol="0" anchor="b">
            <a:normAutofit/>
          </a:bodyPr>
          <a:lstStyle/>
          <a:p>
            <a:pPr algn="ctr"/>
            <a:r>
              <a:rPr lang="en-US" sz="6000" dirty="0" err="1">
                <a:solidFill>
                  <a:schemeClr val="bg1"/>
                </a:solidFill>
              </a:rPr>
              <a:t>Oefeningen</a:t>
            </a:r>
            <a:r>
              <a:rPr lang="en-US" sz="6000" dirty="0">
                <a:solidFill>
                  <a:schemeClr val="bg1"/>
                </a:solidFill>
              </a:rPr>
              <a:t> 26 </a:t>
            </a:r>
            <a:r>
              <a:rPr lang="en-US" sz="6000" dirty="0" err="1">
                <a:solidFill>
                  <a:schemeClr val="bg1"/>
                </a:solidFill>
              </a:rPr>
              <a:t>en</a:t>
            </a:r>
            <a:r>
              <a:rPr lang="en-US" sz="6000" dirty="0">
                <a:solidFill>
                  <a:schemeClr val="bg1"/>
                </a:solidFill>
              </a:rPr>
              <a:t> 27 van </a:t>
            </a:r>
            <a:r>
              <a:rPr lang="en-US" sz="6000" dirty="0" err="1">
                <a:solidFill>
                  <a:schemeClr val="bg1"/>
                </a:solidFill>
              </a:rPr>
              <a:t>Grammatica</a:t>
            </a:r>
            <a:r>
              <a:rPr lang="en-US" sz="6000" dirty="0">
                <a:solidFill>
                  <a:schemeClr val="bg1"/>
                </a:solidFill>
              </a:rPr>
              <a:t> </a:t>
            </a:r>
            <a:r>
              <a:rPr lang="en-US" sz="6000" dirty="0" err="1">
                <a:solidFill>
                  <a:schemeClr val="bg1"/>
                </a:solidFill>
              </a:rPr>
              <a:t>Neerlandese</a:t>
            </a:r>
            <a:r>
              <a:rPr lang="en-US" sz="6000" dirty="0">
                <a:solidFill>
                  <a:schemeClr val="bg1"/>
                </a:solidFill>
              </a:rPr>
              <a:t> di Base </a:t>
            </a:r>
          </a:p>
        </p:txBody>
      </p:sp>
    </p:spTree>
    <p:extLst>
      <p:ext uri="{BB962C8B-B14F-4D97-AF65-F5344CB8AC3E}">
        <p14:creationId xmlns:p14="http://schemas.microsoft.com/office/powerpoint/2010/main" val="374340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567ED-FD4F-7FF4-B217-833367DF0605}"/>
              </a:ext>
            </a:extLst>
          </p:cNvPr>
          <p:cNvSpPr>
            <a:spLocks noGrp="1"/>
          </p:cNvSpPr>
          <p:nvPr>
            <p:ph type="title"/>
          </p:nvPr>
        </p:nvSpPr>
        <p:spPr/>
        <p:txBody>
          <a:bodyPr/>
          <a:lstStyle/>
          <a:p>
            <a:r>
              <a:rPr lang="it-IT" dirty="0"/>
              <a:t>Jordaan (Amsterdam) </a:t>
            </a:r>
          </a:p>
        </p:txBody>
      </p:sp>
      <p:sp>
        <p:nvSpPr>
          <p:cNvPr id="3" name="Segnaposto contenuto 2">
            <a:extLst>
              <a:ext uri="{FF2B5EF4-FFF2-40B4-BE49-F238E27FC236}">
                <a16:creationId xmlns:a16="http://schemas.microsoft.com/office/drawing/2014/main" id="{F856EE59-A269-DF3E-AD86-C26518513C82}"/>
              </a:ext>
            </a:extLst>
          </p:cNvPr>
          <p:cNvSpPr>
            <a:spLocks noGrp="1"/>
          </p:cNvSpPr>
          <p:nvPr>
            <p:ph idx="1"/>
          </p:nvPr>
        </p:nvSpPr>
        <p:spPr>
          <a:xfrm>
            <a:off x="1426464" y="2707640"/>
            <a:ext cx="9144000" cy="3127248"/>
          </a:xfrm>
        </p:spPr>
        <p:txBody>
          <a:bodyPr>
            <a:normAutofit lnSpcReduction="10000"/>
          </a:bodyPr>
          <a:lstStyle/>
          <a:p>
            <a:pPr marL="0" indent="0" algn="just">
              <a:buNone/>
            </a:pPr>
            <a:r>
              <a:rPr lang="nl-NL" b="0" i="0" dirty="0">
                <a:effectLst/>
                <a:latin typeface="Avenir"/>
              </a:rPr>
              <a:t>De Jordaan is de meest bekende en romantische buurt van Amsterdam. Vroeger een typische volksbuurt met een kleurrijk verleden, nu heel populair bij bezoeker en inwoner door de pittoreske grachten, kleine winkeltjes en knusse straten en stegen (steeg &gt; </a:t>
            </a:r>
            <a:r>
              <a:rPr lang="nl-NL" b="0" i="0" dirty="0" err="1">
                <a:effectLst/>
                <a:latin typeface="Avenir"/>
              </a:rPr>
              <a:t>vicolo</a:t>
            </a:r>
            <a:r>
              <a:rPr lang="nl-NL" b="0" i="0" dirty="0">
                <a:effectLst/>
                <a:latin typeface="Avenir"/>
              </a:rPr>
              <a:t>). De Jordaan is de perfecte buurt voor een schilderachtige stadswandeling in hartje Amsterdam. Kijk veel om je heen en geniet van de unieke grachtenpanden, bruggen en grachten vol bootjes.</a:t>
            </a:r>
          </a:p>
        </p:txBody>
      </p:sp>
    </p:spTree>
    <p:extLst>
      <p:ext uri="{BB962C8B-B14F-4D97-AF65-F5344CB8AC3E}">
        <p14:creationId xmlns:p14="http://schemas.microsoft.com/office/powerpoint/2010/main" val="363268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4843B56B-DD63-40AB-85E1-E18901E13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9344E4-CB02-427C-9FF0-E0637516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0CA64F-0ACE-4148-7567-835C7D9BECA2}"/>
              </a:ext>
            </a:extLst>
          </p:cNvPr>
          <p:cNvSpPr>
            <a:spLocks noGrp="1"/>
          </p:cNvSpPr>
          <p:nvPr>
            <p:ph type="title"/>
          </p:nvPr>
        </p:nvSpPr>
        <p:spPr>
          <a:xfrm>
            <a:off x="762000" y="1148536"/>
            <a:ext cx="10668000" cy="964078"/>
          </a:xfrm>
        </p:spPr>
        <p:txBody>
          <a:bodyPr vert="horz" lIns="91440" tIns="45720" rIns="91440" bIns="45720" rtlCol="0" anchor="b">
            <a:normAutofit/>
          </a:bodyPr>
          <a:lstStyle/>
          <a:p>
            <a:pPr algn="ctr"/>
            <a:r>
              <a:rPr lang="en-US" sz="4800" dirty="0" err="1"/>
              <a:t>Aanwijzend</a:t>
            </a:r>
            <a:r>
              <a:rPr lang="en-US" sz="4800" dirty="0"/>
              <a:t> </a:t>
            </a:r>
            <a:r>
              <a:rPr lang="en-US" sz="4800" dirty="0" err="1"/>
              <a:t>voornaamwoorden</a:t>
            </a:r>
            <a:r>
              <a:rPr lang="en-US" sz="4800" dirty="0"/>
              <a:t> </a:t>
            </a:r>
          </a:p>
        </p:txBody>
      </p:sp>
      <p:graphicFrame>
        <p:nvGraphicFramePr>
          <p:cNvPr id="4" name="Tabella 4">
            <a:extLst>
              <a:ext uri="{FF2B5EF4-FFF2-40B4-BE49-F238E27FC236}">
                <a16:creationId xmlns:a16="http://schemas.microsoft.com/office/drawing/2014/main" id="{FE3D1B7D-5A5F-6173-85B6-DE9FB2390FFB}"/>
              </a:ext>
            </a:extLst>
          </p:cNvPr>
          <p:cNvGraphicFramePr>
            <a:graphicFrameLocks noGrp="1"/>
          </p:cNvGraphicFramePr>
          <p:nvPr>
            <p:extLst>
              <p:ext uri="{D42A27DB-BD31-4B8C-83A1-F6EECF244321}">
                <p14:modId xmlns:p14="http://schemas.microsoft.com/office/powerpoint/2010/main" val="879398400"/>
              </p:ext>
            </p:extLst>
          </p:nvPr>
        </p:nvGraphicFramePr>
        <p:xfrm>
          <a:off x="1894280" y="2414366"/>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2885990"/>
                    </a:ext>
                  </a:extLst>
                </a:gridCol>
                <a:gridCol w="2709333">
                  <a:extLst>
                    <a:ext uri="{9D8B030D-6E8A-4147-A177-3AD203B41FA5}">
                      <a16:colId xmlns:a16="http://schemas.microsoft.com/office/drawing/2014/main" val="529741118"/>
                    </a:ext>
                  </a:extLst>
                </a:gridCol>
                <a:gridCol w="2709333">
                  <a:extLst>
                    <a:ext uri="{9D8B030D-6E8A-4147-A177-3AD203B41FA5}">
                      <a16:colId xmlns:a16="http://schemas.microsoft.com/office/drawing/2014/main" val="2664956483"/>
                    </a:ext>
                  </a:extLst>
                </a:gridCol>
              </a:tblGrid>
              <a:tr h="370840">
                <a:tc>
                  <a:txBody>
                    <a:bodyPr/>
                    <a:lstStyle/>
                    <a:p>
                      <a:r>
                        <a:rPr lang="it-IT" dirty="0"/>
                        <a:t>Genere</a:t>
                      </a:r>
                    </a:p>
                  </a:txBody>
                  <a:tcPr/>
                </a:tc>
                <a:tc>
                  <a:txBody>
                    <a:bodyPr/>
                    <a:lstStyle/>
                    <a:p>
                      <a:r>
                        <a:rPr lang="it-IT" dirty="0" err="1"/>
                        <a:t>Enkelvoud</a:t>
                      </a:r>
                      <a:endParaRPr lang="it-IT" dirty="0"/>
                    </a:p>
                  </a:txBody>
                  <a:tcPr/>
                </a:tc>
                <a:tc>
                  <a:txBody>
                    <a:bodyPr/>
                    <a:lstStyle/>
                    <a:p>
                      <a:r>
                        <a:rPr lang="it-IT" dirty="0" err="1"/>
                        <a:t>Meervoud</a:t>
                      </a:r>
                      <a:endParaRPr lang="it-IT" dirty="0"/>
                    </a:p>
                  </a:txBody>
                  <a:tcPr/>
                </a:tc>
                <a:extLst>
                  <a:ext uri="{0D108BD9-81ED-4DB2-BD59-A6C34878D82A}">
                    <a16:rowId xmlns:a16="http://schemas.microsoft.com/office/drawing/2014/main" val="1506422806"/>
                  </a:ext>
                </a:extLst>
              </a:tr>
              <a:tr h="370840">
                <a:tc>
                  <a:txBody>
                    <a:bodyPr/>
                    <a:lstStyle/>
                    <a:p>
                      <a:r>
                        <a:rPr lang="it-IT" dirty="0"/>
                        <a:t>M/f vicinanza</a:t>
                      </a:r>
                    </a:p>
                  </a:txBody>
                  <a:tcPr/>
                </a:tc>
                <a:tc>
                  <a:txBody>
                    <a:bodyPr/>
                    <a:lstStyle/>
                    <a:p>
                      <a:r>
                        <a:rPr lang="it-IT" dirty="0" err="1"/>
                        <a:t>Deze</a:t>
                      </a:r>
                      <a:r>
                        <a:rPr lang="it-IT" dirty="0"/>
                        <a:t> (questo, questa)</a:t>
                      </a:r>
                    </a:p>
                  </a:txBody>
                  <a:tcPr/>
                </a:tc>
                <a:tc>
                  <a:txBody>
                    <a:bodyPr/>
                    <a:lstStyle/>
                    <a:p>
                      <a:r>
                        <a:rPr lang="it-IT" dirty="0" err="1"/>
                        <a:t>Deze</a:t>
                      </a:r>
                      <a:r>
                        <a:rPr lang="it-IT" dirty="0"/>
                        <a:t> (questi, queste) </a:t>
                      </a:r>
                    </a:p>
                  </a:txBody>
                  <a:tcPr/>
                </a:tc>
                <a:extLst>
                  <a:ext uri="{0D108BD9-81ED-4DB2-BD59-A6C34878D82A}">
                    <a16:rowId xmlns:a16="http://schemas.microsoft.com/office/drawing/2014/main" val="2221916972"/>
                  </a:ext>
                </a:extLst>
              </a:tr>
              <a:tr h="370840">
                <a:tc>
                  <a:txBody>
                    <a:bodyPr/>
                    <a:lstStyle/>
                    <a:p>
                      <a:r>
                        <a:rPr lang="it-IT" dirty="0"/>
                        <a:t>M/f lontananza</a:t>
                      </a:r>
                    </a:p>
                  </a:txBody>
                  <a:tcPr/>
                </a:tc>
                <a:tc>
                  <a:txBody>
                    <a:bodyPr/>
                    <a:lstStyle/>
                    <a:p>
                      <a:r>
                        <a:rPr lang="it-IT" dirty="0"/>
                        <a:t>Die</a:t>
                      </a:r>
                    </a:p>
                  </a:txBody>
                  <a:tcPr/>
                </a:tc>
                <a:tc>
                  <a:txBody>
                    <a:bodyPr/>
                    <a:lstStyle/>
                    <a:p>
                      <a:r>
                        <a:rPr lang="it-IT" dirty="0"/>
                        <a:t>Die</a:t>
                      </a:r>
                    </a:p>
                  </a:txBody>
                  <a:tcPr/>
                </a:tc>
                <a:extLst>
                  <a:ext uri="{0D108BD9-81ED-4DB2-BD59-A6C34878D82A}">
                    <a16:rowId xmlns:a16="http://schemas.microsoft.com/office/drawing/2014/main" val="1610741992"/>
                  </a:ext>
                </a:extLst>
              </a:tr>
              <a:tr h="370840">
                <a:tc>
                  <a:txBody>
                    <a:bodyPr/>
                    <a:lstStyle/>
                    <a:p>
                      <a:r>
                        <a:rPr lang="it-IT" dirty="0"/>
                        <a:t>N- vicinanza</a:t>
                      </a:r>
                    </a:p>
                  </a:txBody>
                  <a:tcPr/>
                </a:tc>
                <a:tc>
                  <a:txBody>
                    <a:bodyPr/>
                    <a:lstStyle/>
                    <a:p>
                      <a:r>
                        <a:rPr lang="it-IT" dirty="0" err="1"/>
                        <a:t>Dit</a:t>
                      </a:r>
                      <a:endParaRPr lang="it-IT" dirty="0"/>
                    </a:p>
                  </a:txBody>
                  <a:tcPr/>
                </a:tc>
                <a:tc>
                  <a:txBody>
                    <a:bodyPr/>
                    <a:lstStyle/>
                    <a:p>
                      <a:r>
                        <a:rPr lang="it-IT" dirty="0" err="1"/>
                        <a:t>Deze</a:t>
                      </a:r>
                      <a:endParaRPr lang="it-IT" dirty="0"/>
                    </a:p>
                  </a:txBody>
                  <a:tcPr/>
                </a:tc>
                <a:extLst>
                  <a:ext uri="{0D108BD9-81ED-4DB2-BD59-A6C34878D82A}">
                    <a16:rowId xmlns:a16="http://schemas.microsoft.com/office/drawing/2014/main" val="683577829"/>
                  </a:ext>
                </a:extLst>
              </a:tr>
              <a:tr h="370840">
                <a:tc>
                  <a:txBody>
                    <a:bodyPr/>
                    <a:lstStyle/>
                    <a:p>
                      <a:r>
                        <a:rPr lang="it-IT" dirty="0"/>
                        <a:t>N- lontananza </a:t>
                      </a:r>
                    </a:p>
                  </a:txBody>
                  <a:tcPr/>
                </a:tc>
                <a:tc>
                  <a:txBody>
                    <a:bodyPr/>
                    <a:lstStyle/>
                    <a:p>
                      <a:r>
                        <a:rPr lang="it-IT" dirty="0"/>
                        <a:t>Dat</a:t>
                      </a:r>
                    </a:p>
                  </a:txBody>
                  <a:tcPr/>
                </a:tc>
                <a:tc>
                  <a:txBody>
                    <a:bodyPr/>
                    <a:lstStyle/>
                    <a:p>
                      <a:r>
                        <a:rPr lang="it-IT" dirty="0"/>
                        <a:t>Die </a:t>
                      </a:r>
                    </a:p>
                  </a:txBody>
                  <a:tcPr/>
                </a:tc>
                <a:extLst>
                  <a:ext uri="{0D108BD9-81ED-4DB2-BD59-A6C34878D82A}">
                    <a16:rowId xmlns:a16="http://schemas.microsoft.com/office/drawing/2014/main" val="1729054602"/>
                  </a:ext>
                </a:extLst>
              </a:tr>
            </a:tbl>
          </a:graphicData>
        </a:graphic>
      </p:graphicFrame>
      <p:sp>
        <p:nvSpPr>
          <p:cNvPr id="5" name="CasellaDiTesto 4">
            <a:extLst>
              <a:ext uri="{FF2B5EF4-FFF2-40B4-BE49-F238E27FC236}">
                <a16:creationId xmlns:a16="http://schemas.microsoft.com/office/drawing/2014/main" id="{F9422293-0FCD-9EF6-A3DA-6EA1D300AA11}"/>
              </a:ext>
            </a:extLst>
          </p:cNvPr>
          <p:cNvSpPr txBox="1"/>
          <p:nvPr/>
        </p:nvSpPr>
        <p:spPr>
          <a:xfrm>
            <a:off x="1894280" y="4642484"/>
            <a:ext cx="4531360" cy="1477328"/>
          </a:xfrm>
          <a:prstGeom prst="rect">
            <a:avLst/>
          </a:prstGeom>
          <a:noFill/>
        </p:spPr>
        <p:txBody>
          <a:bodyPr wrap="square" rtlCol="0">
            <a:spAutoFit/>
          </a:bodyPr>
          <a:lstStyle/>
          <a:p>
            <a:r>
              <a:rPr lang="it-IT" b="1" dirty="0" err="1"/>
              <a:t>Deze</a:t>
            </a:r>
            <a:r>
              <a:rPr lang="it-IT" dirty="0"/>
              <a:t> </a:t>
            </a:r>
            <a:r>
              <a:rPr lang="it-IT" dirty="0" err="1"/>
              <a:t>appel</a:t>
            </a:r>
            <a:r>
              <a:rPr lang="it-IT" dirty="0"/>
              <a:t> = questa mela</a:t>
            </a:r>
          </a:p>
          <a:p>
            <a:r>
              <a:rPr lang="it-IT" dirty="0" err="1"/>
              <a:t>Deze</a:t>
            </a:r>
            <a:r>
              <a:rPr lang="it-IT" dirty="0"/>
              <a:t> </a:t>
            </a:r>
            <a:r>
              <a:rPr lang="it-IT" dirty="0" err="1"/>
              <a:t>appels</a:t>
            </a:r>
            <a:r>
              <a:rPr lang="it-IT" dirty="0"/>
              <a:t> = queste mele</a:t>
            </a:r>
          </a:p>
          <a:p>
            <a:endParaRPr lang="it-IT" dirty="0"/>
          </a:p>
          <a:p>
            <a:r>
              <a:rPr lang="it-IT" b="1" dirty="0"/>
              <a:t>Die</a:t>
            </a:r>
            <a:r>
              <a:rPr lang="it-IT" dirty="0"/>
              <a:t> </a:t>
            </a:r>
            <a:r>
              <a:rPr lang="it-IT" dirty="0" err="1"/>
              <a:t>appel</a:t>
            </a:r>
            <a:r>
              <a:rPr lang="it-IT" dirty="0"/>
              <a:t> = quella mela </a:t>
            </a:r>
          </a:p>
          <a:p>
            <a:r>
              <a:rPr lang="it-IT" dirty="0"/>
              <a:t>Die </a:t>
            </a:r>
            <a:r>
              <a:rPr lang="it-IT" dirty="0" err="1"/>
              <a:t>appels</a:t>
            </a:r>
            <a:r>
              <a:rPr lang="it-IT" dirty="0"/>
              <a:t> = quelle mele </a:t>
            </a:r>
          </a:p>
        </p:txBody>
      </p:sp>
      <p:pic>
        <p:nvPicPr>
          <p:cNvPr id="8" name="Immagine 7" descr="Immagine che contiene mela, frutta, interni, rosso&#10;&#10;Descrizione generata automaticamente">
            <a:extLst>
              <a:ext uri="{FF2B5EF4-FFF2-40B4-BE49-F238E27FC236}">
                <a16:creationId xmlns:a16="http://schemas.microsoft.com/office/drawing/2014/main" id="{251853B9-81D0-699B-366D-0B06A4E286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0" y="5029760"/>
            <a:ext cx="685800" cy="679704"/>
          </a:xfrm>
          <a:prstGeom prst="rect">
            <a:avLst/>
          </a:prstGeom>
        </p:spPr>
      </p:pic>
      <p:pic>
        <p:nvPicPr>
          <p:cNvPr id="17" name="Immagine 16">
            <a:extLst>
              <a:ext uri="{FF2B5EF4-FFF2-40B4-BE49-F238E27FC236}">
                <a16:creationId xmlns:a16="http://schemas.microsoft.com/office/drawing/2014/main" id="{7AC2C940-A7CC-2034-3119-778A99D521DC}"/>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20839" y="5015676"/>
            <a:ext cx="1502562" cy="865538"/>
          </a:xfrm>
          <a:prstGeom prst="rect">
            <a:avLst/>
          </a:prstGeom>
        </p:spPr>
      </p:pic>
      <p:sp>
        <p:nvSpPr>
          <p:cNvPr id="18" name="CasellaDiTesto 17">
            <a:extLst>
              <a:ext uri="{FF2B5EF4-FFF2-40B4-BE49-F238E27FC236}">
                <a16:creationId xmlns:a16="http://schemas.microsoft.com/office/drawing/2014/main" id="{011665AE-7BDC-9B7F-A371-790F37A991FB}"/>
              </a:ext>
            </a:extLst>
          </p:cNvPr>
          <p:cNvSpPr txBox="1"/>
          <p:nvPr/>
        </p:nvSpPr>
        <p:spPr>
          <a:xfrm>
            <a:off x="7883880" y="4662360"/>
            <a:ext cx="4531360" cy="1477328"/>
          </a:xfrm>
          <a:prstGeom prst="rect">
            <a:avLst/>
          </a:prstGeom>
          <a:noFill/>
        </p:spPr>
        <p:txBody>
          <a:bodyPr wrap="square" rtlCol="0">
            <a:spAutoFit/>
          </a:bodyPr>
          <a:lstStyle/>
          <a:p>
            <a:r>
              <a:rPr lang="it-IT" b="1" dirty="0" err="1"/>
              <a:t>Dit</a:t>
            </a:r>
            <a:r>
              <a:rPr lang="it-IT" dirty="0"/>
              <a:t> </a:t>
            </a:r>
            <a:r>
              <a:rPr lang="it-IT" dirty="0" err="1"/>
              <a:t>boek</a:t>
            </a:r>
            <a:r>
              <a:rPr lang="it-IT" dirty="0"/>
              <a:t> = questo libro</a:t>
            </a:r>
          </a:p>
          <a:p>
            <a:r>
              <a:rPr lang="it-IT" dirty="0" err="1"/>
              <a:t>Deze</a:t>
            </a:r>
            <a:r>
              <a:rPr lang="it-IT" dirty="0"/>
              <a:t> </a:t>
            </a:r>
            <a:r>
              <a:rPr lang="it-IT" dirty="0" err="1"/>
              <a:t>boeken</a:t>
            </a:r>
            <a:r>
              <a:rPr lang="it-IT" dirty="0"/>
              <a:t> = questi libri</a:t>
            </a:r>
          </a:p>
          <a:p>
            <a:endParaRPr lang="it-IT" dirty="0"/>
          </a:p>
          <a:p>
            <a:r>
              <a:rPr lang="it-IT" b="1" dirty="0"/>
              <a:t>Dat</a:t>
            </a:r>
            <a:r>
              <a:rPr lang="it-IT" dirty="0"/>
              <a:t> </a:t>
            </a:r>
            <a:r>
              <a:rPr lang="it-IT" dirty="0" err="1"/>
              <a:t>boek</a:t>
            </a:r>
            <a:r>
              <a:rPr lang="it-IT" dirty="0"/>
              <a:t> = quel libro </a:t>
            </a:r>
          </a:p>
          <a:p>
            <a:r>
              <a:rPr lang="it-IT" dirty="0"/>
              <a:t>Die </a:t>
            </a:r>
            <a:r>
              <a:rPr lang="it-IT" dirty="0" err="1"/>
              <a:t>boeken</a:t>
            </a:r>
            <a:r>
              <a:rPr lang="it-IT" dirty="0"/>
              <a:t> = quei libri</a:t>
            </a:r>
          </a:p>
        </p:txBody>
      </p:sp>
    </p:spTree>
    <p:extLst>
      <p:ext uri="{BB962C8B-B14F-4D97-AF65-F5344CB8AC3E}">
        <p14:creationId xmlns:p14="http://schemas.microsoft.com/office/powerpoint/2010/main" val="298532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E12813-BCCC-0CEE-A727-15924C083E58}"/>
              </a:ext>
            </a:extLst>
          </p:cNvPr>
          <p:cNvSpPr>
            <a:spLocks noGrp="1"/>
          </p:cNvSpPr>
          <p:nvPr>
            <p:ph type="title"/>
          </p:nvPr>
        </p:nvSpPr>
        <p:spPr/>
        <p:txBody>
          <a:bodyPr/>
          <a:lstStyle/>
          <a:p>
            <a:r>
              <a:rPr lang="it-IT" dirty="0" err="1"/>
              <a:t>Even</a:t>
            </a:r>
            <a:r>
              <a:rPr lang="it-IT" dirty="0"/>
              <a:t> </a:t>
            </a:r>
            <a:r>
              <a:rPr lang="it-IT" dirty="0" err="1"/>
              <a:t>oefenen</a:t>
            </a:r>
            <a:r>
              <a:rPr lang="it-IT" dirty="0"/>
              <a:t> </a:t>
            </a:r>
          </a:p>
        </p:txBody>
      </p:sp>
      <p:sp>
        <p:nvSpPr>
          <p:cNvPr id="3" name="Segnaposto contenuto 2">
            <a:extLst>
              <a:ext uri="{FF2B5EF4-FFF2-40B4-BE49-F238E27FC236}">
                <a16:creationId xmlns:a16="http://schemas.microsoft.com/office/drawing/2014/main" id="{A15F9D06-DC64-7820-6B58-889B7014077D}"/>
              </a:ext>
            </a:extLst>
          </p:cNvPr>
          <p:cNvSpPr>
            <a:spLocks noGrp="1"/>
          </p:cNvSpPr>
          <p:nvPr>
            <p:ph idx="1"/>
          </p:nvPr>
        </p:nvSpPr>
        <p:spPr>
          <a:xfrm>
            <a:off x="1322832" y="2494280"/>
            <a:ext cx="9534144" cy="3703320"/>
          </a:xfrm>
        </p:spPr>
        <p:txBody>
          <a:bodyPr>
            <a:normAutofit fontScale="62500" lnSpcReduction="20000"/>
          </a:bodyPr>
          <a:lstStyle/>
          <a:p>
            <a:pPr marL="0" indent="0">
              <a:buNone/>
            </a:pPr>
            <a:endParaRPr lang="it-IT" dirty="0"/>
          </a:p>
          <a:p>
            <a:pPr marL="0" indent="0">
              <a:buNone/>
            </a:pPr>
            <a:r>
              <a:rPr lang="it-IT" dirty="0"/>
              <a:t>Dat </a:t>
            </a:r>
            <a:r>
              <a:rPr lang="it-IT" dirty="0" err="1"/>
              <a:t>onderzoek</a:t>
            </a:r>
            <a:r>
              <a:rPr lang="it-IT" dirty="0"/>
              <a:t> (ricerca) </a:t>
            </a:r>
          </a:p>
          <a:p>
            <a:pPr marL="0" indent="0">
              <a:buNone/>
            </a:pPr>
            <a:r>
              <a:rPr lang="it-IT" dirty="0" err="1"/>
              <a:t>Deze</a:t>
            </a:r>
            <a:r>
              <a:rPr lang="it-IT" dirty="0"/>
              <a:t> </a:t>
            </a:r>
            <a:r>
              <a:rPr lang="it-IT" dirty="0" err="1"/>
              <a:t>oplossing</a:t>
            </a:r>
            <a:r>
              <a:rPr lang="it-IT" dirty="0"/>
              <a:t> (soluzione) </a:t>
            </a:r>
          </a:p>
          <a:p>
            <a:pPr marL="0" indent="0">
              <a:buNone/>
            </a:pPr>
            <a:r>
              <a:rPr lang="it-IT" dirty="0"/>
              <a:t>Die boot (barca) </a:t>
            </a:r>
          </a:p>
          <a:p>
            <a:pPr marL="0" indent="0">
              <a:buNone/>
            </a:pPr>
            <a:r>
              <a:rPr lang="it-IT" dirty="0" err="1"/>
              <a:t>Dit</a:t>
            </a:r>
            <a:r>
              <a:rPr lang="it-IT" dirty="0"/>
              <a:t> plan </a:t>
            </a:r>
          </a:p>
          <a:p>
            <a:pPr marL="0" indent="0">
              <a:buNone/>
            </a:pPr>
            <a:r>
              <a:rPr lang="it-IT" dirty="0" err="1"/>
              <a:t>Deze</a:t>
            </a:r>
            <a:r>
              <a:rPr lang="it-IT" dirty="0"/>
              <a:t> </a:t>
            </a:r>
            <a:r>
              <a:rPr lang="it-IT" dirty="0" err="1"/>
              <a:t>vriend</a:t>
            </a:r>
            <a:endParaRPr lang="it-IT" dirty="0"/>
          </a:p>
          <a:p>
            <a:pPr marL="0" indent="0">
              <a:buNone/>
            </a:pPr>
            <a:r>
              <a:rPr lang="it-IT" dirty="0"/>
              <a:t>Die </a:t>
            </a:r>
            <a:r>
              <a:rPr lang="it-IT" dirty="0" err="1"/>
              <a:t>plant</a:t>
            </a:r>
            <a:r>
              <a:rPr lang="it-IT" dirty="0"/>
              <a:t> </a:t>
            </a:r>
          </a:p>
          <a:p>
            <a:pPr marL="0" indent="0">
              <a:buNone/>
            </a:pPr>
            <a:r>
              <a:rPr lang="it-IT" dirty="0"/>
              <a:t>Dat </a:t>
            </a:r>
            <a:r>
              <a:rPr lang="it-IT" dirty="0" err="1"/>
              <a:t>gesprek</a:t>
            </a:r>
            <a:r>
              <a:rPr lang="it-IT" dirty="0"/>
              <a:t> (conversazione) </a:t>
            </a:r>
          </a:p>
          <a:p>
            <a:pPr marL="0" indent="0">
              <a:buNone/>
            </a:pPr>
            <a:r>
              <a:rPr lang="it-IT" dirty="0" err="1"/>
              <a:t>Deze</a:t>
            </a:r>
            <a:r>
              <a:rPr lang="it-IT" dirty="0"/>
              <a:t> </a:t>
            </a:r>
            <a:r>
              <a:rPr lang="it-IT" dirty="0" err="1"/>
              <a:t>kwestie</a:t>
            </a:r>
            <a:endParaRPr lang="it-IT" dirty="0"/>
          </a:p>
          <a:p>
            <a:pPr marL="0" indent="0">
              <a:buNone/>
            </a:pPr>
            <a:r>
              <a:rPr lang="it-IT" dirty="0"/>
              <a:t>Die </a:t>
            </a:r>
            <a:r>
              <a:rPr lang="it-IT" dirty="0" err="1"/>
              <a:t>wijk</a:t>
            </a:r>
            <a:r>
              <a:rPr lang="it-IT" dirty="0"/>
              <a:t> (quartiere) </a:t>
            </a:r>
          </a:p>
          <a:p>
            <a:pPr marL="0" indent="0">
              <a:buNone/>
            </a:pPr>
            <a:r>
              <a:rPr lang="it-IT" dirty="0" err="1"/>
              <a:t>Dit</a:t>
            </a:r>
            <a:r>
              <a:rPr lang="it-IT" dirty="0"/>
              <a:t> </a:t>
            </a:r>
            <a:r>
              <a:rPr lang="it-IT" dirty="0" err="1"/>
              <a:t>voorbeeld</a:t>
            </a:r>
            <a:r>
              <a:rPr lang="it-IT" dirty="0"/>
              <a:t> (esempio) </a:t>
            </a:r>
          </a:p>
        </p:txBody>
      </p:sp>
    </p:spTree>
    <p:extLst>
      <p:ext uri="{BB962C8B-B14F-4D97-AF65-F5344CB8AC3E}">
        <p14:creationId xmlns:p14="http://schemas.microsoft.com/office/powerpoint/2010/main" val="243981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DF4E38-EE05-4FE4-EE74-135A97093DD8}"/>
              </a:ext>
            </a:extLst>
          </p:cNvPr>
          <p:cNvSpPr>
            <a:spLocks noGrp="1"/>
          </p:cNvSpPr>
          <p:nvPr>
            <p:ph type="title"/>
          </p:nvPr>
        </p:nvSpPr>
        <p:spPr>
          <a:xfrm>
            <a:off x="1426464" y="898144"/>
            <a:ext cx="9144000" cy="1344168"/>
          </a:xfrm>
        </p:spPr>
        <p:txBody>
          <a:bodyPr/>
          <a:lstStyle/>
          <a:p>
            <a:r>
              <a:rPr lang="it-IT" dirty="0"/>
              <a:t>NOG IETS…</a:t>
            </a:r>
          </a:p>
        </p:txBody>
      </p:sp>
      <p:sp>
        <p:nvSpPr>
          <p:cNvPr id="3" name="Segnaposto contenuto 2">
            <a:extLst>
              <a:ext uri="{FF2B5EF4-FFF2-40B4-BE49-F238E27FC236}">
                <a16:creationId xmlns:a16="http://schemas.microsoft.com/office/drawing/2014/main" id="{E4CDEF16-B45D-C7E6-6634-DFB549AB830D}"/>
              </a:ext>
            </a:extLst>
          </p:cNvPr>
          <p:cNvSpPr>
            <a:spLocks noGrp="1"/>
          </p:cNvSpPr>
          <p:nvPr>
            <p:ph idx="1"/>
          </p:nvPr>
        </p:nvSpPr>
        <p:spPr>
          <a:xfrm>
            <a:off x="1321816" y="2144776"/>
            <a:ext cx="9353296" cy="3815080"/>
          </a:xfrm>
        </p:spPr>
        <p:txBody>
          <a:bodyPr>
            <a:normAutofit lnSpcReduction="10000"/>
          </a:bodyPr>
          <a:lstStyle/>
          <a:p>
            <a:pPr marL="0" indent="0">
              <a:buNone/>
            </a:pPr>
            <a:r>
              <a:rPr lang="it-IT" sz="2400" b="1" dirty="0" err="1"/>
              <a:t>Zo’n</a:t>
            </a:r>
            <a:r>
              <a:rPr lang="it-IT" sz="2400" b="1" dirty="0"/>
              <a:t> (contrazione di ‘</a:t>
            </a:r>
            <a:r>
              <a:rPr lang="it-IT" sz="2400" b="1" dirty="0" err="1"/>
              <a:t>zo</a:t>
            </a:r>
            <a:r>
              <a:rPr lang="it-IT" sz="2400" b="1" dirty="0"/>
              <a:t> </a:t>
            </a:r>
            <a:r>
              <a:rPr lang="it-IT" sz="2400" b="1" dirty="0" err="1"/>
              <a:t>een</a:t>
            </a:r>
            <a:r>
              <a:rPr lang="it-IT" sz="2400" b="1" dirty="0"/>
              <a:t>’) = un tale, una cosa simile </a:t>
            </a:r>
          </a:p>
          <a:p>
            <a:pPr marL="0" lvl="1"/>
            <a:r>
              <a:rPr lang="it-IT" dirty="0" err="1"/>
              <a:t>Zo’n</a:t>
            </a:r>
            <a:r>
              <a:rPr lang="it-IT" dirty="0"/>
              <a:t> </a:t>
            </a:r>
            <a:r>
              <a:rPr lang="it-IT" dirty="0" err="1"/>
              <a:t>verhaal</a:t>
            </a:r>
            <a:r>
              <a:rPr lang="it-IT" dirty="0"/>
              <a:t> </a:t>
            </a:r>
            <a:r>
              <a:rPr lang="it-IT" dirty="0" err="1"/>
              <a:t>heb</a:t>
            </a:r>
            <a:r>
              <a:rPr lang="it-IT" dirty="0"/>
              <a:t> </a:t>
            </a:r>
            <a:r>
              <a:rPr lang="it-IT" dirty="0" err="1"/>
              <a:t>ik</a:t>
            </a:r>
            <a:r>
              <a:rPr lang="it-IT" dirty="0"/>
              <a:t> </a:t>
            </a:r>
            <a:r>
              <a:rPr lang="it-IT" dirty="0" err="1"/>
              <a:t>nooit</a:t>
            </a:r>
            <a:r>
              <a:rPr lang="it-IT" dirty="0"/>
              <a:t> </a:t>
            </a:r>
            <a:r>
              <a:rPr lang="it-IT" dirty="0" err="1"/>
              <a:t>gehoord</a:t>
            </a:r>
            <a:r>
              <a:rPr lang="it-IT" dirty="0"/>
              <a:t> (non ho mai sentito una storia simile) </a:t>
            </a:r>
          </a:p>
          <a:p>
            <a:pPr marL="0" indent="0">
              <a:buNone/>
            </a:pPr>
            <a:r>
              <a:rPr lang="it-IT" sz="2400" b="1" dirty="0" err="1"/>
              <a:t>Zulk</a:t>
            </a:r>
            <a:r>
              <a:rPr lang="it-IT" sz="2400" b="1" dirty="0"/>
              <a:t>(e) = come </a:t>
            </a:r>
            <a:r>
              <a:rPr lang="it-IT" sz="2400" b="1" dirty="0" err="1"/>
              <a:t>zo’n</a:t>
            </a:r>
            <a:r>
              <a:rPr lang="it-IT" sz="2400" b="1" dirty="0"/>
              <a:t> </a:t>
            </a:r>
          </a:p>
          <a:p>
            <a:pPr marL="0" lvl="1"/>
            <a:r>
              <a:rPr lang="it-IT" dirty="0" err="1"/>
              <a:t>Zulke</a:t>
            </a:r>
            <a:r>
              <a:rPr lang="it-IT" dirty="0"/>
              <a:t> </a:t>
            </a:r>
            <a:r>
              <a:rPr lang="it-IT" dirty="0" err="1"/>
              <a:t>verhalen</a:t>
            </a:r>
            <a:r>
              <a:rPr lang="it-IT" dirty="0"/>
              <a:t> </a:t>
            </a:r>
            <a:r>
              <a:rPr lang="it-IT" dirty="0" err="1"/>
              <a:t>heb</a:t>
            </a:r>
            <a:r>
              <a:rPr lang="it-IT" dirty="0"/>
              <a:t> </a:t>
            </a:r>
            <a:r>
              <a:rPr lang="it-IT" dirty="0" err="1"/>
              <a:t>ik</a:t>
            </a:r>
            <a:r>
              <a:rPr lang="it-IT" dirty="0"/>
              <a:t> </a:t>
            </a:r>
            <a:r>
              <a:rPr lang="it-IT" dirty="0" err="1"/>
              <a:t>nooit</a:t>
            </a:r>
            <a:r>
              <a:rPr lang="it-IT" dirty="0"/>
              <a:t> </a:t>
            </a:r>
            <a:r>
              <a:rPr lang="it-IT" dirty="0" err="1"/>
              <a:t>gehoord</a:t>
            </a:r>
            <a:r>
              <a:rPr lang="it-IT" dirty="0"/>
              <a:t> </a:t>
            </a:r>
          </a:p>
          <a:p>
            <a:pPr marL="0" indent="0">
              <a:buNone/>
            </a:pPr>
            <a:r>
              <a:rPr lang="it-IT" sz="2000" b="1" dirty="0" err="1"/>
              <a:t>Dergelijk</a:t>
            </a:r>
            <a:r>
              <a:rPr lang="it-IT" sz="2000" b="1" dirty="0"/>
              <a:t> = simile a </a:t>
            </a:r>
            <a:r>
              <a:rPr lang="it-IT" sz="2000" b="1" dirty="0" err="1"/>
              <a:t>zo’n</a:t>
            </a:r>
            <a:r>
              <a:rPr lang="it-IT" sz="2000" b="1" dirty="0"/>
              <a:t>, più formale </a:t>
            </a:r>
          </a:p>
          <a:p>
            <a:pPr marL="0" lvl="1"/>
            <a:r>
              <a:rPr lang="it-IT" dirty="0" err="1"/>
              <a:t>Een</a:t>
            </a:r>
            <a:r>
              <a:rPr lang="it-IT" dirty="0"/>
              <a:t> </a:t>
            </a:r>
            <a:r>
              <a:rPr lang="it-IT" dirty="0" err="1"/>
              <a:t>dergelijk</a:t>
            </a:r>
            <a:r>
              <a:rPr lang="it-IT" dirty="0"/>
              <a:t> </a:t>
            </a:r>
            <a:r>
              <a:rPr lang="it-IT" dirty="0" err="1"/>
              <a:t>avontuur</a:t>
            </a:r>
            <a:r>
              <a:rPr lang="it-IT" dirty="0"/>
              <a:t> </a:t>
            </a:r>
          </a:p>
          <a:p>
            <a:pPr marL="0" lvl="1"/>
            <a:r>
              <a:rPr lang="it-IT" b="1" dirty="0" err="1">
                <a:solidFill>
                  <a:schemeClr val="tx1"/>
                </a:solidFill>
              </a:rPr>
              <a:t>Dezelfde</a:t>
            </a:r>
            <a:r>
              <a:rPr lang="it-IT" b="1" dirty="0">
                <a:solidFill>
                  <a:schemeClr val="tx1"/>
                </a:solidFill>
              </a:rPr>
              <a:t> / </a:t>
            </a:r>
            <a:r>
              <a:rPr lang="it-IT" b="1" dirty="0" err="1">
                <a:solidFill>
                  <a:schemeClr val="tx1"/>
                </a:solidFill>
              </a:rPr>
              <a:t>hetzelfde</a:t>
            </a:r>
            <a:r>
              <a:rPr lang="it-IT" b="1" dirty="0">
                <a:solidFill>
                  <a:schemeClr val="tx1"/>
                </a:solidFill>
              </a:rPr>
              <a:t> = lo stesso </a:t>
            </a:r>
          </a:p>
          <a:p>
            <a:pPr marL="0" lvl="4" indent="0">
              <a:buNone/>
            </a:pPr>
            <a:r>
              <a:rPr lang="it-IT" i="0" dirty="0" err="1"/>
              <a:t>Wij</a:t>
            </a:r>
            <a:r>
              <a:rPr lang="it-IT" i="0" dirty="0"/>
              <a:t> </a:t>
            </a:r>
            <a:r>
              <a:rPr lang="it-IT" i="0" dirty="0" err="1"/>
              <a:t>hebben</a:t>
            </a:r>
            <a:r>
              <a:rPr lang="it-IT" i="0" dirty="0"/>
              <a:t> </a:t>
            </a:r>
            <a:r>
              <a:rPr lang="it-IT" i="0" dirty="0" err="1"/>
              <a:t>hetzelfde</a:t>
            </a:r>
            <a:r>
              <a:rPr lang="it-IT" i="0" dirty="0"/>
              <a:t> </a:t>
            </a:r>
            <a:r>
              <a:rPr lang="it-IT" i="0" dirty="0" err="1"/>
              <a:t>boek</a:t>
            </a:r>
            <a:r>
              <a:rPr lang="it-IT" i="0" dirty="0"/>
              <a:t> = abbiamo lo stesso libro </a:t>
            </a:r>
          </a:p>
          <a:p>
            <a:pPr marL="0" lvl="4" indent="0">
              <a:buNone/>
            </a:pPr>
            <a:r>
              <a:rPr lang="it-IT" i="0" dirty="0" err="1"/>
              <a:t>Wij</a:t>
            </a:r>
            <a:r>
              <a:rPr lang="it-IT" i="0" dirty="0"/>
              <a:t> </a:t>
            </a:r>
            <a:r>
              <a:rPr lang="it-IT" i="0" dirty="0" err="1"/>
              <a:t>dragen</a:t>
            </a:r>
            <a:r>
              <a:rPr lang="it-IT" i="0" dirty="0"/>
              <a:t> </a:t>
            </a:r>
            <a:r>
              <a:rPr lang="it-IT" i="0" dirty="0" err="1"/>
              <a:t>dezelfde</a:t>
            </a:r>
            <a:r>
              <a:rPr lang="it-IT" i="0" dirty="0"/>
              <a:t> </a:t>
            </a:r>
            <a:r>
              <a:rPr lang="it-IT" i="0" dirty="0" err="1"/>
              <a:t>jas</a:t>
            </a:r>
            <a:r>
              <a:rPr lang="it-IT" i="0" dirty="0"/>
              <a:t> = indossiamo la stessa giacca </a:t>
            </a:r>
          </a:p>
        </p:txBody>
      </p:sp>
    </p:spTree>
    <p:extLst>
      <p:ext uri="{BB962C8B-B14F-4D97-AF65-F5344CB8AC3E}">
        <p14:creationId xmlns:p14="http://schemas.microsoft.com/office/powerpoint/2010/main" val="390010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26A70F00-F11C-4EEF-9002-CAA67EF3F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6858000"/>
          </a:xfrm>
          <a:custGeom>
            <a:avLst/>
            <a:gdLst>
              <a:gd name="connsiteX0" fmla="*/ 0 w 11430000"/>
              <a:gd name="connsiteY0" fmla="*/ 0 h 6858000"/>
              <a:gd name="connsiteX1" fmla="*/ 5330523 w 11430000"/>
              <a:gd name="connsiteY1" fmla="*/ 0 h 6858000"/>
              <a:gd name="connsiteX2" fmla="*/ 5330523 w 11430000"/>
              <a:gd name="connsiteY2" fmla="*/ 758952 h 6858000"/>
              <a:gd name="connsiteX3" fmla="*/ 11430000 w 11430000"/>
              <a:gd name="connsiteY3" fmla="*/ 758952 h 6858000"/>
              <a:gd name="connsiteX4" fmla="*/ 11430000 w 11430000"/>
              <a:gd name="connsiteY4" fmla="*/ 6099048 h 6858000"/>
              <a:gd name="connsiteX5" fmla="*/ 5330523 w 11430000"/>
              <a:gd name="connsiteY5" fmla="*/ 6099048 h 6858000"/>
              <a:gd name="connsiteX6" fmla="*/ 5330523 w 11430000"/>
              <a:gd name="connsiteY6" fmla="*/ 6858000 h 6858000"/>
              <a:gd name="connsiteX7" fmla="*/ 0 w 11430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858000">
                <a:moveTo>
                  <a:pt x="0" y="0"/>
                </a:moveTo>
                <a:lnTo>
                  <a:pt x="5330523" y="0"/>
                </a:lnTo>
                <a:lnTo>
                  <a:pt x="5330523" y="758952"/>
                </a:lnTo>
                <a:lnTo>
                  <a:pt x="11430000" y="758952"/>
                </a:lnTo>
                <a:lnTo>
                  <a:pt x="11430000" y="6099048"/>
                </a:lnTo>
                <a:lnTo>
                  <a:pt x="5330523" y="6099048"/>
                </a:lnTo>
                <a:lnTo>
                  <a:pt x="5330523" y="6858000"/>
                </a:lnTo>
                <a:lnTo>
                  <a:pt x="0" y="6858000"/>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8699F2EB-021F-8D4E-9FED-772BEE05D334}"/>
              </a:ext>
            </a:extLst>
          </p:cNvPr>
          <p:cNvSpPr>
            <a:spLocks noGrp="1"/>
          </p:cNvSpPr>
          <p:nvPr>
            <p:ph type="title"/>
          </p:nvPr>
        </p:nvSpPr>
        <p:spPr>
          <a:xfrm>
            <a:off x="6095999" y="1517903"/>
            <a:ext cx="4572001" cy="1345115"/>
          </a:xfrm>
        </p:spPr>
        <p:txBody>
          <a:bodyPr vert="horz" lIns="91440" tIns="45720" rIns="91440" bIns="45720" rtlCol="0" anchor="t">
            <a:normAutofit/>
          </a:bodyPr>
          <a:lstStyle/>
          <a:p>
            <a:pPr>
              <a:lnSpc>
                <a:spcPct val="95000"/>
              </a:lnSpc>
            </a:pPr>
            <a:r>
              <a:rPr lang="en-US" b="1" kern="1200" spc="-50" baseline="0">
                <a:solidFill>
                  <a:schemeClr val="tx1"/>
                </a:solidFill>
                <a:latin typeface="+mj-lt"/>
                <a:ea typeface="+mj-ea"/>
                <a:cs typeface="+mj-cs"/>
              </a:rPr>
              <a:t>Identiteitsconstructie</a:t>
            </a:r>
          </a:p>
        </p:txBody>
      </p:sp>
      <p:pic>
        <p:nvPicPr>
          <p:cNvPr id="10" name="Segnaposto immagine 9">
            <a:extLst>
              <a:ext uri="{FF2B5EF4-FFF2-40B4-BE49-F238E27FC236}">
                <a16:creationId xmlns:a16="http://schemas.microsoft.com/office/drawing/2014/main" id="{A230B272-252B-8E2A-9B44-016A4809339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4830" r="2" b="10854"/>
          <a:stretch/>
        </p:blipFill>
        <p:spPr>
          <a:xfrm>
            <a:off x="755905" y="762001"/>
            <a:ext cx="4574617" cy="5337046"/>
          </a:xfrm>
          <a:prstGeom prst="rect">
            <a:avLst/>
          </a:prstGeom>
        </p:spPr>
      </p:pic>
      <p:sp>
        <p:nvSpPr>
          <p:cNvPr id="4" name="Segnaposto testo 3">
            <a:extLst>
              <a:ext uri="{FF2B5EF4-FFF2-40B4-BE49-F238E27FC236}">
                <a16:creationId xmlns:a16="http://schemas.microsoft.com/office/drawing/2014/main" id="{2C176836-9501-8C43-987D-E9165FC1EE48}"/>
              </a:ext>
            </a:extLst>
          </p:cNvPr>
          <p:cNvSpPr>
            <a:spLocks noGrp="1"/>
          </p:cNvSpPr>
          <p:nvPr>
            <p:ph type="body" sz="half" idx="2"/>
          </p:nvPr>
        </p:nvSpPr>
        <p:spPr>
          <a:xfrm>
            <a:off x="6095999" y="2519680"/>
            <a:ext cx="4734561" cy="2913711"/>
          </a:xfrm>
        </p:spPr>
        <p:txBody>
          <a:bodyPr vert="horz" lIns="91440" tIns="45720" rIns="91440" bIns="45720" rtlCol="0">
            <a:noAutofit/>
          </a:bodyPr>
          <a:lstStyle/>
          <a:p>
            <a:pPr>
              <a:lnSpc>
                <a:spcPct val="95000"/>
              </a:lnSpc>
            </a:pPr>
            <a:r>
              <a:rPr lang="en-US" b="1" dirty="0"/>
              <a:t>HET / DIT / DAT + </a:t>
            </a:r>
            <a:r>
              <a:rPr lang="en-US" b="1" dirty="0" err="1"/>
              <a:t>zijn</a:t>
            </a:r>
            <a:endParaRPr lang="en-US" b="1" dirty="0"/>
          </a:p>
          <a:p>
            <a:pPr>
              <a:lnSpc>
                <a:spcPct val="95000"/>
              </a:lnSpc>
            </a:pPr>
            <a:endParaRPr lang="en-US" b="1" dirty="0"/>
          </a:p>
          <a:p>
            <a:pPr>
              <a:lnSpc>
                <a:spcPct val="95000"/>
              </a:lnSpc>
            </a:pPr>
            <a:r>
              <a:rPr lang="en-US" dirty="0" err="1"/>
              <a:t>Dit</a:t>
            </a:r>
            <a:r>
              <a:rPr lang="en-US" dirty="0"/>
              <a:t> is Jan</a:t>
            </a:r>
          </a:p>
          <a:p>
            <a:pPr>
              <a:lnSpc>
                <a:spcPct val="95000"/>
              </a:lnSpc>
            </a:pPr>
            <a:r>
              <a:rPr lang="en-US" dirty="0" err="1"/>
              <a:t>Dat</a:t>
            </a:r>
            <a:r>
              <a:rPr lang="en-US" dirty="0"/>
              <a:t> is </a:t>
            </a:r>
            <a:r>
              <a:rPr lang="en-US" dirty="0" err="1"/>
              <a:t>een</a:t>
            </a:r>
            <a:r>
              <a:rPr lang="en-US" dirty="0"/>
              <a:t> </a:t>
            </a:r>
            <a:r>
              <a:rPr lang="en-US" dirty="0" err="1"/>
              <a:t>aardige</a:t>
            </a:r>
            <a:r>
              <a:rPr lang="en-US" dirty="0"/>
              <a:t> man</a:t>
            </a:r>
          </a:p>
          <a:p>
            <a:pPr>
              <a:lnSpc>
                <a:spcPct val="95000"/>
              </a:lnSpc>
            </a:pPr>
            <a:r>
              <a:rPr lang="en-US" dirty="0"/>
              <a:t>OK, het is </a:t>
            </a:r>
            <a:r>
              <a:rPr lang="en-US" dirty="0" err="1"/>
              <a:t>een</a:t>
            </a:r>
            <a:r>
              <a:rPr lang="en-US" dirty="0"/>
              <a:t> </a:t>
            </a:r>
            <a:r>
              <a:rPr lang="en-US" dirty="0" err="1"/>
              <a:t>goede</a:t>
            </a:r>
            <a:r>
              <a:rPr lang="en-US" dirty="0"/>
              <a:t> deal</a:t>
            </a:r>
          </a:p>
          <a:p>
            <a:pPr>
              <a:lnSpc>
                <a:spcPct val="95000"/>
              </a:lnSpc>
            </a:pPr>
            <a:endParaRPr lang="en-US" b="1" dirty="0"/>
          </a:p>
          <a:p>
            <a:pPr>
              <a:lnSpc>
                <a:spcPct val="95000"/>
              </a:lnSpc>
            </a:pPr>
            <a:r>
              <a:rPr lang="en-US" b="1" dirty="0" err="1"/>
              <a:t>Dit</a:t>
            </a:r>
            <a:r>
              <a:rPr lang="en-US" b="1" dirty="0"/>
              <a:t> </a:t>
            </a:r>
            <a:r>
              <a:rPr lang="en-US" b="1" dirty="0" err="1"/>
              <a:t>zijn</a:t>
            </a:r>
            <a:r>
              <a:rPr lang="en-US" b="1" dirty="0"/>
              <a:t> de </a:t>
            </a:r>
            <a:r>
              <a:rPr lang="en-US" b="1" dirty="0" err="1"/>
              <a:t>namen</a:t>
            </a:r>
            <a:r>
              <a:rPr lang="en-US" b="1" dirty="0"/>
              <a:t> (Tommy </a:t>
            </a:r>
            <a:r>
              <a:rPr lang="en-US" b="1" dirty="0" err="1"/>
              <a:t>Wieringa</a:t>
            </a:r>
            <a:r>
              <a:rPr lang="en-US" b="1" dirty="0"/>
              <a:t>)</a:t>
            </a:r>
          </a:p>
          <a:p>
            <a:pPr>
              <a:lnSpc>
                <a:spcPct val="95000"/>
              </a:lnSpc>
            </a:pPr>
            <a:endParaRPr lang="en-US" b="1" dirty="0"/>
          </a:p>
          <a:p>
            <a:pPr>
              <a:lnSpc>
                <a:spcPct val="95000"/>
              </a:lnSpc>
            </a:pPr>
            <a:r>
              <a:rPr lang="en-US" dirty="0" err="1"/>
              <a:t>Oefeningen</a:t>
            </a:r>
            <a:r>
              <a:rPr lang="en-US" dirty="0"/>
              <a:t> 24-25</a:t>
            </a:r>
          </a:p>
        </p:txBody>
      </p:sp>
    </p:spTree>
    <p:extLst>
      <p:ext uri="{BB962C8B-B14F-4D97-AF65-F5344CB8AC3E}">
        <p14:creationId xmlns:p14="http://schemas.microsoft.com/office/powerpoint/2010/main" val="158343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7016F-3F77-43F4-A0EC-ABC32659BFE9}"/>
              </a:ext>
            </a:extLst>
          </p:cNvPr>
          <p:cNvSpPr>
            <a:spLocks noGrp="1"/>
          </p:cNvSpPr>
          <p:nvPr>
            <p:ph type="title"/>
          </p:nvPr>
        </p:nvSpPr>
        <p:spPr/>
        <p:txBody>
          <a:bodyPr/>
          <a:lstStyle/>
          <a:p>
            <a:r>
              <a:rPr lang="it-IT" dirty="0" err="1"/>
              <a:t>Even</a:t>
            </a:r>
            <a:r>
              <a:rPr lang="it-IT" dirty="0"/>
              <a:t> </a:t>
            </a:r>
            <a:r>
              <a:rPr lang="it-IT" dirty="0" err="1"/>
              <a:t>oefenen</a:t>
            </a:r>
            <a:r>
              <a:rPr lang="it-IT" dirty="0"/>
              <a:t> (</a:t>
            </a:r>
            <a:r>
              <a:rPr lang="it-IT" dirty="0" err="1"/>
              <a:t>hier</a:t>
            </a:r>
            <a:r>
              <a:rPr lang="it-IT" dirty="0"/>
              <a:t>)  </a:t>
            </a:r>
          </a:p>
        </p:txBody>
      </p:sp>
      <p:sp>
        <p:nvSpPr>
          <p:cNvPr id="3" name="Segnaposto contenuto 2">
            <a:extLst>
              <a:ext uri="{FF2B5EF4-FFF2-40B4-BE49-F238E27FC236}">
                <a16:creationId xmlns:a16="http://schemas.microsoft.com/office/drawing/2014/main" id="{8AD780D2-F683-5C35-0383-AD1EC59B8162}"/>
              </a:ext>
            </a:extLst>
          </p:cNvPr>
          <p:cNvSpPr>
            <a:spLocks noGrp="1"/>
          </p:cNvSpPr>
          <p:nvPr>
            <p:ph idx="1"/>
          </p:nvPr>
        </p:nvSpPr>
        <p:spPr>
          <a:xfrm>
            <a:off x="1517904" y="2583494"/>
            <a:ext cx="9144000" cy="3127248"/>
          </a:xfrm>
        </p:spPr>
        <p:txBody>
          <a:bodyPr>
            <a:normAutofit fontScale="92500"/>
          </a:bodyPr>
          <a:lstStyle/>
          <a:p>
            <a:pPr marL="0" indent="0">
              <a:buNone/>
            </a:pPr>
            <a:r>
              <a:rPr lang="it-IT" dirty="0"/>
              <a:t>[…] </a:t>
            </a:r>
            <a:r>
              <a:rPr lang="it-IT" dirty="0" err="1"/>
              <a:t>is</a:t>
            </a:r>
            <a:r>
              <a:rPr lang="it-IT" dirty="0"/>
              <a:t> </a:t>
            </a:r>
            <a:r>
              <a:rPr lang="it-IT" dirty="0" err="1"/>
              <a:t>een</a:t>
            </a:r>
            <a:r>
              <a:rPr lang="it-IT" dirty="0"/>
              <a:t> slang. […] slang </a:t>
            </a:r>
            <a:r>
              <a:rPr lang="it-IT" dirty="0" err="1"/>
              <a:t>leeft</a:t>
            </a:r>
            <a:r>
              <a:rPr lang="it-IT" dirty="0"/>
              <a:t> in de </a:t>
            </a:r>
            <a:r>
              <a:rPr lang="it-IT" dirty="0" err="1"/>
              <a:t>woestijn</a:t>
            </a:r>
            <a:r>
              <a:rPr lang="it-IT" dirty="0"/>
              <a:t>.</a:t>
            </a:r>
          </a:p>
          <a:p>
            <a:pPr marL="0" indent="0">
              <a:buNone/>
            </a:pPr>
            <a:r>
              <a:rPr lang="it-IT" dirty="0"/>
              <a:t>[…] </a:t>
            </a:r>
            <a:r>
              <a:rPr lang="it-IT" dirty="0" err="1"/>
              <a:t>kastelen</a:t>
            </a:r>
            <a:r>
              <a:rPr lang="it-IT" dirty="0"/>
              <a:t> </a:t>
            </a:r>
            <a:r>
              <a:rPr lang="it-IT" dirty="0" err="1"/>
              <a:t>zijn</a:t>
            </a:r>
            <a:r>
              <a:rPr lang="it-IT" dirty="0"/>
              <a:t> </a:t>
            </a:r>
            <a:r>
              <a:rPr lang="it-IT" dirty="0" err="1"/>
              <a:t>mooi</a:t>
            </a:r>
            <a:r>
              <a:rPr lang="it-IT" dirty="0"/>
              <a:t>. </a:t>
            </a:r>
          </a:p>
          <a:p>
            <a:pPr marL="0" indent="0">
              <a:buNone/>
            </a:pPr>
            <a:r>
              <a:rPr lang="it-IT" dirty="0"/>
              <a:t>[…] </a:t>
            </a:r>
            <a:r>
              <a:rPr lang="it-IT" dirty="0" err="1"/>
              <a:t>zijn</a:t>
            </a:r>
            <a:r>
              <a:rPr lang="it-IT" dirty="0"/>
              <a:t> cheques. </a:t>
            </a:r>
            <a:r>
              <a:rPr lang="it-IT" dirty="0" err="1"/>
              <a:t>Breng</a:t>
            </a:r>
            <a:r>
              <a:rPr lang="it-IT" dirty="0"/>
              <a:t> […] cheques </a:t>
            </a:r>
            <a:r>
              <a:rPr lang="it-IT" dirty="0" err="1"/>
              <a:t>naar</a:t>
            </a:r>
            <a:r>
              <a:rPr lang="it-IT" dirty="0"/>
              <a:t> de bank, </a:t>
            </a:r>
            <a:r>
              <a:rPr lang="it-IT" dirty="0" err="1"/>
              <a:t>alsjeblieft</a:t>
            </a:r>
            <a:r>
              <a:rPr lang="it-IT" dirty="0"/>
              <a:t> </a:t>
            </a:r>
          </a:p>
          <a:p>
            <a:pPr marL="0" indent="0">
              <a:buNone/>
            </a:pPr>
            <a:r>
              <a:rPr lang="it-IT" dirty="0"/>
              <a:t>Zie je […]? …. </a:t>
            </a:r>
            <a:r>
              <a:rPr lang="it-IT" dirty="0" err="1"/>
              <a:t>Is</a:t>
            </a:r>
            <a:r>
              <a:rPr lang="it-IT" dirty="0"/>
              <a:t> </a:t>
            </a:r>
            <a:r>
              <a:rPr lang="it-IT" dirty="0" err="1"/>
              <a:t>een</a:t>
            </a:r>
            <a:r>
              <a:rPr lang="it-IT" dirty="0"/>
              <a:t> </a:t>
            </a:r>
            <a:r>
              <a:rPr lang="it-IT" dirty="0" err="1"/>
              <a:t>munt</a:t>
            </a:r>
            <a:r>
              <a:rPr lang="it-IT" dirty="0"/>
              <a:t> </a:t>
            </a:r>
            <a:r>
              <a:rPr lang="it-IT" dirty="0" err="1"/>
              <a:t>uit</a:t>
            </a:r>
            <a:r>
              <a:rPr lang="it-IT" dirty="0"/>
              <a:t> de </a:t>
            </a:r>
            <a:r>
              <a:rPr lang="it-IT" dirty="0" err="1"/>
              <a:t>oudheid</a:t>
            </a:r>
            <a:endParaRPr lang="it-IT" dirty="0"/>
          </a:p>
          <a:p>
            <a:pPr marL="0" indent="0">
              <a:buNone/>
            </a:pPr>
            <a:r>
              <a:rPr lang="it-IT" dirty="0"/>
              <a:t>[…] </a:t>
            </a:r>
            <a:r>
              <a:rPr lang="it-IT" dirty="0" err="1"/>
              <a:t>is</a:t>
            </a:r>
            <a:r>
              <a:rPr lang="it-IT" dirty="0"/>
              <a:t> </a:t>
            </a:r>
            <a:r>
              <a:rPr lang="it-IT" dirty="0" err="1"/>
              <a:t>een</a:t>
            </a:r>
            <a:r>
              <a:rPr lang="it-IT" dirty="0"/>
              <a:t> koala. […] </a:t>
            </a:r>
            <a:r>
              <a:rPr lang="it-IT" dirty="0" err="1"/>
              <a:t>dier</a:t>
            </a:r>
            <a:r>
              <a:rPr lang="it-IT" dirty="0"/>
              <a:t> </a:t>
            </a:r>
            <a:r>
              <a:rPr lang="it-IT" dirty="0" err="1"/>
              <a:t>is</a:t>
            </a:r>
            <a:r>
              <a:rPr lang="it-IT" dirty="0"/>
              <a:t> </a:t>
            </a:r>
            <a:r>
              <a:rPr lang="it-IT" dirty="0" err="1"/>
              <a:t>zeldzaam</a:t>
            </a:r>
            <a:r>
              <a:rPr lang="it-IT" dirty="0"/>
              <a:t> </a:t>
            </a:r>
          </a:p>
          <a:p>
            <a:pPr marL="0" indent="0">
              <a:buNone/>
            </a:pPr>
            <a:r>
              <a:rPr lang="it-IT" dirty="0"/>
              <a:t> </a:t>
            </a:r>
          </a:p>
        </p:txBody>
      </p:sp>
    </p:spTree>
    <p:extLst>
      <p:ext uri="{BB962C8B-B14F-4D97-AF65-F5344CB8AC3E}">
        <p14:creationId xmlns:p14="http://schemas.microsoft.com/office/powerpoint/2010/main" val="206024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5067A-9DE2-A826-7A08-F1C0729DAEED}"/>
              </a:ext>
            </a:extLst>
          </p:cNvPr>
          <p:cNvSpPr>
            <a:spLocks noGrp="1"/>
          </p:cNvSpPr>
          <p:nvPr>
            <p:ph type="title"/>
          </p:nvPr>
        </p:nvSpPr>
        <p:spPr/>
        <p:txBody>
          <a:bodyPr/>
          <a:lstStyle/>
          <a:p>
            <a:r>
              <a:rPr lang="it-IT" dirty="0" err="1"/>
              <a:t>Even</a:t>
            </a:r>
            <a:r>
              <a:rPr lang="it-IT" dirty="0"/>
              <a:t> </a:t>
            </a:r>
            <a:r>
              <a:rPr lang="it-IT" dirty="0" err="1"/>
              <a:t>oefenen</a:t>
            </a:r>
            <a:r>
              <a:rPr lang="it-IT" dirty="0"/>
              <a:t> (</a:t>
            </a:r>
            <a:r>
              <a:rPr lang="it-IT" dirty="0" err="1"/>
              <a:t>daar</a:t>
            </a:r>
            <a:r>
              <a:rPr lang="it-IT" dirty="0"/>
              <a:t>) </a:t>
            </a:r>
          </a:p>
        </p:txBody>
      </p:sp>
      <p:sp>
        <p:nvSpPr>
          <p:cNvPr id="3" name="Segnaposto contenuto 2">
            <a:extLst>
              <a:ext uri="{FF2B5EF4-FFF2-40B4-BE49-F238E27FC236}">
                <a16:creationId xmlns:a16="http://schemas.microsoft.com/office/drawing/2014/main" id="{37D3DD10-4FB9-00AC-05A5-AE32C7B91982}"/>
              </a:ext>
            </a:extLst>
          </p:cNvPr>
          <p:cNvSpPr>
            <a:spLocks noGrp="1"/>
          </p:cNvSpPr>
          <p:nvPr>
            <p:ph idx="1"/>
          </p:nvPr>
        </p:nvSpPr>
        <p:spPr/>
        <p:txBody>
          <a:bodyPr/>
          <a:lstStyle/>
          <a:p>
            <a:r>
              <a:rPr lang="it-IT" dirty="0" err="1"/>
              <a:t>Deze</a:t>
            </a:r>
            <a:r>
              <a:rPr lang="it-IT" dirty="0"/>
              <a:t> </a:t>
            </a:r>
            <a:r>
              <a:rPr lang="it-IT" dirty="0" err="1"/>
              <a:t>tafel</a:t>
            </a:r>
            <a:r>
              <a:rPr lang="it-IT" dirty="0"/>
              <a:t> </a:t>
            </a:r>
            <a:r>
              <a:rPr lang="it-IT" dirty="0" err="1"/>
              <a:t>is</a:t>
            </a:r>
            <a:r>
              <a:rPr lang="it-IT" dirty="0"/>
              <a:t> te </a:t>
            </a:r>
            <a:r>
              <a:rPr lang="it-IT" dirty="0" err="1"/>
              <a:t>klein</a:t>
            </a:r>
            <a:r>
              <a:rPr lang="it-IT" dirty="0"/>
              <a:t>, </a:t>
            </a:r>
            <a:r>
              <a:rPr lang="it-IT" dirty="0" err="1"/>
              <a:t>maar</a:t>
            </a:r>
            <a:r>
              <a:rPr lang="it-IT" dirty="0"/>
              <a:t> […] </a:t>
            </a:r>
            <a:r>
              <a:rPr lang="it-IT" dirty="0" err="1"/>
              <a:t>tafel</a:t>
            </a:r>
            <a:r>
              <a:rPr lang="it-IT" dirty="0"/>
              <a:t> </a:t>
            </a:r>
            <a:r>
              <a:rPr lang="it-IT" dirty="0" err="1"/>
              <a:t>is</a:t>
            </a:r>
            <a:r>
              <a:rPr lang="it-IT" dirty="0"/>
              <a:t> </a:t>
            </a:r>
            <a:r>
              <a:rPr lang="it-IT" dirty="0" err="1"/>
              <a:t>groot</a:t>
            </a:r>
            <a:r>
              <a:rPr lang="it-IT" dirty="0"/>
              <a:t> </a:t>
            </a:r>
            <a:r>
              <a:rPr lang="it-IT" dirty="0" err="1"/>
              <a:t>genoeg</a:t>
            </a:r>
            <a:endParaRPr lang="it-IT" dirty="0"/>
          </a:p>
          <a:p>
            <a:r>
              <a:rPr lang="it-IT" dirty="0"/>
              <a:t>[…] </a:t>
            </a:r>
            <a:r>
              <a:rPr lang="it-IT" dirty="0" err="1"/>
              <a:t>is</a:t>
            </a:r>
            <a:r>
              <a:rPr lang="it-IT" dirty="0"/>
              <a:t> </a:t>
            </a:r>
            <a:r>
              <a:rPr lang="it-IT" dirty="0" err="1"/>
              <a:t>een</a:t>
            </a:r>
            <a:r>
              <a:rPr lang="it-IT" dirty="0"/>
              <a:t> </a:t>
            </a:r>
            <a:r>
              <a:rPr lang="it-IT" dirty="0" err="1"/>
              <a:t>molen</a:t>
            </a:r>
            <a:r>
              <a:rPr lang="it-IT" dirty="0"/>
              <a:t>. […] Die </a:t>
            </a:r>
            <a:r>
              <a:rPr lang="it-IT" dirty="0" err="1"/>
              <a:t>molen</a:t>
            </a:r>
            <a:r>
              <a:rPr lang="it-IT" dirty="0"/>
              <a:t> </a:t>
            </a:r>
            <a:r>
              <a:rPr lang="it-IT" dirty="0" err="1"/>
              <a:t>maalt</a:t>
            </a:r>
            <a:r>
              <a:rPr lang="it-IT" dirty="0"/>
              <a:t> </a:t>
            </a:r>
            <a:r>
              <a:rPr lang="it-IT" dirty="0" err="1"/>
              <a:t>graan</a:t>
            </a:r>
            <a:endParaRPr lang="it-IT" dirty="0"/>
          </a:p>
          <a:p>
            <a:r>
              <a:rPr lang="it-IT" dirty="0"/>
              <a:t>[…] </a:t>
            </a:r>
            <a:r>
              <a:rPr lang="it-IT" dirty="0" err="1"/>
              <a:t>gebouw</a:t>
            </a:r>
            <a:r>
              <a:rPr lang="it-IT" dirty="0"/>
              <a:t> </a:t>
            </a:r>
            <a:r>
              <a:rPr lang="it-IT" dirty="0" err="1"/>
              <a:t>behoort</a:t>
            </a:r>
            <a:r>
              <a:rPr lang="it-IT" dirty="0"/>
              <a:t> </a:t>
            </a:r>
            <a:r>
              <a:rPr lang="it-IT" dirty="0" err="1"/>
              <a:t>aan</a:t>
            </a:r>
            <a:r>
              <a:rPr lang="it-IT" dirty="0"/>
              <a:t> de </a:t>
            </a:r>
            <a:r>
              <a:rPr lang="it-IT" dirty="0" err="1"/>
              <a:t>gemeente</a:t>
            </a:r>
            <a:r>
              <a:rPr lang="it-IT" dirty="0"/>
              <a:t> </a:t>
            </a:r>
          </a:p>
        </p:txBody>
      </p:sp>
    </p:spTree>
    <p:extLst>
      <p:ext uri="{BB962C8B-B14F-4D97-AF65-F5344CB8AC3E}">
        <p14:creationId xmlns:p14="http://schemas.microsoft.com/office/powerpoint/2010/main" val="175628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EFA007B-453E-0D44-922B-60515606F1DD}"/>
              </a:ext>
            </a:extLst>
          </p:cNvPr>
          <p:cNvSpPr txBox="1"/>
          <p:nvPr/>
        </p:nvSpPr>
        <p:spPr>
          <a:xfrm>
            <a:off x="1256030" y="1193800"/>
            <a:ext cx="9798050" cy="4062651"/>
          </a:xfrm>
          <a:prstGeom prst="rect">
            <a:avLst/>
          </a:prstGeom>
          <a:noFill/>
        </p:spPr>
        <p:txBody>
          <a:bodyPr wrap="square" rtlCol="0">
            <a:spAutoFit/>
          </a:bodyPr>
          <a:lstStyle/>
          <a:p>
            <a:pPr algn="ctr"/>
            <a:r>
              <a:rPr lang="it-IT" sz="2400" b="1" dirty="0" err="1">
                <a:cs typeface="Calibri" panose="020F0502020204030204" pitchFamily="34" charset="0"/>
              </a:rPr>
              <a:t>Een</a:t>
            </a:r>
            <a:r>
              <a:rPr lang="it-IT" sz="2400" b="1" dirty="0">
                <a:cs typeface="Calibri" panose="020F0502020204030204" pitchFamily="34" charset="0"/>
              </a:rPr>
              <a:t> </a:t>
            </a:r>
            <a:r>
              <a:rPr lang="it-IT" sz="2400" b="1" dirty="0" err="1">
                <a:cs typeface="Calibri" panose="020F0502020204030204" pitchFamily="34" charset="0"/>
              </a:rPr>
              <a:t>paar</a:t>
            </a:r>
            <a:r>
              <a:rPr lang="it-IT" sz="2400" b="1" dirty="0">
                <a:cs typeface="Calibri" panose="020F0502020204030204" pitchFamily="34" charset="0"/>
              </a:rPr>
              <a:t> </a:t>
            </a:r>
            <a:r>
              <a:rPr lang="it-IT" sz="2400" b="1" dirty="0" err="1">
                <a:cs typeface="Calibri" panose="020F0502020204030204" pitchFamily="34" charset="0"/>
              </a:rPr>
              <a:t>collocaties</a:t>
            </a:r>
            <a:endParaRPr lang="it-IT" sz="2400" b="1" dirty="0">
              <a:cs typeface="Calibri" panose="020F0502020204030204" pitchFamily="34" charset="0"/>
            </a:endParaRPr>
          </a:p>
          <a:p>
            <a:endParaRPr lang="it-IT" sz="2400" b="1" dirty="0">
              <a:cs typeface="Calibri" panose="020F0502020204030204" pitchFamily="34" charset="0"/>
            </a:endParaRPr>
          </a:p>
          <a:p>
            <a:r>
              <a:rPr lang="it-IT" sz="2400" b="1" dirty="0" err="1">
                <a:cs typeface="Calibri" panose="020F0502020204030204" pitchFamily="34" charset="0"/>
              </a:rPr>
              <a:t>maken</a:t>
            </a:r>
            <a:r>
              <a:rPr lang="it-IT" sz="2400" b="1" dirty="0">
                <a:cs typeface="Calibri" panose="020F0502020204030204" pitchFamily="34" charset="0"/>
              </a:rPr>
              <a:t>, </a:t>
            </a:r>
            <a:r>
              <a:rPr lang="it-IT" sz="2400" b="1" dirty="0" err="1">
                <a:cs typeface="Calibri" panose="020F0502020204030204" pitchFamily="34" charset="0"/>
              </a:rPr>
              <a:t>bouwen</a:t>
            </a:r>
            <a:r>
              <a:rPr lang="it-IT" sz="2400" b="1" dirty="0">
                <a:cs typeface="Calibri" panose="020F0502020204030204" pitchFamily="34" charset="0"/>
              </a:rPr>
              <a:t>, </a:t>
            </a:r>
            <a:r>
              <a:rPr lang="it-IT" sz="2400" b="1" dirty="0" err="1">
                <a:cs typeface="Calibri" panose="020F0502020204030204" pitchFamily="34" charset="0"/>
              </a:rPr>
              <a:t>nemen</a:t>
            </a:r>
            <a:r>
              <a:rPr lang="it-IT" sz="2400" b="1" dirty="0">
                <a:cs typeface="Calibri" panose="020F0502020204030204" pitchFamily="34" charset="0"/>
              </a:rPr>
              <a:t>, </a:t>
            </a:r>
            <a:r>
              <a:rPr lang="it-IT" sz="2400" b="1" dirty="0" err="1">
                <a:cs typeface="Calibri" panose="020F0502020204030204" pitchFamily="34" charset="0"/>
              </a:rPr>
              <a:t>doen</a:t>
            </a:r>
            <a:endParaRPr lang="it-IT" sz="2400" b="1" dirty="0">
              <a:cs typeface="Calibri" panose="020F0502020204030204" pitchFamily="34" charset="0"/>
            </a:endParaRPr>
          </a:p>
          <a:p>
            <a:r>
              <a:rPr lang="it-IT" sz="2400" dirty="0" err="1">
                <a:cs typeface="Calibri" panose="020F0502020204030204" pitchFamily="34" charset="0"/>
              </a:rPr>
              <a:t>een</a:t>
            </a:r>
            <a:r>
              <a:rPr lang="it-IT" sz="2400" dirty="0">
                <a:cs typeface="Calibri" panose="020F0502020204030204" pitchFamily="34" charset="0"/>
              </a:rPr>
              <a:t> </a:t>
            </a:r>
            <a:r>
              <a:rPr lang="it-IT" sz="2400" dirty="0" err="1">
                <a:cs typeface="Calibri" panose="020F0502020204030204" pitchFamily="34" charset="0"/>
              </a:rPr>
              <a:t>huis</a:t>
            </a:r>
            <a:r>
              <a:rPr lang="it-IT" sz="2400" dirty="0">
                <a:cs typeface="Calibri" panose="020F0502020204030204" pitchFamily="34" charset="0"/>
              </a:rPr>
              <a:t> ………..</a:t>
            </a:r>
          </a:p>
          <a:p>
            <a:r>
              <a:rPr lang="it-IT" sz="2400" dirty="0" err="1">
                <a:cs typeface="Calibri" panose="020F0502020204030204" pitchFamily="34" charset="0"/>
              </a:rPr>
              <a:t>een</a:t>
            </a:r>
            <a:r>
              <a:rPr lang="it-IT" sz="2400" dirty="0">
                <a:cs typeface="Calibri" panose="020F0502020204030204" pitchFamily="34" charset="0"/>
              </a:rPr>
              <a:t> </a:t>
            </a:r>
            <a:r>
              <a:rPr lang="it-IT" sz="2400" dirty="0" err="1">
                <a:cs typeface="Calibri" panose="020F0502020204030204" pitchFamily="34" charset="0"/>
              </a:rPr>
              <a:t>vertaling</a:t>
            </a:r>
            <a:r>
              <a:rPr lang="it-IT" sz="2400" dirty="0">
                <a:cs typeface="Calibri" panose="020F0502020204030204" pitchFamily="34" charset="0"/>
              </a:rPr>
              <a:t> ………..</a:t>
            </a:r>
          </a:p>
          <a:p>
            <a:r>
              <a:rPr lang="it-IT" sz="2400" dirty="0" err="1">
                <a:cs typeface="Calibri" panose="020F0502020204030204" pitchFamily="34" charset="0"/>
              </a:rPr>
              <a:t>huiswerk</a:t>
            </a:r>
            <a:r>
              <a:rPr lang="it-IT" sz="2400" dirty="0">
                <a:cs typeface="Calibri" panose="020F0502020204030204" pitchFamily="34" charset="0"/>
              </a:rPr>
              <a:t> …………..</a:t>
            </a:r>
          </a:p>
          <a:p>
            <a:r>
              <a:rPr lang="it-IT" sz="2400" dirty="0" err="1">
                <a:cs typeface="Calibri" panose="020F0502020204030204" pitchFamily="34" charset="0"/>
              </a:rPr>
              <a:t>een</a:t>
            </a:r>
            <a:r>
              <a:rPr lang="it-IT" sz="2400" dirty="0">
                <a:cs typeface="Calibri" panose="020F0502020204030204" pitchFamily="34" charset="0"/>
              </a:rPr>
              <a:t> </a:t>
            </a:r>
            <a:r>
              <a:rPr lang="it-IT" sz="2400" dirty="0" err="1">
                <a:cs typeface="Calibri" panose="020F0502020204030204" pitchFamily="34" charset="0"/>
              </a:rPr>
              <a:t>brug</a:t>
            </a:r>
            <a:r>
              <a:rPr lang="it-IT" sz="2400" dirty="0">
                <a:cs typeface="Calibri" panose="020F0502020204030204" pitchFamily="34" charset="0"/>
              </a:rPr>
              <a:t> …………. </a:t>
            </a:r>
          </a:p>
          <a:p>
            <a:r>
              <a:rPr lang="it-IT" sz="2400" dirty="0" err="1">
                <a:cs typeface="Calibri" panose="020F0502020204030204" pitchFamily="34" charset="0"/>
              </a:rPr>
              <a:t>een</a:t>
            </a:r>
            <a:r>
              <a:rPr lang="it-IT" sz="2400" dirty="0">
                <a:cs typeface="Calibri" panose="020F0502020204030204" pitchFamily="34" charset="0"/>
              </a:rPr>
              <a:t> </a:t>
            </a:r>
            <a:r>
              <a:rPr lang="it-IT" sz="2400" dirty="0" err="1">
                <a:cs typeface="Calibri" panose="020F0502020204030204" pitchFamily="34" charset="0"/>
              </a:rPr>
              <a:t>fout</a:t>
            </a:r>
            <a:r>
              <a:rPr lang="it-IT" sz="2400" dirty="0">
                <a:cs typeface="Calibri" panose="020F0502020204030204" pitchFamily="34" charset="0"/>
              </a:rPr>
              <a:t> …………</a:t>
            </a:r>
          </a:p>
          <a:p>
            <a:r>
              <a:rPr lang="it-IT" sz="2400" dirty="0" err="1">
                <a:cs typeface="Calibri" panose="020F0502020204030204" pitchFamily="34" charset="0"/>
              </a:rPr>
              <a:t>een</a:t>
            </a:r>
            <a:r>
              <a:rPr lang="it-IT" sz="2400" dirty="0">
                <a:cs typeface="Calibri" panose="020F0502020204030204" pitchFamily="34" charset="0"/>
              </a:rPr>
              <a:t> </a:t>
            </a:r>
            <a:r>
              <a:rPr lang="it-IT" sz="2400" dirty="0" err="1">
                <a:cs typeface="Calibri" panose="020F0502020204030204" pitchFamily="34" charset="0"/>
              </a:rPr>
              <a:t>oefening</a:t>
            </a:r>
            <a:r>
              <a:rPr lang="it-IT" sz="2400" dirty="0">
                <a:cs typeface="Calibri" panose="020F0502020204030204" pitchFamily="34" charset="0"/>
              </a:rPr>
              <a:t> …………../ ……..</a:t>
            </a:r>
          </a:p>
          <a:p>
            <a:r>
              <a:rPr lang="it-IT" sz="2400" dirty="0" err="1">
                <a:cs typeface="Calibri" panose="020F0502020204030204" pitchFamily="34" charset="0"/>
              </a:rPr>
              <a:t>een</a:t>
            </a:r>
            <a:r>
              <a:rPr lang="it-IT" sz="2400" dirty="0">
                <a:cs typeface="Calibri" panose="020F0502020204030204" pitchFamily="34" charset="0"/>
              </a:rPr>
              <a:t> </a:t>
            </a:r>
            <a:r>
              <a:rPr lang="it-IT" sz="2400" dirty="0" err="1">
                <a:cs typeface="Calibri" panose="020F0502020204030204" pitchFamily="34" charset="0"/>
              </a:rPr>
              <a:t>douche</a:t>
            </a:r>
            <a:r>
              <a:rPr lang="it-IT" sz="2400" dirty="0">
                <a:cs typeface="Calibri" panose="020F0502020204030204" pitchFamily="34" charset="0"/>
              </a:rPr>
              <a:t> …….. </a:t>
            </a:r>
          </a:p>
          <a:p>
            <a:endParaRPr lang="it-IT" dirty="0"/>
          </a:p>
        </p:txBody>
      </p:sp>
    </p:spTree>
    <p:extLst>
      <p:ext uri="{BB962C8B-B14F-4D97-AF65-F5344CB8AC3E}">
        <p14:creationId xmlns:p14="http://schemas.microsoft.com/office/powerpoint/2010/main" val="2185620811"/>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533</Words>
  <Application>Microsoft Office PowerPoint</Application>
  <PresentationFormat>Widescreen</PresentationFormat>
  <Paragraphs>106</Paragraphs>
  <Slides>12</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Aharoni</vt:lpstr>
      <vt:lpstr>Arial</vt:lpstr>
      <vt:lpstr>Avenir</vt:lpstr>
      <vt:lpstr>Avenir Next LT Pro</vt:lpstr>
      <vt:lpstr>Calibri</vt:lpstr>
      <vt:lpstr>PrismaticVTI</vt:lpstr>
      <vt:lpstr>Les 7 </vt:lpstr>
      <vt:lpstr>Jordaan (Amsterdam) </vt:lpstr>
      <vt:lpstr>Aanwijzend voornaamwoorden </vt:lpstr>
      <vt:lpstr>Even oefenen </vt:lpstr>
      <vt:lpstr>NOG IETS…</vt:lpstr>
      <vt:lpstr>Identiteitsconstructie</vt:lpstr>
      <vt:lpstr>Even oefenen (hier)  </vt:lpstr>
      <vt:lpstr>Even oefenen (daar) </vt:lpstr>
      <vt:lpstr>Presentazione standard di PowerPoint</vt:lpstr>
      <vt:lpstr>Bezittelijk bijvoeglijk naamwoorden (aggettivi possessivi)</vt:lpstr>
      <vt:lpstr>Bezittelijk voornaamwoorden</vt:lpstr>
      <vt:lpstr>Oefeningen 26 en 27 van Grammatica Neerlandese di Base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7 </dc:title>
  <dc:creator>GENTILE PAOLA</dc:creator>
  <cp:lastModifiedBy>GENTILE PAOLA</cp:lastModifiedBy>
  <cp:revision>28</cp:revision>
  <dcterms:created xsi:type="dcterms:W3CDTF">2022-11-13T15:15:46Z</dcterms:created>
  <dcterms:modified xsi:type="dcterms:W3CDTF">2022-11-15T21:15:17Z</dcterms:modified>
</cp:coreProperties>
</file>