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15" r:id="rId2"/>
    <p:sldId id="257" r:id="rId3"/>
    <p:sldId id="256" r:id="rId4"/>
    <p:sldId id="316" r:id="rId5"/>
    <p:sldId id="344" r:id="rId6"/>
    <p:sldId id="258" r:id="rId7"/>
    <p:sldId id="259" r:id="rId8"/>
    <p:sldId id="260" r:id="rId9"/>
    <p:sldId id="317" r:id="rId10"/>
    <p:sldId id="299" r:id="rId11"/>
    <p:sldId id="301" r:id="rId12"/>
    <p:sldId id="304" r:id="rId13"/>
    <p:sldId id="318" r:id="rId14"/>
    <p:sldId id="307" r:id="rId15"/>
    <p:sldId id="319" r:id="rId16"/>
    <p:sldId id="320" r:id="rId17"/>
    <p:sldId id="308" r:id="rId18"/>
    <p:sldId id="261" r:id="rId19"/>
    <p:sldId id="321" r:id="rId20"/>
    <p:sldId id="263" r:id="rId21"/>
    <p:sldId id="322" r:id="rId22"/>
    <p:sldId id="264" r:id="rId23"/>
    <p:sldId id="326" r:id="rId24"/>
    <p:sldId id="265" r:id="rId25"/>
    <p:sldId id="345" r:id="rId26"/>
    <p:sldId id="327" r:id="rId27"/>
    <p:sldId id="325" r:id="rId28"/>
    <p:sldId id="266" r:id="rId29"/>
    <p:sldId id="267" r:id="rId30"/>
    <p:sldId id="268" r:id="rId31"/>
    <p:sldId id="269" r:id="rId32"/>
    <p:sldId id="270" r:id="rId33"/>
    <p:sldId id="271" r:id="rId34"/>
    <p:sldId id="272" r:id="rId35"/>
    <p:sldId id="323" r:id="rId36"/>
    <p:sldId id="273" r:id="rId37"/>
    <p:sldId id="324" r:id="rId38"/>
    <p:sldId id="274" r:id="rId39"/>
    <p:sldId id="328" r:id="rId40"/>
    <p:sldId id="277" r:id="rId41"/>
    <p:sldId id="275" r:id="rId42"/>
    <p:sldId id="329" r:id="rId43"/>
    <p:sldId id="281" r:id="rId44"/>
    <p:sldId id="282" r:id="rId45"/>
    <p:sldId id="330" r:id="rId46"/>
    <p:sldId id="333" r:id="rId47"/>
    <p:sldId id="331" r:id="rId48"/>
    <p:sldId id="332" r:id="rId49"/>
    <p:sldId id="310" r:id="rId50"/>
    <p:sldId id="334" r:id="rId51"/>
    <p:sldId id="311" r:id="rId52"/>
    <p:sldId id="346" r:id="rId53"/>
    <p:sldId id="313" r:id="rId54"/>
    <p:sldId id="335" r:id="rId55"/>
    <p:sldId id="336" r:id="rId56"/>
    <p:sldId id="342" r:id="rId57"/>
    <p:sldId id="285" r:id="rId58"/>
    <p:sldId id="343" r:id="rId59"/>
    <p:sldId id="284" r:id="rId60"/>
    <p:sldId id="283" r:id="rId61"/>
    <p:sldId id="338" r:id="rId62"/>
    <p:sldId id="339" r:id="rId63"/>
    <p:sldId id="340" r:id="rId64"/>
    <p:sldId id="341" r:id="rId65"/>
    <p:sldId id="286" r:id="rId66"/>
    <p:sldId id="287" r:id="rId67"/>
    <p:sldId id="288" r:id="rId68"/>
    <p:sldId id="289" r:id="rId69"/>
    <p:sldId id="290" r:id="rId70"/>
    <p:sldId id="291" r:id="rId71"/>
    <p:sldId id="292" r:id="rId72"/>
    <p:sldId id="293" r:id="rId73"/>
    <p:sldId id="294" r:id="rId74"/>
    <p:sldId id="297"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8"/>
    <p:restoredTop sz="94715"/>
  </p:normalViewPr>
  <p:slideViewPr>
    <p:cSldViewPr>
      <p:cViewPr varScale="1">
        <p:scale>
          <a:sx n="122" d="100"/>
          <a:sy n="122" d="100"/>
        </p:scale>
        <p:origin x="146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18</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20</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22</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24</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28</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29</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30</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31</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32</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34</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36</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38</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40</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43</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44</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49</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4892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51</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CE43A58-6F61-B04F-B948-EEA2880641CD}"/>
              </a:ext>
            </a:extLst>
          </p:cNvPr>
          <p:cNvSpPr>
            <a:spLocks noGrp="1" noChangeArrowheads="1"/>
          </p:cNvSpPr>
          <p:nvPr>
            <p:ph type="sldNum"/>
          </p:nvPr>
        </p:nvSpPr>
        <p:spPr>
          <a:ln/>
        </p:spPr>
        <p:txBody>
          <a:bodyPr/>
          <a:lstStyle/>
          <a:p>
            <a:fld id="{9E5703C7-B2EE-D34F-ADEC-45372ACA11C8}" type="slidenum">
              <a:rPr lang="it-IT" altLang="it-IT"/>
              <a:pPr/>
              <a:t>52</a:t>
            </a:fld>
            <a:endParaRPr lang="it-IT" altLang="it-IT"/>
          </a:p>
        </p:txBody>
      </p:sp>
      <p:sp>
        <p:nvSpPr>
          <p:cNvPr id="54273" name="Text Box 1">
            <a:extLst>
              <a:ext uri="{FF2B5EF4-FFF2-40B4-BE49-F238E27FC236}">
                <a16:creationId xmlns:a16="http://schemas.microsoft.com/office/drawing/2014/main" id="{1072CEE3-E86F-2049-9EB0-B44ED81079F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668B5B75-33F4-5745-9A07-0843C64DC29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520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53</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56</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57</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58</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59</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60</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61</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62</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65</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66</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67</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68</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69</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70</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71</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72</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73</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74</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cstate="screen">
            <a:lum bright="-18000" contrast="6000"/>
            <a:extLst>
              <a:ext uri="{28A0092B-C50C-407E-A947-70E740481C1C}">
                <a14:useLocalDpi xmlns:a14="http://schemas.microsoft.com/office/drawing/2010/main"/>
              </a:ext>
            </a:extLst>
          </a:blip>
          <a:srcRect/>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74"/>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74"/>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 CON MUSCOLI DIAFRAMMA, QUADRATO DEI LOMBI, TRASVERSO DELL’ADDOME, GRANDE PSOAS, XI e XII COSTA )</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057903" cy="5359391"/>
          </a:xfrm>
        </p:spPr>
        <p:txBody>
          <a:bodyPr/>
          <a:lstStyle/>
          <a:p>
            <a:r>
              <a:rPr lang="it-IT" sz="3000" dirty="0">
                <a:solidFill>
                  <a:schemeClr val="tx1"/>
                </a:solidFill>
                <a:latin typeface="Copperplate" panose="02000504000000020004" pitchFamily="2" charset="77"/>
              </a:rPr>
              <a:t>FACCIA ANTERIORE DIFFERISCE SUI 2 LATI</a:t>
            </a:r>
          </a:p>
          <a:p>
            <a:r>
              <a:rPr lang="it-IT" sz="3000" dirty="0">
                <a:solidFill>
                  <a:schemeClr val="tx1"/>
                </a:solidFill>
                <a:latin typeface="Copperplate" panose="02000504000000020004" pitchFamily="2" charset="77"/>
              </a:rPr>
              <a:t>RENE DESTRO: si rapporta con FEGATO, DUODENO, FLESSURA DESTRA DEL COLON e INTESTINO TENUE MESENTERIALE.</a:t>
            </a:r>
          </a:p>
          <a:p>
            <a:endParaRPr lang="it-IT" sz="3000" dirty="0">
              <a:solidFill>
                <a:schemeClr val="tx1"/>
              </a:solidFill>
              <a:latin typeface="Copperplate" panose="02000504000000020004" pitchFamily="2" charset="77"/>
            </a:endParaRPr>
          </a:p>
          <a:p>
            <a:r>
              <a:rPr lang="it-IT" sz="3000"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683568" y="836712"/>
            <a:ext cx="7920880" cy="5400600"/>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539552" y="980728"/>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endParaRPr lang="it-IT" sz="2400" b="1" dirty="0">
              <a:solidFill>
                <a:schemeClr val="tx1"/>
              </a:solidFill>
              <a:latin typeface="Comic Sans MS" panose="030F0902030302020204" pitchFamily="66" charset="0"/>
            </a:endParaRP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241299"/>
            <a:ext cx="6335539" cy="65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310344"/>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632075" y="980728"/>
            <a:ext cx="6443662"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CORPUSCOLI RENALI si trovano </a:t>
            </a:r>
            <a:r>
              <a:rPr lang="it-IT" altLang="it-IT" sz="2000" b="1" u="sng" dirty="0">
                <a:solidFill>
                  <a:schemeClr val="tx1"/>
                </a:solidFill>
                <a:latin typeface="Copperplate Gothic Bold" panose="020E0705020206020404" pitchFamily="34" charset="77"/>
              </a:rPr>
              <a:t>SEMPRE</a:t>
            </a:r>
            <a:r>
              <a:rPr lang="it-IT" altLang="it-IT" sz="2000" b="1" dirty="0">
                <a:solidFill>
                  <a:schemeClr val="tx1"/>
                </a:solidFill>
                <a:latin typeface="Copperplate Gothic Bold" panose="020E0705020206020404" pitchFamily="34" charset="77"/>
              </a:rPr>
              <a:t> nella CORTICALE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1125538"/>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87313" y="4894358"/>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877011" y="6170389"/>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467544" y="1138238"/>
            <a:ext cx="8424936" cy="5805264"/>
          </a:xfrm>
        </p:spPr>
        <p:txBody>
          <a:bodyPr/>
          <a:lstStyle/>
          <a:p>
            <a:r>
              <a:rPr lang="it-IT" sz="26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6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9792" y="148934"/>
            <a:ext cx="4320480" cy="67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79B9CC8-A136-384D-A227-488AC564A075}"/>
              </a:ext>
            </a:extLst>
          </p:cNvPr>
          <p:cNvSpPr/>
          <p:nvPr/>
        </p:nvSpPr>
        <p:spPr>
          <a:xfrm>
            <a:off x="323528" y="1700808"/>
            <a:ext cx="2045753" cy="584775"/>
          </a:xfrm>
          <a:prstGeom prst="rect">
            <a:avLst/>
          </a:prstGeom>
        </p:spPr>
        <p:txBody>
          <a:bodyPr wrap="none">
            <a:spAutoFit/>
          </a:bodyPr>
          <a:lstStyle/>
          <a:p>
            <a:r>
              <a:rPr lang="it-IT" altLang="it-IT" sz="3200" b="1" dirty="0">
                <a:solidFill>
                  <a:schemeClr val="tx1"/>
                </a:solidFill>
                <a:latin typeface="Gurmukhi MN" panose="02020600050405020304" pitchFamily="18" charset="0"/>
                <a:cs typeface="Gurmukhi MN" panose="02020600050405020304" pitchFamily="18" charset="0"/>
              </a:rPr>
              <a:t>URETERE</a:t>
            </a:r>
            <a:endParaRPr lang="it-IT" sz="3200" dirty="0"/>
          </a:p>
        </p:txBody>
      </p:sp>
    </p:spTree>
    <p:extLst>
      <p:ext uri="{BB962C8B-B14F-4D97-AF65-F5344CB8AC3E}">
        <p14:creationId xmlns:p14="http://schemas.microsoft.com/office/powerpoint/2010/main" val="188955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cstate="screen">
            <a:lum bright="-18000" contrast="24000"/>
            <a:extLst>
              <a:ext uri="{28A0092B-C50C-407E-A947-70E740481C1C}">
                <a14:useLocalDpi xmlns:a14="http://schemas.microsoft.com/office/drawing/2010/main"/>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cstate="screen">
            <a:lum bright="-18000" contrast="12000"/>
            <a:extLst>
              <a:ext uri="{28A0092B-C50C-407E-A947-70E740481C1C}">
                <a14:useLocalDpi xmlns:a14="http://schemas.microsoft.com/office/drawing/2010/main"/>
              </a:ext>
            </a:extLst>
          </a:blip>
          <a:srcRect/>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extLst/>
          </a:blip>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cstate="screen">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138382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1AD1B23-38B9-0E4B-BEB6-4653BB4FBA88}"/>
              </a:ext>
            </a:extLst>
          </p:cNvPr>
          <p:cNvSpPr>
            <a:spLocks noGrp="1" noChangeArrowheads="1"/>
          </p:cNvSpPr>
          <p:nvPr>
            <p:ph type="title"/>
          </p:nvPr>
        </p:nvSpPr>
        <p:spPr>
          <a:xfrm>
            <a:off x="304800" y="-22860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LEGAMENTI VESCICO-OMBELICALI</a:t>
            </a:r>
          </a:p>
        </p:txBody>
      </p:sp>
      <p:pic>
        <p:nvPicPr>
          <p:cNvPr id="20482" name="Picture 2">
            <a:extLst>
              <a:ext uri="{FF2B5EF4-FFF2-40B4-BE49-F238E27FC236}">
                <a16:creationId xmlns:a16="http://schemas.microsoft.com/office/drawing/2014/main" id="{48CA5D0E-3771-5149-BDB4-0A11856CC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5"/>
          <a:stretch/>
        </p:blipFill>
        <p:spPr bwMode="auto">
          <a:xfrm>
            <a:off x="1043608" y="604039"/>
            <a:ext cx="6652592" cy="6196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732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539552" y="620688"/>
            <a:ext cx="8280920" cy="6093296"/>
          </a:xfrm>
        </p:spPr>
        <p:txBody>
          <a:bodyPr/>
          <a:lstStyle/>
          <a:p>
            <a:r>
              <a:rPr lang="it-IT" sz="26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600" dirty="0" err="1">
                <a:solidFill>
                  <a:schemeClr val="tx1"/>
                </a:solidFill>
                <a:latin typeface="Chalkboard SE" panose="03050602040202020205" pitchFamily="66" charset="77"/>
              </a:rPr>
              <a:t>Uraco</a:t>
            </a:r>
            <a:r>
              <a:rPr lang="it-IT" sz="26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6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Elevatore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467544" y="1055404"/>
            <a:ext cx="8524056" cy="5157936"/>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2645" y="-3579"/>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588201" y="1139359"/>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Le FIBRE SENSITIVE (sensazioni di RIEMPIMENTO e DOLORIFICHE) si portano sia ai </a:t>
            </a:r>
            <a:r>
              <a:rPr lang="it-IT" altLang="it-IT" sz="2200" dirty="0" err="1">
                <a:solidFill>
                  <a:schemeClr val="tx1"/>
                </a:solidFill>
                <a:latin typeface="Copperplate Gothic Bold" panose="020E0705020206020404" pitchFamily="34" charset="77"/>
              </a:rPr>
              <a:t>mielomeri</a:t>
            </a:r>
            <a:r>
              <a:rPr lang="it-IT" altLang="it-IT" sz="22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47" y="332656"/>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253" y="1371600"/>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SISTEMATICO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(PENIENA)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107504" y="1340768"/>
            <a:ext cx="8884096"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a:t>
            </a: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116632"/>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683568" y="1124744"/>
            <a:ext cx="8064896" cy="4896544"/>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a:t>
            </a:r>
            <a:r>
              <a:rPr lang="it-IT" altLang="it-IT" sz="2600" b="1" dirty="0">
                <a:solidFill>
                  <a:schemeClr val="tx1"/>
                </a:solidFill>
                <a:latin typeface="Comic Sans MS" panose="030F0902030302020204" pitchFamily="66" charset="0"/>
              </a:rPr>
              <a:t>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LISCIA è situata più profondamente</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611560" y="1143000"/>
            <a:ext cx="7920880" cy="5022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La TONACA MUCOSA è rivestita da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251520" y="980728"/>
            <a:ext cx="8892480" cy="5719762"/>
          </a:xfrm>
        </p:spPr>
        <p:txBody>
          <a:bodyPr/>
          <a:lstStyle/>
          <a:p>
            <a:r>
              <a:rPr lang="it-IT" sz="2600" b="1" dirty="0">
                <a:solidFill>
                  <a:schemeClr val="tx1"/>
                </a:solidFill>
                <a:latin typeface="Chalkboard" panose="03050602040202020205" pitchFamily="66" charset="77"/>
              </a:rPr>
              <a:t>La FASCIA PERIRENALE è una Fascia Fibrosa che deriva e delimita un’ UNICA LOGGIA RENALE (destra-sinistra). </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All’ interno della Fascia abbiamo il TESSUTO ADIPOSO PERIRENALE, all’esterno si localizza il TESSUTO ADIPOSO PARARENALE. </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7600</TotalTime>
  <Words>3011</Words>
  <Application>Microsoft Macintosh PowerPoint</Application>
  <PresentationFormat>Presentazione su schermo (4:3)</PresentationFormat>
  <Paragraphs>354</Paragraphs>
  <Slides>74</Slides>
  <Notes>49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74</vt:i4>
      </vt:variant>
    </vt:vector>
  </HeadingPairs>
  <TitlesOfParts>
    <vt:vector size="89" baseType="lpstr">
      <vt:lpstr>Microsoft YaHei</vt:lpstr>
      <vt:lpstr>ＭＳ Ｐゴシック</vt:lpstr>
      <vt:lpstr>Arial</vt:lpstr>
      <vt:lpstr>Arial Black</vt:lpstr>
      <vt:lpstr>Chalkboard</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RENE: ASPETTI STRUTTURALI in  SEZIONE FRONTALE </vt:lpstr>
      <vt:lpstr>CORTICALE , MIDOLLARE e LOBI RENALI</vt:lpstr>
      <vt:lpstr>VASI  RENALI  RAMIFICAZIONI SEGMENTALI</vt:lpstr>
      <vt:lpstr>VASCOLARIZZAZIONE DEL RENE</vt:lpstr>
      <vt:lpstr>RAMIFICAZIONI  VASCOLARI INTRARENALI</vt:lpstr>
      <vt:lpstr>Presentazione standard di PowerPoint</vt:lpstr>
      <vt:lpstr>NEFRONE</vt:lpstr>
      <vt:lpstr>Presentazione standard di PowerPoint</vt:lpstr>
      <vt:lpstr>Presentazione standard di PowerPoint</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Presentazione standard di PowerPoint</vt:lpstr>
      <vt:lpstr>URETERE:  LOCALIZZAZIONE TOPOGRAFICA</vt:lpstr>
      <vt:lpstr>URETERE</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  ASPETTI   ANATOMO-TOPOGRAFICI</vt:lpstr>
      <vt:lpstr>VESCICA URINARIA</vt:lpstr>
      <vt:lpstr>VESCICA ASPETTI ANATOMO-MACROSCOPICI</vt:lpstr>
      <vt:lpstr>LEGAMENTI VESCICO-OMBELICALI</vt:lpstr>
      <vt:lpstr>Presentazione standard di PowerPoint</vt:lpstr>
      <vt:lpstr>MEZZI DI FISSITA’ e PERITONEO</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461</cp:revision>
  <cp:lastPrinted>2020-02-21T08:17:47Z</cp:lastPrinted>
  <dcterms:created xsi:type="dcterms:W3CDTF">2001-04-16T09:29:16Z</dcterms:created>
  <dcterms:modified xsi:type="dcterms:W3CDTF">2022-11-17T14:05:24Z</dcterms:modified>
</cp:coreProperties>
</file>