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8" r:id="rId1"/>
  </p:sldMasterIdLst>
  <p:sldIdLst>
    <p:sldId id="480" r:id="rId2"/>
    <p:sldId id="290" r:id="rId3"/>
    <p:sldId id="457" r:id="rId4"/>
    <p:sldId id="456" r:id="rId5"/>
    <p:sldId id="479" r:id="rId6"/>
    <p:sldId id="471" r:id="rId7"/>
    <p:sldId id="264" r:id="rId8"/>
    <p:sldId id="469" r:id="rId9"/>
    <p:sldId id="470" r:id="rId10"/>
    <p:sldId id="407" r:id="rId11"/>
    <p:sldId id="405" r:id="rId12"/>
    <p:sldId id="345" r:id="rId13"/>
    <p:sldId id="403" r:id="rId14"/>
    <p:sldId id="409" r:id="rId15"/>
    <p:sldId id="408" r:id="rId16"/>
    <p:sldId id="410" r:id="rId17"/>
    <p:sldId id="411" r:id="rId18"/>
    <p:sldId id="291" r:id="rId19"/>
    <p:sldId id="292" r:id="rId20"/>
    <p:sldId id="294" r:id="rId21"/>
    <p:sldId id="295" r:id="rId22"/>
    <p:sldId id="296" r:id="rId23"/>
    <p:sldId id="286" r:id="rId24"/>
    <p:sldId id="302" r:id="rId25"/>
    <p:sldId id="313" r:id="rId26"/>
    <p:sldId id="304" r:id="rId27"/>
    <p:sldId id="288" r:id="rId28"/>
    <p:sldId id="309" r:id="rId29"/>
    <p:sldId id="303" r:id="rId30"/>
    <p:sldId id="417" r:id="rId31"/>
    <p:sldId id="418" r:id="rId32"/>
    <p:sldId id="420" r:id="rId33"/>
    <p:sldId id="272" r:id="rId34"/>
    <p:sldId id="416" r:id="rId35"/>
    <p:sldId id="325" r:id="rId36"/>
    <p:sldId id="339" r:id="rId37"/>
    <p:sldId id="376" r:id="rId38"/>
    <p:sldId id="378" r:id="rId39"/>
    <p:sldId id="317" r:id="rId40"/>
    <p:sldId id="375" r:id="rId41"/>
    <p:sldId id="402" r:id="rId42"/>
    <p:sldId id="379" r:id="rId43"/>
    <p:sldId id="389" r:id="rId44"/>
    <p:sldId id="381" r:id="rId45"/>
    <p:sldId id="391" r:id="rId46"/>
    <p:sldId id="393" r:id="rId47"/>
    <p:sldId id="390" r:id="rId48"/>
    <p:sldId id="394" r:id="rId49"/>
    <p:sldId id="396" r:id="rId50"/>
    <p:sldId id="397" r:id="rId51"/>
    <p:sldId id="400" r:id="rId52"/>
    <p:sldId id="328" r:id="rId53"/>
    <p:sldId id="373" r:id="rId54"/>
    <p:sldId id="374" r:id="rId55"/>
    <p:sldId id="422" r:id="rId56"/>
    <p:sldId id="330" r:id="rId57"/>
    <p:sldId id="427" r:id="rId58"/>
    <p:sldId id="461" r:id="rId59"/>
    <p:sldId id="462" r:id="rId60"/>
    <p:sldId id="463" r:id="rId61"/>
    <p:sldId id="466" r:id="rId62"/>
    <p:sldId id="464" r:id="rId63"/>
    <p:sldId id="465" r:id="rId64"/>
    <p:sldId id="475" r:id="rId65"/>
    <p:sldId id="283" r:id="rId66"/>
    <p:sldId id="275" r:id="rId67"/>
    <p:sldId id="276" r:id="rId6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1"/>
    <p:restoredTop sz="95288"/>
  </p:normalViewPr>
  <p:slideViewPr>
    <p:cSldViewPr snapToGrid="0" snapToObjects="1">
      <p:cViewPr varScale="1">
        <p:scale>
          <a:sx n="98" d="100"/>
          <a:sy n="98" d="100"/>
        </p:scale>
        <p:origin x="1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18/11/22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807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18/11/22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08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18/11/22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045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11887200" cy="9144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943600"/>
            <a:ext cx="10668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10651067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74602-077F-C44C-8735-E66442072A90}" type="datetime4">
              <a:rPr lang="en-US"/>
              <a:pPr>
                <a:defRPr/>
              </a:pPr>
              <a:t>November 18,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4607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0841393D-AC96-6B48-AB00-02B700A3A2E8}" type="datetimeFigureOut">
              <a:rPr lang="it-IT" smtClean="0"/>
              <a:t>18/11/22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10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18/11/22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36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18/11/22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27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18/11/22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44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18/11/22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02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18/11/22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31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18/11/22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70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0841393D-AC96-6B48-AB00-02B700A3A2E8}" type="datetimeFigureOut">
              <a:rPr lang="it-IT" smtClean="0"/>
              <a:t>18/11/22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84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1393D-AC96-6B48-AB00-02B700A3A2E8}" type="datetimeFigureOut">
              <a:rPr lang="it-IT" smtClean="0"/>
              <a:t>18/11/22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49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inews.it/tgr/fvg/video/2022/11/emergenza-sovraffollamento-al-centro-di-accoglienza-di-gradisca-migranti-nelle-tende-fvg-e799f892-14a6-414e-ba65-1098f6faa53a.html" TargetMode="External"/><Relationship Id="rId2" Type="http://schemas.openxmlformats.org/officeDocument/2006/relationships/hyperlink" Target="https://www.telefriuli.it/cronaca/rotta-balcanica-migranti-richiedenti-asilo-gorizia-hub-carso/2/237417/art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o.gov.it/sites/default/files/allegati/la_guida_in_italiano.pdf" TargetMode="External"/><Relationship Id="rId2" Type="http://schemas.openxmlformats.org/officeDocument/2006/relationships/hyperlink" Target="https://www.interno.gov.it/it/temi/immigrazione-e-asilo/sistema-accoglienza-sul-territorio/centri-limmigrazion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efettura.it/trieste/contenuti/Commissione_territoriale-8030888.htm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6013E42-3FB9-BC41-9DA8-8060D4C7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58" y="983673"/>
            <a:ext cx="9350704" cy="461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61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33600" y="304801"/>
            <a:ext cx="8001000" cy="1216025"/>
          </a:xfrm>
        </p:spPr>
        <p:txBody>
          <a:bodyPr/>
          <a:lstStyle/>
          <a:p>
            <a:r>
              <a:rPr lang="it-IT" sz="3200" dirty="0"/>
              <a:t>Gorizia, Valico della Casa Rossa</a:t>
            </a:r>
            <a:br>
              <a:rPr lang="it-IT" sz="3200" dirty="0"/>
            </a:br>
            <a:r>
              <a:rPr lang="it-IT" sz="3200" dirty="0"/>
              <a:t>Nessun politica di accoglienza</a:t>
            </a:r>
          </a:p>
        </p:txBody>
      </p:sp>
      <p:pic>
        <p:nvPicPr>
          <p:cNvPr id="4" name="Segnaposto contenuto 3" descr="maxresdefault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473" y="2171700"/>
            <a:ext cx="5660442" cy="3294063"/>
          </a:xfrm>
        </p:spPr>
      </p:pic>
    </p:spTree>
    <p:extLst>
      <p:ext uri="{BB962C8B-B14F-4D97-AF65-F5344CB8AC3E}">
        <p14:creationId xmlns:p14="http://schemas.microsoft.com/office/powerpoint/2010/main" val="3029107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“Il tunnel del vento”</a:t>
            </a:r>
          </a:p>
        </p:txBody>
      </p:sp>
      <p:pic>
        <p:nvPicPr>
          <p:cNvPr id="5" name="Segnaposto contenuto 4" descr="galleriabombi-960x470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71319" y="2171700"/>
            <a:ext cx="6320750" cy="3294063"/>
          </a:xfrm>
        </p:spPr>
      </p:pic>
    </p:spTree>
    <p:extLst>
      <p:ext uri="{BB962C8B-B14F-4D97-AF65-F5344CB8AC3E}">
        <p14:creationId xmlns:p14="http://schemas.microsoft.com/office/powerpoint/2010/main" val="1854851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Goriz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73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20171101_2_57885297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24" b="-6024"/>
          <a:stretch/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06780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4294967295"/>
          </p:nvPr>
        </p:nvSpPr>
        <p:spPr>
          <a:xfrm>
            <a:off x="4038600" y="457200"/>
            <a:ext cx="8153400" cy="5943600"/>
          </a:xfrm>
        </p:spPr>
        <p:txBody>
          <a:bodyPr/>
          <a:lstStyle/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r>
              <a:rPr lang="it-IT" sz="3200" dirty="0"/>
              <a:t>Novembre 2017 (MSF)</a:t>
            </a:r>
          </a:p>
        </p:txBody>
      </p:sp>
      <p:pic>
        <p:nvPicPr>
          <p:cNvPr id="5" name="Segnaposto contenuto 3" descr="sanificazione_main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36" t="-6618"/>
          <a:stretch/>
        </p:blipFill>
        <p:spPr bwMode="auto">
          <a:xfrm>
            <a:off x="2362200" y="1828800"/>
            <a:ext cx="7401662" cy="407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859051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March 2018</a:t>
            </a:r>
          </a:p>
        </p:txBody>
      </p:sp>
      <p:pic>
        <p:nvPicPr>
          <p:cNvPr id="6" name="Segnaposto contenuto 3" descr="IMG_20180321_13473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510" y="2171700"/>
            <a:ext cx="6176368" cy="3294063"/>
          </a:xfrm>
        </p:spPr>
      </p:pic>
    </p:spTree>
    <p:extLst>
      <p:ext uri="{BB962C8B-B14F-4D97-AF65-F5344CB8AC3E}">
        <p14:creationId xmlns:p14="http://schemas.microsoft.com/office/powerpoint/2010/main" val="29697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 descr="IMG_20180321_134757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94"/>
          <a:stretch/>
        </p:blipFill>
        <p:spPr>
          <a:xfrm>
            <a:off x="1012449" y="388105"/>
            <a:ext cx="9655552" cy="6033277"/>
          </a:xfrm>
        </p:spPr>
      </p:pic>
    </p:spTree>
    <p:extLst>
      <p:ext uri="{BB962C8B-B14F-4D97-AF65-F5344CB8AC3E}">
        <p14:creationId xmlns:p14="http://schemas.microsoft.com/office/powerpoint/2010/main" val="2708090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April 2018</a:t>
            </a:r>
          </a:p>
        </p:txBody>
      </p:sp>
      <p:pic>
        <p:nvPicPr>
          <p:cNvPr id="4" name="Segnaposto contenuto 3" descr="IMG_20180409_14305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208" y="2171700"/>
            <a:ext cx="6184972" cy="3294063"/>
          </a:xfrm>
        </p:spPr>
      </p:pic>
    </p:spTree>
    <p:extLst>
      <p:ext uri="{BB962C8B-B14F-4D97-AF65-F5344CB8AC3E}">
        <p14:creationId xmlns:p14="http://schemas.microsoft.com/office/powerpoint/2010/main" val="639889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/>
          <p:cNvSpPr>
            <a:spLocks noGrp="1"/>
          </p:cNvSpPr>
          <p:nvPr>
            <p:ph type="title"/>
          </p:nvPr>
        </p:nvSpPr>
        <p:spPr>
          <a:xfrm>
            <a:off x="2265218" y="595312"/>
            <a:ext cx="7966075" cy="914400"/>
          </a:xfrm>
        </p:spPr>
        <p:txBody>
          <a:bodyPr>
            <a:normAutofit fontScale="90000"/>
          </a:bodyPr>
          <a:lstStyle/>
          <a:p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Official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hub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: </a:t>
            </a: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Cara - CIE – Gradisca - CPR </a:t>
            </a:r>
          </a:p>
        </p:txBody>
      </p:sp>
      <p:sp>
        <p:nvSpPr>
          <p:cNvPr id="5123" name="Segnaposto contenuto 2"/>
          <p:cNvSpPr>
            <a:spLocks noGrp="1"/>
          </p:cNvSpPr>
          <p:nvPr>
            <p:ph idx="1"/>
          </p:nvPr>
        </p:nvSpPr>
        <p:spPr>
          <a:xfrm>
            <a:off x="2265218" y="3183361"/>
            <a:ext cx="8001000" cy="4267200"/>
          </a:xfrm>
        </p:spPr>
        <p:txBody>
          <a:bodyPr/>
          <a:lstStyle/>
          <a:p>
            <a:pPr>
              <a:defRPr/>
            </a:pPr>
            <a:r>
              <a:rPr lang="it-IT" dirty="0">
                <a:latin typeface="Verdana" charset="0"/>
                <a:ea typeface="MS PGothic" charset="0"/>
              </a:rPr>
              <a:t>Ex Caserma, clima semi-carcerario </a:t>
            </a:r>
          </a:p>
          <a:p>
            <a:pPr lvl="2">
              <a:defRPr/>
            </a:pPr>
            <a:r>
              <a:rPr lang="it-IT" sz="2600" dirty="0">
                <a:latin typeface="Verdana" charset="0"/>
                <a:ea typeface="MS PGothic" charset="0"/>
              </a:rPr>
              <a:t>Mobilità e detenzione </a:t>
            </a:r>
            <a:r>
              <a:rPr lang="it-IT" sz="2200" dirty="0">
                <a:latin typeface="Verdana" charset="0"/>
                <a:ea typeface="MS PGothic" charset="0"/>
              </a:rPr>
              <a:t>(De Genova 2002)</a:t>
            </a:r>
          </a:p>
          <a:p>
            <a:pPr lvl="2">
              <a:defRPr/>
            </a:pPr>
            <a:endParaRPr lang="it-IT" sz="2200" dirty="0">
              <a:latin typeface="Verdana" charset="0"/>
              <a:ea typeface="MS PGothic" charset="0"/>
            </a:endParaRPr>
          </a:p>
          <a:p>
            <a:pPr>
              <a:defRPr/>
            </a:pPr>
            <a:r>
              <a:rPr lang="it-IT" sz="2400" dirty="0">
                <a:latin typeface="Verdana" charset="0"/>
                <a:ea typeface="MS PGothic" charset="0"/>
              </a:rPr>
              <a:t>Proteste degli abitanti locali</a:t>
            </a:r>
          </a:p>
          <a:p>
            <a:pPr>
              <a:defRPr/>
            </a:pPr>
            <a:r>
              <a:rPr lang="it-IT" sz="2400" dirty="0">
                <a:latin typeface="Verdana" charset="0"/>
                <a:ea typeface="MS PGothic" charset="0"/>
              </a:rPr>
              <a:t>Rivolta dei migranti</a:t>
            </a:r>
          </a:p>
          <a:p>
            <a:pPr marL="0" indent="0">
              <a:buNone/>
              <a:defRPr/>
            </a:pPr>
            <a:endParaRPr lang="it-IT" sz="2400" dirty="0">
              <a:latin typeface="Verdana" charset="0"/>
              <a:ea typeface="MS PGothic" charset="0"/>
            </a:endParaRPr>
          </a:p>
          <a:p>
            <a:pPr marL="0" indent="0">
              <a:buNone/>
              <a:defRPr/>
            </a:pPr>
            <a:endParaRPr lang="it-IT" sz="2400" dirty="0">
              <a:latin typeface="Verdana" charset="0"/>
              <a:ea typeface="MS PGothic" charset="0"/>
            </a:endParaRPr>
          </a:p>
          <a:p>
            <a:pPr>
              <a:buFont typeface="Wingdings" charset="0"/>
              <a:buNone/>
              <a:defRPr/>
            </a:pPr>
            <a:endParaRPr lang="it-IT" dirty="0">
              <a:latin typeface="Verdana" charset="0"/>
              <a:ea typeface="MS PGothic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202C2D7-E82E-CD4F-9FDF-010A713959FA}"/>
              </a:ext>
            </a:extLst>
          </p:cNvPr>
          <p:cNvSpPr txBox="1">
            <a:spLocks/>
          </p:cNvSpPr>
          <p:nvPr/>
        </p:nvSpPr>
        <p:spPr>
          <a:xfrm>
            <a:off x="1858617" y="1052512"/>
            <a:ext cx="11145982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300" dirty="0"/>
              <a:t>Trasferimento della Commissione territoriale AS dalla Prefettura di Gorizia a Trieste</a:t>
            </a:r>
            <a:br>
              <a:rPr lang="it-IT" sz="5300" dirty="0"/>
            </a:br>
            <a:r>
              <a:rPr lang="it-IT" sz="5300" dirty="0">
                <a:hlinkClick r:id="rId2"/>
              </a:rPr>
              <a:t>News 2022</a:t>
            </a:r>
            <a:endParaRPr lang="it-IT" sz="5300" dirty="0"/>
          </a:p>
          <a:p>
            <a:endParaRPr lang="it-IT" sz="5300" dirty="0"/>
          </a:p>
          <a:p>
            <a:r>
              <a:rPr lang="it-IT" sz="5300" dirty="0">
                <a:hlinkClick r:id="rId3"/>
              </a:rPr>
              <a:t>CARA</a:t>
            </a:r>
            <a:br>
              <a:rPr lang="it-IT" sz="2400" dirty="0"/>
            </a:br>
            <a:br>
              <a:rPr lang="it-IT" sz="2400" dirty="0"/>
            </a:b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36964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CIE 2013  </a:t>
            </a:r>
          </a:p>
        </p:txBody>
      </p:sp>
      <p:pic>
        <p:nvPicPr>
          <p:cNvPr id="25602" name="Segnaposto contenuto 3" descr="1082145_600271223329427_908894588_n-740x37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3600" y="1676400"/>
            <a:ext cx="8001000" cy="4267200"/>
          </a:xfrm>
        </p:spPr>
      </p:pic>
    </p:spTree>
    <p:extLst>
      <p:ext uri="{BB962C8B-B14F-4D97-AF65-F5344CB8AC3E}">
        <p14:creationId xmlns:p14="http://schemas.microsoft.com/office/powerpoint/2010/main" val="1952696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Ricerca sul confine</a:t>
            </a: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Italia-Slovenia </a:t>
            </a: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1752600" y="1600200"/>
            <a:ext cx="8229600" cy="41148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		</a:t>
            </a:r>
          </a:p>
          <a:p>
            <a:pPr marL="0" indent="0"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Ricerca etnografica, interviste, </a:t>
            </a:r>
          </a:p>
          <a:p>
            <a:pPr marL="0" indent="0"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osservazione partecipante:</a:t>
            </a:r>
          </a:p>
          <a:p>
            <a:pPr marL="0" indent="0"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 	 </a:t>
            </a:r>
          </a:p>
          <a:p>
            <a:pPr lvl="2">
              <a:buFont typeface="Wingdings" charset="2"/>
              <a:buChar char="§"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Migranti </a:t>
            </a:r>
          </a:p>
          <a:p>
            <a:pPr lvl="2">
              <a:buFont typeface="Wingdings" charset="2"/>
              <a:buChar char="§"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Cara/</a:t>
            </a:r>
            <a:r>
              <a:rPr lang="it-IT" sz="2200" dirty="0" err="1">
                <a:ea typeface="ＭＳ Ｐゴシック" charset="0"/>
                <a:cs typeface="ＭＳ Ｐゴシック" charset="0"/>
              </a:rPr>
              <a:t>Cie</a:t>
            </a:r>
            <a:r>
              <a:rPr lang="it-IT" sz="2200" dirty="0">
                <a:ea typeface="ＭＳ Ｐゴシック" charset="0"/>
                <a:cs typeface="ＭＳ Ｐゴシック" charset="0"/>
              </a:rPr>
              <a:t>/</a:t>
            </a:r>
            <a:r>
              <a:rPr lang="it-IT" sz="2200" dirty="0" err="1">
                <a:ea typeface="ＭＳ Ｐゴシック" charset="0"/>
                <a:cs typeface="ＭＳ Ｐゴシック" charset="0"/>
              </a:rPr>
              <a:t>Cas</a:t>
            </a:r>
            <a:r>
              <a:rPr lang="it-IT" sz="2200" dirty="0">
                <a:ea typeface="ＭＳ Ｐゴシック" charset="0"/>
                <a:cs typeface="ＭＳ Ｐゴシック" charset="0"/>
              </a:rPr>
              <a:t>, SPRAR staff </a:t>
            </a:r>
          </a:p>
          <a:p>
            <a:pPr lvl="2">
              <a:buFont typeface="Wingdings" charset="2"/>
              <a:buChar char="§"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Autorità e abitanti locali</a:t>
            </a:r>
          </a:p>
          <a:p>
            <a:pPr marL="909638" lvl="2" indent="0">
              <a:buNone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		(Prefetture, Comuni, ASGI, etc.)</a:t>
            </a:r>
          </a:p>
          <a:p>
            <a:pPr marL="909638" lvl="2" indent="0">
              <a:buNone/>
              <a:defRPr/>
            </a:pPr>
            <a:endParaRPr lang="it-IT" sz="2200" dirty="0">
              <a:ea typeface="ＭＳ Ｐゴシック" charset="0"/>
              <a:cs typeface="ＭＳ Ｐゴシック" charset="0"/>
            </a:endParaRPr>
          </a:p>
          <a:p>
            <a:pPr marL="471488" lvl="1" indent="0">
              <a:buNone/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0483" name="Immagine 5" descr="253px-Italian_province_of_Goriz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3976" y="332510"/>
            <a:ext cx="172402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93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CIE, 2014: Ufficialmente chiuso, ma usato in caso di “</a:t>
            </a:r>
            <a:r>
              <a:rPr lang="it-IT" altLang="ja-JP" sz="2400" dirty="0">
                <a:latin typeface="Verdana" charset="0"/>
                <a:ea typeface="MS PGothic" charset="0"/>
                <a:cs typeface="MS PGothic" charset="0"/>
              </a:rPr>
              <a:t>emergenza</a:t>
            </a:r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”</a:t>
            </a:r>
            <a:r>
              <a:rPr lang="it-IT" altLang="ja-JP" sz="2400" dirty="0">
                <a:latin typeface="Verdana" charset="0"/>
                <a:ea typeface="MS PGothic" charset="0"/>
                <a:cs typeface="MS PGothic" charset="0"/>
              </a:rPr>
              <a:t> (</a:t>
            </a:r>
            <a:r>
              <a:rPr lang="it-IT" altLang="ja-JP" sz="2400" dirty="0" err="1">
                <a:latin typeface="Verdana" charset="0"/>
                <a:ea typeface="MS PGothic" charset="0"/>
                <a:cs typeface="MS PGothic" charset="0"/>
              </a:rPr>
              <a:t>Fassin&amp;Pandolfi</a:t>
            </a:r>
            <a:r>
              <a:rPr lang="it-IT" altLang="ja-JP" sz="2400" dirty="0">
                <a:latin typeface="Verdana" charset="0"/>
                <a:ea typeface="MS PGothic" charset="0"/>
                <a:cs typeface="MS PGothic" charset="0"/>
              </a:rPr>
              <a:t> 2010)</a:t>
            </a:r>
            <a:br>
              <a:rPr lang="it-IT" altLang="ja-JP" sz="2400" dirty="0">
                <a:latin typeface="Verdana" charset="0"/>
                <a:ea typeface="MS PGothic" charset="0"/>
                <a:cs typeface="MS PGothic" charset="0"/>
              </a:rPr>
            </a:br>
            <a:endParaRPr lang="it-IT" sz="2400" dirty="0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27650" name="Segnaposto contenuto 5" descr="Cie_GradiscaIsonz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0738" y="1752600"/>
            <a:ext cx="7739062" cy="4127500"/>
          </a:xfrm>
        </p:spPr>
      </p:pic>
    </p:spTree>
    <p:extLst>
      <p:ext uri="{BB962C8B-B14F-4D97-AF65-F5344CB8AC3E}">
        <p14:creationId xmlns:p14="http://schemas.microsoft.com/office/powerpoint/2010/main" val="854117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/>
          <p:cNvSpPr>
            <a:spLocks noGrp="1"/>
          </p:cNvSpPr>
          <p:nvPr>
            <p:ph type="title" idx="4294967295"/>
          </p:nvPr>
        </p:nvSpPr>
        <p:spPr>
          <a:xfrm>
            <a:off x="4191000" y="762000"/>
            <a:ext cx="8001000" cy="1216025"/>
          </a:xfrm>
        </p:spPr>
        <p:txBody>
          <a:bodyPr>
            <a:noAutofit/>
          </a:bodyPr>
          <a:lstStyle/>
          <a:p>
            <a:r>
              <a:rPr lang="it-IT" sz="2800" dirty="0">
                <a:latin typeface="Verdana" charset="0"/>
                <a:ea typeface="MS PGothic" charset="0"/>
                <a:cs typeface="MS PGothic" charset="0"/>
              </a:rPr>
              <a:t>CARA: </a:t>
            </a:r>
            <a:br>
              <a:rPr lang="it-IT" sz="28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800" dirty="0">
                <a:latin typeface="Verdana" charset="0"/>
                <a:ea typeface="ＭＳ Ｐゴシック" charset="0"/>
                <a:cs typeface="ＭＳ Ｐゴシック" charset="0"/>
              </a:rPr>
              <a:t>Ambivalente ospitalità in uno spazio carcerario</a:t>
            </a:r>
            <a:br>
              <a:rPr lang="it-IT" sz="2800" dirty="0">
                <a:latin typeface="Verdana" charset="0"/>
                <a:ea typeface="ＭＳ Ｐゴシック" charset="0"/>
                <a:cs typeface="ＭＳ Ｐゴシック" charset="0"/>
              </a:rPr>
            </a:br>
            <a:endParaRPr lang="it-IT" sz="2800" dirty="0"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28674" name="Segnaposto contenuto 2"/>
          <p:cNvSpPr>
            <a:spLocks noGrp="1"/>
          </p:cNvSpPr>
          <p:nvPr>
            <p:ph idx="4294967295"/>
          </p:nvPr>
        </p:nvSpPr>
        <p:spPr>
          <a:xfrm>
            <a:off x="4148138" y="2514600"/>
            <a:ext cx="8043862" cy="4572000"/>
          </a:xfrm>
        </p:spPr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Constante </a:t>
            </a:r>
            <a:r>
              <a:rPr lang="it-IT" dirty="0" err="1">
                <a:latin typeface="Verdana" charset="0"/>
                <a:ea typeface="ＭＳ Ｐゴシック" charset="0"/>
                <a:cs typeface="ＭＳ Ｐゴシック" charset="0"/>
              </a:rPr>
              <a:t>sovrafollamento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Controllo della mobilità</a:t>
            </a:r>
          </a:p>
          <a:p>
            <a:r>
              <a:rPr lang="it-IT" dirty="0" err="1">
                <a:latin typeface="Verdana" charset="0"/>
                <a:ea typeface="ＭＳ Ｐゴシック" charset="0"/>
                <a:cs typeface="ＭＳ Ｐゴシック" charset="0"/>
              </a:rPr>
              <a:t>Setting</a:t>
            </a: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 isolato e confinato ai margini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Regime semi- detentivo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61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001000" cy="1216025"/>
          </a:xfrm>
        </p:spPr>
        <p:txBody>
          <a:bodyPr/>
          <a:lstStyle/>
          <a:p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CARA Entrata: </a:t>
            </a:r>
            <a:br>
              <a:rPr lang="it-IT" sz="24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- Sicurezza, controllo </a:t>
            </a:r>
            <a:br>
              <a:rPr lang="it-IT" sz="24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- Care, Cure Control (M. </a:t>
            </a:r>
            <a:r>
              <a:rPr lang="it-IT" sz="2400" dirty="0" err="1">
                <a:latin typeface="Verdana" charset="0"/>
                <a:ea typeface="MS PGothic" charset="0"/>
                <a:cs typeface="MS PGothic" charset="0"/>
              </a:rPr>
              <a:t>Agier</a:t>
            </a:r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)</a:t>
            </a:r>
          </a:p>
        </p:txBody>
      </p:sp>
      <p:pic>
        <p:nvPicPr>
          <p:cNvPr id="29698" name="Segnaposto contenuto 7" descr="fig 1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9500" y="1524000"/>
            <a:ext cx="8572500" cy="4572000"/>
          </a:xfrm>
        </p:spPr>
      </p:pic>
    </p:spTree>
    <p:extLst>
      <p:ext uri="{BB962C8B-B14F-4D97-AF65-F5344CB8AC3E}">
        <p14:creationId xmlns:p14="http://schemas.microsoft.com/office/powerpoint/2010/main" val="2306169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Verdana" charset="0"/>
                <a:ea typeface="MS PGothic" charset="0"/>
                <a:cs typeface="MS PGothic" charset="0"/>
              </a:rPr>
              <a:t>Outside </a:t>
            </a:r>
          </a:p>
        </p:txBody>
      </p:sp>
      <p:pic>
        <p:nvPicPr>
          <p:cNvPr id="45058" name="Segnaposto contenuto 3" descr="sgombero isonz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125" y="2171700"/>
            <a:ext cx="6175138" cy="3294063"/>
          </a:xfrm>
        </p:spPr>
      </p:pic>
    </p:spTree>
    <p:extLst>
      <p:ext uri="{BB962C8B-B14F-4D97-AF65-F5344CB8AC3E}">
        <p14:creationId xmlns:p14="http://schemas.microsoft.com/office/powerpoint/2010/main" val="2429827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olo 1"/>
          <p:cNvSpPr>
            <a:spLocks noGrp="1"/>
          </p:cNvSpPr>
          <p:nvPr>
            <p:ph type="title"/>
          </p:nvPr>
        </p:nvSpPr>
        <p:spPr>
          <a:xfrm>
            <a:off x="2170043" y="1073428"/>
            <a:ext cx="8001000" cy="1216025"/>
          </a:xfrm>
        </p:spPr>
        <p:txBody>
          <a:bodyPr/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Ai margini </a:t>
            </a:r>
          </a:p>
        </p:txBody>
      </p:sp>
      <p:sp>
        <p:nvSpPr>
          <p:cNvPr id="35842" name="Segnaposto contenuto 2"/>
          <p:cNvSpPr>
            <a:spLocks noGrp="1"/>
          </p:cNvSpPr>
          <p:nvPr>
            <p:ph idx="1"/>
          </p:nvPr>
        </p:nvSpPr>
        <p:spPr>
          <a:xfrm>
            <a:off x="2057400" y="2565400"/>
            <a:ext cx="8001000" cy="4267200"/>
          </a:xfrm>
        </p:spPr>
        <p:txBody>
          <a:bodyPr/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La </a:t>
            </a:r>
            <a:r>
              <a:rPr lang="it-IT" i="1" dirty="0">
                <a:latin typeface="Verdana" charset="0"/>
                <a:ea typeface="MS PGothic" charset="0"/>
                <a:cs typeface="MS PGothic" charset="0"/>
              </a:rPr>
              <a:t>jungle 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lungo il fiume Isonzo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Parcheggi e aree pubbliche abbandonate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No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man’s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land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  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Buffer zone (time &amp;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space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)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Socialità &amp; visibilità dei corpi migranti</a:t>
            </a:r>
          </a:p>
          <a:p>
            <a:endParaRPr lang="it-IT" dirty="0">
              <a:latin typeface="Verdana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27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olo 1"/>
          <p:cNvSpPr>
            <a:spLocks noGrp="1"/>
          </p:cNvSpPr>
          <p:nvPr>
            <p:ph type="title" idx="4294967295"/>
          </p:nvPr>
        </p:nvSpPr>
        <p:spPr>
          <a:xfrm>
            <a:off x="8382000" y="2971800"/>
            <a:ext cx="3810000" cy="2438400"/>
          </a:xfrm>
        </p:spPr>
        <p:txBody>
          <a:bodyPr>
            <a:normAutofit fontScale="90000"/>
          </a:bodyPr>
          <a:lstStyle/>
          <a:p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000" dirty="0">
                <a:latin typeface="Verdana" charset="0"/>
                <a:ea typeface="MS PGothic" charset="0"/>
                <a:cs typeface="MS PGothic" charset="0"/>
              </a:rPr>
              <a:t>“In </a:t>
            </a:r>
            <a:r>
              <a:rPr lang="it-IT" sz="2000" dirty="0" err="1">
                <a:latin typeface="Verdana" charset="0"/>
                <a:ea typeface="MS PGothic" charset="0"/>
                <a:cs typeface="MS PGothic" charset="0"/>
              </a:rPr>
              <a:t>between</a:t>
            </a:r>
            <a:r>
              <a:rPr lang="it-IT" sz="2000" dirty="0">
                <a:latin typeface="Verdana" charset="0"/>
                <a:ea typeface="MS PGothic" charset="0"/>
                <a:cs typeface="MS PGothic" charset="0"/>
              </a:rPr>
              <a:t>” </a:t>
            </a:r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000" dirty="0">
                <a:latin typeface="Verdana" charset="0"/>
                <a:ea typeface="MS PGothic" charset="0"/>
                <a:cs typeface="MS PGothic" charset="0"/>
              </a:rPr>
              <a:t>Flussi sotterranei </a:t>
            </a:r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000" dirty="0">
                <a:latin typeface="Verdana" charset="0"/>
                <a:ea typeface="MS PGothic" charset="0"/>
                <a:cs typeface="MS PGothic" charset="0"/>
              </a:rPr>
              <a:t>Pratiche di  </a:t>
            </a:r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000" i="1" dirty="0" err="1">
                <a:latin typeface="Verdana" charset="0"/>
                <a:ea typeface="MS PGothic" charset="0"/>
                <a:cs typeface="MS PGothic" charset="0"/>
              </a:rPr>
              <a:t>illegal</a:t>
            </a:r>
            <a:r>
              <a:rPr lang="it-IT" sz="2000" i="1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000" i="1" dirty="0" err="1">
                <a:latin typeface="Verdana" charset="0"/>
                <a:ea typeface="MS PGothic" charset="0"/>
                <a:cs typeface="MS PGothic" charset="0"/>
              </a:rPr>
              <a:t>citizenship</a:t>
            </a:r>
            <a:r>
              <a:rPr lang="it-IT" sz="2000" dirty="0">
                <a:latin typeface="Verdana" charset="0"/>
                <a:ea typeface="MS PGothic" charset="0"/>
                <a:cs typeface="MS PGothic" charset="0"/>
              </a:rPr>
              <a:t> (</a:t>
            </a:r>
            <a:r>
              <a:rPr lang="it-IT" sz="2000" dirty="0" err="1">
                <a:latin typeface="Verdana" charset="0"/>
                <a:ea typeface="MS PGothic" charset="0"/>
                <a:cs typeface="MS PGothic" charset="0"/>
              </a:rPr>
              <a:t>E.Rigo</a:t>
            </a:r>
            <a:r>
              <a:rPr lang="it-IT" sz="2000" dirty="0">
                <a:latin typeface="Verdana" charset="0"/>
                <a:ea typeface="MS PGothic" charset="0"/>
                <a:cs typeface="MS PGothic" charset="0"/>
              </a:rPr>
              <a:t>)</a:t>
            </a:r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000" dirty="0"/>
              <a:t>Agency e resistenza dei migranti </a:t>
            </a:r>
            <a:br>
              <a:rPr lang="it-IT" sz="2000" dirty="0"/>
            </a:br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endParaRPr lang="it-IT" sz="2000" dirty="0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47106" name="Segnaposto contenuto 3" descr="image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4800"/>
            <a:ext cx="4876800" cy="2600325"/>
          </a:xfrm>
        </p:spPr>
      </p:pic>
      <p:pic>
        <p:nvPicPr>
          <p:cNvPr id="47107" name="Immagine 5" descr="DSC_2381_park_skocjanske_jame_velika_dolina_slap_bi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3124200"/>
            <a:ext cx="4876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69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37890" name="Segnaposto contenuto 5" descr="Fig 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1160" y="838200"/>
            <a:ext cx="9144000" cy="4876800"/>
          </a:xfrm>
        </p:spPr>
      </p:pic>
    </p:spTree>
    <p:extLst>
      <p:ext uri="{BB962C8B-B14F-4D97-AF65-F5344CB8AC3E}">
        <p14:creationId xmlns:p14="http://schemas.microsoft.com/office/powerpoint/2010/main" val="1693818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Accampamenti - ancoraggi</a:t>
            </a:r>
          </a:p>
        </p:txBody>
      </p:sp>
      <p:pic>
        <p:nvPicPr>
          <p:cNvPr id="40962" name="Segnaposto contenuto 3" descr="immmigrati sull'isonzo - N0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125" y="2171700"/>
            <a:ext cx="6175138" cy="3294063"/>
          </a:xfrm>
        </p:spPr>
      </p:pic>
    </p:spTree>
    <p:extLst>
      <p:ext uri="{BB962C8B-B14F-4D97-AF65-F5344CB8AC3E}">
        <p14:creationId xmlns:p14="http://schemas.microsoft.com/office/powerpoint/2010/main" val="1241675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43010" name="Segnaposto contenuto 3" descr="MSF16016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889000"/>
            <a:ext cx="9144000" cy="4876800"/>
          </a:xfrm>
        </p:spPr>
      </p:pic>
    </p:spTree>
    <p:extLst>
      <p:ext uri="{BB962C8B-B14F-4D97-AF65-F5344CB8AC3E}">
        <p14:creationId xmlns:p14="http://schemas.microsoft.com/office/powerpoint/2010/main" val="1384560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Segnaposto contenuto 3" descr="tendopoli in Isonzo acqua 2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0" y="0"/>
            <a:ext cx="6019800" cy="3209925"/>
          </a:xfrm>
        </p:spPr>
      </p:pic>
      <p:pic>
        <p:nvPicPr>
          <p:cNvPr id="36866" name="Segnaposto contenuto 3" descr="fig 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87388"/>
            <a:ext cx="6002338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94850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06-13 My Drive - Google Drive(5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18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1945 annessioni  jugoslave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325" r="-28062"/>
          <a:stretch/>
        </p:blipFill>
        <p:spPr>
          <a:xfrm>
            <a:off x="76201" y="152400"/>
            <a:ext cx="8940800" cy="6705600"/>
          </a:xfrm>
        </p:spPr>
      </p:pic>
      <p:pic>
        <p:nvPicPr>
          <p:cNvPr id="5" name="Segnaposto contenuto 3" descr="mappa_friuli-venezia-giulia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001" r="-70343"/>
          <a:stretch/>
        </p:blipFill>
        <p:spPr bwMode="auto">
          <a:xfrm>
            <a:off x="5105400" y="9144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116670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Screenshot-Un paese di primule e caserme.jpg.pdf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11400" y="-895626"/>
            <a:ext cx="6578600" cy="8610600"/>
          </a:xfrm>
        </p:spPr>
      </p:pic>
      <p:sp>
        <p:nvSpPr>
          <p:cNvPr id="3" name="CasellaDiTesto 2"/>
          <p:cNvSpPr txBox="1"/>
          <p:nvPr/>
        </p:nvSpPr>
        <p:spPr>
          <a:xfrm>
            <a:off x="2514600" y="381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FVG : oltre 400 presidi militari e una vasta area vuota</a:t>
            </a:r>
          </a:p>
        </p:txBody>
      </p:sp>
    </p:spTree>
    <p:extLst>
      <p:ext uri="{BB962C8B-B14F-4D97-AF65-F5344CB8AC3E}">
        <p14:creationId xmlns:p14="http://schemas.microsoft.com/office/powerpoint/2010/main" val="2333166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954088"/>
            <a:ext cx="9602788" cy="1047750"/>
          </a:xfrm>
        </p:spPr>
        <p:txBody>
          <a:bodyPr/>
          <a:lstStyle/>
          <a:p>
            <a:r>
              <a:rPr lang="it-IT" dirty="0"/>
              <a:t>WW2</a:t>
            </a:r>
          </a:p>
        </p:txBody>
      </p:sp>
      <p:pic>
        <p:nvPicPr>
          <p:cNvPr id="4" name="Segnaposto contenuto 3" descr="05_padriciano533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96" r="-8396"/>
          <a:stretch>
            <a:fillRect/>
          </a:stretch>
        </p:blipFill>
        <p:spPr bwMode="auto">
          <a:xfrm>
            <a:off x="0" y="-3175"/>
            <a:ext cx="6434138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Villaggio Metallico UD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402053"/>
            <a:ext cx="5346730" cy="3455947"/>
          </a:xfrm>
          <a:prstGeom prst="rect">
            <a:avLst/>
          </a:prstGeom>
        </p:spPr>
      </p:pic>
      <p:pic>
        <p:nvPicPr>
          <p:cNvPr id="6" name="Immagine 1" descr="campo padrician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7369" y="4075044"/>
            <a:ext cx="2819400" cy="182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162800" y="685801"/>
            <a:ext cx="3276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ea typeface="ＭＳ Ｐゴシック" charset="-128"/>
              </a:rPr>
              <a:t>300.000 </a:t>
            </a:r>
          </a:p>
          <a:p>
            <a:r>
              <a:rPr lang="it-IT" sz="2000" dirty="0">
                <a:ea typeface="ＭＳ Ｐゴシック" charset="-128"/>
              </a:rPr>
              <a:t>Italiani sfollati dopo la 2 Guerra Mondiale</a:t>
            </a:r>
          </a:p>
          <a:p>
            <a:endParaRPr lang="it-IT" sz="2000" dirty="0">
              <a:ea typeface="ＭＳ Ｐゴシック" charset="-128"/>
            </a:endParaRPr>
          </a:p>
          <a:p>
            <a:endParaRPr lang="it-IT" sz="2000" dirty="0">
              <a:ea typeface="ＭＳ Ｐゴシック" charset="-128"/>
            </a:endParaRPr>
          </a:p>
          <a:p>
            <a:r>
              <a:rPr lang="it-IT" sz="2000" dirty="0">
                <a:ea typeface="ＭＳ Ｐゴシック" charset="-128"/>
              </a:rPr>
              <a:t>Campi sul Carso</a:t>
            </a:r>
          </a:p>
          <a:p>
            <a:r>
              <a:rPr lang="it-IT" sz="2000" dirty="0">
                <a:ea typeface="ＭＳ Ｐゴシック" charset="-128"/>
              </a:rPr>
              <a:t>sloveno</a:t>
            </a:r>
          </a:p>
        </p:txBody>
      </p:sp>
    </p:spTree>
    <p:extLst>
      <p:ext uri="{BB962C8B-B14F-4D97-AF65-F5344CB8AC3E}">
        <p14:creationId xmlns:p14="http://schemas.microsoft.com/office/powerpoint/2010/main" val="865024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Villaggio del Pescatore: </a:t>
            </a:r>
            <a:b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la mediazione possibile </a:t>
            </a:r>
          </a:p>
        </p:txBody>
      </p:sp>
      <p:pic>
        <p:nvPicPr>
          <p:cNvPr id="4" name="Immagine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02341" y="2171700"/>
            <a:ext cx="7058706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849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La cortina di ferro: una sottile linea rossa tra il passato e l’immaginazione collettiva</a:t>
            </a:r>
          </a:p>
        </p:txBody>
      </p:sp>
      <p:pic>
        <p:nvPicPr>
          <p:cNvPr id="4" name="Segnaposto contenuto 3" descr="red lin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510" y="2171700"/>
            <a:ext cx="6176368" cy="3294063"/>
          </a:xfrm>
        </p:spPr>
      </p:pic>
      <p:sp>
        <p:nvSpPr>
          <p:cNvPr id="3" name="CasellaDiTesto 2"/>
          <p:cNvSpPr txBox="1"/>
          <p:nvPr/>
        </p:nvSpPr>
        <p:spPr>
          <a:xfrm>
            <a:off x="2667000" y="6248401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Nothing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worse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imagine</a:t>
            </a:r>
            <a:r>
              <a:rPr lang="it-IT" dirty="0"/>
              <a:t>.</a:t>
            </a:r>
          </a:p>
          <a:p>
            <a:r>
              <a:rPr lang="it-IT" dirty="0" err="1"/>
              <a:t>J</a:t>
            </a:r>
            <a:r>
              <a:rPr lang="it-IT" dirty="0"/>
              <a:t>. M. COETZEE, </a:t>
            </a:r>
            <a:r>
              <a:rPr lang="it-IT" i="1" dirty="0" err="1"/>
              <a:t>Waiting</a:t>
            </a:r>
            <a:r>
              <a:rPr lang="it-IT" i="1" dirty="0"/>
              <a:t> for the </a:t>
            </a:r>
            <a:r>
              <a:rPr lang="it-IT" i="1" dirty="0" err="1"/>
              <a:t>Barbarians</a:t>
            </a:r>
            <a:endParaRPr lang="it-IT" dirty="0"/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4623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968279" y="238922"/>
            <a:ext cx="31433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Villaggio Pescatore, Giugno 2016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“Ho vissuto la stessa sensazione di non essere accettato dagli altri. </a:t>
            </a:r>
          </a:p>
          <a:p>
            <a:r>
              <a:rPr lang="it-IT" dirty="0"/>
              <a:t>Non essere accettato dagli italiani stessi!”</a:t>
            </a:r>
          </a:p>
          <a:p>
            <a:endParaRPr lang="it-IT" dirty="0"/>
          </a:p>
          <a:p>
            <a:r>
              <a:rPr lang="it-IT" dirty="0"/>
              <a:t>“Ho conosciuto questo ragazzo e ho cercato di farmi capire, come Tarzan e Jane, no?”</a:t>
            </a:r>
          </a:p>
          <a:p>
            <a:endParaRPr lang="it-IT" dirty="0"/>
          </a:p>
          <a:p>
            <a:r>
              <a:rPr lang="it-IT" dirty="0"/>
              <a:t>“Mi sono rivista in questi ragazzi anche se la situazione è diversa”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9482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849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92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8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olo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Trieste Lab.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969826"/>
            <a:ext cx="8229600" cy="5214937"/>
          </a:xfrm>
        </p:spPr>
        <p:txBody>
          <a:bodyPr>
            <a:normAutofit/>
          </a:bodyPr>
          <a:lstStyle/>
          <a:p>
            <a:pPr marL="254000" indent="-342900">
              <a:defRPr/>
            </a:pPr>
            <a:r>
              <a:rPr lang="it-IT" sz="2400" dirty="0"/>
              <a:t>Rifugiati:</a:t>
            </a:r>
          </a:p>
          <a:p>
            <a:pPr marL="746125" lvl="2" indent="0">
              <a:buNone/>
              <a:defRPr/>
            </a:pPr>
            <a:r>
              <a:rPr lang="it-IT" sz="2200" dirty="0"/>
              <a:t>1945- 60: Italiani DP Istria -Dalmazia</a:t>
            </a:r>
          </a:p>
          <a:p>
            <a:pPr marL="746125" lvl="2" indent="0">
              <a:buNone/>
              <a:defRPr/>
            </a:pPr>
            <a:r>
              <a:rPr lang="it-IT" sz="2200" dirty="0"/>
              <a:t>1991-95: ex </a:t>
            </a:r>
            <a:r>
              <a:rPr lang="it-IT" sz="2200" dirty="0" err="1"/>
              <a:t>Yugoslavia</a:t>
            </a:r>
            <a:r>
              <a:rPr lang="it-IT" sz="2200" dirty="0"/>
              <a:t> </a:t>
            </a:r>
          </a:p>
          <a:p>
            <a:pPr marL="746125" lvl="2" indent="0">
              <a:buNone/>
              <a:defRPr/>
            </a:pPr>
            <a:r>
              <a:rPr lang="it-IT" sz="2200" dirty="0"/>
              <a:t>2014-18: AS Afghanistan, Pakistan</a:t>
            </a:r>
            <a:endParaRPr lang="it-IT" sz="2400" dirty="0"/>
          </a:p>
          <a:p>
            <a:pPr>
              <a:defRPr/>
            </a:pPr>
            <a:r>
              <a:rPr lang="it-IT" sz="2400" dirty="0"/>
              <a:t>Ospitalità diffusa</a:t>
            </a:r>
          </a:p>
          <a:p>
            <a:pPr marL="739775" lvl="2" indent="0">
              <a:buNone/>
              <a:defRPr/>
            </a:pPr>
            <a:r>
              <a:rPr lang="it-IT" sz="2200" dirty="0"/>
              <a:t>(ASGI, ICS)</a:t>
            </a:r>
          </a:p>
          <a:p>
            <a:pPr marL="342900" lvl="1" indent="0">
              <a:buNone/>
              <a:defRPr/>
            </a:pPr>
            <a:endParaRPr lang="it-IT" dirty="0"/>
          </a:p>
          <a:p>
            <a:pPr>
              <a:defRPr/>
            </a:pPr>
            <a:r>
              <a:rPr lang="it-IT" sz="2400" dirty="0" err="1"/>
              <a:t>Border</a:t>
            </a:r>
            <a:r>
              <a:rPr lang="it-IT" sz="2400" dirty="0"/>
              <a:t> Area  </a:t>
            </a:r>
          </a:p>
          <a:p>
            <a:pPr marL="0" indent="0">
              <a:buNone/>
              <a:defRPr/>
            </a:pPr>
            <a:r>
              <a:rPr lang="it-IT" sz="2400" dirty="0"/>
              <a:t>	Nuove &amp; vecchie minoranze,  nazionalismi</a:t>
            </a:r>
          </a:p>
          <a:p>
            <a:pPr marL="0" indent="0">
              <a:buNone/>
              <a:defRPr/>
            </a:pPr>
            <a:r>
              <a:rPr lang="it-IT" sz="2400" dirty="0"/>
              <a:t>	porto &amp; commercio</a:t>
            </a:r>
          </a:p>
          <a:p>
            <a:pPr>
              <a:defRPr/>
            </a:pPr>
            <a:endParaRPr lang="it-IT" dirty="0"/>
          </a:p>
          <a:p>
            <a:pPr marL="0" indent="0">
              <a:buNone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9855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06-13 My Drive - Google Drive(4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08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le 27-04-17, 12 43 13 copia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2338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iberta terapeutic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8423"/>
            <a:ext cx="8686800" cy="450500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662307" y="4898704"/>
            <a:ext cx="8876816" cy="1477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Basaglia</a:t>
            </a:r>
            <a:r>
              <a:rPr lang="it-IT" sz="2400" dirty="0"/>
              <a:t>: de-istituzionalizzare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7746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70207-WA000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14500"/>
            <a:ext cx="9144000" cy="5143500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</p:spPr>
        <p:txBody>
          <a:bodyPr/>
          <a:lstStyle/>
          <a:p>
            <a:r>
              <a:rPr lang="it-IT" dirty="0"/>
              <a:t>Silos</a:t>
            </a:r>
          </a:p>
        </p:txBody>
      </p:sp>
    </p:spTree>
    <p:extLst>
      <p:ext uri="{BB962C8B-B14F-4D97-AF65-F5344CB8AC3E}">
        <p14:creationId xmlns:p14="http://schemas.microsoft.com/office/powerpoint/2010/main" val="2899614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154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58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70207-WA00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0"/>
            <a:ext cx="3857625" cy="6858000"/>
          </a:xfrm>
          <a:prstGeom prst="rect">
            <a:avLst/>
          </a:prstGeom>
        </p:spPr>
      </p:pic>
      <p:pic>
        <p:nvPicPr>
          <p:cNvPr id="4" name="Immagine 3" descr="IMG_078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8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70126_07345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36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76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078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9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orient="vert"/>
          </p:nvPr>
        </p:nvSpPr>
        <p:spPr/>
        <p:txBody>
          <a:bodyPr>
            <a:normAutofit/>
          </a:bodyPr>
          <a:lstStyle/>
          <a:p>
            <a:r>
              <a:rPr lang="it-IT" dirty="0"/>
              <a:t>SILOS</a:t>
            </a:r>
          </a:p>
        </p:txBody>
      </p:sp>
      <p:sp>
        <p:nvSpPr>
          <p:cNvPr id="7" name="Segnaposto testo verticale 6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Immagine 7" descr="IMG-20170207-WA00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1" y="0"/>
            <a:ext cx="4191000" cy="685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659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79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8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ED06F5A-8450-FC47-8486-9851A16C8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51026"/>
            <a:ext cx="4590288" cy="34427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70D7299-0478-314F-B6E0-B4B0934B51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064" y="1351026"/>
            <a:ext cx="5169338" cy="34427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EC151C-6335-3649-A17D-B70BC5709098}"/>
              </a:ext>
            </a:extLst>
          </p:cNvPr>
          <p:cNvSpPr txBox="1"/>
          <p:nvPr/>
        </p:nvSpPr>
        <p:spPr>
          <a:xfrm>
            <a:off x="1644316" y="4880724"/>
            <a:ext cx="902368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/>
              <a:t>Criminalizzazione</a:t>
            </a:r>
            <a:r>
              <a:rPr lang="it-IT" sz="1350" dirty="0"/>
              <a:t> contro chi presta aiuto anonimo alla </a:t>
            </a:r>
            <a:r>
              <a:rPr lang="it-IT" sz="1350" b="1" dirty="0"/>
              <a:t>mobilità</a:t>
            </a:r>
            <a:r>
              <a:rPr lang="it-IT" sz="1350" dirty="0"/>
              <a:t> dei migranti in </a:t>
            </a:r>
            <a:r>
              <a:rPr lang="it-IT" sz="1350" b="1" dirty="0"/>
              <a:t>transito</a:t>
            </a:r>
            <a:r>
              <a:rPr lang="it-IT" sz="1350" dirty="0"/>
              <a:t>,</a:t>
            </a:r>
          </a:p>
          <a:p>
            <a:r>
              <a:rPr lang="it-IT" sz="1350" dirty="0"/>
              <a:t>«Abbiamo iniziato nel 2018 e ci siamo subito resi conto di essere di fronte a una migrazione diversa da quella a cui eravamo abituati – racconta Franchi –. Non arrivano più solo persone in cerca di lavoro, ma anche</a:t>
            </a:r>
            <a:r>
              <a:rPr lang="it-IT" sz="1350" b="1" dirty="0"/>
              <a:t> in fuga da guerre e condizioni di vita impossibili</a:t>
            </a:r>
            <a:r>
              <a:rPr lang="it-IT" sz="1350" dirty="0"/>
              <a:t>. In molti portano </a:t>
            </a:r>
            <a:r>
              <a:rPr lang="it-IT" sz="1350" b="1" dirty="0"/>
              <a:t>sul corpo i segni delle violenze subite dalle polizie di frontiera».</a:t>
            </a:r>
          </a:p>
          <a:p>
            <a:endParaRPr lang="it-IT" sz="135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8C71F0D-0A49-244D-A018-75A61A25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976" y="870692"/>
            <a:ext cx="7902453" cy="960668"/>
          </a:xfrm>
        </p:spPr>
        <p:txBody>
          <a:bodyPr>
            <a:normAutofit/>
          </a:bodyPr>
          <a:lstStyle/>
          <a:p>
            <a:r>
              <a:rPr lang="it-IT" sz="2100" b="1" dirty="0"/>
              <a:t>’</a:t>
            </a:r>
            <a:r>
              <a:rPr lang="it-IT" sz="2100" b="1" dirty="0" err="1"/>
              <a:t>Crimes</a:t>
            </a:r>
            <a:r>
              <a:rPr lang="it-IT" sz="2100" b="1" dirty="0"/>
              <a:t> of </a:t>
            </a:r>
            <a:r>
              <a:rPr lang="it-IT" sz="2100" b="1" dirty="0" err="1"/>
              <a:t>solidarity</a:t>
            </a:r>
            <a:r>
              <a:rPr lang="it-IT" sz="2100" b="1" dirty="0"/>
              <a:t>’</a:t>
            </a:r>
            <a:r>
              <a:rPr lang="it-IT" sz="2100" dirty="0"/>
              <a:t>  (</a:t>
            </a:r>
            <a:r>
              <a:rPr lang="it-IT" sz="2100" dirty="0" err="1"/>
              <a:t>Tazzioli</a:t>
            </a:r>
            <a:r>
              <a:rPr lang="it-IT" sz="2100" dirty="0"/>
              <a:t>, </a:t>
            </a:r>
            <a:r>
              <a:rPr lang="it-IT" sz="2100" dirty="0" err="1"/>
              <a:t>Walters</a:t>
            </a:r>
            <a:r>
              <a:rPr lang="it-IT" sz="2100" dirty="0"/>
              <a:t> 2019) 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2019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61026_12373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807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04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Immagine 1"/>
          <p:cNvSpPr>
            <a:spLocks noChangeAspect="1"/>
          </p:cNvSpPr>
          <p:nvPr/>
        </p:nvSpPr>
        <p:spPr bwMode="auto">
          <a:xfrm>
            <a:off x="2946400" y="398463"/>
            <a:ext cx="6959600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258" name="CasellaDiTesto 2"/>
          <p:cNvSpPr txBox="1">
            <a:spLocks noChangeArrowheads="1"/>
          </p:cNvSpPr>
          <p:nvPr/>
        </p:nvSpPr>
        <p:spPr bwMode="auto">
          <a:xfrm>
            <a:off x="2057400" y="4419600"/>
            <a:ext cx="76073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Info-</a:t>
            </a:r>
            <a:r>
              <a:rPr lang="it-IT" sz="1800" dirty="0" err="1"/>
              <a:t>point</a:t>
            </a:r>
            <a:r>
              <a:rPr lang="it-IT" sz="1800" dirty="0"/>
              <a:t> &amp; socializzazione: Marginalità – tattiche urbane</a:t>
            </a:r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 err="1"/>
              <a:t>Backflow</a:t>
            </a:r>
            <a:r>
              <a:rPr lang="it-IT" sz="1800" dirty="0"/>
              <a:t> &amp; protezione </a:t>
            </a:r>
            <a:r>
              <a:rPr lang="it-IT" sz="1800" dirty="0" err="1"/>
              <a:t>umanitarian</a:t>
            </a:r>
            <a:r>
              <a:rPr lang="it-IT" sz="1800" dirty="0"/>
              <a:t> :buffer zone</a:t>
            </a:r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/>
              <a:t>Umanità in eccesso ‘</a:t>
            </a:r>
            <a:r>
              <a:rPr lang="it-IT" altLang="ja-JP" sz="1800" dirty="0"/>
              <a:t>invisibile</a:t>
            </a:r>
            <a:r>
              <a:rPr lang="it-IT" sz="1800" dirty="0"/>
              <a:t>’ nel cuore della città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"/>
            <a:ext cx="8229600" cy="42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096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olo 1"/>
          <p:cNvSpPr>
            <a:spLocks noGrp="1"/>
          </p:cNvSpPr>
          <p:nvPr>
            <p:ph type="ctrTitle"/>
          </p:nvPr>
        </p:nvSpPr>
        <p:spPr>
          <a:xfrm>
            <a:off x="1697038" y="4476751"/>
            <a:ext cx="8801100" cy="1274763"/>
          </a:xfrm>
        </p:spPr>
        <p:txBody>
          <a:bodyPr/>
          <a:lstStyle/>
          <a:p>
            <a:br>
              <a:rPr lang="it-IT" sz="3100" b="1" dirty="0">
                <a:latin typeface="Verdana" charset="0"/>
                <a:ea typeface="ＭＳ Ｐゴシック" charset="0"/>
                <a:cs typeface="ＭＳ Ｐゴシック" charset="0"/>
              </a:rPr>
            </a:br>
            <a:endParaRPr lang="it-IT" sz="22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76400" y="7086600"/>
            <a:ext cx="8742362" cy="1106487"/>
          </a:xfrm>
        </p:spPr>
        <p:txBody>
          <a:bodyPr>
            <a:normAutofit/>
          </a:bodyPr>
          <a:lstStyle/>
          <a:p>
            <a:pPr>
              <a:defRPr/>
            </a:pPr>
            <a:endParaRPr lang="it-IT" dirty="0"/>
          </a:p>
        </p:txBody>
      </p:sp>
      <p:pic>
        <p:nvPicPr>
          <p:cNvPr id="67588" name="Segnaposto contenuto 3" descr="IMG_1559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971" y="1371600"/>
            <a:ext cx="9428269" cy="5486400"/>
          </a:xfrm>
        </p:spPr>
      </p:pic>
      <p:sp>
        <p:nvSpPr>
          <p:cNvPr id="67587" name="CasellaDiTesto 3"/>
          <p:cNvSpPr txBox="1">
            <a:spLocks noChangeArrowheads="1"/>
          </p:cNvSpPr>
          <p:nvPr/>
        </p:nvSpPr>
        <p:spPr bwMode="auto">
          <a:xfrm>
            <a:off x="2754314" y="6237289"/>
            <a:ext cx="76850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/>
          </a:p>
          <a:p>
            <a:pPr eaLnBrk="1" hangingPunct="1"/>
            <a:r>
              <a:rPr lang="it-IT" sz="1800"/>
              <a:t>			</a:t>
            </a:r>
          </a:p>
          <a:p>
            <a:pPr eaLnBrk="1" hangingPunct="1"/>
            <a:endParaRPr lang="it-IT" sz="1800"/>
          </a:p>
        </p:txBody>
      </p:sp>
      <p:sp>
        <p:nvSpPr>
          <p:cNvPr id="6" name="CasellaDiTesto 7"/>
          <p:cNvSpPr txBox="1">
            <a:spLocks noChangeArrowheads="1"/>
          </p:cNvSpPr>
          <p:nvPr/>
        </p:nvSpPr>
        <p:spPr bwMode="auto">
          <a:xfrm>
            <a:off x="1905001" y="1"/>
            <a:ext cx="7997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/>
              <a:t>SILOS: </a:t>
            </a:r>
            <a:r>
              <a:rPr lang="it-IT" dirty="0" err="1"/>
              <a:t>Liminalità</a:t>
            </a:r>
            <a:r>
              <a:rPr lang="it-IT" dirty="0"/>
              <a:t>, negoziazione (spazio &amp; tempo) Margini tra confinamento e ospitalità (</a:t>
            </a:r>
            <a:r>
              <a:rPr lang="it-IT" dirty="0" err="1"/>
              <a:t>so_stare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55766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olo 1"/>
          <p:cNvSpPr>
            <a:spLocks noGrp="1"/>
          </p:cNvSpPr>
          <p:nvPr>
            <p:ph type="title"/>
          </p:nvPr>
        </p:nvSpPr>
        <p:spPr>
          <a:xfrm>
            <a:off x="2133600" y="152401"/>
            <a:ext cx="8001000" cy="1216025"/>
          </a:xfrm>
        </p:spPr>
        <p:txBody>
          <a:bodyPr/>
          <a:lstStyle/>
          <a:p>
            <a:r>
              <a:rPr lang="it-IT" sz="3200" dirty="0" err="1">
                <a:latin typeface="Verdana" charset="0"/>
                <a:ea typeface="ＭＳ Ｐゴシック" charset="0"/>
                <a:cs typeface="ＭＳ Ｐゴシック" charset="0"/>
              </a:rPr>
              <a:t>Border</a:t>
            </a:r>
            <a: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  <a:t> Area</a:t>
            </a: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2057401" y="1676400"/>
            <a:ext cx="8120063" cy="5029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Gorizia e Udine: grandi </a:t>
            </a:r>
            <a:r>
              <a:rPr lang="it-IT" sz="2400" dirty="0" err="1">
                <a:latin typeface="Verdana" charset="0"/>
                <a:ea typeface="ＭＳ Ｐゴシック" charset="0"/>
                <a:cs typeface="ＭＳ Ｐゴシック" charset="0"/>
              </a:rPr>
              <a:t>hub</a:t>
            </a: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, confinamento in caserme: 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dirty="0">
                <a:latin typeface="Verdana" charset="0"/>
                <a:ea typeface="ＭＳ Ｐゴシック" charset="0"/>
              </a:rPr>
              <a:t>Ambivalente ospitalità in spazi semi-carcerari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dirty="0">
                <a:latin typeface="Verdana" charset="0"/>
                <a:ea typeface="ＭＳ Ｐゴシック" charset="0"/>
              </a:rPr>
              <a:t>Controllo della mobilità, ‘security’ 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dirty="0">
                <a:latin typeface="Verdana" charset="0"/>
                <a:ea typeface="ＭＳ Ｐゴシック" charset="0"/>
              </a:rPr>
              <a:t>Emergenza umanitaria (Croce Rossa, MSF)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dirty="0">
                <a:latin typeface="Verdana" charset="0"/>
                <a:ea typeface="ＭＳ Ｐゴシック" charset="0"/>
              </a:rPr>
              <a:t>Paura dell’invasione (barbari?)</a:t>
            </a:r>
          </a:p>
          <a:p>
            <a:pPr marL="909638" lvl="2" indent="0">
              <a:buNone/>
              <a:defRPr/>
            </a:pPr>
            <a:endParaRPr lang="it-IT" dirty="0">
              <a:latin typeface="Verdana" charset="0"/>
              <a:ea typeface="ＭＳ Ｐゴシック" charset="0"/>
            </a:endParaRPr>
          </a:p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Trieste: aumento costante dei numeri di richiedenti asilo in ospitalità diffusa (</a:t>
            </a:r>
            <a:r>
              <a:rPr lang="it-IT" sz="2400" dirty="0" err="1">
                <a:latin typeface="Verdana" charset="0"/>
                <a:ea typeface="ＭＳ Ｐゴシック" charset="0"/>
                <a:cs typeface="ＭＳ Ｐゴシック" charset="0"/>
              </a:rPr>
              <a:t>CAS_Siproimi</a:t>
            </a: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Decreto Sicurezza: nuovo bando Prefettura</a:t>
            </a:r>
          </a:p>
          <a:p>
            <a:pPr marL="0" indent="0">
              <a:buNone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buFont typeface="Wingdings" charset="0"/>
              <a:buChar char="q"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2332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olo 1"/>
          <p:cNvSpPr>
            <a:spLocks noGrp="1"/>
          </p:cNvSpPr>
          <p:nvPr>
            <p:ph type="title"/>
          </p:nvPr>
        </p:nvSpPr>
        <p:spPr>
          <a:xfrm>
            <a:off x="2133600" y="152401"/>
            <a:ext cx="8001000" cy="1216025"/>
          </a:xfrm>
        </p:spPr>
        <p:txBody>
          <a:bodyPr/>
          <a:lstStyle/>
          <a:p>
            <a: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  <a:t>Doppia precarietà </a:t>
            </a: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2057401" y="1676400"/>
            <a:ext cx="8120063" cy="5029200"/>
          </a:xfrm>
        </p:spPr>
        <p:txBody>
          <a:bodyPr/>
          <a:lstStyle/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ICS + Caritas + associazioni</a:t>
            </a:r>
          </a:p>
          <a:p>
            <a:pPr lvl="1">
              <a:buFont typeface="Wingdings" charset="2"/>
              <a:buChar char="ü"/>
              <a:defRPr/>
            </a:pP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2011: 11 </a:t>
            </a:r>
          </a:p>
          <a:p>
            <a:pPr lvl="1">
              <a:buFont typeface="Wingdings" charset="2"/>
              <a:buChar char="ü"/>
              <a:defRPr/>
            </a:pP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2019: 274</a:t>
            </a:r>
          </a:p>
          <a:p>
            <a:pPr lvl="1">
              <a:buFont typeface="Wingdings" charset="2"/>
              <a:buChar char="ü"/>
              <a:defRPr/>
            </a:pPr>
            <a:endParaRPr lang="it-IT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471488" lvl="1" indent="0">
              <a:buNone/>
              <a:defRPr/>
            </a:pPr>
            <a:endParaRPr lang="it-IT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76238" indent="-342900"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Criminalizzazione del ‘rifugiato’ </a:t>
            </a:r>
          </a:p>
          <a:p>
            <a:pPr lvl="1">
              <a:buFont typeface="Wingdings" charset="2"/>
              <a:buChar char="ü"/>
              <a:defRPr/>
            </a:pP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Cfr. accoglienza anni </a:t>
            </a:r>
            <a:r>
              <a:rPr lang="uk-UA" sz="2000" dirty="0">
                <a:latin typeface="Verdana" charset="0"/>
                <a:ea typeface="ＭＳ Ｐゴシック" charset="0"/>
                <a:cs typeface="ＭＳ Ｐゴシック" charset="0"/>
              </a:rPr>
              <a:t>’</a:t>
            </a: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90</a:t>
            </a:r>
          </a:p>
          <a:p>
            <a:pPr marL="33338" indent="0">
              <a:buNone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76238" indent="-342900">
              <a:buFont typeface="Wingdings" charset="2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Proclami senza dati ufficiali sui migranti</a:t>
            </a:r>
          </a:p>
          <a:p>
            <a:pPr marL="471488" lvl="1" indent="0">
              <a:buNone/>
              <a:defRPr/>
            </a:pPr>
            <a:endParaRPr lang="it-IT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3338" indent="0">
              <a:buNone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0254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olo 1"/>
          <p:cNvSpPr>
            <a:spLocks noGrp="1"/>
          </p:cNvSpPr>
          <p:nvPr>
            <p:ph type="title"/>
          </p:nvPr>
        </p:nvSpPr>
        <p:spPr>
          <a:xfrm>
            <a:off x="2123282" y="1089993"/>
            <a:ext cx="8001000" cy="1216025"/>
          </a:xfrm>
        </p:spPr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Silos &amp; </a:t>
            </a:r>
            <a:r>
              <a:rPr lang="it-IT" i="1" dirty="0">
                <a:latin typeface="Verdana" charset="0"/>
                <a:ea typeface="ＭＳ Ｐゴシック" charset="0"/>
                <a:cs typeface="ＭＳ Ｐゴシック" charset="0"/>
              </a:rPr>
              <a:t>jungle</a:t>
            </a:r>
            <a:r>
              <a:rPr lang="it-IT" i="1" dirty="0"/>
              <a:t>  </a:t>
            </a:r>
            <a:br>
              <a:rPr lang="it-IT" i="1" dirty="0"/>
            </a:br>
            <a:r>
              <a:rPr lang="it-IT" sz="2800" dirty="0"/>
              <a:t>accampamenti informali temporanei</a:t>
            </a:r>
            <a:endParaRPr lang="it-IT" sz="28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1" y="2667000"/>
            <a:ext cx="8285163" cy="48006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400" dirty="0"/>
              <a:t>Mobilità dentro/fuori i confini</a:t>
            </a:r>
          </a:p>
          <a:p>
            <a:pPr marL="471488" lvl="1" indent="0">
              <a:buNone/>
              <a:defRPr/>
            </a:pPr>
            <a:endParaRPr lang="it-IT" dirty="0"/>
          </a:p>
          <a:p>
            <a:pPr>
              <a:defRPr/>
            </a:pPr>
            <a:r>
              <a:rPr lang="it-IT" sz="2400" dirty="0"/>
              <a:t>Umanità in eccesso (</a:t>
            </a:r>
            <a:r>
              <a:rPr lang="it-IT" sz="2400" dirty="0" err="1"/>
              <a:t>in_visibilità</a:t>
            </a:r>
            <a:r>
              <a:rPr lang="it-IT" sz="2400" dirty="0"/>
              <a:t>)</a:t>
            </a:r>
          </a:p>
          <a:p>
            <a:pPr>
              <a:defRPr/>
            </a:pPr>
            <a:r>
              <a:rPr lang="it-IT" sz="2400" dirty="0"/>
              <a:t>Spazi liminali &amp; tempi di transito </a:t>
            </a:r>
          </a:p>
          <a:p>
            <a:pPr>
              <a:defRPr/>
            </a:pPr>
            <a:r>
              <a:rPr lang="it-IT" sz="2400" dirty="0"/>
              <a:t>Tattiche e strategie di posizionamento</a:t>
            </a:r>
          </a:p>
          <a:p>
            <a:pPr>
              <a:defRPr/>
            </a:pPr>
            <a:r>
              <a:rPr lang="it-IT" sz="2400" dirty="0"/>
              <a:t>Costruzione dell’alterità/Identità Europea </a:t>
            </a:r>
          </a:p>
          <a:p>
            <a:pPr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Background storico &amp; memorie stratificate</a:t>
            </a:r>
            <a:endParaRPr lang="it-IT" sz="2400" dirty="0"/>
          </a:p>
          <a:p>
            <a:pPr marL="0" indent="0">
              <a:buNone/>
              <a:defRPr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099315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olo 1"/>
          <p:cNvSpPr>
            <a:spLocks noGrp="1"/>
          </p:cNvSpPr>
          <p:nvPr>
            <p:ph type="title"/>
          </p:nvPr>
        </p:nvSpPr>
        <p:spPr>
          <a:xfrm>
            <a:off x="2133600" y="152401"/>
            <a:ext cx="8001000" cy="1216025"/>
          </a:xfrm>
        </p:spPr>
        <p:txBody>
          <a:bodyPr>
            <a:normAutofit fontScale="90000"/>
          </a:bodyPr>
          <a:lstStyle/>
          <a:p>
            <a:b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</a:br>
            <a:b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  <a:t>2019: Decreto Sicurezza &amp; </a:t>
            </a:r>
            <a:b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  <a:t>politiche di respingimento</a:t>
            </a: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2057401" y="2819400"/>
            <a:ext cx="8120063" cy="5029200"/>
          </a:xfrm>
        </p:spPr>
        <p:txBody>
          <a:bodyPr/>
          <a:lstStyle/>
          <a:p>
            <a:pPr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Stop SPRAR e Protezione Umanitaria</a:t>
            </a:r>
          </a:p>
          <a:p>
            <a:pPr marL="909638" lvl="2" indent="0">
              <a:buNone/>
              <a:defRPr/>
            </a:pPr>
            <a:endParaRPr lang="it-IT" dirty="0">
              <a:latin typeface="Verdana" charset="0"/>
              <a:ea typeface="ＭＳ Ｐゴシック" charset="0"/>
            </a:endParaRPr>
          </a:p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Aumento dei rifugiati “incastrati” tra gli stati dei Balcani</a:t>
            </a:r>
          </a:p>
          <a:p>
            <a:pPr>
              <a:buFont typeface="Wingdings" charset="0"/>
              <a:buChar char="q"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Aumento delle violenze e del sentimento di “invasione”</a:t>
            </a:r>
          </a:p>
          <a:p>
            <a:pPr marL="0" indent="0">
              <a:buNone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buFont typeface="Wingdings" charset="0"/>
              <a:buChar char="q"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3716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90331_12081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1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06-13 My Drive - Google Drive(2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725" y="0"/>
            <a:ext cx="5144851" cy="6858000"/>
          </a:xfrm>
          <a:prstGeom prst="rect">
            <a:avLst/>
          </a:prstGeom>
        </p:spPr>
      </p:pic>
      <p:pic>
        <p:nvPicPr>
          <p:cNvPr id="3" name="Immagine 2" descr="Screenshot_2019-06-13 My Drive - Google Drive(1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1" y="0"/>
            <a:ext cx="4677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68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C2CA18-8DAD-6644-A345-6815DEAF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Accoglienza Richiedenti Asilo</a:t>
            </a:r>
            <a:br>
              <a:rPr lang="it-IT" dirty="0"/>
            </a:br>
            <a:r>
              <a:rPr lang="it-IT" sz="1600" dirty="0">
                <a:hlinkClick r:id="rId2"/>
              </a:rPr>
              <a:t>Sito Gov.</a:t>
            </a:r>
            <a:r>
              <a:rPr lang="it-IT" sz="1600" dirty="0"/>
              <a:t>	</a:t>
            </a:r>
            <a:r>
              <a:rPr lang="it-IT" sz="1600" dirty="0">
                <a:hlinkClick r:id="rId3"/>
              </a:rPr>
              <a:t>Guida RA IT</a:t>
            </a:r>
            <a:endParaRPr lang="it-IT" sz="1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1C424E-C950-174F-B0E3-7604EF8BF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035" y="1752600"/>
            <a:ext cx="9415462" cy="51054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it-IT" sz="2400" dirty="0" err="1"/>
              <a:t>Hotspot</a:t>
            </a:r>
            <a:r>
              <a:rPr lang="it-IT" sz="2400" dirty="0"/>
              <a:t> (4) -  Primo soccorso, identificazione, iter</a:t>
            </a:r>
          </a:p>
          <a:p>
            <a:pPr marL="0" indent="0">
              <a:buNone/>
            </a:pPr>
            <a:r>
              <a:rPr lang="it-IT" sz="2400" dirty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/>
              <a:t>CPA (9) – Prima accoglienza 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/>
              <a:t>CAS (5000) – Accoglienza Straordinaria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/>
              <a:t>CPR (9) – Permanenza per Rimpatrio</a:t>
            </a:r>
          </a:p>
          <a:p>
            <a:pPr>
              <a:buFont typeface="Wingdings" pitchFamily="2" charset="2"/>
              <a:buChar char="ü"/>
            </a:pPr>
            <a:endParaRPr lang="it-IT" sz="2400" dirty="0"/>
          </a:p>
          <a:p>
            <a:pPr>
              <a:buFont typeface="Wingdings" pitchFamily="2" charset="2"/>
              <a:buChar char="ü"/>
            </a:pPr>
            <a:r>
              <a:rPr lang="it-IT" sz="2400" dirty="0"/>
              <a:t>SPRAR → SIPROIMI (Sistema Protezione per titolari di protezione internazionale e minori stranieri non accompagnati) – SAI</a:t>
            </a:r>
          </a:p>
          <a:p>
            <a:pPr marL="0" indent="0">
              <a:buNone/>
            </a:pPr>
            <a:r>
              <a:rPr lang="it-IT" sz="2400" dirty="0"/>
              <a:t>	Enti Locali + Terzo Settore</a:t>
            </a:r>
            <a:endParaRPr lang="it-IT" dirty="0"/>
          </a:p>
          <a:p>
            <a:pPr>
              <a:buFont typeface="Wingdings" pitchFamily="2" charset="2"/>
              <a:buChar char="ü"/>
            </a:pPr>
            <a:r>
              <a:rPr lang="it-IT" sz="2400" dirty="0">
                <a:hlinkClick r:id="rId4"/>
              </a:rPr>
              <a:t>Commissione Territoriale</a:t>
            </a:r>
            <a:r>
              <a:rPr lang="it-IT" sz="2400" dirty="0"/>
              <a:t>  RA/Rifugiati</a:t>
            </a:r>
          </a:p>
          <a:p>
            <a:pPr marL="0" indent="0">
              <a:buNone/>
            </a:pPr>
            <a:r>
              <a:rPr lang="it-IT" sz="2400" dirty="0"/>
              <a:t>	Ministero dell’Interno, ANCI, UNHCR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61413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shot_2019-06-13 My Drive - Google Drive(3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508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06-13 My Drive - Google Drive(8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29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06-13 My Drive - Google Driv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9700"/>
            <a:ext cx="9144000" cy="656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558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06-13 My Drive - Google Drive(6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039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Confine come area liminale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878875" y="1477941"/>
            <a:ext cx="8536610" cy="5105400"/>
          </a:xfrm>
        </p:spPr>
        <p:txBody>
          <a:bodyPr>
            <a:normAutofit/>
          </a:bodyPr>
          <a:lstStyle/>
          <a:p>
            <a:r>
              <a:rPr lang="it-IT" sz="2000" dirty="0" err="1"/>
              <a:t>Liminalità</a:t>
            </a:r>
            <a:r>
              <a:rPr lang="it-IT" sz="2000" dirty="0"/>
              <a:t>: confini, limiti, porosità inclusiva, categorizzazione (</a:t>
            </a:r>
            <a:r>
              <a:rPr lang="it-IT" sz="2000" dirty="0" err="1"/>
              <a:t>Barth</a:t>
            </a:r>
            <a:r>
              <a:rPr lang="it-IT" sz="2000" dirty="0"/>
              <a:t>, Mezzadra, </a:t>
            </a:r>
            <a:r>
              <a:rPr lang="it-IT" sz="2000" dirty="0" err="1"/>
              <a:t>Sassen</a:t>
            </a:r>
            <a:r>
              <a:rPr lang="it-IT" sz="2000" dirty="0"/>
              <a:t>) </a:t>
            </a:r>
          </a:p>
          <a:p>
            <a:r>
              <a:rPr lang="it-IT" sz="2000" dirty="0"/>
              <a:t>Frontiera europea: B/</a:t>
            </a:r>
            <a:r>
              <a:rPr lang="it-IT" sz="2000" dirty="0" err="1"/>
              <a:t>Ordering</a:t>
            </a:r>
            <a:r>
              <a:rPr lang="it-IT" sz="2000" dirty="0"/>
              <a:t> &amp; </a:t>
            </a:r>
            <a:r>
              <a:rPr lang="it-IT" sz="2000" dirty="0" err="1"/>
              <a:t>Othering</a:t>
            </a:r>
            <a:r>
              <a:rPr lang="it-IT" sz="2000" dirty="0"/>
              <a:t> (</a:t>
            </a:r>
            <a:r>
              <a:rPr lang="it-IT" sz="2000" dirty="0" err="1"/>
              <a:t>Donnan</a:t>
            </a:r>
            <a:r>
              <a:rPr lang="it-IT" sz="2000" dirty="0"/>
              <a:t>, Wilson, Van </a:t>
            </a:r>
            <a:r>
              <a:rPr lang="it-IT" sz="2000" dirty="0" err="1"/>
              <a:t>Houtom</a:t>
            </a:r>
            <a:endParaRPr lang="it-IT" sz="2000" dirty="0"/>
          </a:p>
          <a:p>
            <a:r>
              <a:rPr lang="it-IT" sz="2000" dirty="0"/>
              <a:t>Rapporti di potere coloniale West/East/Sud (T. </a:t>
            </a:r>
            <a:r>
              <a:rPr lang="it-IT" sz="2000" dirty="0" err="1"/>
              <a:t>Sekulic</a:t>
            </a:r>
            <a:r>
              <a:rPr lang="it-IT" sz="2000" dirty="0"/>
              <a:t>; </a:t>
            </a:r>
          </a:p>
          <a:p>
            <a:pPr marL="0" indent="0">
              <a:buNone/>
            </a:pPr>
            <a:r>
              <a:rPr lang="it-IT" sz="2000" dirty="0"/>
              <a:t>	P. </a:t>
            </a:r>
            <a:r>
              <a:rPr lang="it-IT" sz="2000" dirty="0" err="1"/>
              <a:t>Ballinger</a:t>
            </a:r>
            <a:r>
              <a:rPr lang="it-IT" sz="2000" dirty="0"/>
              <a:t>) </a:t>
            </a:r>
          </a:p>
          <a:p>
            <a:r>
              <a:rPr lang="it-IT" sz="2000" dirty="0"/>
              <a:t>Marginalità &amp; approccio </a:t>
            </a:r>
            <a:r>
              <a:rPr lang="it-IT" sz="2000" dirty="0" err="1"/>
              <a:t>microsociale</a:t>
            </a:r>
            <a:r>
              <a:rPr lang="it-IT" sz="2000" dirty="0"/>
              <a:t> (</a:t>
            </a:r>
            <a:r>
              <a:rPr lang="it-IT" sz="2000" dirty="0" err="1"/>
              <a:t>M.Agier</a:t>
            </a:r>
            <a:r>
              <a:rPr lang="it-IT" sz="2000" dirty="0"/>
              <a:t>) </a:t>
            </a:r>
          </a:p>
          <a:p>
            <a:r>
              <a:rPr lang="it-IT" sz="2000" dirty="0"/>
              <a:t>Subalternità, assoggettamento umanitario (</a:t>
            </a:r>
            <a:r>
              <a:rPr lang="it-IT" sz="2000" dirty="0" err="1"/>
              <a:t>Harrel</a:t>
            </a:r>
            <a:r>
              <a:rPr lang="it-IT" sz="2000" dirty="0"/>
              <a:t> Bond, </a:t>
            </a:r>
            <a:r>
              <a:rPr lang="it-IT" sz="2000" dirty="0" err="1"/>
              <a:t>Fassin</a:t>
            </a:r>
            <a:r>
              <a:rPr lang="it-IT" sz="2000" dirty="0"/>
              <a:t>) </a:t>
            </a:r>
          </a:p>
          <a:p>
            <a:r>
              <a:rPr lang="it-IT" sz="2000" dirty="0"/>
              <a:t>Costruzione dell’alterità (</a:t>
            </a:r>
            <a:r>
              <a:rPr lang="it-IT" sz="2000" dirty="0" err="1"/>
              <a:t>A.Ong</a:t>
            </a:r>
            <a:r>
              <a:rPr lang="it-IT" sz="2000" dirty="0"/>
              <a:t>) </a:t>
            </a:r>
          </a:p>
          <a:p>
            <a:r>
              <a:rPr lang="it-IT" sz="2000" dirty="0"/>
              <a:t>Tattiche e strategie di posizionamento (M. De </a:t>
            </a:r>
            <a:r>
              <a:rPr lang="it-IT" sz="2000" dirty="0" err="1"/>
              <a:t>Certeau</a:t>
            </a:r>
            <a:r>
              <a:rPr lang="it-IT" sz="2000" dirty="0"/>
              <a:t>) 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1448376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418013" y="4763"/>
            <a:ext cx="7773987" cy="1595437"/>
          </a:xfrm>
        </p:spPr>
        <p:txBody>
          <a:bodyPr>
            <a:normAutofit/>
          </a:bodyPr>
          <a:lstStyle/>
          <a:p>
            <a:r>
              <a:rPr lang="it-IT" dirty="0" err="1"/>
              <a:t>Refugees</a:t>
            </a:r>
            <a:r>
              <a:rPr lang="it-IT" dirty="0"/>
              <a:t> </a:t>
            </a:r>
            <a:r>
              <a:rPr lang="it-IT" dirty="0" err="1"/>
              <a:t>Studies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care, cure, </a:t>
            </a:r>
            <a:r>
              <a:rPr lang="it-IT" dirty="0" err="1"/>
              <a:t>control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099930" y="1600200"/>
            <a:ext cx="8218488" cy="4689475"/>
          </a:xfrm>
        </p:spPr>
        <p:txBody>
          <a:bodyPr>
            <a:no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Confinamento spaziale prolungato e segregazione spaziale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De-soggettivazione tramite prassi assistenziale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Costruzione sociale del rifugiato, assoggettamento 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butler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Disempowerment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dipendenza,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infantilizzazione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medicalizzazione, nuda vita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zoe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bios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agamben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CPT*, CIE* (identificazione,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esplusione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 / CPT (permanenza temporanea/ CARA (accoglienza richiedenti asilo) CPSA (primo soccorso, accoglienza straordinaria) SPRAR (sistema protezione rifugiati richiedenti asilo) CPR* (permanenza e rimpatrio)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Campo come dispositivo di potere</a:t>
            </a:r>
          </a:p>
        </p:txBody>
      </p:sp>
    </p:spTree>
    <p:extLst>
      <p:ext uri="{BB962C8B-B14F-4D97-AF65-F5344CB8AC3E}">
        <p14:creationId xmlns:p14="http://schemas.microsoft.com/office/powerpoint/2010/main" val="2455688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38136"/>
            <a:ext cx="9144000" cy="57198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266782" y="227651"/>
            <a:ext cx="682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Giordania, Il Campo profughi </a:t>
            </a:r>
            <a:r>
              <a:rPr lang="it-IT" dirty="0" err="1"/>
              <a:t>Zaatari</a:t>
            </a:r>
            <a:r>
              <a:rPr lang="it-IT" dirty="0"/>
              <a:t> – Siria Libano</a:t>
            </a:r>
          </a:p>
        </p:txBody>
      </p:sp>
    </p:spTree>
    <p:extLst>
      <p:ext uri="{BB962C8B-B14F-4D97-AF65-F5344CB8AC3E}">
        <p14:creationId xmlns:p14="http://schemas.microsoft.com/office/powerpoint/2010/main" val="13017184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10550"/>
            <a:ext cx="9144000" cy="594745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404916" y="539174"/>
            <a:ext cx="351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Campo di </a:t>
            </a:r>
            <a:r>
              <a:rPr lang="it-IT" dirty="0" err="1"/>
              <a:t>Dadaab</a:t>
            </a:r>
            <a:r>
              <a:rPr lang="it-IT" dirty="0"/>
              <a:t> (Kenya)</a:t>
            </a:r>
          </a:p>
        </p:txBody>
      </p:sp>
    </p:spTree>
    <p:extLst>
      <p:ext uri="{BB962C8B-B14F-4D97-AF65-F5344CB8AC3E}">
        <p14:creationId xmlns:p14="http://schemas.microsoft.com/office/powerpoint/2010/main" val="229515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Richiedenti asilo alla frontiera Nord-orientale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95500" y="2202873"/>
            <a:ext cx="8001000" cy="4419600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it-IT" sz="3200" dirty="0"/>
              <a:t>Ingressi via terra ‘filtrati’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sz="2400" dirty="0"/>
              <a:t>2015-17: trasferimenti dal Sud Italia</a:t>
            </a:r>
          </a:p>
          <a:p>
            <a:pPr>
              <a:defRPr/>
            </a:pPr>
            <a:r>
              <a:rPr lang="it-IT" sz="2400" dirty="0"/>
              <a:t>2016-18: Riflusso dal confine settentrionale</a:t>
            </a:r>
          </a:p>
          <a:p>
            <a:pPr>
              <a:defRPr/>
            </a:pPr>
            <a:r>
              <a:rPr lang="it-IT" sz="2400" dirty="0"/>
              <a:t>2018-21: Presidi militari (respingimenti + trattenimenti)</a:t>
            </a:r>
          </a:p>
          <a:p>
            <a:pPr>
              <a:defRPr/>
            </a:pPr>
            <a:r>
              <a:rPr lang="it-IT" sz="2400" dirty="0"/>
              <a:t>Giovani uomini (Afghanistan, Pakistan) MNA (Kosovo). </a:t>
            </a:r>
          </a:p>
          <a:p>
            <a:pPr>
              <a:defRPr/>
            </a:pPr>
            <a:r>
              <a:rPr lang="it-IT" sz="2400" dirty="0"/>
              <a:t>Selezione per nazionalità</a:t>
            </a:r>
          </a:p>
          <a:p>
            <a:pPr>
              <a:defRPr/>
            </a:pPr>
            <a:r>
              <a:rPr lang="it-IT" sz="2400" dirty="0"/>
              <a:t>Dicotomia: Economici / Richiedenti asilo</a:t>
            </a:r>
          </a:p>
          <a:p>
            <a:pPr>
              <a:defRPr/>
            </a:pPr>
            <a:endParaRPr lang="it-IT" sz="2000" dirty="0"/>
          </a:p>
          <a:p>
            <a:pPr>
              <a:defRPr/>
            </a:pPr>
            <a:endParaRPr lang="it-IT" dirty="0"/>
          </a:p>
          <a:p>
            <a:pPr marL="0" indent="0">
              <a:buNone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8388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2" descr=" caserma 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587" y="685800"/>
            <a:ext cx="8676456" cy="578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141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sermaCavarzeran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81292"/>
      </p:ext>
    </p:extLst>
  </p:cSld>
  <p:clrMapOvr>
    <a:masterClrMapping/>
  </p:clrMapOvr>
</p:sld>
</file>

<file path=ppt/theme/theme1.xml><?xml version="1.0" encoding="utf-8"?>
<a:theme xmlns:a="http://schemas.openxmlformats.org/drawingml/2006/main" name="Raccolta">
  <a:themeElements>
    <a:clrScheme name="Raccolta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Raccolt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1072</Words>
  <Application>Microsoft Macintosh PowerPoint</Application>
  <PresentationFormat>Widescreen</PresentationFormat>
  <Paragraphs>171</Paragraphs>
  <Slides>67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4" baseType="lpstr">
      <vt:lpstr>MS PGothic</vt:lpstr>
      <vt:lpstr>MS PGothic</vt:lpstr>
      <vt:lpstr>Arial</vt:lpstr>
      <vt:lpstr>Century Gothic</vt:lpstr>
      <vt:lpstr>Verdana</vt:lpstr>
      <vt:lpstr>Wingdings</vt:lpstr>
      <vt:lpstr>Raccolta</vt:lpstr>
      <vt:lpstr>Presentazione standard di PowerPoint</vt:lpstr>
      <vt:lpstr>Ricerca sul confine Italia-Slovenia </vt:lpstr>
      <vt:lpstr>Presentazione standard di PowerPoint</vt:lpstr>
      <vt:lpstr>Presentazione standard di PowerPoint</vt:lpstr>
      <vt:lpstr>’Crimes of solidarity’  (Tazzioli, Walters 2019)  </vt:lpstr>
      <vt:lpstr>Accoglienza Richiedenti Asilo Sito Gov. Guida RA IT</vt:lpstr>
      <vt:lpstr>Richiedenti asilo alla frontiera Nord-orientale</vt:lpstr>
      <vt:lpstr>Presentazione standard di PowerPoint</vt:lpstr>
      <vt:lpstr>Presentazione standard di PowerPoint</vt:lpstr>
      <vt:lpstr>Gorizia, Valico della Casa Rossa Nessun politica di accoglienza</vt:lpstr>
      <vt:lpstr> “Il tunnel del vento”</vt:lpstr>
      <vt:lpstr>Presentazione standard di PowerPoint</vt:lpstr>
      <vt:lpstr>Presentazione standard di PowerPoint</vt:lpstr>
      <vt:lpstr>Presentazione standard di PowerPoint</vt:lpstr>
      <vt:lpstr>March 2018</vt:lpstr>
      <vt:lpstr>Presentazione standard di PowerPoint</vt:lpstr>
      <vt:lpstr>April 2018</vt:lpstr>
      <vt:lpstr>    Official hub:  Cara - CIE – Gradisca - CPR </vt:lpstr>
      <vt:lpstr>CIE 2013  </vt:lpstr>
      <vt:lpstr>CIE, 2014: Ufficialmente chiuso, ma usato in caso di “emergenza” (Fassin&amp;Pandolfi 2010) </vt:lpstr>
      <vt:lpstr>CARA:  Ambivalente ospitalità in uno spazio carcerario </vt:lpstr>
      <vt:lpstr>CARA Entrata:  - Sicurezza, controllo  - Care, Cure Control (M. Agier)</vt:lpstr>
      <vt:lpstr>Outside </vt:lpstr>
      <vt:lpstr>Ai margini </vt:lpstr>
      <vt:lpstr> “In between”    Flussi sotterranei   Pratiche di   illegal citizenship (E.Rigo)  Agency e resistenza dei migranti   </vt:lpstr>
      <vt:lpstr>Presentazione standard di PowerPoint</vt:lpstr>
      <vt:lpstr>Accampamenti - ancoraggi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WW2</vt:lpstr>
      <vt:lpstr>Villaggio del Pescatore:  la mediazione possibile </vt:lpstr>
      <vt:lpstr>La cortina di ferro: una sottile linea rossa tra il passato e l’immaginazione collettiva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Trieste Lab.</vt:lpstr>
      <vt:lpstr>Presentazione standard di PowerPoint</vt:lpstr>
      <vt:lpstr>Presentazione standard di PowerPoint</vt:lpstr>
      <vt:lpstr>Silos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SILOS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Border Area</vt:lpstr>
      <vt:lpstr>Doppia precarietà </vt:lpstr>
      <vt:lpstr>Silos &amp; jungle   accampamenti informali temporanei</vt:lpstr>
      <vt:lpstr>  2019: Decreto Sicurezza &amp;  politiche di respingimento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Confine come area liminale </vt:lpstr>
      <vt:lpstr>Refugees Studies:  care, cure, control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Ricerca sul confine Italia-Slovenia </dc:title>
  <dc:creator>ALTIN ROBERTA</dc:creator>
  <cp:lastModifiedBy>ALTIN ROBERTA</cp:lastModifiedBy>
  <cp:revision>11</cp:revision>
  <dcterms:created xsi:type="dcterms:W3CDTF">2022-11-16T16:32:28Z</dcterms:created>
  <dcterms:modified xsi:type="dcterms:W3CDTF">2022-11-18T18:15:57Z</dcterms:modified>
</cp:coreProperties>
</file>