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19" r:id="rId2"/>
    <p:sldId id="320" r:id="rId3"/>
    <p:sldId id="321" r:id="rId4"/>
    <p:sldId id="322" r:id="rId5"/>
    <p:sldId id="323" r:id="rId6"/>
    <p:sldId id="324" r:id="rId7"/>
    <p:sldId id="325" r:id="rId8"/>
    <p:sldId id="332" r:id="rId9"/>
    <p:sldId id="327" r:id="rId10"/>
    <p:sldId id="328" r:id="rId11"/>
    <p:sldId id="308" r:id="rId12"/>
    <p:sldId id="307" r:id="rId13"/>
    <p:sldId id="329" r:id="rId14"/>
    <p:sldId id="330" r:id="rId15"/>
    <p:sldId id="331"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98" autoAdjust="0"/>
  </p:normalViewPr>
  <p:slideViewPr>
    <p:cSldViewPr>
      <p:cViewPr varScale="1">
        <p:scale>
          <a:sx n="118" d="100"/>
          <a:sy n="118" d="100"/>
        </p:scale>
        <p:origin x="132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 Id="rId9"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AC903-59B2-48C2-ADD1-CE4E137E11D0}" type="datetimeFigureOut">
              <a:rPr lang="it-IT" smtClean="0"/>
              <a:pPr/>
              <a:t>16/11/2022</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0815A-6F60-467E-81D5-60D832AF5438}" type="slidenum">
              <a:rPr lang="it-IT" smtClean="0"/>
              <a:pPr/>
              <a:t>‹#›</a:t>
            </a:fld>
            <a:endParaRPr lang="it-IT"/>
          </a:p>
        </p:txBody>
      </p:sp>
    </p:spTree>
    <p:extLst>
      <p:ext uri="{BB962C8B-B14F-4D97-AF65-F5344CB8AC3E}">
        <p14:creationId xmlns:p14="http://schemas.microsoft.com/office/powerpoint/2010/main" val="385451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1</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2181549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10</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1129067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13</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309753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14</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3158719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15</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270580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2</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382861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3</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369935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4</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2210002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5</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1822211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6</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2579708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7</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3780202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0815A-6F60-467E-81D5-60D832AF5438}" type="slidenum">
              <a:rPr lang="it-IT" smtClean="0"/>
              <a:pPr/>
              <a:t>8</a:t>
            </a:fld>
            <a:endParaRPr lang="it-IT"/>
          </a:p>
        </p:txBody>
      </p:sp>
    </p:spTree>
    <p:extLst>
      <p:ext uri="{BB962C8B-B14F-4D97-AF65-F5344CB8AC3E}">
        <p14:creationId xmlns:p14="http://schemas.microsoft.com/office/powerpoint/2010/main" val="3745388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9</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2995101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it-IT"/>
          </a:p>
        </p:txBody>
      </p:sp>
      <p:sp>
        <p:nvSpPr>
          <p:cNvPr id="4" name="Date Placeholder 3"/>
          <p:cNvSpPr>
            <a:spLocks noGrp="1"/>
          </p:cNvSpPr>
          <p:nvPr>
            <p:ph type="dt" idx="10"/>
          </p:nvPr>
        </p:nvSpPr>
        <p:spPr/>
        <p:txBody>
          <a:bodyPr/>
          <a:lstStyle>
            <a:lvl1pPr>
              <a:defRPr/>
            </a:lvl1pPr>
          </a:lstStyle>
          <a:p>
            <a:fld id="{088A2024-D739-470E-B312-9739B46A06C3}" type="datetime1">
              <a:rPr lang="it-IT" smtClean="0"/>
              <a:pPr/>
              <a:t>16/11/2022</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idx="10"/>
          </p:nvPr>
        </p:nvSpPr>
        <p:spPr/>
        <p:txBody>
          <a:bodyPr/>
          <a:lstStyle>
            <a:lvl1pPr>
              <a:defRPr/>
            </a:lvl1pPr>
          </a:lstStyle>
          <a:p>
            <a:fld id="{BCE4B510-6CC7-4B28-9772-2CF6DD23AF41}" type="datetime1">
              <a:rPr lang="it-IT" smtClean="0"/>
              <a:pPr/>
              <a:t>16/11/2022</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8588"/>
            <a:ext cx="2055813" cy="5995987"/>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128588"/>
            <a:ext cx="6019800" cy="5995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idx="10"/>
          </p:nvPr>
        </p:nvSpPr>
        <p:spPr/>
        <p:txBody>
          <a:bodyPr/>
          <a:lstStyle>
            <a:lvl1pPr>
              <a:defRPr/>
            </a:lvl1pPr>
          </a:lstStyle>
          <a:p>
            <a:fld id="{3512BE05-C346-4E64-8CB1-44D2C7DDB2B1}" type="datetime1">
              <a:rPr lang="it-IT" smtClean="0"/>
              <a:pPr/>
              <a:t>16/11/2022</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idx="10"/>
          </p:nvPr>
        </p:nvSpPr>
        <p:spPr/>
        <p:txBody>
          <a:bodyPr/>
          <a:lstStyle>
            <a:lvl1pPr>
              <a:defRPr/>
            </a:lvl1pPr>
          </a:lstStyle>
          <a:p>
            <a:fld id="{B3FB8883-ACF8-4AE4-9D85-370F0C56C198}" type="datetime1">
              <a:rPr lang="it-IT" smtClean="0"/>
              <a:pPr/>
              <a:t>16/11/2022</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75524F48-4C59-4359-81D5-79324B5C7F4C}" type="datetime1">
              <a:rPr lang="it-IT" smtClean="0"/>
              <a:pPr/>
              <a:t>16/11/2022</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idx="10"/>
          </p:nvPr>
        </p:nvSpPr>
        <p:spPr/>
        <p:txBody>
          <a:bodyPr/>
          <a:lstStyle>
            <a:lvl1pPr>
              <a:defRPr/>
            </a:lvl1pPr>
          </a:lstStyle>
          <a:p>
            <a:fld id="{EAC36E7D-74D2-4BA6-ADD6-9A6ABD1106E8}" type="datetime1">
              <a:rPr lang="it-IT" smtClean="0"/>
              <a:pPr/>
              <a:t>16/11/2022</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idx="10"/>
          </p:nvPr>
        </p:nvSpPr>
        <p:spPr/>
        <p:txBody>
          <a:bodyPr/>
          <a:lstStyle>
            <a:lvl1pPr>
              <a:defRPr/>
            </a:lvl1pPr>
          </a:lstStyle>
          <a:p>
            <a:fld id="{921E289A-7B2C-4FF0-8A6E-68EB6DC3D2AF}" type="datetime1">
              <a:rPr lang="it-IT" smtClean="0"/>
              <a:pPr/>
              <a:t>16/11/2022</a:t>
            </a:fld>
            <a:endParaRPr lang="it-IT"/>
          </a:p>
        </p:txBody>
      </p:sp>
      <p:sp>
        <p:nvSpPr>
          <p:cNvPr id="8" name="Slide Number Placeholder 7"/>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idx="10"/>
          </p:nvPr>
        </p:nvSpPr>
        <p:spPr/>
        <p:txBody>
          <a:bodyPr/>
          <a:lstStyle>
            <a:lvl1pPr>
              <a:defRPr/>
            </a:lvl1pPr>
          </a:lstStyle>
          <a:p>
            <a:fld id="{EAED80C9-D74C-461A-B590-A06CA0248421}" type="datetime1">
              <a:rPr lang="it-IT" smtClean="0"/>
              <a:pPr/>
              <a:t>16/11/2022</a:t>
            </a:fld>
            <a:endParaRPr lang="it-IT"/>
          </a:p>
        </p:txBody>
      </p:sp>
      <p:sp>
        <p:nvSpPr>
          <p:cNvPr id="4" name="Slide Number Placeholder 3"/>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333E4F07-198F-4B4A-B57D-0D68924E5AC8}" type="datetime1">
              <a:rPr lang="it-IT" smtClean="0"/>
              <a:pPr/>
              <a:t>16/11/2022</a:t>
            </a:fld>
            <a:endParaRPr lang="it-IT"/>
          </a:p>
        </p:txBody>
      </p:sp>
      <p:sp>
        <p:nvSpPr>
          <p:cNvPr id="3" name="Slide Number Placeholder 2"/>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B95C3C6B-2C7A-4084-B4DD-335FCBA0EE2F}" type="datetime1">
              <a:rPr lang="it-IT" smtClean="0"/>
              <a:pPr/>
              <a:t>16/11/2022</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A33D53FD-3582-413B-9DC2-5883270C6E8A}" type="datetime1">
              <a:rPr lang="it-IT" smtClean="0"/>
              <a:pPr/>
              <a:t>16/11/2022</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801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t>Fate clic per modificare il formato del testo del titolo</a:t>
            </a:r>
          </a:p>
        </p:txBody>
      </p:sp>
      <p:sp>
        <p:nvSpPr>
          <p:cNvPr id="1026"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t>Fate clic per modificare il formato del testo della struttura</a:t>
            </a:r>
          </a:p>
          <a:p>
            <a:pPr lvl="1"/>
            <a:r>
              <a:rPr lang="en-GB"/>
              <a:t>Secondo livello struttura</a:t>
            </a:r>
          </a:p>
          <a:p>
            <a:pPr lvl="2"/>
            <a:r>
              <a:rPr lang="en-GB"/>
              <a:t>Terzo livello struttura</a:t>
            </a:r>
          </a:p>
          <a:p>
            <a:pPr lvl="3"/>
            <a:r>
              <a:rPr lang="en-GB"/>
              <a:t>Quarto livello struttura</a:t>
            </a:r>
          </a:p>
          <a:p>
            <a:pPr lvl="4"/>
            <a:r>
              <a:rPr lang="en-GB"/>
              <a:t>Quinto livello struttura</a:t>
            </a:r>
          </a:p>
          <a:p>
            <a:pPr lvl="4"/>
            <a:r>
              <a:rPr lang="en-GB"/>
              <a:t>Sesto livello struttura</a:t>
            </a:r>
          </a:p>
          <a:p>
            <a:pPr lvl="4"/>
            <a:r>
              <a:rPr lang="en-GB"/>
              <a:t>Settimo livello struttura</a:t>
            </a:r>
          </a:p>
          <a:p>
            <a:pPr lvl="4"/>
            <a:r>
              <a:rPr lang="en-GB"/>
              <a:t>Ottavo livello struttura</a:t>
            </a:r>
          </a:p>
          <a:p>
            <a:pPr lvl="4"/>
            <a:r>
              <a:rPr lang="en-GB"/>
              <a:t>Nono livello struttura</a:t>
            </a:r>
          </a:p>
        </p:txBody>
      </p:sp>
      <p:sp>
        <p:nvSpPr>
          <p:cNvPr id="1027" name="Rectangle 3"/>
          <p:cNvSpPr>
            <a:spLocks noGrp="1" noChangeArrowheads="1"/>
          </p:cNvSpPr>
          <p:nvPr>
            <p:ph type="dt"/>
          </p:nvPr>
        </p:nvSpPr>
        <p:spPr bwMode="auto">
          <a:xfrm>
            <a:off x="457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29000CAA-AB70-4D16-BF5F-DE473C0DF8DB}" type="datetime1">
              <a:rPr lang="it-IT" smtClean="0"/>
              <a:pPr/>
              <a:t>16/11/2022</a:t>
            </a:fld>
            <a:endParaRPr lang="it-IT"/>
          </a:p>
        </p:txBody>
      </p:sp>
      <p:sp>
        <p:nvSpPr>
          <p:cNvPr id="1028" name="Text Box 4"/>
          <p:cNvSpPr txBox="1">
            <a:spLocks noChangeArrowheads="1"/>
          </p:cNvSpPr>
          <p:nvPr/>
        </p:nvSpPr>
        <p:spPr bwMode="auto">
          <a:xfrm>
            <a:off x="3124200" y="6354763"/>
            <a:ext cx="2895600" cy="368300"/>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1085DE87-C515-4485-B35B-A1D496760DEA}"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1" fontAlgn="base" hangingPunct="1">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31.png"/><Relationship Id="rId3" Type="http://schemas.openxmlformats.org/officeDocument/2006/relationships/notesSlide" Target="../notesSlides/notesSlide11.xml"/><Relationship Id="rId7" Type="http://schemas.openxmlformats.org/officeDocument/2006/relationships/oleObject" Target="../embeddings/oleObject3.bin"/><Relationship Id="rId12" Type="http://schemas.openxmlformats.org/officeDocument/2006/relationships/image" Target="../media/image27.wmf"/><Relationship Id="rId17" Type="http://schemas.openxmlformats.org/officeDocument/2006/relationships/image" Target="../media/image29.wmf"/><Relationship Id="rId2" Type="http://schemas.openxmlformats.org/officeDocument/2006/relationships/slideLayout" Target="../slideLayouts/slideLayout7.xml"/><Relationship Id="rId16" Type="http://schemas.openxmlformats.org/officeDocument/2006/relationships/oleObject" Target="../embeddings/oleObject7.bin"/><Relationship Id="rId1" Type="http://schemas.openxmlformats.org/officeDocument/2006/relationships/vmlDrawing" Target="../drawings/vmlDrawing2.vml"/><Relationship Id="rId6" Type="http://schemas.openxmlformats.org/officeDocument/2006/relationships/image" Target="../media/image24.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image" Target="../media/image28.wmf"/><Relationship Id="rId10" Type="http://schemas.openxmlformats.org/officeDocument/2006/relationships/image" Target="../media/image26.wmf"/><Relationship Id="rId4" Type="http://schemas.openxmlformats.org/officeDocument/2006/relationships/image" Target="../media/image30.png"/><Relationship Id="rId9" Type="http://schemas.openxmlformats.org/officeDocument/2006/relationships/oleObject" Target="../embeddings/oleObject4.bin"/><Relationship Id="rId1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41.gif"/><Relationship Id="rId18" Type="http://schemas.openxmlformats.org/officeDocument/2006/relationships/image" Target="../media/image37.wmf"/><Relationship Id="rId3" Type="http://schemas.openxmlformats.org/officeDocument/2006/relationships/notesSlide" Target="../notesSlides/notesSlide12.xml"/><Relationship Id="rId21" Type="http://schemas.openxmlformats.org/officeDocument/2006/relationships/oleObject" Target="../embeddings/oleObject15.bin"/><Relationship Id="rId7" Type="http://schemas.openxmlformats.org/officeDocument/2006/relationships/oleObject" Target="../embeddings/oleObject9.bin"/><Relationship Id="rId12" Type="http://schemas.openxmlformats.org/officeDocument/2006/relationships/image" Target="../media/image35.wmf"/><Relationship Id="rId17" Type="http://schemas.openxmlformats.org/officeDocument/2006/relationships/oleObject" Target="../embeddings/oleObject13.bin"/><Relationship Id="rId2" Type="http://schemas.openxmlformats.org/officeDocument/2006/relationships/slideLayout" Target="../slideLayouts/slideLayout7.xml"/><Relationship Id="rId16" Type="http://schemas.openxmlformats.org/officeDocument/2006/relationships/image" Target="../media/image36.wmf"/><Relationship Id="rId20" Type="http://schemas.openxmlformats.org/officeDocument/2006/relationships/image" Target="../media/image38.wmf"/><Relationship Id="rId1" Type="http://schemas.openxmlformats.org/officeDocument/2006/relationships/vmlDrawing" Target="../drawings/vmlDrawing3.vml"/><Relationship Id="rId6" Type="http://schemas.openxmlformats.org/officeDocument/2006/relationships/image" Target="../media/image79.png"/><Relationship Id="rId11" Type="http://schemas.openxmlformats.org/officeDocument/2006/relationships/oleObject" Target="../embeddings/oleObject11.bin"/><Relationship Id="rId24" Type="http://schemas.openxmlformats.org/officeDocument/2006/relationships/image" Target="../media/image40.wmf"/><Relationship Id="rId5" Type="http://schemas.openxmlformats.org/officeDocument/2006/relationships/image" Target="../media/image32.wmf"/><Relationship Id="rId15" Type="http://schemas.openxmlformats.org/officeDocument/2006/relationships/oleObject" Target="../embeddings/oleObject12.bin"/><Relationship Id="rId23" Type="http://schemas.openxmlformats.org/officeDocument/2006/relationships/oleObject" Target="../embeddings/oleObject16.bin"/><Relationship Id="rId10" Type="http://schemas.openxmlformats.org/officeDocument/2006/relationships/image" Target="../media/image34.wmf"/><Relationship Id="rId19"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0.bin"/><Relationship Id="rId14" Type="http://schemas.openxmlformats.org/officeDocument/2006/relationships/image" Target="../media/image42.png"/><Relationship Id="rId22" Type="http://schemas.openxmlformats.org/officeDocument/2006/relationships/image" Target="../media/image39.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3.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image" Target="../media/image38.wmf"/><Relationship Id="rId4" Type="http://schemas.openxmlformats.org/officeDocument/2006/relationships/oleObject" Target="../embeddings/oleObject14.bin"/><Relationship Id="rId9" Type="http://schemas.openxmlformats.org/officeDocument/2006/relationships/image" Target="../media/image40.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6553200" y="6140326"/>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570F63-A0AE-4140-848E-7A12EEFCAED0}" type="slidenum">
              <a:rPr lang="it-IT" sz="1400" b="1">
                <a:solidFill>
                  <a:srgbClr val="898989"/>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it-IT" sz="1400" b="1">
              <a:solidFill>
                <a:srgbClr val="898989"/>
              </a:solidFill>
              <a:latin typeface="Calibri" pitchFamily="34" charset="0"/>
            </a:endParaRPr>
          </a:p>
        </p:txBody>
      </p:sp>
      <p:pic>
        <p:nvPicPr>
          <p:cNvPr id="12" name="Picture 2" descr="SeisWaveAnim"/>
          <p:cNvPicPr>
            <a:picLocks noChangeAspect="1" noChangeArrowheads="1" noCrop="1"/>
          </p:cNvPicPr>
          <p:nvPr/>
        </p:nvPicPr>
        <p:blipFill>
          <a:blip r:embed="rId3" cstate="print"/>
          <a:srcRect/>
          <a:stretch>
            <a:fillRect/>
          </a:stretch>
        </p:blipFill>
        <p:spPr bwMode="auto">
          <a:xfrm>
            <a:off x="1691680" y="3140968"/>
            <a:ext cx="5832648" cy="3499588"/>
          </a:xfrm>
          <a:prstGeom prst="rect">
            <a:avLst/>
          </a:prstGeom>
          <a:noFill/>
          <a:ln w="9525">
            <a:noFill/>
            <a:miter lim="800000"/>
            <a:headEnd/>
            <a:tailEnd/>
          </a:ln>
        </p:spPr>
      </p:pic>
      <p:pic>
        <p:nvPicPr>
          <p:cNvPr id="14" name="Picture 14"/>
          <p:cNvPicPr>
            <a:picLocks noChangeAspect="1" noChangeArrowheads="1"/>
          </p:cNvPicPr>
          <p:nvPr/>
        </p:nvPicPr>
        <p:blipFill>
          <a:blip r:embed="rId4" cstate="print"/>
          <a:srcRect/>
          <a:stretch>
            <a:fillRect/>
          </a:stretch>
        </p:blipFill>
        <p:spPr bwMode="auto">
          <a:xfrm>
            <a:off x="1398790" y="1615326"/>
            <a:ext cx="2449008" cy="1453634"/>
          </a:xfrm>
          <a:prstGeom prst="rect">
            <a:avLst/>
          </a:prstGeom>
          <a:noFill/>
          <a:ln w="9525">
            <a:noFill/>
            <a:miter lim="800000"/>
            <a:headEnd/>
            <a:tailEnd/>
          </a:ln>
        </p:spPr>
      </p:pic>
      <p:pic>
        <p:nvPicPr>
          <p:cNvPr id="15" name="Picture 15"/>
          <p:cNvPicPr>
            <a:picLocks noChangeAspect="1" noChangeArrowheads="1"/>
          </p:cNvPicPr>
          <p:nvPr/>
        </p:nvPicPr>
        <p:blipFill>
          <a:blip r:embed="rId5" cstate="print"/>
          <a:srcRect/>
          <a:stretch>
            <a:fillRect/>
          </a:stretch>
        </p:blipFill>
        <p:spPr bwMode="auto">
          <a:xfrm>
            <a:off x="5299242" y="1615326"/>
            <a:ext cx="2507916" cy="1368152"/>
          </a:xfrm>
          <a:prstGeom prst="rect">
            <a:avLst/>
          </a:prstGeom>
          <a:noFill/>
          <a:ln w="9525">
            <a:noFill/>
            <a:miter lim="800000"/>
            <a:headEnd/>
            <a:tailEnd/>
          </a:ln>
        </p:spPr>
      </p:pic>
      <p:sp>
        <p:nvSpPr>
          <p:cNvPr id="16" name="Text Box 6"/>
          <p:cNvSpPr txBox="1">
            <a:spLocks noChangeArrowheads="1"/>
          </p:cNvSpPr>
          <p:nvPr/>
        </p:nvSpPr>
        <p:spPr bwMode="auto">
          <a:xfrm>
            <a:off x="1398790" y="1111270"/>
            <a:ext cx="2160240" cy="340735"/>
          </a:xfrm>
          <a:prstGeom prst="rect">
            <a:avLst/>
          </a:prstGeom>
          <a:noFill/>
          <a:ln w="9525">
            <a:noFill/>
            <a:round/>
            <a:headEnd/>
            <a:tailEnd/>
          </a:ln>
          <a:effectLst/>
        </p:spPr>
        <p:txBody>
          <a:bodyPr wrap="squar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4" charset="0"/>
              </a:rPr>
              <a:t>ONDA P</a:t>
            </a:r>
          </a:p>
        </p:txBody>
      </p:sp>
      <p:sp>
        <p:nvSpPr>
          <p:cNvPr id="17" name="Text Box 6"/>
          <p:cNvSpPr txBox="1">
            <a:spLocks noChangeArrowheads="1"/>
          </p:cNvSpPr>
          <p:nvPr/>
        </p:nvSpPr>
        <p:spPr bwMode="auto">
          <a:xfrm>
            <a:off x="5287222" y="1111270"/>
            <a:ext cx="2160240" cy="340735"/>
          </a:xfrm>
          <a:prstGeom prst="rect">
            <a:avLst/>
          </a:prstGeom>
          <a:noFill/>
          <a:ln w="9525">
            <a:noFill/>
            <a:round/>
            <a:headEnd/>
            <a:tailEnd/>
          </a:ln>
          <a:effectLst/>
        </p:spPr>
        <p:txBody>
          <a:bodyPr wrap="squar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4" charset="0"/>
              </a:rPr>
              <a:t>ONDA S</a:t>
            </a:r>
          </a:p>
        </p:txBody>
      </p:sp>
    </p:spTree>
    <p:extLst>
      <p:ext uri="{BB962C8B-B14F-4D97-AF65-F5344CB8AC3E}">
        <p14:creationId xmlns:p14="http://schemas.microsoft.com/office/powerpoint/2010/main" val="26029568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570F63-A0AE-4140-848E-7A12EEFCAED0}" type="slidenum">
              <a:rPr lang="it-IT" sz="1400" b="1">
                <a:solidFill>
                  <a:srgbClr val="898989"/>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it-IT" sz="1400" b="1">
              <a:solidFill>
                <a:srgbClr val="898989"/>
              </a:solidFill>
              <a:latin typeface="Calibri" pitchFamily="34" charset="0"/>
            </a:endParaRPr>
          </a:p>
        </p:txBody>
      </p:sp>
      <p:sp>
        <p:nvSpPr>
          <p:cNvPr id="14" name="Text Box 7"/>
          <p:cNvSpPr txBox="1">
            <a:spLocks noChangeArrowheads="1"/>
          </p:cNvSpPr>
          <p:nvPr/>
        </p:nvSpPr>
        <p:spPr bwMode="auto">
          <a:xfrm>
            <a:off x="107504" y="1196752"/>
            <a:ext cx="8928992" cy="833178"/>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Se la fase è del tipo x-</a:t>
            </a:r>
            <a:r>
              <a:rPr lang="el-GR" sz="1600" dirty="0">
                <a:latin typeface="Calibri" pitchFamily="34" charset="0"/>
              </a:rPr>
              <a:t>α</a:t>
            </a:r>
            <a:r>
              <a:rPr lang="it-IT" sz="1600" dirty="0">
                <a:latin typeface="Calibri" pitchFamily="34" charset="0"/>
              </a:rPr>
              <a:t>t, l’onda si propagherà nella direzione x positiva , se invece è del tipo x+</a:t>
            </a:r>
            <a:r>
              <a:rPr lang="el-GR" sz="1600" dirty="0">
                <a:latin typeface="Calibri" pitchFamily="34" charset="0"/>
              </a:rPr>
              <a:t>α</a:t>
            </a:r>
            <a:r>
              <a:rPr lang="it-IT" sz="1600" dirty="0">
                <a:latin typeface="Calibri" pitchFamily="34" charset="0"/>
              </a:rPr>
              <a:t>t la propagazione sarà nella direzione x negativa.</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Chiaramente: -A≤ </a:t>
            </a:r>
            <a:r>
              <a:rPr lang="el-GR" sz="1600" dirty="0">
                <a:latin typeface="Calibri" pitchFamily="34" charset="0"/>
              </a:rPr>
              <a:t>ϕ≤</a:t>
            </a:r>
            <a:r>
              <a:rPr lang="it-IT" sz="1600" dirty="0">
                <a:latin typeface="Calibri" pitchFamily="34" charset="0"/>
              </a:rPr>
              <a:t>A e quindi A è detta </a:t>
            </a:r>
            <a:r>
              <a:rPr lang="it-IT" sz="1600" dirty="0">
                <a:solidFill>
                  <a:srgbClr val="FF0000"/>
                </a:solidFill>
                <a:latin typeface="Calibri" pitchFamily="34" charset="0"/>
              </a:rPr>
              <a:t>ampiezza dell’onda</a:t>
            </a:r>
            <a:r>
              <a:rPr lang="it-IT" sz="1600" dirty="0">
                <a:latin typeface="Calibri" pitchFamily="34" charset="0"/>
              </a:rPr>
              <a:t>. </a:t>
            </a:r>
          </a:p>
        </p:txBody>
      </p:sp>
      <p:pic>
        <p:nvPicPr>
          <p:cNvPr id="45058" name="Picture 2" descr="C:\Users\Antonella\Desktop\Lezioni Fisica Terrestre\immagini\onde sismiche\Ondait.png"/>
          <p:cNvPicPr>
            <a:picLocks noChangeAspect="1" noChangeArrowheads="1"/>
          </p:cNvPicPr>
          <p:nvPr/>
        </p:nvPicPr>
        <p:blipFill>
          <a:blip r:embed="rId3" cstate="print"/>
          <a:srcRect/>
          <a:stretch>
            <a:fillRect/>
          </a:stretch>
        </p:blipFill>
        <p:spPr bwMode="auto">
          <a:xfrm>
            <a:off x="899592" y="2564904"/>
            <a:ext cx="7898726" cy="3456384"/>
          </a:xfrm>
          <a:prstGeom prst="rect">
            <a:avLst/>
          </a:prstGeom>
          <a:noFill/>
        </p:spPr>
      </p:pic>
    </p:spTree>
    <p:extLst>
      <p:ext uri="{BB962C8B-B14F-4D97-AF65-F5344CB8AC3E}">
        <p14:creationId xmlns:p14="http://schemas.microsoft.com/office/powerpoint/2010/main" val="26766109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9552" y="1916832"/>
            <a:ext cx="7812270" cy="3765384"/>
            <a:chOff x="539552" y="1916832"/>
            <a:chExt cx="7812270" cy="3765384"/>
          </a:xfrm>
        </p:grpSpPr>
        <p:pic>
          <p:nvPicPr>
            <p:cNvPr id="226306" name="Picture 2" descr="Risultati immagini per wave descriptio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7812270" cy="37444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2915816" y="5106152"/>
              <a:ext cx="1872208" cy="5760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1800" b="0" i="0" u="none" strike="noStrike" cap="none" normalizeH="0" baseline="0">
                <a:ln>
                  <a:noFill/>
                </a:ln>
                <a:solidFill>
                  <a:schemeClr val="bg1"/>
                </a:solidFill>
                <a:effectLst/>
                <a:latin typeface="Arial" charset="0"/>
                <a:cs typeface="Arial" charset="0"/>
              </a:endParaRPr>
            </a:p>
          </p:txBody>
        </p:sp>
      </p:grpSp>
    </p:spTree>
    <p:extLst>
      <p:ext uri="{BB962C8B-B14F-4D97-AF65-F5344CB8AC3E}">
        <p14:creationId xmlns:p14="http://schemas.microsoft.com/office/powerpoint/2010/main" val="1111837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Risultati immagini per wave descriptio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6981825"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260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0" name="Picture 10" descr="C:\Users\Antonella\Desktop\Lezioni Fisica Terrestre\immagini\onde sismiche\figure-2_1-ita.png"/>
          <p:cNvPicPr>
            <a:picLocks noChangeAspect="1" noChangeArrowheads="1"/>
          </p:cNvPicPr>
          <p:nvPr/>
        </p:nvPicPr>
        <p:blipFill>
          <a:blip r:embed="rId4" cstate="print"/>
          <a:srcRect/>
          <a:stretch>
            <a:fillRect/>
          </a:stretch>
        </p:blipFill>
        <p:spPr bwMode="auto">
          <a:xfrm>
            <a:off x="57491" y="4581128"/>
            <a:ext cx="4298485" cy="1728192"/>
          </a:xfrm>
          <a:prstGeom prst="rect">
            <a:avLst/>
          </a:prstGeom>
          <a:noFill/>
        </p:spPr>
      </p:pic>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570F63-A0AE-4140-848E-7A12EEFCAED0}" type="slidenum">
              <a:rPr lang="it-IT" sz="1400" b="1">
                <a:solidFill>
                  <a:srgbClr val="898989"/>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it-IT" sz="1400" b="1">
              <a:solidFill>
                <a:srgbClr val="898989"/>
              </a:solidFill>
              <a:latin typeface="Calibri" pitchFamily="34" charset="0"/>
            </a:endParaRPr>
          </a:p>
        </p:txBody>
      </p:sp>
      <p:sp>
        <p:nvSpPr>
          <p:cNvPr id="14" name="Text Box 7"/>
          <p:cNvSpPr txBox="1">
            <a:spLocks noChangeArrowheads="1"/>
          </p:cNvSpPr>
          <p:nvPr/>
        </p:nvSpPr>
        <p:spPr bwMode="auto">
          <a:xfrm>
            <a:off x="107504" y="1196752"/>
            <a:ext cx="8928992" cy="340735"/>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Esaminiamo il comportamento di </a:t>
            </a:r>
            <a:r>
              <a:rPr lang="el-GR" sz="1600" dirty="0">
                <a:latin typeface="Calibri" pitchFamily="34" charset="0"/>
              </a:rPr>
              <a:t>ϕ</a:t>
            </a:r>
            <a:r>
              <a:rPr lang="it-IT" sz="1600" dirty="0">
                <a:latin typeface="Calibri" pitchFamily="34" charset="0"/>
              </a:rPr>
              <a:t> tenendo fissa una delle due variabili.</a:t>
            </a:r>
          </a:p>
        </p:txBody>
      </p:sp>
      <p:sp>
        <p:nvSpPr>
          <p:cNvPr id="10" name="Text Box 7"/>
          <p:cNvSpPr txBox="1">
            <a:spLocks noChangeArrowheads="1"/>
          </p:cNvSpPr>
          <p:nvPr/>
        </p:nvSpPr>
        <p:spPr bwMode="auto">
          <a:xfrm>
            <a:off x="107504" y="1484784"/>
            <a:ext cx="1080120" cy="340735"/>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Per t=cost.</a:t>
            </a:r>
          </a:p>
        </p:txBody>
      </p:sp>
      <p:cxnSp>
        <p:nvCxnSpPr>
          <p:cNvPr id="12" name="Straight Arrow Connector 11"/>
          <p:cNvCxnSpPr/>
          <p:nvPr/>
        </p:nvCxnSpPr>
        <p:spPr>
          <a:xfrm>
            <a:off x="1187624" y="170080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3" name="Object 12"/>
          <p:cNvGraphicFramePr>
            <a:graphicFrameLocks noChangeAspect="1"/>
          </p:cNvGraphicFramePr>
          <p:nvPr/>
        </p:nvGraphicFramePr>
        <p:xfrm>
          <a:off x="2123727" y="1484784"/>
          <a:ext cx="745495" cy="288032"/>
        </p:xfrm>
        <a:graphic>
          <a:graphicData uri="http://schemas.openxmlformats.org/presentationml/2006/ole">
            <mc:AlternateContent xmlns:mc="http://schemas.openxmlformats.org/markup-compatibility/2006">
              <mc:Choice xmlns:v="urn:schemas-microsoft-com:vml" Requires="v">
                <p:oleObj spid="_x0000_s96420" name="Equation" r:id="rId5" imgW="558720" imgH="215640" progId="Equation.3">
                  <p:embed/>
                </p:oleObj>
              </mc:Choice>
              <mc:Fallback>
                <p:oleObj name="Equation" r:id="rId5" imgW="5587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7" y="1484784"/>
                        <a:ext cx="745495" cy="288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7"/>
          <p:cNvSpPr txBox="1">
            <a:spLocks noChangeArrowheads="1"/>
          </p:cNvSpPr>
          <p:nvPr/>
        </p:nvSpPr>
        <p:spPr bwMode="auto">
          <a:xfrm>
            <a:off x="107504" y="1772816"/>
            <a:ext cx="6408712" cy="340735"/>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La funzione coseno assumerà valori uguali per multipli di kx:</a:t>
            </a:r>
          </a:p>
        </p:txBody>
      </p:sp>
      <p:graphicFrame>
        <p:nvGraphicFramePr>
          <p:cNvPr id="16" name="Object 15"/>
          <p:cNvGraphicFramePr>
            <a:graphicFrameLocks noChangeAspect="1"/>
          </p:cNvGraphicFramePr>
          <p:nvPr/>
        </p:nvGraphicFramePr>
        <p:xfrm>
          <a:off x="2411760" y="2204864"/>
          <a:ext cx="1800200" cy="306034"/>
        </p:xfrm>
        <a:graphic>
          <a:graphicData uri="http://schemas.openxmlformats.org/presentationml/2006/ole">
            <mc:AlternateContent xmlns:mc="http://schemas.openxmlformats.org/markup-compatibility/2006">
              <mc:Choice xmlns:v="urn:schemas-microsoft-com:vml" Requires="v">
                <p:oleObj spid="_x0000_s96421" name="Equation" r:id="rId7" imgW="1269720" imgH="215640" progId="Equation.3">
                  <p:embed/>
                </p:oleObj>
              </mc:Choice>
              <mc:Fallback>
                <p:oleObj name="Equation" r:id="rId7" imgW="12697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760" y="2204864"/>
                        <a:ext cx="1800200" cy="3060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5220072" y="2204864"/>
          <a:ext cx="1008112" cy="271415"/>
        </p:xfrm>
        <a:graphic>
          <a:graphicData uri="http://schemas.openxmlformats.org/presentationml/2006/ole">
            <mc:AlternateContent xmlns:mc="http://schemas.openxmlformats.org/markup-compatibility/2006">
              <mc:Choice xmlns:v="urn:schemas-microsoft-com:vml" Requires="v">
                <p:oleObj spid="_x0000_s96422" name="Equation" r:id="rId9" imgW="660240" imgH="177480" progId="Equation.3">
                  <p:embed/>
                </p:oleObj>
              </mc:Choice>
              <mc:Fallback>
                <p:oleObj name="Equation" r:id="rId9" imgW="66024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0072" y="2204864"/>
                        <a:ext cx="1008112" cy="2714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Box 7"/>
          <p:cNvSpPr txBox="1">
            <a:spLocks noChangeArrowheads="1"/>
          </p:cNvSpPr>
          <p:nvPr/>
        </p:nvSpPr>
        <p:spPr bwMode="auto">
          <a:xfrm>
            <a:off x="107504" y="2564904"/>
            <a:ext cx="5040560" cy="340735"/>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Da cui segue che la fase si ripete ogni intervallo spaziale di: </a:t>
            </a:r>
          </a:p>
        </p:txBody>
      </p:sp>
      <p:graphicFrame>
        <p:nvGraphicFramePr>
          <p:cNvPr id="19" name="Object 18"/>
          <p:cNvGraphicFramePr>
            <a:graphicFrameLocks noChangeAspect="1"/>
          </p:cNvGraphicFramePr>
          <p:nvPr>
            <p:extLst/>
          </p:nvPr>
        </p:nvGraphicFramePr>
        <p:xfrm>
          <a:off x="4118768" y="2924944"/>
          <a:ext cx="906463" cy="484188"/>
        </p:xfrm>
        <a:graphic>
          <a:graphicData uri="http://schemas.openxmlformats.org/presentationml/2006/ole">
            <mc:AlternateContent xmlns:mc="http://schemas.openxmlformats.org/markup-compatibility/2006">
              <mc:Choice xmlns:v="urn:schemas-microsoft-com:vml" Requires="v">
                <p:oleObj spid="_x0000_s96423" name="Equation" r:id="rId11" imgW="736560" imgH="393480" progId="Equation.3">
                  <p:embed/>
                </p:oleObj>
              </mc:Choice>
              <mc:Fallback>
                <p:oleObj name="Equation" r:id="rId11" imgW="736560" imgH="393480" progId="Equation.3">
                  <p:embed/>
                  <p:pic>
                    <p:nvPicPr>
                      <p:cNvPr id="0" name=""/>
                      <p:cNvPicPr>
                        <a:picLocks noChangeAspect="1" noChangeArrowheads="1"/>
                      </p:cNvPicPr>
                      <p:nvPr/>
                    </p:nvPicPr>
                    <p:blipFill>
                      <a:blip r:embed="rId12"/>
                      <a:srcRect/>
                      <a:stretch>
                        <a:fillRect/>
                      </a:stretch>
                    </p:blipFill>
                    <p:spPr bwMode="auto">
                      <a:xfrm>
                        <a:off x="4118768" y="2924944"/>
                        <a:ext cx="906463" cy="484188"/>
                      </a:xfrm>
                      <a:prstGeom prst="rect">
                        <a:avLst/>
                      </a:prstGeom>
                      <a:noFill/>
                      <a:ln w="57150">
                        <a:solidFill>
                          <a:srgbClr val="FF0000"/>
                        </a:solidFill>
                      </a:ln>
                      <a:extLst/>
                    </p:spPr>
                  </p:pic>
                </p:oleObj>
              </mc:Fallback>
            </mc:AlternateContent>
          </a:graphicData>
        </a:graphic>
      </p:graphicFrame>
      <p:sp>
        <p:nvSpPr>
          <p:cNvPr id="20" name="Text Box 7"/>
          <p:cNvSpPr txBox="1">
            <a:spLocks noChangeArrowheads="1"/>
          </p:cNvSpPr>
          <p:nvPr/>
        </p:nvSpPr>
        <p:spPr bwMode="auto">
          <a:xfrm>
            <a:off x="107504" y="3501008"/>
            <a:ext cx="8784976" cy="586957"/>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Tale intervallo di indica con </a:t>
            </a:r>
            <a:r>
              <a:rPr lang="el-GR" sz="1600" dirty="0">
                <a:latin typeface="Calibri" pitchFamily="34" charset="0"/>
              </a:rPr>
              <a:t>λ</a:t>
            </a:r>
            <a:r>
              <a:rPr lang="it-IT" sz="1600" dirty="0">
                <a:latin typeface="Calibri" pitchFamily="34" charset="0"/>
              </a:rPr>
              <a:t> e si chiama </a:t>
            </a:r>
            <a:r>
              <a:rPr lang="it-IT" sz="1600" dirty="0">
                <a:solidFill>
                  <a:srgbClr val="FF0000"/>
                </a:solidFill>
                <a:latin typeface="Calibri" pitchFamily="34" charset="0"/>
              </a:rPr>
              <a:t>lunghezza d’onda</a:t>
            </a:r>
            <a:r>
              <a:rPr lang="it-IT" sz="1600" dirty="0">
                <a:latin typeface="Calibri" pitchFamily="34" charset="0"/>
              </a:rPr>
              <a:t>. D’altro canto k si dice </a:t>
            </a:r>
            <a:r>
              <a:rPr lang="it-IT" sz="1600" dirty="0">
                <a:solidFill>
                  <a:srgbClr val="FF0000"/>
                </a:solidFill>
                <a:latin typeface="Calibri" pitchFamily="34" charset="0"/>
              </a:rPr>
              <a:t>numero d’onda </a:t>
            </a:r>
            <a:r>
              <a:rPr lang="it-IT" sz="1600" dirty="0">
                <a:latin typeface="Calibri" pitchFamily="34" charset="0"/>
              </a:rPr>
              <a:t>e da il numero di lunghezza d’onda nell’intervallo 2</a:t>
            </a:r>
            <a:r>
              <a:rPr lang="el-GR" sz="1600" dirty="0">
                <a:latin typeface="Calibri" pitchFamily="34" charset="0"/>
              </a:rPr>
              <a:t>π</a:t>
            </a:r>
            <a:r>
              <a:rPr lang="it-IT" sz="1600" dirty="0">
                <a:latin typeface="Calibri" pitchFamily="34" charset="0"/>
              </a:rPr>
              <a:t>.</a:t>
            </a:r>
          </a:p>
        </p:txBody>
      </p:sp>
      <p:pic>
        <p:nvPicPr>
          <p:cNvPr id="46087" name="Picture 7"/>
          <p:cNvPicPr>
            <a:picLocks noChangeAspect="1" noChangeArrowheads="1"/>
          </p:cNvPicPr>
          <p:nvPr/>
        </p:nvPicPr>
        <p:blipFill>
          <a:blip r:embed="rId13" cstate="print"/>
          <a:srcRect/>
          <a:stretch>
            <a:fillRect/>
          </a:stretch>
        </p:blipFill>
        <p:spPr bwMode="auto">
          <a:xfrm>
            <a:off x="4238120" y="4365103"/>
            <a:ext cx="4078296" cy="1748817"/>
          </a:xfrm>
          <a:prstGeom prst="rect">
            <a:avLst/>
          </a:prstGeom>
          <a:noFill/>
          <a:ln w="9525">
            <a:noFill/>
            <a:miter lim="800000"/>
            <a:headEnd/>
            <a:tailEnd/>
          </a:ln>
        </p:spPr>
      </p:pic>
      <p:graphicFrame>
        <p:nvGraphicFramePr>
          <p:cNvPr id="21" name="Object 20"/>
          <p:cNvGraphicFramePr>
            <a:graphicFrameLocks noChangeAspect="1"/>
          </p:cNvGraphicFramePr>
          <p:nvPr/>
        </p:nvGraphicFramePr>
        <p:xfrm>
          <a:off x="8100392" y="4437112"/>
          <a:ext cx="576064" cy="541151"/>
        </p:xfrm>
        <a:graphic>
          <a:graphicData uri="http://schemas.openxmlformats.org/presentationml/2006/ole">
            <mc:AlternateContent xmlns:mc="http://schemas.openxmlformats.org/markup-compatibility/2006">
              <mc:Choice xmlns:v="urn:schemas-microsoft-com:vml" Requires="v">
                <p:oleObj spid="_x0000_s96424" name="Equation" r:id="rId14" imgW="419040" imgH="393480" progId="Equation.3">
                  <p:embed/>
                </p:oleObj>
              </mc:Choice>
              <mc:Fallback>
                <p:oleObj name="Equation" r:id="rId14" imgW="419040" imgH="393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00392" y="4437112"/>
                        <a:ext cx="576064" cy="5411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nvGraphicFramePr>
        <p:xfrm>
          <a:off x="8130589" y="5301208"/>
          <a:ext cx="617875" cy="504056"/>
        </p:xfrm>
        <a:graphic>
          <a:graphicData uri="http://schemas.openxmlformats.org/presentationml/2006/ole">
            <mc:AlternateContent xmlns:mc="http://schemas.openxmlformats.org/markup-compatibility/2006">
              <mc:Choice xmlns:v="urn:schemas-microsoft-com:vml" Requires="v">
                <p:oleObj spid="_x0000_s96425" name="Equation" r:id="rId16" imgW="482400" imgH="393480" progId="Equation.3">
                  <p:embed/>
                </p:oleObj>
              </mc:Choice>
              <mc:Fallback>
                <p:oleObj name="Equation" r:id="rId16" imgW="482400" imgH="393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30589" y="5301208"/>
                        <a:ext cx="617875"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87485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07504" y="1124744"/>
            <a:ext cx="2088232" cy="340735"/>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Prendiamo ora x= cost.</a:t>
            </a:r>
          </a:p>
        </p:txBody>
      </p:sp>
      <p:cxnSp>
        <p:nvCxnSpPr>
          <p:cNvPr id="24" name="Straight Arrow Connector 23"/>
          <p:cNvCxnSpPr/>
          <p:nvPr/>
        </p:nvCxnSpPr>
        <p:spPr>
          <a:xfrm>
            <a:off x="2195736" y="134076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7112" name="Object 8"/>
          <p:cNvGraphicFramePr>
            <a:graphicFrameLocks noChangeAspect="1"/>
          </p:cNvGraphicFramePr>
          <p:nvPr>
            <p:extLst>
              <p:ext uri="{D42A27DB-BD31-4B8C-83A1-F6EECF244321}">
                <p14:modId xmlns:p14="http://schemas.microsoft.com/office/powerpoint/2010/main" val="688712066"/>
              </p:ext>
            </p:extLst>
          </p:nvPr>
        </p:nvGraphicFramePr>
        <p:xfrm>
          <a:off x="3155950" y="1124744"/>
          <a:ext cx="695325" cy="288925"/>
        </p:xfrm>
        <a:graphic>
          <a:graphicData uri="http://schemas.openxmlformats.org/presentationml/2006/ole">
            <mc:AlternateContent xmlns:mc="http://schemas.openxmlformats.org/markup-compatibility/2006">
              <mc:Choice xmlns:v="urn:schemas-microsoft-com:vml" Requires="v">
                <p:oleObj spid="_x0000_s97492" name="Equation" r:id="rId4" imgW="520560" imgH="215640" progId="Equation.3">
                  <p:embed/>
                </p:oleObj>
              </mc:Choice>
              <mc:Fallback>
                <p:oleObj name="Equation" r:id="rId4" imgW="52056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5950" y="1124744"/>
                        <a:ext cx="695325"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5" name="Text Box 7"/>
              <p:cNvSpPr txBox="1">
                <a:spLocks noChangeArrowheads="1"/>
              </p:cNvSpPr>
              <p:nvPr/>
            </p:nvSpPr>
            <p:spPr bwMode="auto">
              <a:xfrm>
                <a:off x="107504" y="1484784"/>
                <a:ext cx="6408712" cy="340735"/>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La funzione coseno assumerà valori uguali per multipli di </a:t>
                </a:r>
                <a14:m>
                  <m:oMath xmlns:m="http://schemas.openxmlformats.org/officeDocument/2006/math">
                    <m:r>
                      <a:rPr lang="en-US" sz="1600" b="0" i="1" smtClean="0">
                        <a:latin typeface="Cambria Math" panose="02040503050406030204" pitchFamily="18" charset="0"/>
                      </a:rPr>
                      <m:t>𝑘</m:t>
                    </m:r>
                    <m:r>
                      <a:rPr lang="en-US" sz="1600" b="0" i="1" smtClean="0">
                        <a:latin typeface="Cambria Math" panose="02040503050406030204" pitchFamily="18" charset="0"/>
                        <a:ea typeface="Cambria Math" panose="02040503050406030204" pitchFamily="18" charset="0"/>
                      </a:rPr>
                      <m:t>𝛼</m:t>
                    </m:r>
                    <m:r>
                      <a:rPr lang="en-US" sz="1600" b="0" i="1" smtClean="0">
                        <a:latin typeface="Cambria Math" panose="02040503050406030204" pitchFamily="18" charset="0"/>
                        <a:ea typeface="Cambria Math" panose="02040503050406030204" pitchFamily="18" charset="0"/>
                      </a:rPr>
                      <m:t>𝑡</m:t>
                    </m:r>
                  </m:oMath>
                </a14:m>
                <a:r>
                  <a:rPr lang="it-IT" sz="1600" dirty="0">
                    <a:latin typeface="Calibri" pitchFamily="34" charset="0"/>
                  </a:rPr>
                  <a:t>:</a:t>
                </a:r>
              </a:p>
            </p:txBody>
          </p:sp>
        </mc:Choice>
        <mc:Fallback xmlns="">
          <p:sp>
            <p:nvSpPr>
              <p:cNvPr id="25" name="Text Box 7"/>
              <p:cNvSpPr txBox="1">
                <a:spLocks noRot="1" noChangeAspect="1" noMove="1" noResize="1" noEditPoints="1" noAdjustHandles="1" noChangeArrowheads="1" noChangeShapeType="1" noTextEdit="1"/>
              </p:cNvSpPr>
              <p:nvPr/>
            </p:nvSpPr>
            <p:spPr bwMode="auto">
              <a:xfrm>
                <a:off x="107504" y="1484784"/>
                <a:ext cx="6408712" cy="340735"/>
              </a:xfrm>
              <a:prstGeom prst="rect">
                <a:avLst/>
              </a:prstGeom>
              <a:blipFill>
                <a:blip r:embed="rId6"/>
                <a:stretch>
                  <a:fillRect l="-571" t="-5455" b="-23636"/>
                </a:stretch>
              </a:blipFill>
              <a:ln w="9525">
                <a:noFill/>
                <a:round/>
                <a:headEnd/>
                <a:tailEnd/>
              </a:ln>
              <a:effectLst/>
            </p:spPr>
            <p:txBody>
              <a:bodyPr/>
              <a:lstStyle/>
              <a:p>
                <a:r>
                  <a:rPr lang="en-US">
                    <a:noFill/>
                  </a:rPr>
                  <a:t> </a:t>
                </a:r>
              </a:p>
            </p:txBody>
          </p:sp>
        </mc:Fallback>
      </mc:AlternateContent>
      <p:graphicFrame>
        <p:nvGraphicFramePr>
          <p:cNvPr id="47113" name="Object 9"/>
          <p:cNvGraphicFramePr>
            <a:graphicFrameLocks noChangeAspect="1"/>
          </p:cNvGraphicFramePr>
          <p:nvPr>
            <p:extLst>
              <p:ext uri="{D42A27DB-BD31-4B8C-83A1-F6EECF244321}">
                <p14:modId xmlns:p14="http://schemas.microsoft.com/office/powerpoint/2010/main" val="3581525620"/>
              </p:ext>
            </p:extLst>
          </p:nvPr>
        </p:nvGraphicFramePr>
        <p:xfrm>
          <a:off x="2286000" y="1844824"/>
          <a:ext cx="1908175" cy="306387"/>
        </p:xfrm>
        <a:graphic>
          <a:graphicData uri="http://schemas.openxmlformats.org/presentationml/2006/ole">
            <mc:AlternateContent xmlns:mc="http://schemas.openxmlformats.org/markup-compatibility/2006">
              <mc:Choice xmlns:v="urn:schemas-microsoft-com:vml" Requires="v">
                <p:oleObj spid="_x0000_s97493" name="Equation" r:id="rId7" imgW="1346040" imgH="215640" progId="Equation.3">
                  <p:embed/>
                </p:oleObj>
              </mc:Choice>
              <mc:Fallback>
                <p:oleObj name="Equation" r:id="rId7" imgW="13460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1844824"/>
                        <a:ext cx="1908175"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4" name="Object 10"/>
          <p:cNvGraphicFramePr>
            <a:graphicFrameLocks noChangeAspect="1"/>
          </p:cNvGraphicFramePr>
          <p:nvPr>
            <p:extLst>
              <p:ext uri="{D42A27DB-BD31-4B8C-83A1-F6EECF244321}">
                <p14:modId xmlns:p14="http://schemas.microsoft.com/office/powerpoint/2010/main" val="574924023"/>
              </p:ext>
            </p:extLst>
          </p:nvPr>
        </p:nvGraphicFramePr>
        <p:xfrm>
          <a:off x="5153025" y="1916832"/>
          <a:ext cx="1143000" cy="271462"/>
        </p:xfrm>
        <a:graphic>
          <a:graphicData uri="http://schemas.openxmlformats.org/presentationml/2006/ole">
            <mc:AlternateContent xmlns:mc="http://schemas.openxmlformats.org/markup-compatibility/2006">
              <mc:Choice xmlns:v="urn:schemas-microsoft-com:vml" Requires="v">
                <p:oleObj spid="_x0000_s97494" name="Equation" r:id="rId9" imgW="749160" imgH="177480" progId="Equation.3">
                  <p:embed/>
                </p:oleObj>
              </mc:Choice>
              <mc:Fallback>
                <p:oleObj name="Equation" r:id="rId9" imgW="74916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3025" y="1916832"/>
                        <a:ext cx="1143000" cy="27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 Box 7"/>
          <p:cNvSpPr txBox="1">
            <a:spLocks noChangeArrowheads="1"/>
          </p:cNvSpPr>
          <p:nvPr/>
        </p:nvSpPr>
        <p:spPr bwMode="auto">
          <a:xfrm>
            <a:off x="179512" y="2152161"/>
            <a:ext cx="8856984" cy="340735"/>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Da cui segue che la fase riavrà lo stesso valore dopo un intervallo temporale: </a:t>
            </a:r>
          </a:p>
        </p:txBody>
      </p:sp>
      <p:graphicFrame>
        <p:nvGraphicFramePr>
          <p:cNvPr id="27" name="Object 26"/>
          <p:cNvGraphicFramePr>
            <a:graphicFrameLocks noChangeAspect="1"/>
          </p:cNvGraphicFramePr>
          <p:nvPr>
            <p:extLst>
              <p:ext uri="{D42A27DB-BD31-4B8C-83A1-F6EECF244321}">
                <p14:modId xmlns:p14="http://schemas.microsoft.com/office/powerpoint/2010/main" val="3889225532"/>
              </p:ext>
            </p:extLst>
          </p:nvPr>
        </p:nvGraphicFramePr>
        <p:xfrm>
          <a:off x="3923928" y="2564904"/>
          <a:ext cx="894293" cy="504056"/>
        </p:xfrm>
        <a:graphic>
          <a:graphicData uri="http://schemas.openxmlformats.org/presentationml/2006/ole">
            <mc:AlternateContent xmlns:mc="http://schemas.openxmlformats.org/markup-compatibility/2006">
              <mc:Choice xmlns:v="urn:schemas-microsoft-com:vml" Requires="v">
                <p:oleObj spid="_x0000_s97495" name="Equation" r:id="rId11" imgW="698400" imgH="393480" progId="Equation.3">
                  <p:embed/>
                </p:oleObj>
              </mc:Choice>
              <mc:Fallback>
                <p:oleObj name="Equation" r:id="rId11" imgW="69840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3928" y="2564904"/>
                        <a:ext cx="894293" cy="504056"/>
                      </a:xfrm>
                      <a:prstGeom prst="rect">
                        <a:avLst/>
                      </a:prstGeom>
                      <a:noFill/>
                      <a:ln w="38100">
                        <a:solidFill>
                          <a:srgbClr val="FF0000"/>
                        </a:solidFill>
                      </a:ln>
                      <a:extLst/>
                    </p:spPr>
                  </p:pic>
                </p:oleObj>
              </mc:Fallback>
            </mc:AlternateContent>
          </a:graphicData>
        </a:graphic>
      </p:graphicFrame>
      <p:sp>
        <p:nvSpPr>
          <p:cNvPr id="28" name="Text Box 7"/>
          <p:cNvSpPr txBox="1">
            <a:spLocks noChangeArrowheads="1"/>
          </p:cNvSpPr>
          <p:nvPr/>
        </p:nvSpPr>
        <p:spPr bwMode="auto">
          <a:xfrm>
            <a:off x="107504" y="3068960"/>
            <a:ext cx="8784976" cy="586957"/>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Tale intervallo dicesi </a:t>
            </a:r>
            <a:r>
              <a:rPr lang="it-IT" sz="1600" dirty="0">
                <a:solidFill>
                  <a:srgbClr val="FF0000"/>
                </a:solidFill>
                <a:latin typeface="Calibri" pitchFamily="34" charset="0"/>
              </a:rPr>
              <a:t>periodo dell’onda</a:t>
            </a:r>
            <a:r>
              <a:rPr lang="it-IT" sz="1600" dirty="0">
                <a:latin typeface="Calibri" pitchFamily="34" charset="0"/>
              </a:rPr>
              <a:t>, mentre </a:t>
            </a:r>
            <a:r>
              <a:rPr lang="it-IT" sz="1600" i="1" dirty="0">
                <a:latin typeface="Calibri" pitchFamily="34" charset="0"/>
              </a:rPr>
              <a:t>1/T =f</a:t>
            </a:r>
            <a:r>
              <a:rPr lang="it-IT" sz="1600" dirty="0">
                <a:latin typeface="Calibri" pitchFamily="34" charset="0"/>
              </a:rPr>
              <a:t> è detta </a:t>
            </a:r>
            <a:r>
              <a:rPr lang="it-IT" sz="1600" dirty="0">
                <a:solidFill>
                  <a:srgbClr val="FF0000"/>
                </a:solidFill>
                <a:latin typeface="Calibri" pitchFamily="34" charset="0"/>
              </a:rPr>
              <a:t>frequenza dell’onda </a:t>
            </a:r>
            <a:r>
              <a:rPr lang="it-IT" sz="1600" dirty="0">
                <a:latin typeface="Calibri" pitchFamily="34" charset="0"/>
              </a:rPr>
              <a:t>e ci da il numero di oscillazioni nell’unità di tempo.</a:t>
            </a:r>
          </a:p>
        </p:txBody>
      </p:sp>
      <p:pic>
        <p:nvPicPr>
          <p:cNvPr id="47117" name="Picture 13" descr="C:\Users\Antonella\Desktop\Lezioni Fisica Terrestre\immagini\onde sismiche\lunghezza-onda.gif"/>
          <p:cNvPicPr>
            <a:picLocks noChangeAspect="1" noChangeArrowheads="1"/>
          </p:cNvPicPr>
          <p:nvPr/>
        </p:nvPicPr>
        <p:blipFill>
          <a:blip r:embed="rId13" cstate="print"/>
          <a:srcRect/>
          <a:stretch>
            <a:fillRect/>
          </a:stretch>
        </p:blipFill>
        <p:spPr bwMode="auto">
          <a:xfrm>
            <a:off x="1011309" y="3641698"/>
            <a:ext cx="2368853" cy="1681950"/>
          </a:xfrm>
          <a:prstGeom prst="rect">
            <a:avLst/>
          </a:prstGeom>
          <a:noFill/>
        </p:spPr>
      </p:pic>
      <p:pic>
        <p:nvPicPr>
          <p:cNvPr id="47119" name="Picture 15"/>
          <p:cNvPicPr>
            <a:picLocks noChangeAspect="1" noChangeArrowheads="1"/>
          </p:cNvPicPr>
          <p:nvPr/>
        </p:nvPicPr>
        <p:blipFill>
          <a:blip r:embed="rId14" cstate="print"/>
          <a:srcRect/>
          <a:stretch>
            <a:fillRect/>
          </a:stretch>
        </p:blipFill>
        <p:spPr bwMode="auto">
          <a:xfrm>
            <a:off x="3936923" y="3535916"/>
            <a:ext cx="3960440" cy="1804758"/>
          </a:xfrm>
          <a:prstGeom prst="rect">
            <a:avLst/>
          </a:prstGeom>
          <a:noFill/>
          <a:ln w="9525">
            <a:noFill/>
            <a:miter lim="800000"/>
            <a:headEnd/>
            <a:tailEnd/>
          </a:ln>
        </p:spPr>
      </p:pic>
      <p:graphicFrame>
        <p:nvGraphicFramePr>
          <p:cNvPr id="33" name="Object 32"/>
          <p:cNvGraphicFramePr>
            <a:graphicFrameLocks noChangeAspect="1"/>
          </p:cNvGraphicFramePr>
          <p:nvPr>
            <p:extLst>
              <p:ext uri="{D42A27DB-BD31-4B8C-83A1-F6EECF244321}">
                <p14:modId xmlns:p14="http://schemas.microsoft.com/office/powerpoint/2010/main" val="2661380939"/>
              </p:ext>
            </p:extLst>
          </p:nvPr>
        </p:nvGraphicFramePr>
        <p:xfrm>
          <a:off x="8028384" y="3861048"/>
          <a:ext cx="529607" cy="432048"/>
        </p:xfrm>
        <a:graphic>
          <a:graphicData uri="http://schemas.openxmlformats.org/presentationml/2006/ole">
            <mc:AlternateContent xmlns:mc="http://schemas.openxmlformats.org/markup-compatibility/2006">
              <mc:Choice xmlns:v="urn:schemas-microsoft-com:vml" Requires="v">
                <p:oleObj spid="_x0000_s97496" name="Equation" r:id="rId15" imgW="482400" imgH="393480" progId="Equation.3">
                  <p:embed/>
                </p:oleObj>
              </mc:Choice>
              <mc:Fallback>
                <p:oleObj name="Equation" r:id="rId15" imgW="48240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28384" y="3861048"/>
                        <a:ext cx="529607"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039045268"/>
              </p:ext>
            </p:extLst>
          </p:nvPr>
        </p:nvGraphicFramePr>
        <p:xfrm>
          <a:off x="7668344" y="4581128"/>
          <a:ext cx="1296145" cy="302995"/>
        </p:xfrm>
        <a:graphic>
          <a:graphicData uri="http://schemas.openxmlformats.org/presentationml/2006/ole">
            <mc:AlternateContent xmlns:mc="http://schemas.openxmlformats.org/markup-compatibility/2006">
              <mc:Choice xmlns:v="urn:schemas-microsoft-com:vml" Requires="v">
                <p:oleObj spid="_x0000_s97497" name="Equation" r:id="rId17" imgW="977760" imgH="228600" progId="Equation.3">
                  <p:embed/>
                </p:oleObj>
              </mc:Choice>
              <mc:Fallback>
                <p:oleObj name="Equation" r:id="rId17" imgW="97776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68344" y="4581128"/>
                        <a:ext cx="1296145" cy="3029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7">
            <a:extLst>
              <a:ext uri="{FF2B5EF4-FFF2-40B4-BE49-F238E27FC236}">
                <a16:creationId xmlns:a16="http://schemas.microsoft.com/office/drawing/2014/main" id="{5C2801F1-72C9-41B9-B27B-621BDCA82412}"/>
              </a:ext>
            </a:extLst>
          </p:cNvPr>
          <p:cNvSpPr txBox="1">
            <a:spLocks noChangeArrowheads="1"/>
          </p:cNvSpPr>
          <p:nvPr/>
        </p:nvSpPr>
        <p:spPr bwMode="auto">
          <a:xfrm>
            <a:off x="215008" y="5287971"/>
            <a:ext cx="8928992" cy="340735"/>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La quantità k</a:t>
            </a:r>
            <a:r>
              <a:rPr lang="el-GR" sz="1600" dirty="0">
                <a:latin typeface="Calibri" pitchFamily="34" charset="0"/>
              </a:rPr>
              <a:t>α</a:t>
            </a:r>
            <a:r>
              <a:rPr lang="it-IT" sz="1600" dirty="0">
                <a:latin typeface="Calibri" pitchFamily="34" charset="0"/>
              </a:rPr>
              <a:t> è detta anche </a:t>
            </a:r>
            <a:r>
              <a:rPr lang="it-IT" sz="1600" dirty="0">
                <a:solidFill>
                  <a:srgbClr val="FF0000"/>
                </a:solidFill>
                <a:latin typeface="Calibri" pitchFamily="34" charset="0"/>
              </a:rPr>
              <a:t>frequenza angolare </a:t>
            </a:r>
            <a:r>
              <a:rPr lang="el-GR" sz="1600" dirty="0">
                <a:latin typeface="Calibri" pitchFamily="34" charset="0"/>
              </a:rPr>
              <a:t>ω</a:t>
            </a:r>
            <a:r>
              <a:rPr lang="it-IT" sz="1600" dirty="0">
                <a:latin typeface="Calibri" pitchFamily="34" charset="0"/>
              </a:rPr>
              <a:t>. Sarà pertanto:</a:t>
            </a:r>
          </a:p>
        </p:txBody>
      </p:sp>
      <p:sp>
        <p:nvSpPr>
          <p:cNvPr id="21" name="Text Box 7">
            <a:extLst>
              <a:ext uri="{FF2B5EF4-FFF2-40B4-BE49-F238E27FC236}">
                <a16:creationId xmlns:a16="http://schemas.microsoft.com/office/drawing/2014/main" id="{2C78D73A-867D-4902-80F7-B2926F227C53}"/>
              </a:ext>
            </a:extLst>
          </p:cNvPr>
          <p:cNvSpPr txBox="1">
            <a:spLocks noChangeArrowheads="1"/>
          </p:cNvSpPr>
          <p:nvPr/>
        </p:nvSpPr>
        <p:spPr bwMode="auto">
          <a:xfrm>
            <a:off x="143000" y="6152067"/>
            <a:ext cx="8856984" cy="340735"/>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Possiamo riscrivere </a:t>
            </a:r>
            <a:r>
              <a:rPr lang="el-GR" sz="1600" dirty="0">
                <a:latin typeface="Calibri" pitchFamily="34" charset="0"/>
              </a:rPr>
              <a:t>ϕ</a:t>
            </a:r>
            <a:r>
              <a:rPr lang="it-IT" sz="1600" dirty="0">
                <a:latin typeface="Calibri" pitchFamily="34" charset="0"/>
              </a:rPr>
              <a:t> come </a:t>
            </a:r>
          </a:p>
        </p:txBody>
      </p:sp>
      <p:graphicFrame>
        <p:nvGraphicFramePr>
          <p:cNvPr id="22" name="Object 21">
            <a:extLst>
              <a:ext uri="{FF2B5EF4-FFF2-40B4-BE49-F238E27FC236}">
                <a16:creationId xmlns:a16="http://schemas.microsoft.com/office/drawing/2014/main" id="{75358866-23E1-4C86-BA19-000C2DF5F066}"/>
              </a:ext>
            </a:extLst>
          </p:cNvPr>
          <p:cNvGraphicFramePr>
            <a:graphicFrameLocks noChangeAspect="1"/>
          </p:cNvGraphicFramePr>
          <p:nvPr>
            <p:extLst>
              <p:ext uri="{D42A27DB-BD31-4B8C-83A1-F6EECF244321}">
                <p14:modId xmlns:p14="http://schemas.microsoft.com/office/powerpoint/2010/main" val="2611314098"/>
              </p:ext>
            </p:extLst>
          </p:nvPr>
        </p:nvGraphicFramePr>
        <p:xfrm>
          <a:off x="3167336" y="5720019"/>
          <a:ext cx="991496" cy="504056"/>
        </p:xfrm>
        <a:graphic>
          <a:graphicData uri="http://schemas.openxmlformats.org/presentationml/2006/ole">
            <mc:AlternateContent xmlns:mc="http://schemas.openxmlformats.org/markup-compatibility/2006">
              <mc:Choice xmlns:v="urn:schemas-microsoft-com:vml" Requires="v">
                <p:oleObj spid="_x0000_s97498" name="Equation" r:id="rId19" imgW="774360" imgH="393480" progId="Equation.3">
                  <p:embed/>
                </p:oleObj>
              </mc:Choice>
              <mc:Fallback>
                <p:oleObj name="Equation" r:id="rId19" imgW="774360" imgH="393480" progId="Equation.3">
                  <p:embed/>
                  <p:pic>
                    <p:nvPicPr>
                      <p:cNvPr id="33" name="Object 3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67336" y="5720019"/>
                        <a:ext cx="991496" cy="504056"/>
                      </a:xfrm>
                      <a:prstGeom prst="rect">
                        <a:avLst/>
                      </a:prstGeom>
                      <a:noFill/>
                      <a:ln w="57150">
                        <a:solidFill>
                          <a:srgbClr val="FF0000"/>
                        </a:solidFill>
                      </a:ln>
                      <a:extLst/>
                    </p:spPr>
                  </p:pic>
                </p:oleObj>
              </mc:Fallback>
            </mc:AlternateContent>
          </a:graphicData>
        </a:graphic>
      </p:graphicFrame>
      <p:graphicFrame>
        <p:nvGraphicFramePr>
          <p:cNvPr id="29" name="Object 28">
            <a:extLst>
              <a:ext uri="{FF2B5EF4-FFF2-40B4-BE49-F238E27FC236}">
                <a16:creationId xmlns:a16="http://schemas.microsoft.com/office/drawing/2014/main" id="{A4D09948-7EB0-4BAD-8379-4F154EF5C55E}"/>
              </a:ext>
            </a:extLst>
          </p:cNvPr>
          <p:cNvGraphicFramePr>
            <a:graphicFrameLocks noChangeAspect="1"/>
          </p:cNvGraphicFramePr>
          <p:nvPr>
            <p:extLst>
              <p:ext uri="{D42A27DB-BD31-4B8C-83A1-F6EECF244321}">
                <p14:modId xmlns:p14="http://schemas.microsoft.com/office/powerpoint/2010/main" val="2240007177"/>
              </p:ext>
            </p:extLst>
          </p:nvPr>
        </p:nvGraphicFramePr>
        <p:xfrm>
          <a:off x="5255568" y="5792027"/>
          <a:ext cx="1224136" cy="288032"/>
        </p:xfrm>
        <a:graphic>
          <a:graphicData uri="http://schemas.openxmlformats.org/presentationml/2006/ole">
            <mc:AlternateContent xmlns:mc="http://schemas.openxmlformats.org/markup-compatibility/2006">
              <mc:Choice xmlns:v="urn:schemas-microsoft-com:vml" Requires="v">
                <p:oleObj spid="_x0000_s97499" name="Equation" r:id="rId21" imgW="863280" imgH="203040" progId="Equation.3">
                  <p:embed/>
                </p:oleObj>
              </mc:Choice>
              <mc:Fallback>
                <p:oleObj name="Equation" r:id="rId21" imgW="863280" imgH="203040" progId="Equation.3">
                  <p:embed/>
                  <p:pic>
                    <p:nvPicPr>
                      <p:cNvPr id="29" name="Object 2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55568" y="5792027"/>
                        <a:ext cx="1224136" cy="288032"/>
                      </a:xfrm>
                      <a:prstGeom prst="rect">
                        <a:avLst/>
                      </a:prstGeom>
                      <a:noFill/>
                      <a:ln w="57150">
                        <a:solidFill>
                          <a:srgbClr val="FF0000"/>
                        </a:solidFill>
                      </a:ln>
                      <a:extLst/>
                    </p:spPr>
                  </p:pic>
                </p:oleObj>
              </mc:Fallback>
            </mc:AlternateContent>
          </a:graphicData>
        </a:graphic>
      </p:graphicFrame>
      <p:graphicFrame>
        <p:nvGraphicFramePr>
          <p:cNvPr id="30" name="Object 29">
            <a:extLst>
              <a:ext uri="{FF2B5EF4-FFF2-40B4-BE49-F238E27FC236}">
                <a16:creationId xmlns:a16="http://schemas.microsoft.com/office/drawing/2014/main" id="{4A1E5B97-73AC-4B24-903C-B7B641A62CFB}"/>
              </a:ext>
            </a:extLst>
          </p:cNvPr>
          <p:cNvGraphicFramePr>
            <a:graphicFrameLocks noChangeAspect="1"/>
          </p:cNvGraphicFramePr>
          <p:nvPr>
            <p:extLst>
              <p:ext uri="{D42A27DB-BD31-4B8C-83A1-F6EECF244321}">
                <p14:modId xmlns:p14="http://schemas.microsoft.com/office/powerpoint/2010/main" val="3012895394"/>
              </p:ext>
            </p:extLst>
          </p:nvPr>
        </p:nvGraphicFramePr>
        <p:xfrm>
          <a:off x="3887416" y="6512107"/>
          <a:ext cx="1507932" cy="288032"/>
        </p:xfrm>
        <a:graphic>
          <a:graphicData uri="http://schemas.openxmlformats.org/presentationml/2006/ole">
            <mc:AlternateContent xmlns:mc="http://schemas.openxmlformats.org/markup-compatibility/2006">
              <mc:Choice xmlns:v="urn:schemas-microsoft-com:vml" Requires="v">
                <p:oleObj spid="_x0000_s97500" name="Equation" r:id="rId23" imgW="1130040" imgH="215640" progId="Equation.3">
                  <p:embed/>
                </p:oleObj>
              </mc:Choice>
              <mc:Fallback>
                <p:oleObj name="Equation" r:id="rId23" imgW="1130040" imgH="215640" progId="Equation.3">
                  <p:embed/>
                  <p:pic>
                    <p:nvPicPr>
                      <p:cNvPr id="30" name="Object 2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887416" y="6512107"/>
                        <a:ext cx="1507932" cy="288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418337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570F63-A0AE-4140-848E-7A12EEFCAED0}" type="slidenum">
              <a:rPr lang="it-IT" sz="1400" b="1">
                <a:solidFill>
                  <a:srgbClr val="898989"/>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it-IT" sz="1400" b="1">
              <a:solidFill>
                <a:srgbClr val="898989"/>
              </a:solidFill>
              <a:latin typeface="Calibri" pitchFamily="34" charset="0"/>
            </a:endParaRPr>
          </a:p>
        </p:txBody>
      </p:sp>
      <p:sp>
        <p:nvSpPr>
          <p:cNvPr id="14" name="Text Box 7"/>
          <p:cNvSpPr txBox="1">
            <a:spLocks noChangeArrowheads="1"/>
          </p:cNvSpPr>
          <p:nvPr/>
        </p:nvSpPr>
        <p:spPr bwMode="auto">
          <a:xfrm>
            <a:off x="181472" y="2492896"/>
            <a:ext cx="8928992" cy="340735"/>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La quantità k</a:t>
            </a:r>
            <a:r>
              <a:rPr lang="el-GR" sz="1600" dirty="0">
                <a:latin typeface="Calibri" pitchFamily="34" charset="0"/>
              </a:rPr>
              <a:t>α</a:t>
            </a:r>
            <a:r>
              <a:rPr lang="it-IT" sz="1600" dirty="0">
                <a:latin typeface="Calibri" pitchFamily="34" charset="0"/>
              </a:rPr>
              <a:t> è detta anche </a:t>
            </a:r>
            <a:r>
              <a:rPr lang="it-IT" sz="1600" dirty="0">
                <a:solidFill>
                  <a:srgbClr val="FF0000"/>
                </a:solidFill>
                <a:latin typeface="Calibri" pitchFamily="34" charset="0"/>
              </a:rPr>
              <a:t>frequenza angolare </a:t>
            </a:r>
            <a:r>
              <a:rPr lang="el-GR" sz="1600" dirty="0">
                <a:latin typeface="Calibri" pitchFamily="34" charset="0"/>
              </a:rPr>
              <a:t>ω</a:t>
            </a:r>
            <a:r>
              <a:rPr lang="it-IT" sz="1600" dirty="0">
                <a:latin typeface="Calibri" pitchFamily="34" charset="0"/>
              </a:rPr>
              <a:t>. Sarà pertanto:</a:t>
            </a:r>
          </a:p>
        </p:txBody>
      </p:sp>
      <p:sp>
        <p:nvSpPr>
          <p:cNvPr id="26" name="Text Box 7"/>
          <p:cNvSpPr txBox="1">
            <a:spLocks noChangeArrowheads="1"/>
          </p:cNvSpPr>
          <p:nvPr/>
        </p:nvSpPr>
        <p:spPr bwMode="auto">
          <a:xfrm>
            <a:off x="109464" y="3356992"/>
            <a:ext cx="8856984" cy="340735"/>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Possiamo riscrivere </a:t>
            </a:r>
            <a:r>
              <a:rPr lang="el-GR" sz="1600" dirty="0">
                <a:latin typeface="Calibri" pitchFamily="34" charset="0"/>
              </a:rPr>
              <a:t>ϕ</a:t>
            </a:r>
            <a:r>
              <a:rPr lang="it-IT" sz="1600" dirty="0">
                <a:latin typeface="Calibri" pitchFamily="34" charset="0"/>
              </a:rPr>
              <a:t> come </a:t>
            </a:r>
          </a:p>
        </p:txBody>
      </p:sp>
      <p:graphicFrame>
        <p:nvGraphicFramePr>
          <p:cNvPr id="33" name="Object 32"/>
          <p:cNvGraphicFramePr>
            <a:graphicFrameLocks noChangeAspect="1"/>
          </p:cNvGraphicFramePr>
          <p:nvPr>
            <p:extLst>
              <p:ext uri="{D42A27DB-BD31-4B8C-83A1-F6EECF244321}">
                <p14:modId xmlns:p14="http://schemas.microsoft.com/office/powerpoint/2010/main" val="832275285"/>
              </p:ext>
            </p:extLst>
          </p:nvPr>
        </p:nvGraphicFramePr>
        <p:xfrm>
          <a:off x="3133800" y="2924944"/>
          <a:ext cx="991496" cy="504056"/>
        </p:xfrm>
        <a:graphic>
          <a:graphicData uri="http://schemas.openxmlformats.org/presentationml/2006/ole">
            <mc:AlternateContent xmlns:mc="http://schemas.openxmlformats.org/markup-compatibility/2006">
              <mc:Choice xmlns:v="urn:schemas-microsoft-com:vml" Requires="v">
                <p:oleObj spid="_x0000_s98417" name="Equation" r:id="rId4" imgW="774360" imgH="393480" progId="Equation.3">
                  <p:embed/>
                </p:oleObj>
              </mc:Choice>
              <mc:Fallback>
                <p:oleObj name="Equation" r:id="rId4" imgW="77436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800" y="2924944"/>
                        <a:ext cx="991496" cy="504056"/>
                      </a:xfrm>
                      <a:prstGeom prst="rect">
                        <a:avLst/>
                      </a:prstGeom>
                      <a:noFill/>
                      <a:ln w="57150">
                        <a:solidFill>
                          <a:srgbClr val="FF0000"/>
                        </a:solidFill>
                      </a:ln>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149259686"/>
              </p:ext>
            </p:extLst>
          </p:nvPr>
        </p:nvGraphicFramePr>
        <p:xfrm>
          <a:off x="5222032" y="2996952"/>
          <a:ext cx="1224136" cy="288032"/>
        </p:xfrm>
        <a:graphic>
          <a:graphicData uri="http://schemas.openxmlformats.org/presentationml/2006/ole">
            <mc:AlternateContent xmlns:mc="http://schemas.openxmlformats.org/markup-compatibility/2006">
              <mc:Choice xmlns:v="urn:schemas-microsoft-com:vml" Requires="v">
                <p:oleObj spid="_x0000_s98418" name="Equation" r:id="rId6" imgW="863280" imgH="203040" progId="Equation.3">
                  <p:embed/>
                </p:oleObj>
              </mc:Choice>
              <mc:Fallback>
                <p:oleObj name="Equation" r:id="rId6" imgW="86328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2032" y="2996952"/>
                        <a:ext cx="1224136" cy="288032"/>
                      </a:xfrm>
                      <a:prstGeom prst="rect">
                        <a:avLst/>
                      </a:prstGeom>
                      <a:noFill/>
                      <a:ln w="57150">
                        <a:solidFill>
                          <a:srgbClr val="FF0000"/>
                        </a:solidFill>
                      </a:ln>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289956128"/>
              </p:ext>
            </p:extLst>
          </p:nvPr>
        </p:nvGraphicFramePr>
        <p:xfrm>
          <a:off x="3853880" y="3717032"/>
          <a:ext cx="1507932" cy="288032"/>
        </p:xfrm>
        <a:graphic>
          <a:graphicData uri="http://schemas.openxmlformats.org/presentationml/2006/ole">
            <mc:AlternateContent xmlns:mc="http://schemas.openxmlformats.org/markup-compatibility/2006">
              <mc:Choice xmlns:v="urn:schemas-microsoft-com:vml" Requires="v">
                <p:oleObj spid="_x0000_s98419" name="Equation" r:id="rId8" imgW="1130040" imgH="215640" progId="Equation.3">
                  <p:embed/>
                </p:oleObj>
              </mc:Choice>
              <mc:Fallback>
                <p:oleObj name="Equation" r:id="rId8" imgW="113004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3880" y="3717032"/>
                        <a:ext cx="1507932" cy="288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913024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3" cstate="print"/>
          <a:srcRect/>
          <a:stretch>
            <a:fillRect/>
          </a:stretch>
        </p:blipFill>
        <p:spPr bwMode="auto">
          <a:xfrm>
            <a:off x="14140" y="1412776"/>
            <a:ext cx="1941038" cy="3960440"/>
          </a:xfrm>
          <a:prstGeom prst="rect">
            <a:avLst/>
          </a:prstGeom>
          <a:noFill/>
          <a:ln w="9525">
            <a:noFill/>
            <a:miter lim="800000"/>
            <a:headEnd/>
            <a:tailEnd/>
          </a:ln>
        </p:spPr>
      </p:pic>
      <p:pic>
        <p:nvPicPr>
          <p:cNvPr id="24582" name="Picture 6"/>
          <p:cNvPicPr>
            <a:picLocks noChangeAspect="1" noChangeArrowheads="1"/>
          </p:cNvPicPr>
          <p:nvPr/>
        </p:nvPicPr>
        <p:blipFill>
          <a:blip r:embed="rId4" cstate="print"/>
          <a:srcRect/>
          <a:stretch>
            <a:fillRect/>
          </a:stretch>
        </p:blipFill>
        <p:spPr bwMode="auto">
          <a:xfrm>
            <a:off x="4499992" y="1412776"/>
            <a:ext cx="1923627" cy="4032448"/>
          </a:xfrm>
          <a:prstGeom prst="rect">
            <a:avLst/>
          </a:prstGeom>
          <a:noFill/>
          <a:ln w="9525">
            <a:noFill/>
            <a:miter lim="800000"/>
            <a:headEnd/>
            <a:tailEnd/>
          </a:ln>
        </p:spPr>
      </p:pic>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570F63-A0AE-4140-848E-7A12EEFCAED0}" type="slidenum">
              <a:rPr lang="it-IT" sz="1400" b="1">
                <a:solidFill>
                  <a:srgbClr val="898989"/>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it-IT" sz="1400" b="1">
              <a:solidFill>
                <a:srgbClr val="898989"/>
              </a:solidFill>
              <a:latin typeface="Calibri" pitchFamily="34" charset="0"/>
            </a:endParaRPr>
          </a:p>
        </p:txBody>
      </p:sp>
      <p:sp>
        <p:nvSpPr>
          <p:cNvPr id="22535" name="Text Box 7"/>
          <p:cNvSpPr txBox="1">
            <a:spLocks noChangeArrowheads="1"/>
          </p:cNvSpPr>
          <p:nvPr/>
        </p:nvSpPr>
        <p:spPr bwMode="auto">
          <a:xfrm>
            <a:off x="1919710" y="2123483"/>
            <a:ext cx="2592288" cy="2064284"/>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Compressioni e dilatazioni</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Un piccolo elemento di volume cambia sia volume che forma al passaggio dell’onda. Il moto della particella avviene lungo la direzione di propagazione dell’onda. </a:t>
            </a:r>
          </a:p>
        </p:txBody>
      </p:sp>
      <p:sp>
        <p:nvSpPr>
          <p:cNvPr id="30" name="Text Box 7"/>
          <p:cNvSpPr txBox="1">
            <a:spLocks noChangeArrowheads="1"/>
          </p:cNvSpPr>
          <p:nvPr/>
        </p:nvSpPr>
        <p:spPr bwMode="auto">
          <a:xfrm>
            <a:off x="1919710" y="1268760"/>
            <a:ext cx="2088232" cy="586957"/>
          </a:xfrm>
          <a:prstGeom prst="rect">
            <a:avLst/>
          </a:prstGeom>
          <a:noFill/>
          <a:ln w="9525">
            <a:noFill/>
            <a:round/>
            <a:headEnd/>
            <a:tailEnd/>
          </a:ln>
          <a:effectLst/>
        </p:spPr>
        <p:txBody>
          <a:bodyPr wrap="squar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200" dirty="0">
                <a:solidFill>
                  <a:srgbClr val="FF0000"/>
                </a:solidFill>
                <a:latin typeface="Calibri" pitchFamily="34" charset="0"/>
              </a:rPr>
              <a:t>ONDA P</a:t>
            </a:r>
          </a:p>
        </p:txBody>
      </p:sp>
      <p:sp>
        <p:nvSpPr>
          <p:cNvPr id="15" name="Text Box 7"/>
          <p:cNvSpPr txBox="1">
            <a:spLocks noChangeArrowheads="1"/>
          </p:cNvSpPr>
          <p:nvPr/>
        </p:nvSpPr>
        <p:spPr bwMode="auto">
          <a:xfrm>
            <a:off x="6423619" y="1290618"/>
            <a:ext cx="2088232" cy="586957"/>
          </a:xfrm>
          <a:prstGeom prst="rect">
            <a:avLst/>
          </a:prstGeom>
          <a:noFill/>
          <a:ln w="9525">
            <a:noFill/>
            <a:round/>
            <a:headEnd/>
            <a:tailEnd/>
          </a:ln>
          <a:effectLst/>
        </p:spPr>
        <p:txBody>
          <a:bodyPr wrap="squar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200" dirty="0">
                <a:solidFill>
                  <a:srgbClr val="FF0000"/>
                </a:solidFill>
                <a:latin typeface="Calibri" pitchFamily="34" charset="0"/>
              </a:rPr>
              <a:t>ONDA S</a:t>
            </a:r>
          </a:p>
        </p:txBody>
      </p:sp>
      <p:sp>
        <p:nvSpPr>
          <p:cNvPr id="16" name="Text Box 7"/>
          <p:cNvSpPr txBox="1">
            <a:spLocks noChangeArrowheads="1"/>
          </p:cNvSpPr>
          <p:nvPr/>
        </p:nvSpPr>
        <p:spPr bwMode="auto">
          <a:xfrm>
            <a:off x="6516216" y="1844824"/>
            <a:ext cx="2592288" cy="3295390"/>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La regione si deforma con rotazioni senza variazioni di volume. Viene rappresentato il moto SV. Il moto SH è uguale a questo ma giace nel piano orizzontale (si ruoti la figura di 90° attorno all’asse diretto lungo la propagazione dell’onda). Il moto della particella è sempre perpendicolare alla direzione di propagazione dell’onda. </a:t>
            </a:r>
          </a:p>
        </p:txBody>
      </p:sp>
      <p:pic>
        <p:nvPicPr>
          <p:cNvPr id="24583" name="Picture 7"/>
          <p:cNvPicPr>
            <a:picLocks noChangeAspect="1" noChangeArrowheads="1"/>
          </p:cNvPicPr>
          <p:nvPr/>
        </p:nvPicPr>
        <p:blipFill>
          <a:blip r:embed="rId5" cstate="print"/>
          <a:srcRect/>
          <a:stretch>
            <a:fillRect/>
          </a:stretch>
        </p:blipFill>
        <p:spPr bwMode="auto">
          <a:xfrm>
            <a:off x="4671011" y="5589240"/>
            <a:ext cx="4221469" cy="936104"/>
          </a:xfrm>
          <a:prstGeom prst="rect">
            <a:avLst/>
          </a:prstGeom>
          <a:noFill/>
          <a:ln w="9525">
            <a:noFill/>
            <a:miter lim="800000"/>
            <a:headEnd/>
            <a:tailEnd/>
          </a:ln>
        </p:spPr>
      </p:pic>
      <p:pic>
        <p:nvPicPr>
          <p:cNvPr id="24584" name="Picture 8"/>
          <p:cNvPicPr>
            <a:picLocks noChangeAspect="1" noChangeArrowheads="1"/>
          </p:cNvPicPr>
          <p:nvPr/>
        </p:nvPicPr>
        <p:blipFill>
          <a:blip r:embed="rId6" cstate="print"/>
          <a:srcRect/>
          <a:stretch>
            <a:fillRect/>
          </a:stretch>
        </p:blipFill>
        <p:spPr bwMode="auto">
          <a:xfrm>
            <a:off x="-10624" y="5661248"/>
            <a:ext cx="4582624" cy="864096"/>
          </a:xfrm>
          <a:prstGeom prst="rect">
            <a:avLst/>
          </a:prstGeom>
          <a:noFill/>
          <a:ln w="9525">
            <a:noFill/>
            <a:miter lim="800000"/>
            <a:headEnd/>
            <a:tailEnd/>
          </a:ln>
        </p:spPr>
      </p:pic>
    </p:spTree>
    <p:extLst>
      <p:ext uri="{BB962C8B-B14F-4D97-AF65-F5344CB8AC3E}">
        <p14:creationId xmlns:p14="http://schemas.microsoft.com/office/powerpoint/2010/main" val="10817861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rot="5400000">
            <a:off x="5614002" y="1321806"/>
            <a:ext cx="2946250" cy="2700356"/>
          </a:xfrm>
          <a:prstGeom prst="rect">
            <a:avLst/>
          </a:prstGeom>
          <a:noFill/>
          <a:ln w="9525">
            <a:noFill/>
            <a:miter lim="800000"/>
            <a:headEnd/>
            <a:tailEnd/>
          </a:ln>
        </p:spPr>
      </p:pic>
      <p:pic>
        <p:nvPicPr>
          <p:cNvPr id="25603" name="Picture 3"/>
          <p:cNvPicPr>
            <a:picLocks noChangeAspect="1" noChangeArrowheads="1"/>
          </p:cNvPicPr>
          <p:nvPr/>
        </p:nvPicPr>
        <p:blipFill>
          <a:blip r:embed="rId4" cstate="print"/>
          <a:srcRect/>
          <a:stretch>
            <a:fillRect/>
          </a:stretch>
        </p:blipFill>
        <p:spPr bwMode="auto">
          <a:xfrm rot="5400000">
            <a:off x="540531" y="1431502"/>
            <a:ext cx="3816425" cy="3058893"/>
          </a:xfrm>
          <a:prstGeom prst="rect">
            <a:avLst/>
          </a:prstGeom>
          <a:noFill/>
          <a:ln w="9525">
            <a:noFill/>
            <a:miter lim="800000"/>
            <a:headEnd/>
            <a:tailEnd/>
          </a:ln>
        </p:spPr>
      </p:pic>
      <p:sp>
        <p:nvSpPr>
          <p:cNvPr id="22535" name="Text Box 7"/>
          <p:cNvSpPr txBox="1">
            <a:spLocks noChangeArrowheads="1"/>
          </p:cNvSpPr>
          <p:nvPr/>
        </p:nvSpPr>
        <p:spPr bwMode="auto">
          <a:xfrm>
            <a:off x="5292080" y="4249655"/>
            <a:ext cx="3419872" cy="2464394"/>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dirty="0">
                <a:latin typeface="Calibri" pitchFamily="34" charset="0"/>
              </a:rPr>
              <a:t>Rappresentazione di una vibrazione come componenti parallele ai tre assi di riferimento. Il moto nella direzione x è avanti ed indietro parallela alla direzione di propagazione corrispondente all’onda P. Le vibrazioni lungo gli assi y e z sono nel piano del fronte d’onda e normali alla direzione di propagazione. La vibrazione z nel piano verticale corrisponde all’onda SV, la vibrazione y è orizzontale e corrisponde all’onda SH. </a:t>
            </a:r>
          </a:p>
        </p:txBody>
      </p:sp>
      <p:sp>
        <p:nvSpPr>
          <p:cNvPr id="16" name="Text Box 7"/>
          <p:cNvSpPr txBox="1">
            <a:spLocks noChangeArrowheads="1"/>
          </p:cNvSpPr>
          <p:nvPr/>
        </p:nvSpPr>
        <p:spPr bwMode="auto">
          <a:xfrm>
            <a:off x="323528" y="4868207"/>
            <a:ext cx="4752528" cy="1818063"/>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dirty="0">
                <a:latin typeface="Calibri" pitchFamily="34" charset="0"/>
              </a:rPr>
              <a:t>a) Il moto della particella dell’onda P in una dimensione trasmette energia come sequenza di compressioni e dilatazioni parallele all’asse x. b) all’interno del fronte d’onda la componente della forza F</a:t>
            </a:r>
            <a:r>
              <a:rPr lang="it-IT" sz="1400" baseline="-25000" dirty="0">
                <a:latin typeface="Calibri" pitchFamily="34" charset="0"/>
              </a:rPr>
              <a:t>x</a:t>
            </a:r>
            <a:r>
              <a:rPr lang="it-IT" sz="1400" dirty="0">
                <a:latin typeface="Calibri" pitchFamily="34" charset="0"/>
              </a:rPr>
              <a:t> della propagazione è distribuita su un elemento di area A</a:t>
            </a:r>
            <a:r>
              <a:rPr lang="it-IT" sz="1400" baseline="-25000" dirty="0">
                <a:latin typeface="Calibri" pitchFamily="34" charset="0"/>
              </a:rPr>
              <a:t>x</a:t>
            </a:r>
            <a:r>
              <a:rPr lang="it-IT" sz="1400" dirty="0">
                <a:latin typeface="Calibri" pitchFamily="34" charset="0"/>
              </a:rPr>
              <a:t> normale all’asse x. c) una particella nella posizione x sente uno spostamento longitudinale u nella direzione x, mentre nella posizione vicina x+dx  lo spostamento corrispondente è u+du. </a:t>
            </a:r>
          </a:p>
        </p:txBody>
      </p:sp>
    </p:spTree>
    <p:extLst>
      <p:ext uri="{BB962C8B-B14F-4D97-AF65-F5344CB8AC3E}">
        <p14:creationId xmlns:p14="http://schemas.microsoft.com/office/powerpoint/2010/main" val="1751677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Users\Antonella\Desktop\Lezioni Fisica Terrestre\immagini\onde sismiche\velocità.bmp"/>
          <p:cNvPicPr>
            <a:picLocks noChangeAspect="1" noChangeArrowheads="1"/>
          </p:cNvPicPr>
          <p:nvPr/>
        </p:nvPicPr>
        <p:blipFill>
          <a:blip r:embed="rId3" cstate="print"/>
          <a:srcRect/>
          <a:stretch>
            <a:fillRect/>
          </a:stretch>
        </p:blipFill>
        <p:spPr bwMode="auto">
          <a:xfrm>
            <a:off x="2627784" y="2636911"/>
            <a:ext cx="3582873" cy="3960441"/>
          </a:xfrm>
          <a:prstGeom prst="rect">
            <a:avLst/>
          </a:prstGeom>
          <a:noFill/>
        </p:spPr>
      </p:pic>
      <p:pic>
        <p:nvPicPr>
          <p:cNvPr id="26628" name="Picture 4" descr="C:\Users\Antonella\Desktop\Lezioni Fisica Terrestre\immagini\onde sismiche\Velocita_delle_onde_sismiche.jpg"/>
          <p:cNvPicPr>
            <a:picLocks noChangeAspect="1" noChangeArrowheads="1"/>
          </p:cNvPicPr>
          <p:nvPr/>
        </p:nvPicPr>
        <p:blipFill>
          <a:blip r:embed="rId4" cstate="print"/>
          <a:srcRect/>
          <a:stretch>
            <a:fillRect/>
          </a:stretch>
        </p:blipFill>
        <p:spPr bwMode="auto">
          <a:xfrm>
            <a:off x="6084168" y="1916832"/>
            <a:ext cx="3070267" cy="2088232"/>
          </a:xfrm>
          <a:prstGeom prst="rect">
            <a:avLst/>
          </a:prstGeom>
          <a:noFill/>
        </p:spPr>
      </p:pic>
      <p:pic>
        <p:nvPicPr>
          <p:cNvPr id="26634" name="Picture 10" descr="C:\Users\Antonella\Desktop\Lezioni Fisica Terrestre\immagini\onde sismiche\costanti elastiche.jpg"/>
          <p:cNvPicPr>
            <a:picLocks noChangeAspect="1" noChangeArrowheads="1"/>
          </p:cNvPicPr>
          <p:nvPr/>
        </p:nvPicPr>
        <p:blipFill>
          <a:blip r:embed="rId5" cstate="print"/>
          <a:srcRect/>
          <a:stretch>
            <a:fillRect/>
          </a:stretch>
        </p:blipFill>
        <p:spPr bwMode="auto">
          <a:xfrm>
            <a:off x="395536" y="2132856"/>
            <a:ext cx="2160240" cy="4730518"/>
          </a:xfrm>
          <a:prstGeom prst="rect">
            <a:avLst/>
          </a:prstGeom>
          <a:noFill/>
        </p:spPr>
      </p:pic>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570F63-A0AE-4140-848E-7A12EEFCAED0}" type="slidenum">
              <a:rPr lang="it-IT" sz="1400" b="1">
                <a:solidFill>
                  <a:srgbClr val="898989"/>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it-IT" sz="1400" b="1">
              <a:solidFill>
                <a:srgbClr val="898989"/>
              </a:solidFill>
              <a:latin typeface="Calibri" pitchFamily="34" charset="0"/>
            </a:endParaRPr>
          </a:p>
        </p:txBody>
      </p:sp>
      <p:sp>
        <p:nvSpPr>
          <p:cNvPr id="22535" name="Text Box 7"/>
          <p:cNvSpPr txBox="1">
            <a:spLocks noChangeArrowheads="1"/>
          </p:cNvSpPr>
          <p:nvPr/>
        </p:nvSpPr>
        <p:spPr bwMode="auto">
          <a:xfrm>
            <a:off x="4283968" y="1268760"/>
            <a:ext cx="2916832" cy="586957"/>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Variazione della velocità delle onde sismiche con la profondità</a:t>
            </a:r>
          </a:p>
        </p:txBody>
      </p:sp>
      <p:sp>
        <p:nvSpPr>
          <p:cNvPr id="14" name="Text Box 7"/>
          <p:cNvSpPr txBox="1">
            <a:spLocks noChangeArrowheads="1"/>
          </p:cNvSpPr>
          <p:nvPr/>
        </p:nvSpPr>
        <p:spPr bwMode="auto">
          <a:xfrm>
            <a:off x="35496" y="1196752"/>
            <a:ext cx="3312368" cy="1079399"/>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Variazione del modulo di incompressibilità K, del modulo di rigidità </a:t>
            </a:r>
            <a:r>
              <a:rPr lang="el-GR" sz="1600" dirty="0">
                <a:latin typeface="Calibri" pitchFamily="34" charset="0"/>
              </a:rPr>
              <a:t>μ</a:t>
            </a:r>
            <a:r>
              <a:rPr lang="it-IT" sz="1600" dirty="0">
                <a:latin typeface="Calibri" pitchFamily="34" charset="0"/>
              </a:rPr>
              <a:t>, della densità </a:t>
            </a:r>
            <a:r>
              <a:rPr lang="el-GR" sz="1600" dirty="0">
                <a:latin typeface="Calibri" pitchFamily="34" charset="0"/>
              </a:rPr>
              <a:t>ρ</a:t>
            </a:r>
            <a:r>
              <a:rPr lang="it-IT" sz="1600" dirty="0">
                <a:latin typeface="Calibri" pitchFamily="34" charset="0"/>
              </a:rPr>
              <a:t>, della gravità g e della pressione p.</a:t>
            </a:r>
          </a:p>
        </p:txBody>
      </p:sp>
    </p:spTree>
    <p:extLst>
      <p:ext uri="{BB962C8B-B14F-4D97-AF65-F5344CB8AC3E}">
        <p14:creationId xmlns:p14="http://schemas.microsoft.com/office/powerpoint/2010/main" val="26527413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0" y="1217149"/>
            <a:ext cx="5436096" cy="5524219"/>
          </a:xfrm>
          <a:prstGeom prst="rect">
            <a:avLst/>
          </a:prstGeom>
          <a:noFill/>
          <a:ln w="9525">
            <a:noFill/>
            <a:miter lim="800000"/>
            <a:headEnd/>
            <a:tailEnd/>
          </a:ln>
        </p:spPr>
      </p:pic>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570F63-A0AE-4140-848E-7A12EEFCAED0}" type="slidenum">
              <a:rPr lang="it-IT" sz="1400" b="1">
                <a:solidFill>
                  <a:srgbClr val="898989"/>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it-IT" sz="1400" b="1">
              <a:solidFill>
                <a:srgbClr val="898989"/>
              </a:solidFill>
              <a:latin typeface="Calibri" pitchFamily="34" charset="0"/>
            </a:endParaRPr>
          </a:p>
        </p:txBody>
      </p:sp>
      <p:sp>
        <p:nvSpPr>
          <p:cNvPr id="14" name="Text Box 7"/>
          <p:cNvSpPr txBox="1">
            <a:spLocks noChangeArrowheads="1"/>
          </p:cNvSpPr>
          <p:nvPr/>
        </p:nvSpPr>
        <p:spPr bwMode="auto">
          <a:xfrm>
            <a:off x="5292080" y="2420888"/>
            <a:ext cx="3744416" cy="833178"/>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Velocità delle onde di corpo (P e S) all’interno della Terra. Dati per il modello della Terra di Dziewonski et al. (1975).</a:t>
            </a:r>
            <a:endParaRPr lang="it-IT" sz="1600" dirty="0">
              <a:solidFill>
                <a:srgbClr val="FF0000"/>
              </a:solidFill>
              <a:latin typeface="Calibri" pitchFamily="34" charset="0"/>
            </a:endParaRPr>
          </a:p>
        </p:txBody>
      </p:sp>
    </p:spTree>
    <p:extLst>
      <p:ext uri="{BB962C8B-B14F-4D97-AF65-F5344CB8AC3E}">
        <p14:creationId xmlns:p14="http://schemas.microsoft.com/office/powerpoint/2010/main" val="32709953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570F63-A0AE-4140-848E-7A12EEFCAED0}" type="slidenum">
              <a:rPr lang="it-IT" sz="1400" b="1">
                <a:solidFill>
                  <a:srgbClr val="898989"/>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it-IT" sz="1400" b="1">
              <a:solidFill>
                <a:srgbClr val="898989"/>
              </a:solidFill>
              <a:latin typeface="Calibri" pitchFamily="34" charset="0"/>
            </a:endParaRPr>
          </a:p>
        </p:txBody>
      </p:sp>
      <p:sp>
        <p:nvSpPr>
          <p:cNvPr id="14" name="Text Box 7"/>
          <p:cNvSpPr txBox="1">
            <a:spLocks noChangeArrowheads="1"/>
          </p:cNvSpPr>
          <p:nvPr/>
        </p:nvSpPr>
        <p:spPr bwMode="auto">
          <a:xfrm>
            <a:off x="179512" y="1196752"/>
            <a:ext cx="8856984" cy="1079399"/>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La velocità delle onde sismiche aumenta all’aumentare dei parametri di Lamè. La loro dipendenza dalla densità invece non è ovvia come potrebbe sembrare: in effetti rocce a densità più alta hanno velocità maggiori. Empiricamente si trova che la relazione è approssimativamente lineare per le rocce medie della crosta e del mantello superiore. Per queste rocce vale la </a:t>
            </a:r>
            <a:r>
              <a:rPr lang="it-IT" sz="1600" dirty="0">
                <a:solidFill>
                  <a:srgbClr val="FF0000"/>
                </a:solidFill>
                <a:latin typeface="Calibri" pitchFamily="34" charset="0"/>
              </a:rPr>
              <a:t>legge di Birch</a:t>
            </a:r>
            <a:r>
              <a:rPr lang="it-IT" sz="1600" dirty="0">
                <a:latin typeface="Calibri" pitchFamily="34" charset="0"/>
              </a:rPr>
              <a:t>:</a:t>
            </a:r>
            <a:endParaRPr lang="it-IT" sz="1600" dirty="0">
              <a:solidFill>
                <a:srgbClr val="FF0000"/>
              </a:solidFill>
              <a:latin typeface="Calibri" pitchFamily="34" charset="0"/>
            </a:endParaRPr>
          </a:p>
        </p:txBody>
      </p:sp>
      <p:pic>
        <p:nvPicPr>
          <p:cNvPr id="27650" name="Picture 2"/>
          <p:cNvPicPr>
            <a:picLocks noChangeAspect="1" noChangeArrowheads="1"/>
          </p:cNvPicPr>
          <p:nvPr/>
        </p:nvPicPr>
        <p:blipFill>
          <a:blip r:embed="rId4" cstate="print"/>
          <a:srcRect/>
          <a:stretch>
            <a:fillRect/>
          </a:stretch>
        </p:blipFill>
        <p:spPr bwMode="auto">
          <a:xfrm>
            <a:off x="0" y="2492896"/>
            <a:ext cx="5669052" cy="3861048"/>
          </a:xfrm>
          <a:prstGeom prst="rect">
            <a:avLst/>
          </a:prstGeom>
          <a:noFill/>
          <a:ln w="9525">
            <a:noFill/>
            <a:miter lim="800000"/>
            <a:headEnd/>
            <a:tailEnd/>
          </a:ln>
        </p:spPr>
      </p:pic>
      <p:graphicFrame>
        <p:nvGraphicFramePr>
          <p:cNvPr id="13" name="Object 12"/>
          <p:cNvGraphicFramePr>
            <a:graphicFrameLocks noChangeAspect="1"/>
          </p:cNvGraphicFramePr>
          <p:nvPr/>
        </p:nvGraphicFramePr>
        <p:xfrm>
          <a:off x="6516216" y="2348880"/>
          <a:ext cx="1152128" cy="361452"/>
        </p:xfrm>
        <a:graphic>
          <a:graphicData uri="http://schemas.openxmlformats.org/presentationml/2006/ole">
            <mc:AlternateContent xmlns:mc="http://schemas.openxmlformats.org/markup-compatibility/2006">
              <mc:Choice xmlns:v="urn:schemas-microsoft-com:vml" Requires="v">
                <p:oleObj spid="_x0000_s94237" name="Equation" r:id="rId5" imgW="647640" imgH="203040" progId="Equation.3">
                  <p:embed/>
                </p:oleObj>
              </mc:Choice>
              <mc:Fallback>
                <p:oleObj name="Equation" r:id="rId5" imgW="64764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2348880"/>
                        <a:ext cx="1152128" cy="3614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7"/>
          <p:cNvSpPr txBox="1">
            <a:spLocks noChangeArrowheads="1"/>
          </p:cNvSpPr>
          <p:nvPr/>
        </p:nvSpPr>
        <p:spPr bwMode="auto">
          <a:xfrm>
            <a:off x="5508104" y="3356992"/>
            <a:ext cx="3240360" cy="1571842"/>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Esempi della legge di Birch. Misure in laboratorio fatte su roccia crostale alla pressione di a) 0.2 GPa, b) 0.6 GPa, c) 1.0 GPa, che corrispondono approssimativamente alle profondità di 6, 18, e 30 km. </a:t>
            </a:r>
            <a:endParaRPr lang="it-IT" sz="1600" dirty="0">
              <a:solidFill>
                <a:srgbClr val="FF0000"/>
              </a:solidFill>
              <a:latin typeface="Calibri" pitchFamily="34" charset="0"/>
            </a:endParaRPr>
          </a:p>
        </p:txBody>
      </p:sp>
    </p:spTree>
    <p:extLst>
      <p:ext uri="{BB962C8B-B14F-4D97-AF65-F5344CB8AC3E}">
        <p14:creationId xmlns:p14="http://schemas.microsoft.com/office/powerpoint/2010/main" val="14325055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570F63-A0AE-4140-848E-7A12EEFCAED0}" type="slidenum">
              <a:rPr lang="it-IT" sz="1400" b="1">
                <a:solidFill>
                  <a:srgbClr val="898989"/>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it-IT" sz="1400" b="1">
              <a:solidFill>
                <a:srgbClr val="898989"/>
              </a:solidFill>
              <a:latin typeface="Calibri" pitchFamily="34" charset="0"/>
            </a:endParaRPr>
          </a:p>
        </p:txBody>
      </p:sp>
      <p:sp>
        <p:nvSpPr>
          <p:cNvPr id="14" name="Text Box 7"/>
          <p:cNvSpPr txBox="1">
            <a:spLocks noChangeArrowheads="1"/>
          </p:cNvSpPr>
          <p:nvPr/>
        </p:nvSpPr>
        <p:spPr bwMode="auto">
          <a:xfrm>
            <a:off x="179512" y="1196752"/>
            <a:ext cx="8856984" cy="340735"/>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Per rocce sedimentarie la relazione non è più valida e va usata la </a:t>
            </a:r>
            <a:r>
              <a:rPr lang="it-IT" sz="1600" dirty="0">
                <a:solidFill>
                  <a:srgbClr val="FF0000"/>
                </a:solidFill>
                <a:latin typeface="Calibri" pitchFamily="34" charset="0"/>
              </a:rPr>
              <a:t>curva empirica di Nafe-Drake</a:t>
            </a:r>
            <a:r>
              <a:rPr lang="it-IT" sz="1600" dirty="0">
                <a:latin typeface="Calibri" pitchFamily="34" charset="0"/>
              </a:rPr>
              <a:t>:</a:t>
            </a:r>
            <a:endParaRPr lang="it-IT" sz="1600" dirty="0">
              <a:solidFill>
                <a:srgbClr val="FF0000"/>
              </a:solidFill>
              <a:latin typeface="Calibri" pitchFamily="34" charset="0"/>
            </a:endParaRPr>
          </a:p>
        </p:txBody>
      </p:sp>
      <p:pic>
        <p:nvPicPr>
          <p:cNvPr id="28675" name="Picture 3"/>
          <p:cNvPicPr>
            <a:picLocks noChangeAspect="1" noChangeArrowheads="1"/>
          </p:cNvPicPr>
          <p:nvPr/>
        </p:nvPicPr>
        <p:blipFill>
          <a:blip r:embed="rId3" cstate="print"/>
          <a:srcRect/>
          <a:stretch>
            <a:fillRect/>
          </a:stretch>
        </p:blipFill>
        <p:spPr bwMode="auto">
          <a:xfrm>
            <a:off x="611560" y="1700808"/>
            <a:ext cx="4032448" cy="5032229"/>
          </a:xfrm>
          <a:prstGeom prst="rect">
            <a:avLst/>
          </a:prstGeom>
          <a:noFill/>
          <a:ln w="9525">
            <a:noFill/>
            <a:miter lim="800000"/>
            <a:headEnd/>
            <a:tailEnd/>
          </a:ln>
        </p:spPr>
      </p:pic>
      <p:sp>
        <p:nvSpPr>
          <p:cNvPr id="11" name="Text Box 7"/>
          <p:cNvSpPr txBox="1">
            <a:spLocks noChangeArrowheads="1"/>
          </p:cNvSpPr>
          <p:nvPr/>
        </p:nvSpPr>
        <p:spPr bwMode="auto">
          <a:xfrm>
            <a:off x="5292080" y="2924944"/>
            <a:ext cx="3240360" cy="2064284"/>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Relazione tra velocità sismiche e densità indicata come curva di Nafe-Drake dopo i suoi ideatori.  Cerchi aperti sono i valori per rocce ignee e metamorfiche; cerchi solidi per rocce sedimentarie; le croci mostrano una modello lineare da Birch 1964. </a:t>
            </a:r>
            <a:endParaRPr lang="it-IT" sz="1600" dirty="0">
              <a:solidFill>
                <a:srgbClr val="FF0000"/>
              </a:solidFill>
              <a:latin typeface="Calibri" pitchFamily="34" charset="0"/>
            </a:endParaRPr>
          </a:p>
        </p:txBody>
      </p:sp>
    </p:spTree>
    <p:extLst>
      <p:ext uri="{BB962C8B-B14F-4D97-AF65-F5344CB8AC3E}">
        <p14:creationId xmlns:p14="http://schemas.microsoft.com/office/powerpoint/2010/main" val="27687453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B55110-CA8E-46DF-9CBB-21F553671D56}"/>
              </a:ext>
            </a:extLst>
          </p:cNvPr>
          <p:cNvSpPr>
            <a:spLocks noGrp="1"/>
          </p:cNvSpPr>
          <p:nvPr>
            <p:ph type="sldNum" idx="11"/>
          </p:nvPr>
        </p:nvSpPr>
        <p:spPr/>
        <p:txBody>
          <a:bodyPr/>
          <a:lstStyle/>
          <a:p>
            <a:fld id="{1085DE87-C515-4485-B35B-A1D496760DEA}" type="slidenum">
              <a:rPr lang="it-IT" smtClean="0"/>
              <a:pPr/>
              <a:t>8</a:t>
            </a:fld>
            <a:endParaRPr lang="it-IT"/>
          </a:p>
        </p:txBody>
      </p:sp>
      <p:pic>
        <p:nvPicPr>
          <p:cNvPr id="3" name="Picture 2">
            <a:extLst>
              <a:ext uri="{FF2B5EF4-FFF2-40B4-BE49-F238E27FC236}">
                <a16:creationId xmlns:a16="http://schemas.microsoft.com/office/drawing/2014/main" id="{F8961E53-1089-4AC5-95E3-A3E956FFDC66}"/>
              </a:ext>
            </a:extLst>
          </p:cNvPr>
          <p:cNvPicPr>
            <a:picLocks noChangeAspect="1"/>
          </p:cNvPicPr>
          <p:nvPr/>
        </p:nvPicPr>
        <p:blipFill rotWithShape="1">
          <a:blip r:embed="rId3"/>
          <a:srcRect l="43700" t="67281" r="33463" b="9677"/>
          <a:stretch/>
        </p:blipFill>
        <p:spPr>
          <a:xfrm>
            <a:off x="4716016" y="1700808"/>
            <a:ext cx="3969197" cy="2189904"/>
          </a:xfrm>
          <a:prstGeom prst="rect">
            <a:avLst/>
          </a:prstGeom>
        </p:spPr>
      </p:pic>
      <p:pic>
        <p:nvPicPr>
          <p:cNvPr id="4" name="Picture 3">
            <a:extLst>
              <a:ext uri="{FF2B5EF4-FFF2-40B4-BE49-F238E27FC236}">
                <a16:creationId xmlns:a16="http://schemas.microsoft.com/office/drawing/2014/main" id="{4A0BEB33-9E2D-4136-BC3D-D45ECEC6CC38}"/>
              </a:ext>
            </a:extLst>
          </p:cNvPr>
          <p:cNvPicPr>
            <a:picLocks noChangeAspect="1"/>
          </p:cNvPicPr>
          <p:nvPr/>
        </p:nvPicPr>
        <p:blipFill rotWithShape="1">
          <a:blip r:embed="rId3"/>
          <a:srcRect l="45183" t="13830" r="35917" b="66019"/>
          <a:stretch/>
        </p:blipFill>
        <p:spPr>
          <a:xfrm>
            <a:off x="323528" y="1700808"/>
            <a:ext cx="3341168" cy="1948060"/>
          </a:xfrm>
          <a:prstGeom prst="rect">
            <a:avLst/>
          </a:prstGeom>
        </p:spPr>
      </p:pic>
      <p:pic>
        <p:nvPicPr>
          <p:cNvPr id="5" name="Picture 4">
            <a:extLst>
              <a:ext uri="{FF2B5EF4-FFF2-40B4-BE49-F238E27FC236}">
                <a16:creationId xmlns:a16="http://schemas.microsoft.com/office/drawing/2014/main" id="{0A29A225-9ABF-47FE-A839-4CF798F18D3E}"/>
              </a:ext>
            </a:extLst>
          </p:cNvPr>
          <p:cNvPicPr>
            <a:picLocks noChangeAspect="1"/>
          </p:cNvPicPr>
          <p:nvPr/>
        </p:nvPicPr>
        <p:blipFill rotWithShape="1">
          <a:blip r:embed="rId3"/>
          <a:srcRect l="42821" t="41192" r="34342" b="41808"/>
          <a:stretch/>
        </p:blipFill>
        <p:spPr>
          <a:xfrm>
            <a:off x="1845278" y="4012135"/>
            <a:ext cx="5270423" cy="2145344"/>
          </a:xfrm>
          <a:prstGeom prst="rect">
            <a:avLst/>
          </a:prstGeom>
        </p:spPr>
      </p:pic>
      <p:sp>
        <p:nvSpPr>
          <p:cNvPr id="6" name="Rectangle 5">
            <a:extLst>
              <a:ext uri="{FF2B5EF4-FFF2-40B4-BE49-F238E27FC236}">
                <a16:creationId xmlns:a16="http://schemas.microsoft.com/office/drawing/2014/main" id="{D0063738-6A05-43D5-A1CB-0279134E7FA8}"/>
              </a:ext>
            </a:extLst>
          </p:cNvPr>
          <p:cNvSpPr/>
          <p:nvPr/>
        </p:nvSpPr>
        <p:spPr>
          <a:xfrm>
            <a:off x="251520" y="6351749"/>
            <a:ext cx="5149592" cy="369332"/>
          </a:xfrm>
          <a:prstGeom prst="rect">
            <a:avLst/>
          </a:prstGeom>
        </p:spPr>
        <p:txBody>
          <a:bodyPr wrap="square">
            <a:spAutoFit/>
          </a:bodyPr>
          <a:lstStyle/>
          <a:p>
            <a:r>
              <a:rPr lang="en-US" dirty="0"/>
              <a:t>https://dosits.org/science/advanced-topics/phase/</a:t>
            </a:r>
          </a:p>
        </p:txBody>
      </p:sp>
      <p:sp>
        <p:nvSpPr>
          <p:cNvPr id="7" name="TextBox 6">
            <a:extLst>
              <a:ext uri="{FF2B5EF4-FFF2-40B4-BE49-F238E27FC236}">
                <a16:creationId xmlns:a16="http://schemas.microsoft.com/office/drawing/2014/main" id="{D05E644C-9AEF-4314-9A3A-A6F498B29DA6}"/>
              </a:ext>
            </a:extLst>
          </p:cNvPr>
          <p:cNvSpPr txBox="1"/>
          <p:nvPr/>
        </p:nvSpPr>
        <p:spPr>
          <a:xfrm>
            <a:off x="3563888" y="1042751"/>
            <a:ext cx="1415772" cy="646331"/>
          </a:xfrm>
          <a:prstGeom prst="rect">
            <a:avLst/>
          </a:prstGeom>
          <a:noFill/>
        </p:spPr>
        <p:txBody>
          <a:bodyPr wrap="none" rtlCol="0">
            <a:spAutoFit/>
          </a:bodyPr>
          <a:lstStyle/>
          <a:p>
            <a:r>
              <a:rPr lang="en-US" sz="3600" dirty="0"/>
              <a:t>PHASE</a:t>
            </a:r>
          </a:p>
        </p:txBody>
      </p:sp>
    </p:spTree>
    <p:extLst>
      <p:ext uri="{BB962C8B-B14F-4D97-AF65-F5344CB8AC3E}">
        <p14:creationId xmlns:p14="http://schemas.microsoft.com/office/powerpoint/2010/main" val="4030883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570F63-A0AE-4140-848E-7A12EEFCAED0}" type="slidenum">
              <a:rPr lang="it-IT" sz="1400" b="1">
                <a:solidFill>
                  <a:srgbClr val="898989"/>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it-IT" sz="1400" b="1">
              <a:solidFill>
                <a:srgbClr val="898989"/>
              </a:solidFill>
              <a:latin typeface="Calibri" pitchFamily="34" charset="0"/>
            </a:endParaRPr>
          </a:p>
        </p:txBody>
      </p:sp>
      <p:grpSp>
        <p:nvGrpSpPr>
          <p:cNvPr id="40" name="Group 39"/>
          <p:cNvGrpSpPr/>
          <p:nvPr/>
        </p:nvGrpSpPr>
        <p:grpSpPr>
          <a:xfrm>
            <a:off x="611560" y="1484784"/>
            <a:ext cx="8353425" cy="2087562"/>
            <a:chOff x="611188" y="1485454"/>
            <a:chExt cx="8353425" cy="2087562"/>
          </a:xfrm>
        </p:grpSpPr>
        <p:sp>
          <p:nvSpPr>
            <p:cNvPr id="20" name="Freeform 18"/>
            <p:cNvSpPr>
              <a:spLocks/>
            </p:cNvSpPr>
            <p:nvPr/>
          </p:nvSpPr>
          <p:spPr bwMode="auto">
            <a:xfrm>
              <a:off x="755650" y="2191891"/>
              <a:ext cx="3600450" cy="1104900"/>
            </a:xfrm>
            <a:custGeom>
              <a:avLst/>
              <a:gdLst/>
              <a:ahLst/>
              <a:cxnLst>
                <a:cxn ang="0">
                  <a:pos x="0" y="598"/>
                </a:cxn>
                <a:cxn ang="0">
                  <a:pos x="91" y="689"/>
                </a:cxn>
                <a:cxn ang="0">
                  <a:pos x="272" y="643"/>
                </a:cxn>
                <a:cxn ang="0">
                  <a:pos x="408" y="462"/>
                </a:cxn>
                <a:cxn ang="0">
                  <a:pos x="544" y="99"/>
                </a:cxn>
                <a:cxn ang="0">
                  <a:pos x="726" y="8"/>
                </a:cxn>
                <a:cxn ang="0">
                  <a:pos x="907" y="144"/>
                </a:cxn>
                <a:cxn ang="0">
                  <a:pos x="1134" y="326"/>
                </a:cxn>
                <a:cxn ang="0">
                  <a:pos x="1542" y="462"/>
                </a:cxn>
                <a:cxn ang="0">
                  <a:pos x="2268" y="553"/>
                </a:cxn>
              </a:cxnLst>
              <a:rect l="0" t="0" r="r" b="b"/>
              <a:pathLst>
                <a:path w="2268" h="696">
                  <a:moveTo>
                    <a:pt x="0" y="598"/>
                  </a:moveTo>
                  <a:cubicBezTo>
                    <a:pt x="23" y="640"/>
                    <a:pt x="46" y="682"/>
                    <a:pt x="91" y="689"/>
                  </a:cubicBezTo>
                  <a:cubicBezTo>
                    <a:pt x="136" y="696"/>
                    <a:pt x="219" y="681"/>
                    <a:pt x="272" y="643"/>
                  </a:cubicBezTo>
                  <a:cubicBezTo>
                    <a:pt x="325" y="605"/>
                    <a:pt x="363" y="553"/>
                    <a:pt x="408" y="462"/>
                  </a:cubicBezTo>
                  <a:cubicBezTo>
                    <a:pt x="453" y="371"/>
                    <a:pt x="491" y="174"/>
                    <a:pt x="544" y="99"/>
                  </a:cubicBezTo>
                  <a:cubicBezTo>
                    <a:pt x="597" y="24"/>
                    <a:pt x="666" y="0"/>
                    <a:pt x="726" y="8"/>
                  </a:cubicBezTo>
                  <a:cubicBezTo>
                    <a:pt x="786" y="16"/>
                    <a:pt x="839" y="91"/>
                    <a:pt x="907" y="144"/>
                  </a:cubicBezTo>
                  <a:cubicBezTo>
                    <a:pt x="975" y="197"/>
                    <a:pt x="1028" y="273"/>
                    <a:pt x="1134" y="326"/>
                  </a:cubicBezTo>
                  <a:cubicBezTo>
                    <a:pt x="1240" y="379"/>
                    <a:pt x="1353" y="424"/>
                    <a:pt x="1542" y="462"/>
                  </a:cubicBezTo>
                  <a:cubicBezTo>
                    <a:pt x="1731" y="500"/>
                    <a:pt x="2147" y="538"/>
                    <a:pt x="2268" y="553"/>
                  </a:cubicBezTo>
                </a:path>
              </a:pathLst>
            </a:custGeom>
            <a:noFill/>
            <a:ln w="25400">
              <a:solidFill>
                <a:schemeClr val="accent2"/>
              </a:solidFill>
              <a:round/>
              <a:headEnd/>
              <a:tailEnd/>
            </a:ln>
            <a:effectLst/>
          </p:spPr>
          <p:txBody>
            <a:bodyPr/>
            <a:lstStyle/>
            <a:p>
              <a:endParaRPr lang="it-IT"/>
            </a:p>
          </p:txBody>
        </p:sp>
        <p:sp>
          <p:nvSpPr>
            <p:cNvPr id="21" name="Line 20"/>
            <p:cNvSpPr>
              <a:spLocks noChangeShapeType="1"/>
            </p:cNvSpPr>
            <p:nvPr/>
          </p:nvSpPr>
          <p:spPr bwMode="auto">
            <a:xfrm>
              <a:off x="611188" y="3141216"/>
              <a:ext cx="3816350" cy="0"/>
            </a:xfrm>
            <a:prstGeom prst="line">
              <a:avLst/>
            </a:prstGeom>
            <a:noFill/>
            <a:ln w="25400">
              <a:solidFill>
                <a:schemeClr val="tx1"/>
              </a:solidFill>
              <a:round/>
              <a:headEnd/>
              <a:tailEnd type="triangle" w="med" len="med"/>
            </a:ln>
            <a:effectLst/>
          </p:spPr>
          <p:txBody>
            <a:bodyPr/>
            <a:lstStyle/>
            <a:p>
              <a:endParaRPr lang="it-IT"/>
            </a:p>
          </p:txBody>
        </p:sp>
        <p:sp>
          <p:nvSpPr>
            <p:cNvPr id="22" name="Line 23"/>
            <p:cNvSpPr>
              <a:spLocks noChangeShapeType="1"/>
            </p:cNvSpPr>
            <p:nvPr/>
          </p:nvSpPr>
          <p:spPr bwMode="auto">
            <a:xfrm flipV="1">
              <a:off x="971550" y="1485454"/>
              <a:ext cx="0" cy="2016125"/>
            </a:xfrm>
            <a:prstGeom prst="line">
              <a:avLst/>
            </a:prstGeom>
            <a:noFill/>
            <a:ln w="25400">
              <a:solidFill>
                <a:schemeClr val="tx1"/>
              </a:solidFill>
              <a:round/>
              <a:headEnd/>
              <a:tailEnd type="triangle" w="med" len="med"/>
            </a:ln>
            <a:effectLst/>
          </p:spPr>
          <p:txBody>
            <a:bodyPr/>
            <a:lstStyle/>
            <a:p>
              <a:endParaRPr lang="it-IT"/>
            </a:p>
          </p:txBody>
        </p:sp>
        <p:sp>
          <p:nvSpPr>
            <p:cNvPr id="23" name="Line 26"/>
            <p:cNvSpPr>
              <a:spLocks noChangeShapeType="1"/>
            </p:cNvSpPr>
            <p:nvPr/>
          </p:nvSpPr>
          <p:spPr bwMode="auto">
            <a:xfrm flipV="1">
              <a:off x="1763713" y="2204591"/>
              <a:ext cx="0" cy="936625"/>
            </a:xfrm>
            <a:prstGeom prst="line">
              <a:avLst/>
            </a:prstGeom>
            <a:noFill/>
            <a:ln w="25400">
              <a:solidFill>
                <a:schemeClr val="tx1"/>
              </a:solidFill>
              <a:prstDash val="sysDot"/>
              <a:round/>
              <a:headEnd/>
              <a:tailEnd/>
            </a:ln>
            <a:effectLst/>
          </p:spPr>
          <p:txBody>
            <a:bodyPr/>
            <a:lstStyle/>
            <a:p>
              <a:endParaRPr lang="it-IT"/>
            </a:p>
          </p:txBody>
        </p:sp>
        <p:sp>
          <p:nvSpPr>
            <p:cNvPr id="24" name="Text Box 27"/>
            <p:cNvSpPr txBox="1">
              <a:spLocks noChangeArrowheads="1"/>
            </p:cNvSpPr>
            <p:nvPr/>
          </p:nvSpPr>
          <p:spPr bwMode="auto">
            <a:xfrm>
              <a:off x="1476375" y="3212654"/>
              <a:ext cx="647700" cy="304800"/>
            </a:xfrm>
            <a:prstGeom prst="rect">
              <a:avLst/>
            </a:prstGeom>
            <a:noFill/>
            <a:ln w="9525">
              <a:noFill/>
              <a:miter lim="800000"/>
              <a:headEnd/>
              <a:tailEnd/>
            </a:ln>
            <a:effectLst/>
          </p:spPr>
          <p:txBody>
            <a:bodyPr>
              <a:spAutoFit/>
            </a:bodyPr>
            <a:lstStyle/>
            <a:p>
              <a:pPr>
                <a:spcBef>
                  <a:spcPct val="50000"/>
                </a:spcBef>
              </a:pPr>
              <a:r>
                <a:rPr lang="en-US" sz="1400" b="0"/>
                <a:t>x=x</a:t>
              </a:r>
              <a:r>
                <a:rPr lang="en-US" sz="1400" b="0" baseline="-25000"/>
                <a:t>0</a:t>
              </a:r>
              <a:endParaRPr lang="it-IT" sz="1400" b="0"/>
            </a:p>
          </p:txBody>
        </p:sp>
        <p:sp>
          <p:nvSpPr>
            <p:cNvPr id="25" name="Text Box 28"/>
            <p:cNvSpPr txBox="1">
              <a:spLocks noChangeArrowheads="1"/>
            </p:cNvSpPr>
            <p:nvPr/>
          </p:nvSpPr>
          <p:spPr bwMode="auto">
            <a:xfrm>
              <a:off x="1042988" y="1556891"/>
              <a:ext cx="576262" cy="314325"/>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400" b="0"/>
                <a:t>t=t</a:t>
              </a:r>
              <a:r>
                <a:rPr lang="en-US" sz="1400" b="0" baseline="-25000"/>
                <a:t>0</a:t>
              </a:r>
              <a:endParaRPr lang="it-IT" sz="1400" b="0"/>
            </a:p>
          </p:txBody>
        </p:sp>
        <p:sp>
          <p:nvSpPr>
            <p:cNvPr id="26" name="Text Box 29"/>
            <p:cNvSpPr txBox="1">
              <a:spLocks noChangeArrowheads="1"/>
            </p:cNvSpPr>
            <p:nvPr/>
          </p:nvSpPr>
          <p:spPr bwMode="auto">
            <a:xfrm>
              <a:off x="611188" y="1701354"/>
              <a:ext cx="287337" cy="304800"/>
            </a:xfrm>
            <a:prstGeom prst="rect">
              <a:avLst/>
            </a:prstGeom>
            <a:noFill/>
            <a:ln w="9525">
              <a:noFill/>
              <a:miter lim="800000"/>
              <a:headEnd/>
              <a:tailEnd/>
            </a:ln>
            <a:effectLst/>
          </p:spPr>
          <p:txBody>
            <a:bodyPr>
              <a:spAutoFit/>
            </a:bodyPr>
            <a:lstStyle/>
            <a:p>
              <a:pPr>
                <a:spcBef>
                  <a:spcPct val="50000"/>
                </a:spcBef>
              </a:pPr>
              <a:r>
                <a:rPr lang="en-US" sz="1400" b="0"/>
                <a:t>f</a:t>
              </a:r>
              <a:endParaRPr lang="it-IT" sz="1400" b="0"/>
            </a:p>
          </p:txBody>
        </p:sp>
        <p:sp>
          <p:nvSpPr>
            <p:cNvPr id="27" name="Text Box 30"/>
            <p:cNvSpPr txBox="1">
              <a:spLocks noChangeArrowheads="1"/>
            </p:cNvSpPr>
            <p:nvPr/>
          </p:nvSpPr>
          <p:spPr bwMode="auto">
            <a:xfrm>
              <a:off x="2339975" y="1845816"/>
              <a:ext cx="936625" cy="314325"/>
            </a:xfrm>
            <a:prstGeom prst="rect">
              <a:avLst/>
            </a:prstGeom>
            <a:noFill/>
            <a:ln w="9525">
              <a:solidFill>
                <a:schemeClr val="tx1"/>
              </a:solidFill>
              <a:miter lim="800000"/>
              <a:headEnd/>
              <a:tailEnd/>
            </a:ln>
            <a:effectLst/>
          </p:spPr>
          <p:txBody>
            <a:bodyPr>
              <a:spAutoFit/>
            </a:bodyPr>
            <a:lstStyle/>
            <a:p>
              <a:pPr>
                <a:spcBef>
                  <a:spcPct val="50000"/>
                </a:spcBef>
              </a:pPr>
              <a:r>
                <a:rPr lang="en-US" sz="1400" b="0" dirty="0"/>
                <a:t>f(x-ct</a:t>
              </a:r>
              <a:r>
                <a:rPr lang="en-US" sz="1400" b="0" baseline="-25000" dirty="0"/>
                <a:t>0</a:t>
              </a:r>
              <a:r>
                <a:rPr lang="en-US" sz="1400" b="0" dirty="0"/>
                <a:t>)</a:t>
              </a:r>
              <a:endParaRPr lang="it-IT" sz="1400" b="0" baseline="-25000" dirty="0"/>
            </a:p>
          </p:txBody>
        </p:sp>
        <p:sp>
          <p:nvSpPr>
            <p:cNvPr id="28" name="Text Box 31"/>
            <p:cNvSpPr txBox="1">
              <a:spLocks noChangeArrowheads="1"/>
            </p:cNvSpPr>
            <p:nvPr/>
          </p:nvSpPr>
          <p:spPr bwMode="auto">
            <a:xfrm>
              <a:off x="3851275" y="3212654"/>
              <a:ext cx="287338" cy="304800"/>
            </a:xfrm>
            <a:prstGeom prst="rect">
              <a:avLst/>
            </a:prstGeom>
            <a:noFill/>
            <a:ln w="9525">
              <a:noFill/>
              <a:miter lim="800000"/>
              <a:headEnd/>
              <a:tailEnd/>
            </a:ln>
            <a:effectLst/>
          </p:spPr>
          <p:txBody>
            <a:bodyPr>
              <a:spAutoFit/>
            </a:bodyPr>
            <a:lstStyle/>
            <a:p>
              <a:pPr>
                <a:spcBef>
                  <a:spcPct val="50000"/>
                </a:spcBef>
              </a:pPr>
              <a:r>
                <a:rPr lang="en-US" sz="1400" b="0"/>
                <a:t>x</a:t>
              </a:r>
              <a:endParaRPr lang="it-IT" sz="1400" b="0"/>
            </a:p>
          </p:txBody>
        </p:sp>
        <p:sp>
          <p:nvSpPr>
            <p:cNvPr id="29" name="Freeform 34"/>
            <p:cNvSpPr>
              <a:spLocks/>
            </p:cNvSpPr>
            <p:nvPr/>
          </p:nvSpPr>
          <p:spPr bwMode="auto">
            <a:xfrm>
              <a:off x="5292725" y="2191891"/>
              <a:ext cx="3600450" cy="1104900"/>
            </a:xfrm>
            <a:custGeom>
              <a:avLst/>
              <a:gdLst/>
              <a:ahLst/>
              <a:cxnLst>
                <a:cxn ang="0">
                  <a:pos x="0" y="598"/>
                </a:cxn>
                <a:cxn ang="0">
                  <a:pos x="91" y="689"/>
                </a:cxn>
                <a:cxn ang="0">
                  <a:pos x="272" y="643"/>
                </a:cxn>
                <a:cxn ang="0">
                  <a:pos x="408" y="462"/>
                </a:cxn>
                <a:cxn ang="0">
                  <a:pos x="544" y="99"/>
                </a:cxn>
                <a:cxn ang="0">
                  <a:pos x="726" y="8"/>
                </a:cxn>
                <a:cxn ang="0">
                  <a:pos x="907" y="144"/>
                </a:cxn>
                <a:cxn ang="0">
                  <a:pos x="1134" y="326"/>
                </a:cxn>
                <a:cxn ang="0">
                  <a:pos x="1542" y="462"/>
                </a:cxn>
                <a:cxn ang="0">
                  <a:pos x="2268" y="553"/>
                </a:cxn>
              </a:cxnLst>
              <a:rect l="0" t="0" r="r" b="b"/>
              <a:pathLst>
                <a:path w="2268" h="696">
                  <a:moveTo>
                    <a:pt x="0" y="598"/>
                  </a:moveTo>
                  <a:cubicBezTo>
                    <a:pt x="23" y="640"/>
                    <a:pt x="46" y="682"/>
                    <a:pt x="91" y="689"/>
                  </a:cubicBezTo>
                  <a:cubicBezTo>
                    <a:pt x="136" y="696"/>
                    <a:pt x="219" y="681"/>
                    <a:pt x="272" y="643"/>
                  </a:cubicBezTo>
                  <a:cubicBezTo>
                    <a:pt x="325" y="605"/>
                    <a:pt x="363" y="553"/>
                    <a:pt x="408" y="462"/>
                  </a:cubicBezTo>
                  <a:cubicBezTo>
                    <a:pt x="453" y="371"/>
                    <a:pt x="491" y="174"/>
                    <a:pt x="544" y="99"/>
                  </a:cubicBezTo>
                  <a:cubicBezTo>
                    <a:pt x="597" y="24"/>
                    <a:pt x="666" y="0"/>
                    <a:pt x="726" y="8"/>
                  </a:cubicBezTo>
                  <a:cubicBezTo>
                    <a:pt x="786" y="16"/>
                    <a:pt x="839" y="91"/>
                    <a:pt x="907" y="144"/>
                  </a:cubicBezTo>
                  <a:cubicBezTo>
                    <a:pt x="975" y="197"/>
                    <a:pt x="1028" y="273"/>
                    <a:pt x="1134" y="326"/>
                  </a:cubicBezTo>
                  <a:cubicBezTo>
                    <a:pt x="1240" y="379"/>
                    <a:pt x="1353" y="424"/>
                    <a:pt x="1542" y="462"/>
                  </a:cubicBezTo>
                  <a:cubicBezTo>
                    <a:pt x="1731" y="500"/>
                    <a:pt x="2147" y="538"/>
                    <a:pt x="2268" y="553"/>
                  </a:cubicBezTo>
                </a:path>
              </a:pathLst>
            </a:custGeom>
            <a:noFill/>
            <a:ln w="25400">
              <a:solidFill>
                <a:schemeClr val="accent2"/>
              </a:solidFill>
              <a:round/>
              <a:headEnd/>
              <a:tailEnd/>
            </a:ln>
            <a:effectLst/>
          </p:spPr>
          <p:txBody>
            <a:bodyPr/>
            <a:lstStyle/>
            <a:p>
              <a:endParaRPr lang="it-IT"/>
            </a:p>
          </p:txBody>
        </p:sp>
        <p:sp>
          <p:nvSpPr>
            <p:cNvPr id="30" name="Line 35"/>
            <p:cNvSpPr>
              <a:spLocks noChangeShapeType="1"/>
            </p:cNvSpPr>
            <p:nvPr/>
          </p:nvSpPr>
          <p:spPr bwMode="auto">
            <a:xfrm flipV="1">
              <a:off x="5148263" y="1485454"/>
              <a:ext cx="0" cy="2016125"/>
            </a:xfrm>
            <a:prstGeom prst="line">
              <a:avLst/>
            </a:prstGeom>
            <a:noFill/>
            <a:ln w="25400">
              <a:solidFill>
                <a:schemeClr val="tx1"/>
              </a:solidFill>
              <a:round/>
              <a:headEnd/>
              <a:tailEnd type="triangle" w="med" len="med"/>
            </a:ln>
            <a:effectLst/>
          </p:spPr>
          <p:txBody>
            <a:bodyPr/>
            <a:lstStyle/>
            <a:p>
              <a:endParaRPr lang="it-IT"/>
            </a:p>
          </p:txBody>
        </p:sp>
        <p:sp>
          <p:nvSpPr>
            <p:cNvPr id="31" name="Line 36"/>
            <p:cNvSpPr>
              <a:spLocks noChangeShapeType="1"/>
            </p:cNvSpPr>
            <p:nvPr/>
          </p:nvSpPr>
          <p:spPr bwMode="auto">
            <a:xfrm flipV="1">
              <a:off x="5940425" y="2204591"/>
              <a:ext cx="0" cy="936625"/>
            </a:xfrm>
            <a:prstGeom prst="line">
              <a:avLst/>
            </a:prstGeom>
            <a:noFill/>
            <a:ln w="25400">
              <a:solidFill>
                <a:schemeClr val="tx1"/>
              </a:solidFill>
              <a:prstDash val="sysDot"/>
              <a:round/>
              <a:headEnd/>
              <a:tailEnd/>
            </a:ln>
            <a:effectLst/>
          </p:spPr>
          <p:txBody>
            <a:bodyPr/>
            <a:lstStyle/>
            <a:p>
              <a:endParaRPr lang="it-IT"/>
            </a:p>
          </p:txBody>
        </p:sp>
        <p:sp>
          <p:nvSpPr>
            <p:cNvPr id="32" name="Text Box 37"/>
            <p:cNvSpPr txBox="1">
              <a:spLocks noChangeArrowheads="1"/>
            </p:cNvSpPr>
            <p:nvPr/>
          </p:nvSpPr>
          <p:spPr bwMode="auto">
            <a:xfrm>
              <a:off x="5653088" y="3212654"/>
              <a:ext cx="647700" cy="304800"/>
            </a:xfrm>
            <a:prstGeom prst="rect">
              <a:avLst/>
            </a:prstGeom>
            <a:noFill/>
            <a:ln w="9525">
              <a:noFill/>
              <a:miter lim="800000"/>
              <a:headEnd/>
              <a:tailEnd/>
            </a:ln>
            <a:effectLst/>
          </p:spPr>
          <p:txBody>
            <a:bodyPr>
              <a:spAutoFit/>
            </a:bodyPr>
            <a:lstStyle/>
            <a:p>
              <a:pPr>
                <a:spcBef>
                  <a:spcPct val="50000"/>
                </a:spcBef>
              </a:pPr>
              <a:r>
                <a:rPr lang="en-US" sz="1400" b="0"/>
                <a:t>x=x</a:t>
              </a:r>
              <a:r>
                <a:rPr lang="en-US" sz="1400" b="0" baseline="-25000"/>
                <a:t>0</a:t>
              </a:r>
              <a:endParaRPr lang="it-IT" sz="1400" b="0"/>
            </a:p>
          </p:txBody>
        </p:sp>
        <p:sp>
          <p:nvSpPr>
            <p:cNvPr id="33" name="Text Box 38"/>
            <p:cNvSpPr txBox="1">
              <a:spLocks noChangeArrowheads="1"/>
            </p:cNvSpPr>
            <p:nvPr/>
          </p:nvSpPr>
          <p:spPr bwMode="auto">
            <a:xfrm>
              <a:off x="5219700" y="1556891"/>
              <a:ext cx="576263" cy="314325"/>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400" b="0"/>
                <a:t>t=t</a:t>
              </a:r>
              <a:r>
                <a:rPr lang="en-US" sz="1400" b="0" baseline="-25000"/>
                <a:t>1</a:t>
              </a:r>
              <a:endParaRPr lang="it-IT" sz="1400" b="0"/>
            </a:p>
          </p:txBody>
        </p:sp>
        <p:sp>
          <p:nvSpPr>
            <p:cNvPr id="34" name="Text Box 39"/>
            <p:cNvSpPr txBox="1">
              <a:spLocks noChangeArrowheads="1"/>
            </p:cNvSpPr>
            <p:nvPr/>
          </p:nvSpPr>
          <p:spPr bwMode="auto">
            <a:xfrm>
              <a:off x="4787900" y="1701354"/>
              <a:ext cx="287338" cy="304800"/>
            </a:xfrm>
            <a:prstGeom prst="rect">
              <a:avLst/>
            </a:prstGeom>
            <a:noFill/>
            <a:ln w="9525">
              <a:noFill/>
              <a:miter lim="800000"/>
              <a:headEnd/>
              <a:tailEnd/>
            </a:ln>
            <a:effectLst/>
          </p:spPr>
          <p:txBody>
            <a:bodyPr>
              <a:spAutoFit/>
            </a:bodyPr>
            <a:lstStyle/>
            <a:p>
              <a:pPr>
                <a:spcBef>
                  <a:spcPct val="50000"/>
                </a:spcBef>
              </a:pPr>
              <a:r>
                <a:rPr lang="en-US" sz="1400" b="0"/>
                <a:t>f</a:t>
              </a:r>
              <a:endParaRPr lang="it-IT" sz="1400" b="0"/>
            </a:p>
          </p:txBody>
        </p:sp>
        <p:sp>
          <p:nvSpPr>
            <p:cNvPr id="35" name="Text Box 40"/>
            <p:cNvSpPr txBox="1">
              <a:spLocks noChangeArrowheads="1"/>
            </p:cNvSpPr>
            <p:nvPr/>
          </p:nvSpPr>
          <p:spPr bwMode="auto">
            <a:xfrm>
              <a:off x="6875463" y="1845816"/>
              <a:ext cx="936625" cy="314325"/>
            </a:xfrm>
            <a:prstGeom prst="rect">
              <a:avLst/>
            </a:prstGeom>
            <a:noFill/>
            <a:ln w="9525">
              <a:solidFill>
                <a:schemeClr val="tx1"/>
              </a:solidFill>
              <a:miter lim="800000"/>
              <a:headEnd/>
              <a:tailEnd/>
            </a:ln>
            <a:effectLst/>
          </p:spPr>
          <p:txBody>
            <a:bodyPr>
              <a:spAutoFit/>
            </a:bodyPr>
            <a:lstStyle/>
            <a:p>
              <a:pPr>
                <a:spcBef>
                  <a:spcPct val="50000"/>
                </a:spcBef>
              </a:pPr>
              <a:r>
                <a:rPr lang="en-US" sz="1400" b="0"/>
                <a:t>f(x-ct</a:t>
              </a:r>
              <a:r>
                <a:rPr lang="en-US" sz="1400" b="0" baseline="-25000"/>
                <a:t>1</a:t>
              </a:r>
              <a:r>
                <a:rPr lang="en-US" sz="1400" b="0"/>
                <a:t>)</a:t>
              </a:r>
              <a:endParaRPr lang="it-IT" sz="1400" b="0" baseline="-25000"/>
            </a:p>
          </p:txBody>
        </p:sp>
        <p:sp>
          <p:nvSpPr>
            <p:cNvPr id="36" name="Text Box 41"/>
            <p:cNvSpPr txBox="1">
              <a:spLocks noChangeArrowheads="1"/>
            </p:cNvSpPr>
            <p:nvPr/>
          </p:nvSpPr>
          <p:spPr bwMode="auto">
            <a:xfrm>
              <a:off x="8604250" y="3268216"/>
              <a:ext cx="287338" cy="304800"/>
            </a:xfrm>
            <a:prstGeom prst="rect">
              <a:avLst/>
            </a:prstGeom>
            <a:noFill/>
            <a:ln w="9525">
              <a:noFill/>
              <a:miter lim="800000"/>
              <a:headEnd/>
              <a:tailEnd/>
            </a:ln>
            <a:effectLst/>
          </p:spPr>
          <p:txBody>
            <a:bodyPr>
              <a:spAutoFit/>
            </a:bodyPr>
            <a:lstStyle/>
            <a:p>
              <a:pPr>
                <a:spcBef>
                  <a:spcPct val="50000"/>
                </a:spcBef>
              </a:pPr>
              <a:r>
                <a:rPr lang="en-US" sz="1400" b="0"/>
                <a:t>x</a:t>
              </a:r>
              <a:endParaRPr lang="it-IT" sz="1400" b="0"/>
            </a:p>
          </p:txBody>
        </p:sp>
        <p:sp>
          <p:nvSpPr>
            <p:cNvPr id="37" name="Line 43"/>
            <p:cNvSpPr>
              <a:spLocks noChangeShapeType="1"/>
            </p:cNvSpPr>
            <p:nvPr/>
          </p:nvSpPr>
          <p:spPr bwMode="auto">
            <a:xfrm flipV="1">
              <a:off x="4932363" y="3141216"/>
              <a:ext cx="4032250" cy="6350"/>
            </a:xfrm>
            <a:prstGeom prst="line">
              <a:avLst/>
            </a:prstGeom>
            <a:noFill/>
            <a:ln w="25400">
              <a:solidFill>
                <a:schemeClr val="tx1"/>
              </a:solidFill>
              <a:round/>
              <a:headEnd/>
              <a:tailEnd type="triangle" w="med" len="med"/>
            </a:ln>
            <a:effectLst/>
          </p:spPr>
          <p:txBody>
            <a:bodyPr/>
            <a:lstStyle/>
            <a:p>
              <a:endParaRPr lang="it-IT"/>
            </a:p>
          </p:txBody>
        </p:sp>
        <p:sp>
          <p:nvSpPr>
            <p:cNvPr id="38" name="Line 44"/>
            <p:cNvSpPr>
              <a:spLocks noChangeShapeType="1"/>
            </p:cNvSpPr>
            <p:nvPr/>
          </p:nvSpPr>
          <p:spPr bwMode="auto">
            <a:xfrm flipV="1">
              <a:off x="6372225" y="2204591"/>
              <a:ext cx="0" cy="936625"/>
            </a:xfrm>
            <a:prstGeom prst="line">
              <a:avLst/>
            </a:prstGeom>
            <a:noFill/>
            <a:ln w="25400">
              <a:solidFill>
                <a:schemeClr val="tx1"/>
              </a:solidFill>
              <a:prstDash val="sysDot"/>
              <a:round/>
              <a:headEnd/>
              <a:tailEnd/>
            </a:ln>
            <a:effectLst/>
          </p:spPr>
          <p:txBody>
            <a:bodyPr/>
            <a:lstStyle/>
            <a:p>
              <a:endParaRPr lang="it-IT"/>
            </a:p>
          </p:txBody>
        </p:sp>
        <p:sp>
          <p:nvSpPr>
            <p:cNvPr id="39" name="Text Box 45"/>
            <p:cNvSpPr txBox="1">
              <a:spLocks noChangeArrowheads="1"/>
            </p:cNvSpPr>
            <p:nvPr/>
          </p:nvSpPr>
          <p:spPr bwMode="auto">
            <a:xfrm>
              <a:off x="6156325" y="3212654"/>
              <a:ext cx="647700" cy="304800"/>
            </a:xfrm>
            <a:prstGeom prst="rect">
              <a:avLst/>
            </a:prstGeom>
            <a:noFill/>
            <a:ln w="9525">
              <a:noFill/>
              <a:miter lim="800000"/>
              <a:headEnd/>
              <a:tailEnd/>
            </a:ln>
            <a:effectLst/>
          </p:spPr>
          <p:txBody>
            <a:bodyPr>
              <a:spAutoFit/>
            </a:bodyPr>
            <a:lstStyle/>
            <a:p>
              <a:pPr>
                <a:spcBef>
                  <a:spcPct val="50000"/>
                </a:spcBef>
              </a:pPr>
              <a:r>
                <a:rPr lang="en-US" sz="1400" b="0"/>
                <a:t>x=x</a:t>
              </a:r>
              <a:r>
                <a:rPr lang="en-US" sz="1400" b="0" baseline="-25000"/>
                <a:t>1</a:t>
              </a:r>
              <a:endParaRPr lang="it-IT" sz="1400" b="0"/>
            </a:p>
          </p:txBody>
        </p:sp>
      </p:grpSp>
      <p:sp>
        <p:nvSpPr>
          <p:cNvPr id="41" name="Text Box 7"/>
          <p:cNvSpPr txBox="1">
            <a:spLocks noChangeArrowheads="1"/>
          </p:cNvSpPr>
          <p:nvPr/>
        </p:nvSpPr>
        <p:spPr bwMode="auto">
          <a:xfrm>
            <a:off x="107504" y="3789040"/>
            <a:ext cx="8928992" cy="340735"/>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The quantity </a:t>
            </a:r>
            <a:r>
              <a:rPr lang="it-IT" sz="1600" dirty="0">
                <a:solidFill>
                  <a:srgbClr val="00B0F0"/>
                </a:solidFill>
                <a:latin typeface="Calibri" pitchFamily="34" charset="0"/>
              </a:rPr>
              <a:t>x-ct</a:t>
            </a:r>
            <a:r>
              <a:rPr lang="it-IT" sz="1600" dirty="0">
                <a:latin typeface="Calibri" pitchFamily="34" charset="0"/>
              </a:rPr>
              <a:t> is called wave </a:t>
            </a:r>
            <a:r>
              <a:rPr lang="it-IT" sz="1600" dirty="0">
                <a:solidFill>
                  <a:srgbClr val="FF0000"/>
                </a:solidFill>
                <a:latin typeface="Calibri" pitchFamily="34" charset="0"/>
              </a:rPr>
              <a:t>phase</a:t>
            </a:r>
            <a:r>
              <a:rPr lang="it-IT" sz="1600" dirty="0">
                <a:latin typeface="Calibri" pitchFamily="34" charset="0"/>
              </a:rPr>
              <a:t> . </a:t>
            </a:r>
            <a:endParaRPr lang="it-IT" sz="1600" dirty="0">
              <a:solidFill>
                <a:srgbClr val="FF0000"/>
              </a:solidFill>
              <a:latin typeface="Calibri" pitchFamily="34" charset="0"/>
            </a:endParaRPr>
          </a:p>
        </p:txBody>
      </p:sp>
      <p:pic>
        <p:nvPicPr>
          <p:cNvPr id="42" name="Picture 9" descr="C:\Users\Antonella\Desktop\Lezioni Fisica Terrestre\immagini\onde sismiche\Image123.gif"/>
          <p:cNvPicPr>
            <a:picLocks noChangeAspect="1" noChangeArrowheads="1"/>
          </p:cNvPicPr>
          <p:nvPr/>
        </p:nvPicPr>
        <p:blipFill>
          <a:blip r:embed="rId3" cstate="print"/>
          <a:srcRect/>
          <a:stretch>
            <a:fillRect/>
          </a:stretch>
        </p:blipFill>
        <p:spPr bwMode="auto">
          <a:xfrm>
            <a:off x="1043608" y="5157192"/>
            <a:ext cx="3456384" cy="1404769"/>
          </a:xfrm>
          <a:prstGeom prst="rect">
            <a:avLst/>
          </a:prstGeom>
          <a:noFill/>
        </p:spPr>
      </p:pic>
      <p:pic>
        <p:nvPicPr>
          <p:cNvPr id="43" name="Picture 10" descr="C:\Users\Antonella\Desktop\Lezioni Fisica Terrestre\immagini\onde sismiche\200px_Fronte_rettilineo.png"/>
          <p:cNvPicPr>
            <a:picLocks noChangeAspect="1" noChangeArrowheads="1"/>
          </p:cNvPicPr>
          <p:nvPr/>
        </p:nvPicPr>
        <p:blipFill>
          <a:blip r:embed="rId4" cstate="print"/>
          <a:srcRect/>
          <a:stretch>
            <a:fillRect/>
          </a:stretch>
        </p:blipFill>
        <p:spPr bwMode="auto">
          <a:xfrm>
            <a:off x="5652120" y="5085184"/>
            <a:ext cx="1733549" cy="1577157"/>
          </a:xfrm>
          <a:prstGeom prst="rect">
            <a:avLst/>
          </a:prstGeom>
          <a:noFill/>
        </p:spPr>
      </p:pic>
      <p:sp>
        <p:nvSpPr>
          <p:cNvPr id="44" name="Text Box 7"/>
          <p:cNvSpPr txBox="1">
            <a:spLocks noChangeArrowheads="1"/>
          </p:cNvSpPr>
          <p:nvPr/>
        </p:nvSpPr>
        <p:spPr bwMode="auto">
          <a:xfrm>
            <a:off x="107504" y="4149080"/>
            <a:ext cx="8928992" cy="586957"/>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latin typeface="Calibri" pitchFamily="34" charset="0"/>
              </a:rPr>
              <a:t>The surface where the phase is the same, is called </a:t>
            </a:r>
            <a:r>
              <a:rPr lang="it-IT" sz="1600" dirty="0">
                <a:solidFill>
                  <a:srgbClr val="FF0000"/>
                </a:solidFill>
                <a:latin typeface="Calibri" pitchFamily="34" charset="0"/>
              </a:rPr>
              <a:t>wave front</a:t>
            </a:r>
            <a:r>
              <a:rPr lang="it-IT" sz="1600" dirty="0">
                <a:latin typeface="Calibri" pitchFamily="34" charset="0"/>
              </a:rPr>
              <a:t>. The wave travel in perpedicular direction respect to the wave front; this direction is called </a:t>
            </a:r>
            <a:r>
              <a:rPr lang="it-IT" sz="1600" dirty="0">
                <a:solidFill>
                  <a:srgbClr val="FF0000"/>
                </a:solidFill>
                <a:latin typeface="Calibri" pitchFamily="34" charset="0"/>
              </a:rPr>
              <a:t>wave ray raggio d’onda</a:t>
            </a:r>
            <a:r>
              <a:rPr lang="it-IT" sz="1600" dirty="0">
                <a:latin typeface="Calibri" pitchFamily="34" charset="0"/>
              </a:rPr>
              <a:t>. </a:t>
            </a:r>
            <a:endParaRPr lang="it-IT" sz="1600" dirty="0">
              <a:solidFill>
                <a:srgbClr val="FF0000"/>
              </a:solidFill>
              <a:latin typeface="Calibri" pitchFamily="34" charset="0"/>
            </a:endParaRPr>
          </a:p>
        </p:txBody>
      </p:sp>
    </p:spTree>
    <p:extLst>
      <p:ext uri="{BB962C8B-B14F-4D97-AF65-F5344CB8AC3E}">
        <p14:creationId xmlns:p14="http://schemas.microsoft.com/office/powerpoint/2010/main" val="857055676"/>
      </p:ext>
    </p:extLst>
  </p:cSld>
  <p:clrMapOvr>
    <a:masterClrMapping/>
  </p:clrMapOvr>
  <p:transition spd="med"/>
</p:sld>
</file>

<file path=ppt/theme/theme1.xml><?xml version="1.0" encoding="utf-8"?>
<a:theme xmlns:a="http://schemas.openxmlformats.org/drawingml/2006/main" name="fisica terrestr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fisica terrestre</Template>
  <TotalTime>14615</TotalTime>
  <Words>815</Words>
  <Application>Microsoft Office PowerPoint</Application>
  <PresentationFormat>On-screen Show (4:3)</PresentationFormat>
  <Paragraphs>82</Paragraphs>
  <Slides>15</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Microsoft YaHei</vt:lpstr>
      <vt:lpstr>Arial</vt:lpstr>
      <vt:lpstr>Calibri</vt:lpstr>
      <vt:lpstr>Cambria Math</vt:lpstr>
      <vt:lpstr>Times New Roman</vt:lpstr>
      <vt:lpstr>fisica terrestre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costa</dc:creator>
  <cp:lastModifiedBy>COSTA GIOVANNI</cp:lastModifiedBy>
  <cp:revision>455</cp:revision>
  <dcterms:created xsi:type="dcterms:W3CDTF">2013-09-23T10:57:03Z</dcterms:created>
  <dcterms:modified xsi:type="dcterms:W3CDTF">2022-11-16T09:24:44Z</dcterms:modified>
</cp:coreProperties>
</file>