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12" r:id="rId2"/>
    <p:sldId id="307" r:id="rId3"/>
    <p:sldId id="285" r:id="rId4"/>
    <p:sldId id="330" r:id="rId5"/>
    <p:sldId id="329" r:id="rId6"/>
    <p:sldId id="350" r:id="rId7"/>
    <p:sldId id="357" r:id="rId8"/>
    <p:sldId id="358" r:id="rId9"/>
    <p:sldId id="353" r:id="rId10"/>
    <p:sldId id="360" r:id="rId11"/>
    <p:sldId id="328" r:id="rId12"/>
    <p:sldId id="264" r:id="rId13"/>
    <p:sldId id="325" r:id="rId14"/>
    <p:sldId id="263" r:id="rId15"/>
    <p:sldId id="267" r:id="rId16"/>
    <p:sldId id="269" r:id="rId17"/>
    <p:sldId id="327" r:id="rId18"/>
    <p:sldId id="338" r:id="rId19"/>
    <p:sldId id="332" r:id="rId20"/>
    <p:sldId id="354" r:id="rId21"/>
    <p:sldId id="266" r:id="rId22"/>
    <p:sldId id="352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9"/>
    <p:restoredTop sz="94705"/>
  </p:normalViewPr>
  <p:slideViewPr>
    <p:cSldViewPr snapToGrid="0" snapToObjects="1">
      <p:cViewPr varScale="1">
        <p:scale>
          <a:sx n="115" d="100"/>
          <a:sy n="115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35" d="100"/>
          <a:sy n="135" d="100"/>
        </p:scale>
        <p:origin x="2848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C750-8AA4-F24F-806A-349D46CF88B2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59C6E-938C-AA4D-A141-12F776381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43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9C6E-938C-AA4D-A141-12F776381F0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09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9C6E-938C-AA4D-A141-12F776381F0C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48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0971C-80D9-B542-9063-9D40E41BA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C5CD35-7601-A642-9478-5246FB09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EDF1CA-DAB7-C04A-9180-10437425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452C0-99B6-1947-9DE5-5B16DB6A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B9EC21-7F17-264F-A195-BA87AEE7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94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96842-3EE3-0449-B75D-043AE859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DA368A-E12A-024F-9577-8C9C5D36E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C90B8-1283-A244-82BE-DC9D58F6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ABC758-8A97-3A46-B017-1CC4D7C9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09C7A6-7BB6-964A-AD6A-5FB8DA67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80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B6FF84D-AFD5-AF47-A9D5-9249DC2D5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BAF307-8A6D-8A48-829E-63409855B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DB7117-EB64-924F-8537-8987DAE7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A6468D-748A-7646-825C-94887778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E041E3-C077-3B48-A169-8A27B255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55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DA200A-EF23-5D49-B671-C98FB081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81513B-184D-E043-81E0-33969E77D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036BEF-885A-1E40-959C-BB93A9C2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2DC252-D153-C046-A885-1DA368CF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A0F8A-6F00-C448-8E96-E4414FBC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03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C84A1-BAA3-054B-B30A-00F50D0C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1F26A5-3107-6D42-9082-6B57AB6F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C38F72-D9CC-2645-AE6C-E6C934C2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54FFE8-4257-FE4E-8C37-2B5FEFEC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C5466D-A6A2-5344-9BB7-6C71CE61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8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C113E-FEA1-FC4A-BE33-DF762E9A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1CD442-21C6-F340-9F04-683F4DC38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ED4AAE-836F-0E46-B0A8-9864D5A93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7034E8-46AB-6847-986B-B751DEAF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743D28-36F6-3E46-BAFE-0C372B5D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23AD0A-0016-F046-9766-40D8E68B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56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79E34-4C1A-574C-B992-E23BC811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4BB716-11D0-4E41-9CD2-C0F6AAB8E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C98885-790D-7544-AC81-D2F4AC249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A1AC97-8814-A045-A4EF-F13BE277B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FFD850-ABEB-CF4A-9EEE-6C225273F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9E1586-AEF1-4449-AAEB-897F012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35E26E-B0CF-634C-9C96-206C59C0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61E3D6-0800-814A-8D60-8BF89CC5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16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0CB64C-24C8-5741-96A6-CF460C63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CE5442-D1FC-9E42-A4F4-3F03A4CA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31B906-1F89-9B48-B5AF-CCFAB9CE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9AC4D6-2E11-264B-89DB-E193D4D1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27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656AC65-769A-8040-A449-02CE4694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912633-13C5-EE4E-810D-9B9F3D0C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259FC6-397C-FE43-8E29-6FC6BC58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2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2EF5E-9A94-FD43-BFF4-31E9C18C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6C7A0C-89E5-2549-94BF-0EC4AADAC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977A70-4809-824A-BAAB-26A61967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E0BC9B-4054-D94F-AF28-4A408186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3DBEB5-389D-1F4B-987A-C19ED4E4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676085-9C8A-C340-A076-F84A7237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0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E9B8B8-9824-E24E-AFF7-3343B06F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BEA49E4-D683-2543-A91F-DFB444B41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D83EA8-1374-6A4C-8D7A-772B5749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23A957-43CC-A14E-901E-0D70EB72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47D6C5-3A9D-B345-9CB1-FF372B38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C4D9D9-0045-9848-8AFD-4791ED00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09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7275C0-C190-C24B-9F8B-C6D2620C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BDB6EF-623A-524C-9AB1-AEDB15D15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C09090-EE10-1D48-8886-84E2ED307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7229-34EC-E44F-9A53-269229BEB487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3177F9-E405-3948-8AAF-2AD53CD1C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653DB2-8F29-3A4A-9284-DB0808E4E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6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atrimonio.archivioluce.com/luce-web/detail/IL3000089806/1/ia-giornata-duce-nel-veneto.html?startPage=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422521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3C956-6B56-6341-BF0D-DD6468DD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Ernesto Massi, </a:t>
            </a:r>
            <a:r>
              <a:rPr lang="it-IT" i="1" dirty="0"/>
              <a:t>L’ambiente geografico e l sviluppo economico nel Goriziano,</a:t>
            </a:r>
            <a:r>
              <a:rPr lang="it-IT" dirty="0"/>
              <a:t> Gorizia 1933, p.54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F2202F-4BCC-6547-ACD7-900D34D95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638"/>
            <a:ext cx="10324171" cy="3791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/>
              <a:t>«la soppressione della provincia nel 1923 e la ripartizione del suo territorio tra le province limitrofe fu determinata dalla preoccupazione di un’eventuale preminenza dell’elemento allogeno ostile all’Italia negli organi provinciali, data la composizione numerica e etnica della provincia d’allora e dato il sistema democratico di elezione vigente a quei tempi»</a:t>
            </a:r>
          </a:p>
        </p:txBody>
      </p:sp>
    </p:spTree>
    <p:extLst>
      <p:ext uri="{BB962C8B-B14F-4D97-AF65-F5344CB8AC3E}">
        <p14:creationId xmlns:p14="http://schemas.microsoft.com/office/powerpoint/2010/main" val="382443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FB9C6426-4725-974E-B5B0-AC7CAAB6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11769" cy="652271"/>
          </a:xfrm>
        </p:spPr>
        <p:txBody>
          <a:bodyPr>
            <a:normAutofit fontScale="90000"/>
          </a:bodyPr>
          <a:lstStyle/>
          <a:p>
            <a:r>
              <a:rPr lang="it-IT" dirty="0"/>
              <a:t>Dopo il 1927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FFC11A5-638D-1D41-B640-59E4EDCF6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695" y="1825625"/>
            <a:ext cx="2872610" cy="4351338"/>
          </a:xfrm>
        </p:spPr>
      </p:pic>
    </p:spTree>
    <p:extLst>
      <p:ext uri="{BB962C8B-B14F-4D97-AF65-F5344CB8AC3E}">
        <p14:creationId xmlns:p14="http://schemas.microsoft.com/office/powerpoint/2010/main" val="248718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A9F63-4BA1-8E4A-8423-05D80329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5" y="612534"/>
            <a:ext cx="4234375" cy="1975921"/>
          </a:xfrm>
        </p:spPr>
        <p:txBody>
          <a:bodyPr>
            <a:normAutofit fontScale="90000"/>
          </a:bodyPr>
          <a:lstStyle/>
          <a:p>
            <a:r>
              <a:rPr lang="it-IT" dirty="0"/>
              <a:t>Il confine orientale </a:t>
            </a:r>
            <a:br>
              <a:rPr lang="it-IT" dirty="0"/>
            </a:br>
            <a:r>
              <a:rPr lang="it-IT" dirty="0"/>
              <a:t>dal 1 gennaio 1927 </a:t>
            </a:r>
            <a:br>
              <a:rPr lang="it-IT" dirty="0"/>
            </a:br>
            <a:r>
              <a:rPr lang="it-IT" dirty="0"/>
              <a:t>fino all’invasione della Jugoslavia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2A1A726-25DF-B249-932D-9DDD1C4CC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19" y="1825625"/>
            <a:ext cx="3776161" cy="4351338"/>
          </a:xfrm>
        </p:spPr>
      </p:pic>
    </p:spTree>
    <p:extLst>
      <p:ext uri="{BB962C8B-B14F-4D97-AF65-F5344CB8AC3E}">
        <p14:creationId xmlns:p14="http://schemas.microsoft.com/office/powerpoint/2010/main" val="85114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D2164-B09D-BF41-B5E4-C4C198F1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431" y="223563"/>
            <a:ext cx="8054545" cy="845098"/>
          </a:xfrm>
        </p:spPr>
        <p:txBody>
          <a:bodyPr>
            <a:normAutofit/>
          </a:bodyPr>
          <a:lstStyle/>
          <a:p>
            <a:r>
              <a:rPr lang="it-IT" sz="2800" b="1" dirty="0"/>
              <a:t>I sedici consorzi di bonifica prima dei lavori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AA0944-AE59-4642-B96C-20D43D9CD131}"/>
              </a:ext>
            </a:extLst>
          </p:cNvPr>
          <p:cNvSpPr txBox="1"/>
          <p:nvPr/>
        </p:nvSpPr>
        <p:spPr>
          <a:xfrm>
            <a:off x="8602809" y="646112"/>
            <a:ext cx="22977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 ovest verso est, partendo dalla costa:</a:t>
            </a:r>
          </a:p>
          <a:p>
            <a:endParaRPr lang="it-IT" dirty="0"/>
          </a:p>
          <a:p>
            <a:r>
              <a:rPr lang="it-IT" dirty="0" err="1"/>
              <a:t>Piancure</a:t>
            </a:r>
            <a:r>
              <a:rPr lang="it-IT" dirty="0"/>
              <a:t> II recinto</a:t>
            </a:r>
          </a:p>
          <a:p>
            <a:r>
              <a:rPr lang="it-IT" dirty="0"/>
              <a:t>Val </a:t>
            </a:r>
            <a:r>
              <a:rPr lang="it-IT" dirty="0" err="1"/>
              <a:t>Lovato</a:t>
            </a:r>
            <a:endParaRPr lang="it-IT" dirty="0"/>
          </a:p>
          <a:p>
            <a:r>
              <a:rPr lang="it-IT" dirty="0"/>
              <a:t>Valle Pantani</a:t>
            </a:r>
          </a:p>
          <a:p>
            <a:r>
              <a:rPr lang="it-IT" dirty="0"/>
              <a:t>Lame di Precenicco</a:t>
            </a:r>
          </a:p>
          <a:p>
            <a:r>
              <a:rPr lang="it-IT" dirty="0" err="1"/>
              <a:t>Fraida</a:t>
            </a:r>
            <a:endParaRPr lang="it-IT" dirty="0"/>
          </a:p>
          <a:p>
            <a:r>
              <a:rPr lang="it-IT" dirty="0"/>
              <a:t>Saline di Marano</a:t>
            </a:r>
          </a:p>
          <a:p>
            <a:r>
              <a:rPr lang="it-IT" dirty="0" err="1"/>
              <a:t>Planais</a:t>
            </a:r>
            <a:endParaRPr lang="it-IT" dirty="0"/>
          </a:p>
          <a:p>
            <a:r>
              <a:rPr lang="it-IT" dirty="0"/>
              <a:t>Famula</a:t>
            </a:r>
          </a:p>
          <a:p>
            <a:r>
              <a:rPr lang="it-IT" dirty="0"/>
              <a:t>Aquileiense</a:t>
            </a:r>
          </a:p>
          <a:p>
            <a:r>
              <a:rPr lang="it-IT" dirty="0"/>
              <a:t>Boscat</a:t>
            </a:r>
          </a:p>
          <a:p>
            <a:r>
              <a:rPr lang="it-IT" dirty="0"/>
              <a:t>Rotta </a:t>
            </a:r>
            <a:r>
              <a:rPr lang="it-IT" dirty="0" err="1"/>
              <a:t>Primero</a:t>
            </a:r>
            <a:endParaRPr lang="it-IT" dirty="0"/>
          </a:p>
          <a:p>
            <a:r>
              <a:rPr lang="it-IT" dirty="0"/>
              <a:t>Vittoria</a:t>
            </a:r>
          </a:p>
          <a:p>
            <a:r>
              <a:rPr lang="it-IT" dirty="0"/>
              <a:t>Isola </a:t>
            </a:r>
            <a:r>
              <a:rPr lang="it-IT" dirty="0" err="1"/>
              <a:t>Morosini</a:t>
            </a:r>
            <a:endParaRPr lang="it-IT" dirty="0"/>
          </a:p>
          <a:p>
            <a:r>
              <a:rPr lang="it-IT" dirty="0" err="1"/>
              <a:t>Tiel</a:t>
            </a:r>
            <a:r>
              <a:rPr lang="it-IT" dirty="0"/>
              <a:t> Mondina</a:t>
            </a:r>
          </a:p>
          <a:p>
            <a:r>
              <a:rPr lang="it-IT" dirty="0"/>
              <a:t>Agro Cervignanese</a:t>
            </a:r>
          </a:p>
          <a:p>
            <a:r>
              <a:rPr lang="it-IT" dirty="0"/>
              <a:t>Bassa friulana</a:t>
            </a:r>
          </a:p>
          <a:p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1FD12A7-442A-1F4F-8CED-64F15EF76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088" y="1591449"/>
            <a:ext cx="5467065" cy="4351338"/>
          </a:xfrm>
        </p:spPr>
      </p:pic>
    </p:spTree>
    <p:extLst>
      <p:ext uri="{BB962C8B-B14F-4D97-AF65-F5344CB8AC3E}">
        <p14:creationId xmlns:p14="http://schemas.microsoft.com/office/powerpoint/2010/main" val="123479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923E98-F444-D74B-933D-16861C90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002" y="147878"/>
            <a:ext cx="6289283" cy="673925"/>
          </a:xfrm>
        </p:spPr>
        <p:txBody>
          <a:bodyPr>
            <a:normAutofit/>
          </a:bodyPr>
          <a:lstStyle/>
          <a:p>
            <a:r>
              <a:rPr lang="it-IT" sz="2800" b="1" dirty="0"/>
              <a:t>Bonifica della Bassa friulana 1939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1385E402-C956-6248-A83E-AACD304D2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200" y="2096294"/>
            <a:ext cx="4673600" cy="3810000"/>
          </a:xfrm>
        </p:spPr>
      </p:pic>
    </p:spTree>
    <p:extLst>
      <p:ext uri="{BB962C8B-B14F-4D97-AF65-F5344CB8AC3E}">
        <p14:creationId xmlns:p14="http://schemas.microsoft.com/office/powerpoint/2010/main" val="1965263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5A441-094E-5B41-AE32-72C11928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04" y="259837"/>
            <a:ext cx="6935683" cy="654415"/>
          </a:xfrm>
        </p:spPr>
        <p:txBody>
          <a:bodyPr>
            <a:normAutofit/>
          </a:bodyPr>
          <a:lstStyle/>
          <a:p>
            <a:r>
              <a:rPr lang="it-IT" sz="2800" b="1" dirty="0"/>
              <a:t>Torviscosa alla fondazione (1938)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0846262-75F0-DB44-B8A4-0F552E92C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588" y="1825625"/>
            <a:ext cx="6342823" cy="4351338"/>
          </a:xfrm>
        </p:spPr>
      </p:pic>
    </p:spTree>
    <p:extLst>
      <p:ext uri="{BB962C8B-B14F-4D97-AF65-F5344CB8AC3E}">
        <p14:creationId xmlns:p14="http://schemas.microsoft.com/office/powerpoint/2010/main" val="18166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2607F-069C-1B4D-B458-2778C89F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D060EBC-352A-4447-8470-749B52658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868" y="1825625"/>
            <a:ext cx="9130264" cy="4351338"/>
          </a:xfrm>
        </p:spPr>
      </p:pic>
    </p:spTree>
    <p:extLst>
      <p:ext uri="{BB962C8B-B14F-4D97-AF65-F5344CB8AC3E}">
        <p14:creationId xmlns:p14="http://schemas.microsoft.com/office/powerpoint/2010/main" val="75777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ECDB56-8FF3-DC4F-A624-03CE7E64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03" y="3096305"/>
            <a:ext cx="2174630" cy="2964229"/>
          </a:xfrm>
        </p:spPr>
        <p:txBody>
          <a:bodyPr>
            <a:normAutofit/>
          </a:bodyPr>
          <a:lstStyle/>
          <a:p>
            <a:r>
              <a:rPr lang="it-IT" sz="2800" b="1" dirty="0"/>
              <a:t>La proprietà SAICI a l’indomani della costruzione dello stabilimento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5584C654-DACA-C845-B9BB-B07397A71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380" y="1825625"/>
            <a:ext cx="4991240" cy="4351338"/>
          </a:xfrm>
        </p:spPr>
      </p:pic>
    </p:spTree>
    <p:extLst>
      <p:ext uri="{BB962C8B-B14F-4D97-AF65-F5344CB8AC3E}">
        <p14:creationId xmlns:p14="http://schemas.microsoft.com/office/powerpoint/2010/main" val="287828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98BB66-C783-574E-B0A1-79998524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394344-201E-2447-91F2-E78080B4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https://www.youtube.com/watch?v</a:t>
            </a:r>
            <a:r>
              <a:rPr lang="it-IT">
                <a:hlinkClick r:id="rId2"/>
              </a:rPr>
              <a:t>=vDcvrZ62IGM</a:t>
            </a:r>
            <a:endParaRPr lang="it-IT" dirty="0">
              <a:hlinkClick r:id="rId2"/>
            </a:endParaRPr>
          </a:p>
          <a:p>
            <a:endParaRPr lang="it-IT" dirty="0">
              <a:hlinkClick r:id="rId2"/>
            </a:endParaRPr>
          </a:p>
          <a:p>
            <a:endParaRPr lang="it-IT" dirty="0">
              <a:hlinkClick r:id="rId2"/>
            </a:endParaRPr>
          </a:p>
          <a:p>
            <a:r>
              <a:rPr lang="it-IT" dirty="0">
                <a:hlinkClick r:id="rId2"/>
              </a:rPr>
              <a:t>https://patrimonio.archivioluce.com/luce-web/detail/IL3000089806/1/ia-giornata-duce-nel-veneto.html?startPage=0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patrimonio.archivioluce.com</a:t>
            </a:r>
            <a:r>
              <a:rPr lang="it-IT" dirty="0"/>
              <a:t>/luce-web/</a:t>
            </a:r>
            <a:r>
              <a:rPr lang="it-IT" dirty="0" err="1"/>
              <a:t>detail</a:t>
            </a:r>
            <a:r>
              <a:rPr lang="it-IT" dirty="0"/>
              <a:t>/IL3000089814/1/il-duce-trieste-1.html</a:t>
            </a:r>
          </a:p>
        </p:txBody>
      </p:sp>
    </p:spTree>
    <p:extLst>
      <p:ext uri="{BB962C8B-B14F-4D97-AF65-F5344CB8AC3E}">
        <p14:creationId xmlns:p14="http://schemas.microsoft.com/office/powerpoint/2010/main" val="330337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E01F4-3E6D-9249-A6F9-513DD378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744" y="544010"/>
            <a:ext cx="10032936" cy="902826"/>
          </a:xfrm>
        </p:spPr>
        <p:txBody>
          <a:bodyPr/>
          <a:lstStyle/>
          <a:p>
            <a:r>
              <a:rPr lang="it-IT" dirty="0"/>
              <a:t>Città di fondazione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74D713-9899-6340-9DCC-C48C4129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767" y="1898249"/>
            <a:ext cx="8070235" cy="4143114"/>
          </a:xfrm>
        </p:spPr>
        <p:txBody>
          <a:bodyPr>
            <a:noAutofit/>
          </a:bodyPr>
          <a:lstStyle/>
          <a:p>
            <a:r>
              <a:rPr lang="it-IT" sz="2400" dirty="0" err="1">
                <a:solidFill>
                  <a:schemeClr val="tx1"/>
                </a:solidFill>
              </a:rPr>
              <a:t>Mussolinia</a:t>
            </a:r>
            <a:r>
              <a:rPr lang="it-IT" sz="2400" dirty="0">
                <a:solidFill>
                  <a:schemeClr val="tx1"/>
                </a:solidFill>
              </a:rPr>
              <a:t>/Arborea nel 1928 </a:t>
            </a:r>
          </a:p>
          <a:p>
            <a:r>
              <a:rPr lang="it-IT" sz="2400" dirty="0">
                <a:solidFill>
                  <a:schemeClr val="tx1"/>
                </a:solidFill>
              </a:rPr>
              <a:t>Littoria/Latina nel 1932 </a:t>
            </a:r>
          </a:p>
          <a:p>
            <a:r>
              <a:rPr lang="it-IT" sz="2400" dirty="0">
                <a:solidFill>
                  <a:schemeClr val="tx1"/>
                </a:solidFill>
              </a:rPr>
              <a:t>Sabaudia nel 1934 </a:t>
            </a:r>
          </a:p>
          <a:p>
            <a:r>
              <a:rPr lang="it-IT" sz="2400" dirty="0">
                <a:solidFill>
                  <a:schemeClr val="tx1"/>
                </a:solidFill>
              </a:rPr>
              <a:t>Pontinia nel 1935 </a:t>
            </a:r>
          </a:p>
          <a:p>
            <a:r>
              <a:rPr lang="it-IT" sz="2400" dirty="0">
                <a:solidFill>
                  <a:schemeClr val="tx1"/>
                </a:solidFill>
              </a:rPr>
              <a:t>Fertilia nel 1936 </a:t>
            </a:r>
          </a:p>
          <a:p>
            <a:r>
              <a:rPr lang="it-IT" sz="2400" dirty="0">
                <a:solidFill>
                  <a:schemeClr val="tx1"/>
                </a:solidFill>
              </a:rPr>
              <a:t>Guidonia, Aprilia, Arsia nel 1937</a:t>
            </a:r>
          </a:p>
          <a:p>
            <a:r>
              <a:rPr lang="it-IT" sz="2400" dirty="0">
                <a:solidFill>
                  <a:schemeClr val="tx1"/>
                </a:solidFill>
              </a:rPr>
              <a:t>Torviscosa, Carbonia nel 1938, Pomezia nel 1939, </a:t>
            </a:r>
          </a:p>
          <a:p>
            <a:r>
              <a:rPr lang="it-IT" sz="2400" dirty="0">
                <a:solidFill>
                  <a:schemeClr val="tx1"/>
                </a:solidFill>
              </a:rPr>
              <a:t>Pozzo Littorio d’Arsia/</a:t>
            </a:r>
            <a:r>
              <a:rPr lang="it-IT" sz="2400" dirty="0" err="1">
                <a:solidFill>
                  <a:schemeClr val="tx1"/>
                </a:solidFill>
              </a:rPr>
              <a:t>Piedalbona</a:t>
            </a:r>
            <a:r>
              <a:rPr lang="it-IT" sz="2400" dirty="0">
                <a:solidFill>
                  <a:schemeClr val="tx1"/>
                </a:solidFill>
              </a:rPr>
              <a:t> nel 1942</a:t>
            </a:r>
          </a:p>
        </p:txBody>
      </p:sp>
    </p:spTree>
    <p:extLst>
      <p:ext uri="{BB962C8B-B14F-4D97-AF65-F5344CB8AC3E}">
        <p14:creationId xmlns:p14="http://schemas.microsoft.com/office/powerpoint/2010/main" val="303679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2241-DCE7-9D40-AA2C-43CCFF5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CF116-201B-9545-AA25-6A5CB1F9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Presentazione n. 9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sz="2800" b="1" dirty="0"/>
              <a:t>Da una guerra all’altra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04170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569B5-5B53-EF49-805D-C049403A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550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0806A8-A58C-4748-9EC2-4EB0047B96AB}"/>
              </a:ext>
            </a:extLst>
          </p:cNvPr>
          <p:cNvSpPr txBox="1"/>
          <p:nvPr/>
        </p:nvSpPr>
        <p:spPr>
          <a:xfrm>
            <a:off x="707736" y="5808628"/>
            <a:ext cx="225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Arsia / </a:t>
            </a:r>
            <a:r>
              <a:rPr lang="it-IT" dirty="0" err="1"/>
              <a:t>Raša</a:t>
            </a: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E740FC97-BDE8-0A40-828E-DD1A68FB7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760135"/>
            <a:ext cx="8596312" cy="2682342"/>
          </a:xfrm>
        </p:spPr>
      </p:pic>
    </p:spTree>
    <p:extLst>
      <p:ext uri="{BB962C8B-B14F-4D97-AF65-F5344CB8AC3E}">
        <p14:creationId xmlns:p14="http://schemas.microsoft.com/office/powerpoint/2010/main" val="202711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C1924-4A5E-A044-80FF-AA82FC0C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10" y="445556"/>
            <a:ext cx="8508060" cy="735062"/>
          </a:xfrm>
        </p:spPr>
        <p:txBody>
          <a:bodyPr>
            <a:normAutofit/>
          </a:bodyPr>
          <a:lstStyle/>
          <a:p>
            <a:r>
              <a:rPr lang="it-IT" sz="2800" b="1" dirty="0"/>
              <a:t>Città di fondazione nell’odierno FVG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A921749-9092-6F43-8662-2C6FE4ADA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086" y="1370210"/>
            <a:ext cx="5984111" cy="5061396"/>
          </a:xfrm>
        </p:spPr>
      </p:pic>
    </p:spTree>
    <p:extLst>
      <p:ext uri="{BB962C8B-B14F-4D97-AF65-F5344CB8AC3E}">
        <p14:creationId xmlns:p14="http://schemas.microsoft.com/office/powerpoint/2010/main" val="4045650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8516E-B2FE-254C-9E34-21589922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80" y="578734"/>
            <a:ext cx="10613020" cy="5598229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it-IT" u="sng" dirty="0"/>
              <a:t>Suggerimenti bibliografici</a:t>
            </a:r>
          </a:p>
          <a:p>
            <a:pPr lvl="0"/>
            <a:r>
              <a:rPr lang="it-IT" dirty="0"/>
              <a:t>S. ZILLI </a:t>
            </a:r>
            <a:r>
              <a:rPr lang="it-IT" i="1" dirty="0"/>
              <a:t>Geografia elettorale del Friuli - Venezia Giulia (1919-1996). Consenso, territorio e società</a:t>
            </a:r>
            <a:r>
              <a:rPr lang="it-IT" dirty="0"/>
              <a:t>, Udine, I.F.S.M.L., 2000. </a:t>
            </a:r>
          </a:p>
          <a:p>
            <a:pPr lvl="0"/>
            <a:r>
              <a:rPr lang="it-IT" dirty="0"/>
              <a:t>S. ZILLI, </a:t>
            </a:r>
            <a:r>
              <a:rPr lang="it-IT" i="1" dirty="0"/>
              <a:t>Geografia del consenso elettorale nel Friuli del primo dopoguerra (1919-1924)</a:t>
            </a:r>
            <a:r>
              <a:rPr lang="it-IT" dirty="0"/>
              <a:t>, in G. Corni (a cura di),</a:t>
            </a:r>
            <a:r>
              <a:rPr lang="it-IT" i="1" dirty="0"/>
              <a:t> Il Friuli. Storia e Società. Vol. III. La crisi dello stato liberale</a:t>
            </a:r>
            <a:r>
              <a:rPr lang="it-IT" dirty="0"/>
              <a:t>, Udine, I.F.S.M.L., 2000, pp.237-271.</a:t>
            </a:r>
          </a:p>
          <a:p>
            <a:pPr lvl="0"/>
            <a:r>
              <a:rPr lang="it-IT" dirty="0"/>
              <a:t>S. </a:t>
            </a:r>
            <a:r>
              <a:rPr lang="it-IT"/>
              <a:t>ZILLI, </a:t>
            </a:r>
            <a:r>
              <a:rPr lang="it-IT" i="1" dirty="0"/>
              <a:t>La Bassa friulana e le sue bonifiche novecentesche, </a:t>
            </a:r>
            <a:r>
              <a:rPr lang="it-IT" dirty="0"/>
              <a:t>in A. M. VINCI (a cura di), </a:t>
            </a:r>
            <a:r>
              <a:rPr lang="it-IT" i="1" dirty="0"/>
              <a:t>Il Friuli. Società e storia. Vol. IV. Il regime fascista</a:t>
            </a:r>
            <a:r>
              <a:rPr lang="it-IT" dirty="0"/>
              <a:t>, Udine, I.F.S.M.L., 2006, pp. 213-240 </a:t>
            </a:r>
          </a:p>
          <a:p>
            <a:r>
              <a:rPr lang="it-IT" dirty="0"/>
              <a:t>G.BERGAMINI [</a:t>
            </a:r>
            <a:r>
              <a:rPr lang="it-IT" dirty="0" err="1"/>
              <a:t>acd</a:t>
            </a:r>
            <a:r>
              <a:rPr lang="it-IT" dirty="0"/>
              <a:t>], </a:t>
            </a:r>
            <a:r>
              <a:rPr lang="it-IT" i="1" dirty="0"/>
              <a:t>Bassa Friulana. Tre secoli di bonifica</a:t>
            </a:r>
            <a:r>
              <a:rPr lang="it-IT" dirty="0"/>
              <a:t>, Udine, </a:t>
            </a:r>
            <a:r>
              <a:rPr lang="it-IT" dirty="0" err="1"/>
              <a:t>Cons</a:t>
            </a:r>
            <a:r>
              <a:rPr lang="it-IT" dirty="0"/>
              <a:t>. bonifica Bassa Friulana, 1990</a:t>
            </a:r>
          </a:p>
          <a:p>
            <a:r>
              <a:rPr lang="it-IT" dirty="0"/>
              <a:t>A. BIANCHETTI, </a:t>
            </a:r>
            <a:r>
              <a:rPr lang="it-IT" i="1" dirty="0"/>
              <a:t>Aspetti </a:t>
            </a:r>
            <a:r>
              <a:rPr lang="it-IT" i="1" dirty="0" err="1"/>
              <a:t>el</a:t>
            </a:r>
            <a:r>
              <a:rPr lang="it-IT" i="1" dirty="0"/>
              <a:t> paesaggio agrario friulano durante il periodo fascista</a:t>
            </a:r>
            <a:r>
              <a:rPr lang="it-IT" dirty="0"/>
              <a:t>, in “Storia contemporanea in Friuli”, XV (1985), pp.35 - 76</a:t>
            </a:r>
          </a:p>
          <a:p>
            <a:r>
              <a:rPr lang="it-IT" dirty="0"/>
              <a:t>L.DONNINI, </a:t>
            </a:r>
            <a:r>
              <a:rPr lang="it-IT" i="1" dirty="0"/>
              <a:t>La bonifica del territorio di Aquileia in età teresiana. Politica del governo e strategia padronale</a:t>
            </a:r>
            <a:r>
              <a:rPr lang="it-IT" dirty="0"/>
              <a:t>, in “Annali di storia </a:t>
            </a:r>
            <a:r>
              <a:rPr lang="it-IT" dirty="0" err="1"/>
              <a:t>isontina</a:t>
            </a:r>
            <a:r>
              <a:rPr lang="it-IT" dirty="0"/>
              <a:t>”, II (1989), pp.31-49.</a:t>
            </a:r>
          </a:p>
          <a:p>
            <a:r>
              <a:rPr lang="it-IT" dirty="0"/>
              <a:t>P. GASPARI, </a:t>
            </a:r>
            <a:r>
              <a:rPr lang="it-IT" i="1" dirty="0"/>
              <a:t>Storia popolare della società contadina in Friuli,</a:t>
            </a:r>
            <a:r>
              <a:rPr lang="it-IT" dirty="0"/>
              <a:t> Monza, </a:t>
            </a:r>
            <a:r>
              <a:rPr lang="it-IT" dirty="0" err="1"/>
              <a:t>Piffarerio</a:t>
            </a:r>
            <a:r>
              <a:rPr lang="it-IT" dirty="0"/>
              <a:t>,  1976</a:t>
            </a:r>
          </a:p>
          <a:p>
            <a:r>
              <a:rPr lang="it-IT" dirty="0"/>
              <a:t>G.MARIUZ, </a:t>
            </a:r>
            <a:r>
              <a:rPr lang="it-IT" i="1" dirty="0"/>
              <a:t>Leghe bianche e rosse in un’area rurale friulana</a:t>
            </a:r>
            <a:r>
              <a:rPr lang="it-IT" dirty="0"/>
              <a:t>, in “Storia contemporanea in Friuli”, XVIII (1988), pp.67-104.</a:t>
            </a:r>
          </a:p>
          <a:p>
            <a:r>
              <a:rPr lang="it-IT" dirty="0"/>
              <a:t>M.PUPPINI,</a:t>
            </a:r>
            <a:r>
              <a:rPr lang="it-IT" i="1" dirty="0"/>
              <a:t> La terra e la fabbrica. Movimento operaio e contadino e capitalismo industriale alla </a:t>
            </a:r>
            <a:r>
              <a:rPr lang="it-IT" i="1" dirty="0" err="1"/>
              <a:t>Saici</a:t>
            </a:r>
            <a:r>
              <a:rPr lang="it-IT" i="1" dirty="0"/>
              <a:t> di Torviscosa (1937-1957),</a:t>
            </a:r>
            <a:r>
              <a:rPr lang="it-IT" dirty="0"/>
              <a:t> Udine, I.F.S.M.L., 1992.</a:t>
            </a:r>
          </a:p>
          <a:p>
            <a:r>
              <a:rPr lang="it-IT" dirty="0"/>
              <a:t>M. SETTIMO, </a:t>
            </a:r>
            <a:r>
              <a:rPr lang="it-IT" i="1" dirty="0"/>
              <a:t>Torviscosa 1940. Progetti e realizzazioni, speranze e fallimenti, truffe e soprusi nel nome dell'autarchia</a:t>
            </a:r>
            <a:r>
              <a:rPr lang="it-IT" dirty="0"/>
              <a:t>, Gruppo Consiliare Mareno Settimo, Torviscosa – UD -, 2020</a:t>
            </a:r>
          </a:p>
          <a:p>
            <a:pPr lvl="0"/>
            <a:r>
              <a:rPr lang="it-IT" dirty="0"/>
              <a:t>E. APIH, </a:t>
            </a:r>
            <a:r>
              <a:rPr lang="it-IT" i="1" dirty="0"/>
              <a:t>Italia, fascismo e antifascismo nella Venezia Giulia (1918-1943)</a:t>
            </a:r>
            <a:r>
              <a:rPr lang="it-IT" dirty="0"/>
              <a:t>, Bari, Laterza, 1966</a:t>
            </a:r>
          </a:p>
          <a:p>
            <a:pPr lvl="0"/>
            <a:r>
              <a:rPr lang="it-IT" dirty="0"/>
              <a:t>AA.VV., </a:t>
            </a:r>
            <a:r>
              <a:rPr lang="it-IT" i="1" dirty="0"/>
              <a:t>Friuli e Venezia Giulia. Storia del ‘900</a:t>
            </a:r>
            <a:r>
              <a:rPr lang="it-IT" dirty="0"/>
              <a:t>, Gorizia, LEG, 1997</a:t>
            </a:r>
          </a:p>
          <a:p>
            <a:r>
              <a:rPr lang="it-IT" dirty="0"/>
              <a:t>E. COLLOTTI, </a:t>
            </a:r>
            <a:r>
              <a:rPr lang="it-IT" i="1" dirty="0"/>
              <a:t> Il Litorale adriatico nel Nuovo Ordine Europeo 1943-1945</a:t>
            </a:r>
            <a:r>
              <a:rPr lang="it-IT" dirty="0"/>
              <a:t>, Milano, </a:t>
            </a:r>
            <a:r>
              <a:rPr lang="it-IT" dirty="0" err="1"/>
              <a:t>Vangelista</a:t>
            </a:r>
            <a:r>
              <a:rPr lang="it-IT" dirty="0"/>
              <a:t>, 1974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321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24DCC-BC2C-B24D-A5EF-F677F99C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Politiche  novembre 1919</a:t>
            </a:r>
          </a:p>
        </p:txBody>
      </p:sp>
      <p:pic>
        <p:nvPicPr>
          <p:cNvPr id="4" name="Segnaposto contenuto 12">
            <a:extLst>
              <a:ext uri="{FF2B5EF4-FFF2-40B4-BE49-F238E27FC236}">
                <a16:creationId xmlns:a16="http://schemas.microsoft.com/office/drawing/2014/main" id="{3234C720-832C-E447-9A14-34769F4D4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81" y="1890583"/>
            <a:ext cx="4040956" cy="3544974"/>
          </a:xfrm>
        </p:spPr>
      </p:pic>
      <p:pic>
        <p:nvPicPr>
          <p:cNvPr id="5" name="Segnaposto contenuto 8">
            <a:extLst>
              <a:ext uri="{FF2B5EF4-FFF2-40B4-BE49-F238E27FC236}">
                <a16:creationId xmlns:a16="http://schemas.microsoft.com/office/drawing/2014/main" id="{198D235C-BA16-6142-A413-471A867D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419" y="1858104"/>
            <a:ext cx="4115003" cy="3609932"/>
          </a:xfrm>
          <a:prstGeom prst="rect">
            <a:avLst/>
          </a:prstGeo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7D78D204-28B0-8646-8B67-10A2B058E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604" y="1825625"/>
            <a:ext cx="3933504" cy="34507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B3751B-14B5-C647-9DFC-0892EBFD4AC7}"/>
              </a:ext>
            </a:extLst>
          </p:cNvPr>
          <p:cNvSpPr txBox="1"/>
          <p:nvPr/>
        </p:nvSpPr>
        <p:spPr>
          <a:xfrm>
            <a:off x="1628812" y="5613008"/>
            <a:ext cx="989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Liberali				           Popolari			 Socialisti 					</a:t>
            </a:r>
          </a:p>
        </p:txBody>
      </p:sp>
    </p:spTree>
    <p:extLst>
      <p:ext uri="{BB962C8B-B14F-4D97-AF65-F5344CB8AC3E}">
        <p14:creationId xmlns:p14="http://schemas.microsoft.com/office/powerpoint/2010/main" val="384073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92A1C-A60C-2E4F-A56D-4A51125C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365125"/>
            <a:ext cx="10970741" cy="1325563"/>
          </a:xfrm>
        </p:spPr>
        <p:txBody>
          <a:bodyPr/>
          <a:lstStyle/>
          <a:p>
            <a:r>
              <a:rPr lang="it-IT" dirty="0"/>
              <a:t>Amministrative (provinciali) Friuli ottobre 1920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6D8298A0-B88A-DB4C-84DA-DC57F64C4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9" y="1825625"/>
            <a:ext cx="3942927" cy="3458083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C2FEDA9-8216-FA46-80F0-D3C76E80F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5986" y="1825625"/>
            <a:ext cx="3942927" cy="3458083"/>
          </a:xfrm>
        </p:spPr>
      </p:pic>
      <p:pic>
        <p:nvPicPr>
          <p:cNvPr id="6" name="Segnaposto contenuto 8">
            <a:extLst>
              <a:ext uri="{FF2B5EF4-FFF2-40B4-BE49-F238E27FC236}">
                <a16:creationId xmlns:a16="http://schemas.microsoft.com/office/drawing/2014/main" id="{4E037EF4-6F6D-7B46-87F2-EDC7954D5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896" y="1825624"/>
            <a:ext cx="3942928" cy="34580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F20DAB-3FD1-4B4D-A9C1-F6FE92146AC9}"/>
              </a:ext>
            </a:extLst>
          </p:cNvPr>
          <p:cNvSpPr txBox="1"/>
          <p:nvPr/>
        </p:nvSpPr>
        <p:spPr>
          <a:xfrm>
            <a:off x="1252025" y="5684108"/>
            <a:ext cx="1046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Blocco liberale			           Popolari				Socialisti  </a:t>
            </a:r>
          </a:p>
        </p:txBody>
      </p:sp>
    </p:spTree>
    <p:extLst>
      <p:ext uri="{BB962C8B-B14F-4D97-AF65-F5344CB8AC3E}">
        <p14:creationId xmlns:p14="http://schemas.microsoft.com/office/powerpoint/2010/main" val="229238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D5685E-28C7-654A-BFA3-3A94B790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Politiche maggio 1921</a:t>
            </a:r>
          </a:p>
        </p:txBody>
      </p:sp>
      <p:pic>
        <p:nvPicPr>
          <p:cNvPr id="4" name="Segnaposto contenuto 8">
            <a:extLst>
              <a:ext uri="{FF2B5EF4-FFF2-40B4-BE49-F238E27FC236}">
                <a16:creationId xmlns:a16="http://schemas.microsoft.com/office/drawing/2014/main" id="{7E33B11A-F18B-A749-AD09-A65F03CB9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03" y="2460628"/>
            <a:ext cx="3075076" cy="2696947"/>
          </a:xfrm>
        </p:spPr>
      </p:pic>
      <p:pic>
        <p:nvPicPr>
          <p:cNvPr id="5" name="Segnaposto contenuto 8">
            <a:extLst>
              <a:ext uri="{FF2B5EF4-FFF2-40B4-BE49-F238E27FC236}">
                <a16:creationId xmlns:a16="http://schemas.microsoft.com/office/drawing/2014/main" id="{35719F4B-A4EE-B248-A90E-A9AE3E25A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028" y="2455820"/>
            <a:ext cx="3187790" cy="2795802"/>
          </a:xfrm>
          <a:prstGeom prst="rect">
            <a:avLst/>
          </a:prstGeo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2B0B8B0F-9D59-6F4A-96DB-0FCA232A5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233" y="2585565"/>
            <a:ext cx="2932621" cy="2572010"/>
          </a:xfrm>
          <a:prstGeom prst="rect">
            <a:avLst/>
          </a:prstGeom>
        </p:spPr>
      </p:pic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86839CE9-9AC5-F74C-A97B-6F0A8D44D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746" y="2529961"/>
            <a:ext cx="3103254" cy="27216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39205CF-CF7A-4148-A251-0A6D0B70F767}"/>
              </a:ext>
            </a:extLst>
          </p:cNvPr>
          <p:cNvSpPr txBox="1"/>
          <p:nvPr/>
        </p:nvSpPr>
        <p:spPr>
          <a:xfrm>
            <a:off x="1025912" y="5569281"/>
            <a:ext cx="1094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Popolari			  Socialisti		                  	Blocco nazionale		  Comunisti</a:t>
            </a:r>
          </a:p>
        </p:txBody>
      </p:sp>
    </p:spTree>
    <p:extLst>
      <p:ext uri="{BB962C8B-B14F-4D97-AF65-F5344CB8AC3E}">
        <p14:creationId xmlns:p14="http://schemas.microsoft.com/office/powerpoint/2010/main" val="295567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7F4EC-4F6A-5646-B566-C8B2672F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271"/>
          </a:xfrm>
        </p:spPr>
        <p:txBody>
          <a:bodyPr>
            <a:normAutofit fontScale="90000"/>
          </a:bodyPr>
          <a:lstStyle/>
          <a:p>
            <a:r>
              <a:rPr lang="it-IT" dirty="0"/>
              <a:t>Politiche 1921 (comuni annessi)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17DBAE-C778-B54B-B5DD-41554D512625}"/>
              </a:ext>
            </a:extLst>
          </p:cNvPr>
          <p:cNvSpPr txBox="1"/>
          <p:nvPr/>
        </p:nvSpPr>
        <p:spPr>
          <a:xfrm>
            <a:off x="823376" y="6071733"/>
            <a:ext cx="93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blocco</a:t>
            </a:r>
          </a:p>
        </p:txBody>
      </p:sp>
      <p:pic>
        <p:nvPicPr>
          <p:cNvPr id="21" name="Segnaposto contenuto 20">
            <a:extLst>
              <a:ext uri="{FF2B5EF4-FFF2-40B4-BE49-F238E27FC236}">
                <a16:creationId xmlns:a16="http://schemas.microsoft.com/office/drawing/2014/main" id="{0510E416-34C0-134C-AFD5-8D1AA4E71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3376" y="1600872"/>
            <a:ext cx="2114669" cy="4325045"/>
          </a:xfr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A0DDF159-2152-124D-B612-475EF8FA3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496" y="1600872"/>
            <a:ext cx="2282631" cy="4551025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28A8A66-625B-EF4B-9060-44A99C6184ED}"/>
              </a:ext>
            </a:extLst>
          </p:cNvPr>
          <p:cNvSpPr txBox="1"/>
          <p:nvPr/>
        </p:nvSpPr>
        <p:spPr>
          <a:xfrm>
            <a:off x="3272604" y="60717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socialisti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43066DD-8837-B148-BE50-32A88AA0E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738" y="1688704"/>
            <a:ext cx="2195251" cy="4463193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B68B4CE-BC29-7144-B1DC-5B5BD9BC92A3}"/>
              </a:ext>
            </a:extLst>
          </p:cNvPr>
          <p:cNvSpPr txBox="1"/>
          <p:nvPr/>
        </p:nvSpPr>
        <p:spPr>
          <a:xfrm>
            <a:off x="6445019" y="6066228"/>
            <a:ext cx="143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comunisti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8CFACE6-5427-E848-890D-3C1D446E6D6C}"/>
              </a:ext>
            </a:extLst>
          </p:cNvPr>
          <p:cNvSpPr txBox="1"/>
          <p:nvPr/>
        </p:nvSpPr>
        <p:spPr>
          <a:xfrm>
            <a:off x="9503585" y="6066228"/>
            <a:ext cx="16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popolari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B226F3AB-7325-E24B-AB60-9A73F2028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265" y="1721399"/>
            <a:ext cx="2152598" cy="43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9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B90727-DB14-A548-A896-30B30C21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51" y="133815"/>
            <a:ext cx="9852102" cy="299708"/>
          </a:xfrm>
        </p:spPr>
        <p:txBody>
          <a:bodyPr>
            <a:normAutofit fontScale="90000"/>
          </a:bodyPr>
          <a:lstStyle/>
          <a:p>
            <a:r>
              <a:rPr lang="it-IT" dirty="0"/>
              <a:t>Amministrative gennaio 1922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90DC0B7-507F-AA4E-99B9-65ADD4E0242D}"/>
              </a:ext>
            </a:extLst>
          </p:cNvPr>
          <p:cNvSpPr txBox="1"/>
          <p:nvPr/>
        </p:nvSpPr>
        <p:spPr>
          <a:xfrm>
            <a:off x="780585" y="6513177"/>
            <a:ext cx="10214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Socialisti	                                        Popolari	                                       Liste slovene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7CFEF9-A7D7-8649-90BE-CF8306953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47" y="753965"/>
            <a:ext cx="9999391" cy="57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1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2DDB6D-689B-E348-851B-56FA4F867CF0}"/>
              </a:ext>
            </a:extLst>
          </p:cNvPr>
          <p:cNvSpPr txBox="1"/>
          <p:nvPr/>
        </p:nvSpPr>
        <p:spPr>
          <a:xfrm>
            <a:off x="78059" y="6292199"/>
            <a:ext cx="11373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Blocco Nazionale e Lista Unione (Gorizia)             Comunisti                                    Dati non disponibili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6528C23A-A51A-8944-A0EB-7222842B0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261" y="1293541"/>
            <a:ext cx="8400214" cy="4883422"/>
          </a:xfrm>
        </p:spPr>
      </p:pic>
    </p:spTree>
    <p:extLst>
      <p:ext uri="{BB962C8B-B14F-4D97-AF65-F5344CB8AC3E}">
        <p14:creationId xmlns:p14="http://schemas.microsoft.com/office/powerpoint/2010/main" val="63117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436C1-B059-DC44-850D-E904CB64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663677"/>
            <a:ext cx="3038168" cy="1977102"/>
          </a:xfrm>
        </p:spPr>
        <p:txBody>
          <a:bodyPr>
            <a:normAutofit fontScale="90000"/>
          </a:bodyPr>
          <a:lstStyle/>
          <a:p>
            <a:r>
              <a:rPr lang="it-IT" dirty="0"/>
              <a:t>1923-1927: </a:t>
            </a:r>
            <a:br>
              <a:rPr lang="it-IT" dirty="0"/>
            </a:br>
            <a:r>
              <a:rPr lang="it-IT" dirty="0"/>
              <a:t>il Grande Friuli e la  Provincia di  Trieste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EB4AD8C-8B80-B24C-833B-EFEBE4E77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189" y="1652228"/>
            <a:ext cx="4699076" cy="3881437"/>
          </a:xfrm>
        </p:spPr>
      </p:pic>
    </p:spTree>
    <p:extLst>
      <p:ext uri="{BB962C8B-B14F-4D97-AF65-F5344CB8AC3E}">
        <p14:creationId xmlns:p14="http://schemas.microsoft.com/office/powerpoint/2010/main" val="3988091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813</Words>
  <Application>Microsoft Macintosh PowerPoint</Application>
  <PresentationFormat>Widescreen</PresentationFormat>
  <Paragraphs>83</Paragraphs>
  <Slides>22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Geografia storica dell’odierno Friuli Venezia Giulia 641LM </vt:lpstr>
      <vt:lpstr>Presentazione standard di PowerPoint</vt:lpstr>
      <vt:lpstr>Politiche  novembre 1919</vt:lpstr>
      <vt:lpstr>Amministrative (provinciali) Friuli ottobre 1920</vt:lpstr>
      <vt:lpstr>Politiche maggio 1921</vt:lpstr>
      <vt:lpstr>Politiche 1921 (comuni annessi)</vt:lpstr>
      <vt:lpstr>Amministrative gennaio 1922</vt:lpstr>
      <vt:lpstr>Presentazione standard di PowerPoint</vt:lpstr>
      <vt:lpstr>1923-1927:  il Grande Friuli e la  Provincia di  Trieste</vt:lpstr>
      <vt:lpstr>Ernesto Massi, L’ambiente geografico e l sviluppo economico nel Goriziano, Gorizia 1933, p.54</vt:lpstr>
      <vt:lpstr>Dopo il 1927</vt:lpstr>
      <vt:lpstr>Il confine orientale  dal 1 gennaio 1927  fino all’invasione della Jugoslavia</vt:lpstr>
      <vt:lpstr>I sedici consorzi di bonifica prima dei lavori</vt:lpstr>
      <vt:lpstr>Bonifica della Bassa friulana 1939</vt:lpstr>
      <vt:lpstr>Torviscosa alla fondazione (1938)</vt:lpstr>
      <vt:lpstr>Presentazione standard di PowerPoint</vt:lpstr>
      <vt:lpstr>La proprietà SAICI a l’indomani della costruzione dello stabilimento</vt:lpstr>
      <vt:lpstr>Presentazione standard di PowerPoint</vt:lpstr>
      <vt:lpstr>Città di fondazione</vt:lpstr>
      <vt:lpstr>Presentazione standard di PowerPoint</vt:lpstr>
      <vt:lpstr>Città di fondazione nell’odierno FVG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subject/>
  <dc:creator>sergio zilli</dc:creator>
  <cp:keywords/>
  <dc:description/>
  <cp:lastModifiedBy>sergio zilli</cp:lastModifiedBy>
  <cp:revision>45</cp:revision>
  <dcterms:created xsi:type="dcterms:W3CDTF">2022-10-27T06:22:31Z</dcterms:created>
  <dcterms:modified xsi:type="dcterms:W3CDTF">2022-11-21T15:11:24Z</dcterms:modified>
  <cp:category/>
</cp:coreProperties>
</file>