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01" r:id="rId2"/>
    <p:sldMasterId id="2147483746" r:id="rId3"/>
  </p:sldMasterIdLst>
  <p:notesMasterIdLst>
    <p:notesMasterId r:id="rId41"/>
  </p:notesMasterIdLst>
  <p:sldIdLst>
    <p:sldId id="379" r:id="rId4"/>
    <p:sldId id="418" r:id="rId5"/>
    <p:sldId id="423" r:id="rId6"/>
    <p:sldId id="422" r:id="rId7"/>
    <p:sldId id="425" r:id="rId8"/>
    <p:sldId id="421" r:id="rId9"/>
    <p:sldId id="431" r:id="rId10"/>
    <p:sldId id="256" r:id="rId11"/>
    <p:sldId id="258" r:id="rId12"/>
    <p:sldId id="293" r:id="rId13"/>
    <p:sldId id="411" r:id="rId14"/>
    <p:sldId id="267" r:id="rId15"/>
    <p:sldId id="426" r:id="rId16"/>
    <p:sldId id="271" r:id="rId17"/>
    <p:sldId id="427" r:id="rId18"/>
    <p:sldId id="413" r:id="rId19"/>
    <p:sldId id="274" r:id="rId20"/>
    <p:sldId id="429" r:id="rId21"/>
    <p:sldId id="428" r:id="rId22"/>
    <p:sldId id="295" r:id="rId23"/>
    <p:sldId id="297" r:id="rId24"/>
    <p:sldId id="299" r:id="rId25"/>
    <p:sldId id="301" r:id="rId26"/>
    <p:sldId id="302" r:id="rId27"/>
    <p:sldId id="303" r:id="rId28"/>
    <p:sldId id="305" r:id="rId29"/>
    <p:sldId id="307" r:id="rId30"/>
    <p:sldId id="430" r:id="rId31"/>
    <p:sldId id="308" r:id="rId32"/>
    <p:sldId id="309" r:id="rId33"/>
    <p:sldId id="320" r:id="rId34"/>
    <p:sldId id="321" r:id="rId35"/>
    <p:sldId id="434" r:id="rId36"/>
    <p:sldId id="435" r:id="rId37"/>
    <p:sldId id="432" r:id="rId38"/>
    <p:sldId id="433" r:id="rId39"/>
    <p:sldId id="268" r:id="rId4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44"/>
    <p:restoredTop sz="94715"/>
  </p:normalViewPr>
  <p:slideViewPr>
    <p:cSldViewPr>
      <p:cViewPr varScale="1">
        <p:scale>
          <a:sx n="122" d="100"/>
          <a:sy n="122" d="100"/>
        </p:scale>
        <p:origin x="167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4732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fld id="{42FD44A9-D9C2-4709-84C2-A1246B590B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61410A-A18E-4956-9605-4C70DE9844FB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8659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9A21A47-D7DC-4D82-8F12-603A51C04B7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8000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23563D2-A557-45D4-B7A1-062337541A1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3762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09EFEC1-C240-45AD-900F-3173EC2CBEC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4858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CB3B884-203D-4E9C-97EA-AC5C28B2BE5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3858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2F83F07-42CC-4A68-848D-819082F38C0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747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EA16610-0A60-4D59-9E12-9A17A5F7D29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1260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864E08B-55DD-4228-80EB-EC91A0F7AEE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8059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67CCE02-75B3-4705-8397-142DE06C588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2962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05EDD12-D5C1-4349-AB89-47DEC29C610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2873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5313BFB-5674-45E2-901F-D92B01F3A9E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477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01985CC-EBE7-4A8A-9893-69284454195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6598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79D1BD-7791-48A0-96CE-EE21E99121D0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2D0B9F-9DB2-49FA-9CCC-9870BF6E9A8A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5325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BF47848-3A44-4C34-B751-61511BFCFAD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9534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F259538-D244-47FF-8B4B-6C978EEAE61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213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49DD202-1244-4B8E-97B9-2238590EA51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9068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01985CC-EBE7-4A8A-9893-69284454195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9764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D542DC8-2B69-4774-9B75-7CF2153772A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169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E9D3A9-BE95-45FF-BC3A-034A22D3DC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020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3F4F76-B8DF-4314-BBE7-0340F49F8C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649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51FD89-DF4A-44D2-9BE0-DDC8B04AFDF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0727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5157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52BF6FC2-15CF-4B33-B7D6-CDC8DCF61D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3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FAEF82-9206-4001-A067-1974C1D26235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2492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8A70E8-037A-4AA1-9E69-BAD3BCFEB76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0041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2DAFA1C-44AB-4A5A-AD16-444D86B824D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560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DBF15B9-BFE0-4791-A5C4-95F6A6A99CB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0525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5674252-FA16-4418-B031-D75367B5610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2612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F6618AD-2CAA-4215-A9E2-390685F3883A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8725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18FEA62-6292-4EFB-83E8-B60E0DBDBFC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188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D198CF-C137-410A-94FB-C45642B3835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4592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6D861F-E8A0-4DBC-8DE4-7EDD869070D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7802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E3E1302-58A9-4440-810E-FF6C335DA30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355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9F5D79-90BD-4953-9AC9-90D439D18DF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3891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9875" y="128588"/>
            <a:ext cx="2054225" cy="59848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0275" cy="5984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0799552-3DF9-42EF-ADA4-CFC8686510BD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9196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14224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fld id="{F5118ECE-B5C9-4E72-9DBE-B5CEBF03A1F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2900" cy="4635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5191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C9FBF1-56C9-4B0F-8CD0-1AAC094D3EF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1524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1C9FA2-B846-425A-888B-3773D8D44B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4678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FA2E3-596A-4482-A1C4-4281F45107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3247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6AD798-2ACC-49DD-9E0F-60A11C068D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9856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BF72E3-8C15-4EC3-A98A-0928301303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76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7354BB-CD9F-4E41-A5E1-5F637D2161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4783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945593-434B-42E8-9E60-F9AE6992A6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8752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5EE33C-1265-466F-B55E-5CD3235879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3396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6FC31C-9872-4F23-85D8-43CE445E631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9297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8523D91-F25F-490D-9773-61821DF3725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3492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D0124E-CE08-4DD3-80F6-822870F329F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0138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609600"/>
            <a:ext cx="1941513" cy="54816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3725" cy="54816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BC6C82A-3879-447A-9E96-289599CDBA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0316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67638" cy="4110038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0401BD29-64EE-4768-8BE0-BBCABC147B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2056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197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8413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F9CF0A24-9CE8-435F-8593-065FB2BE46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2804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5554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1BDFD7-1903-467D-89F0-E58C4ABEB4E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744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4374BA-61B0-464C-84CA-455C721BB2C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87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251812-A816-432B-A93B-D8C071DB1B1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870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C42695-1F55-48B1-9C04-31AB97AC373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103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D2C163C-F2FA-4CB3-8D94-9BD8ADD63C7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74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8B6DFC-ED0B-4D10-93EB-303BD95B0DD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951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61233826-C5C9-4BB4-8AAA-167E252DAD09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70C747C9-C6D4-40BD-85F2-44A9C1A88494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29713" cy="6838950"/>
            <a:chOff x="0" y="0"/>
            <a:chExt cx="5751" cy="4308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0" cy="2078"/>
              <a:chOff x="1728" y="2230"/>
              <a:chExt cx="4020" cy="2078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5" cy="1664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2" cy="804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2" cy="962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0" cy="2078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1" cy="532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18" cy="1530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1" cy="1769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69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2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6900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117426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/>
          <p:cNvGrpSpPr>
            <a:grpSpLocks/>
          </p:cNvGrpSpPr>
          <p:nvPr/>
        </p:nvGrpSpPr>
        <p:grpSpPr bwMode="auto">
          <a:xfrm>
            <a:off x="-8410575" y="1588"/>
            <a:ext cx="17538700" cy="13685837"/>
            <a:chOff x="-5298" y="1"/>
            <a:chExt cx="11048" cy="8621"/>
          </a:xfrm>
        </p:grpSpPr>
        <p:sp>
          <p:nvSpPr>
            <p:cNvPr id="1026" name="Freeform 2"/>
            <p:cNvSpPr>
              <a:spLocks noChangeArrowheads="1"/>
            </p:cNvSpPr>
            <p:nvPr/>
          </p:nvSpPr>
          <p:spPr bwMode="auto">
            <a:xfrm>
              <a:off x="3394" y="999"/>
              <a:ext cx="2356" cy="3311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-5298" y="1"/>
              <a:ext cx="10593" cy="8621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7638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DE4EA1C-6807-4445-801C-96457A2F999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217533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34BB17-1013-8D4D-8CD2-D072EF1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69225" cy="1431925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CENNI di MORFOLOGIA delle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REGIONI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TORACICA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ed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ADDOMINO-PELVICA</a:t>
            </a:r>
          </a:p>
        </p:txBody>
      </p:sp>
    </p:spTree>
    <p:extLst>
      <p:ext uri="{BB962C8B-B14F-4D97-AF65-F5344CB8AC3E}">
        <p14:creationId xmlns:p14="http://schemas.microsoft.com/office/powerpoint/2010/main" val="2402523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8C4E40F-501F-410F-BFEE-0637319E8F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968"/>
          <a:stretch/>
        </p:blipFill>
        <p:spPr>
          <a:xfrm>
            <a:off x="2339752" y="-19589"/>
            <a:ext cx="6801449" cy="688444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D8614F-2C03-9149-BF44-113DDB8BDE6B}"/>
              </a:ext>
            </a:extLst>
          </p:cNvPr>
          <p:cNvSpPr txBox="1"/>
          <p:nvPr/>
        </p:nvSpPr>
        <p:spPr>
          <a:xfrm>
            <a:off x="323528" y="206369"/>
            <a:ext cx="259228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COSTE</a:t>
            </a:r>
          </a:p>
          <a:p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Sono OSSA PIATTE</a:t>
            </a:r>
          </a:p>
          <a:p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che delimitano Postero-Latero-</a:t>
            </a:r>
            <a:r>
              <a:rPr lang="it-IT" dirty="0" err="1">
                <a:solidFill>
                  <a:schemeClr val="tx1"/>
                </a:solidFill>
                <a:latin typeface="Cooper Black" panose="0208090404030B020404" pitchFamily="18" charset="77"/>
              </a:rPr>
              <a:t>Anterior</a:t>
            </a:r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-mente la Gabbia Toracica.</a:t>
            </a:r>
          </a:p>
          <a:p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Danno inserzione a muscoli scheletrici (tra cui gli INTERCO-STALI, DIAFRAMMA) </a:t>
            </a:r>
          </a:p>
        </p:txBody>
      </p:sp>
    </p:spTree>
    <p:extLst>
      <p:ext uri="{BB962C8B-B14F-4D97-AF65-F5344CB8AC3E}">
        <p14:creationId xmlns:p14="http://schemas.microsoft.com/office/powerpoint/2010/main" val="3051553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4A9B6F-3573-A34E-820D-388823D3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852140"/>
          </a:xfrm>
        </p:spPr>
        <p:txBody>
          <a:bodyPr/>
          <a:lstStyle/>
          <a:p>
            <a:r>
              <a:rPr lang="it-IT" sz="36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GABBIA  TORACICA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752DEE-40D7-E646-B849-03E82C6AD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16900" cy="5589240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halkboard" panose="03050602040202020205" pitchFamily="66" charset="77"/>
              </a:rPr>
              <a:t>Struttura scheletrica di forma tronco-conica, delimitata, sul piano sagittale, ANTERIORMENTE dallo STERNO (Osso Piatto) e POSTERIORMENTE dalle VERTEBRE TORACICHE (T1-T12). La struttura è completata Antero-Latero-Posteriormente da 10 paia di Ossa Piatte (COSTE), mentre altre 2 paia di Coste, molto </a:t>
            </a:r>
            <a:r>
              <a:rPr lang="it-IT" sz="3000" dirty="0" err="1">
                <a:solidFill>
                  <a:schemeClr val="tx1"/>
                </a:solidFill>
                <a:latin typeface="Chalkboard" panose="03050602040202020205" pitchFamily="66" charset="77"/>
              </a:rPr>
              <a:t>piu’</a:t>
            </a:r>
            <a:r>
              <a:rPr lang="it-IT" sz="3000" dirty="0">
                <a:solidFill>
                  <a:schemeClr val="tx1"/>
                </a:solidFill>
                <a:latin typeface="Chalkboard" panose="03050602040202020205" pitchFamily="66" charset="77"/>
              </a:rPr>
              <a:t> corte, si limitano alla parte posteriore, non si articolano allo sterno e vengono definite Coste Libere.</a:t>
            </a:r>
          </a:p>
        </p:txBody>
      </p:sp>
    </p:spTree>
    <p:extLst>
      <p:ext uri="{BB962C8B-B14F-4D97-AF65-F5344CB8AC3E}">
        <p14:creationId xmlns:p14="http://schemas.microsoft.com/office/powerpoint/2010/main" val="2361267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ooper Black" panose="0208090404030B020404" pitchFamily="18" charset="77"/>
              </a:rPr>
              <a:t>MOVIMENTI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640763" cy="4852988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 movimenti inerenti la GABBIA TORACICA, seppure individualmente minimi, sono tuttavia gli indispensabili negli ATTI RESPIRATORI (Inspirazione ed Espirazione)</a:t>
            </a:r>
          </a:p>
        </p:txBody>
      </p:sp>
    </p:spTree>
    <p:extLst>
      <p:ext uri="{BB962C8B-B14F-4D97-AF65-F5344CB8AC3E}">
        <p14:creationId xmlns:p14="http://schemas.microsoft.com/office/powerpoint/2010/main" val="2869305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0C1CAF-6C3E-3441-AEFC-EE5FC0E97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28588"/>
            <a:ext cx="8856984" cy="780132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 TRONCO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9E66CA-F0F6-0348-AB52-2EF23162A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496944" cy="504056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Oltre ad essere classificati in Superficiali e Profondi, possono essere collocati topograficamente:</a:t>
            </a:r>
          </a:p>
          <a:p>
            <a:endParaRPr lang="it-IT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 TORACE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MUSCOLI ADDOMINALI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DELLA PELVI</a:t>
            </a:r>
          </a:p>
          <a:p>
            <a:endParaRPr 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7312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6858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 TORACE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838200"/>
            <a:ext cx="7848872" cy="5257800"/>
          </a:xfrm>
          <a:ln/>
        </p:spPr>
        <p:txBody>
          <a:bodyPr/>
          <a:lstStyle/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DIAFRAMMA 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INTRINSECI DEL TORACE 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ESTRINSECI DEL TORACE suddivisi in :</a:t>
            </a: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TORACO-APPENDICOLARI: SONO 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QUELLI CHE CONNETTONO LA PARTE 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ANTERO-LATERALE DEL TORACE ALL’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ARTO SUPERIORE</a:t>
            </a: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SPINO-APPENDICOLARI: CONNETTONO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L’ ARTO SUPERIORE CON IL DORSO,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ovvero SIA LA PORZIONE TORACICA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sia ADDOMINALE della Parete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Posteriore del Tronco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rgbClr val="99FF33"/>
              </a:solidFill>
              <a:latin typeface="Arial" panose="020B0604020202020204" pitchFamily="34" charset="0"/>
            </a:endParaRP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085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2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25735"/>
            <a:ext cx="5768529" cy="67662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005EF1D3-A88D-064D-AB57-6F8D1CBC80B6}"/>
              </a:ext>
            </a:extLst>
          </p:cNvPr>
          <p:cNvSpPr txBox="1">
            <a:spLocks/>
          </p:cNvSpPr>
          <p:nvPr/>
        </p:nvSpPr>
        <p:spPr>
          <a:xfrm rot="-5400000">
            <a:off x="-3600908" y="2240868"/>
            <a:ext cx="8928992" cy="792088"/>
          </a:xfrm>
          <a:prstGeom prst="rect">
            <a:avLst/>
          </a:prstGeom>
        </p:spPr>
        <p:txBody>
          <a:bodyPr/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kern="12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77"/>
                <a:ea typeface="SimSun" panose="02010600030101010101" pitchFamily="2" charset="-122"/>
                <a:cs typeface="Arial"/>
              </a:rPr>
              <a:t>DIAFRAMMA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oper Black" panose="0208090404030B020404" pitchFamily="18" charset="77"/>
              <a:ea typeface="+mj-ea"/>
              <a:cs typeface="Gurmukhi MN" panose="02020600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75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4FFEA-48BE-A048-BB5B-C0A1076B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792088"/>
          </a:xfrm>
        </p:spPr>
        <p:txBody>
          <a:bodyPr/>
          <a:lstStyle/>
          <a:p>
            <a:r>
              <a:rPr lang="it-IT" sz="3600" b="0" dirty="0">
                <a:solidFill>
                  <a:srgbClr val="000000"/>
                </a:solidFill>
                <a:effectLst/>
                <a:latin typeface="Cooper Black" panose="0208090404030B020404" pitchFamily="18" charset="77"/>
                <a:ea typeface="SimSun" panose="02010600030101010101" pitchFamily="2" charset="-122"/>
              </a:rPr>
              <a:t>DIAFRAMMA</a:t>
            </a:r>
            <a:endParaRPr lang="it-IT" sz="3600" dirty="0">
              <a:solidFill>
                <a:schemeClr val="tx1"/>
              </a:solidFill>
              <a:latin typeface="Cooper Black" panose="0208090404030B020404" pitchFamily="18" charset="77"/>
              <a:cs typeface="Gurmukhi MN" panose="02020600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8AD78E-2E28-D549-AB89-47F1B6DD7118}"/>
              </a:ext>
            </a:extLst>
          </p:cNvPr>
          <p:cNvSpPr txBox="1"/>
          <p:nvPr/>
        </p:nvSpPr>
        <p:spPr>
          <a:xfrm>
            <a:off x="971600" y="548680"/>
            <a:ext cx="7416824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S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truttura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 muscolare striata scheletrica che separa la cavità toracica dalla cavità addominale e contribuisce alla Parete Addominale Posteriore, assieme al Quadrato dei Lombi e al Grande Psoas..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SimSun" panose="02010600030101010101" pitchFamily="2" charset="-122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A forma di cupola, presenta sul Piano Mediano un CENTRO FRENICO o APONEUROTICO, nell’ ambito del quale si localizzano gli orifizi per l’ Esofago, l’ Aorta ed il Dotto Toracico e la Vena Cava Inferiore. È un Muscolo INSPIRATORIO, perché con la sua contrazione, fa aumentare il volume della gabbia toracica e favorisce l’espansione dei polmoni nelle Cavità Pleuriche.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SimSun" panose="02010600030101010101" pitchFamily="2" charset="-122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È innervato dal Nervo FRENICO del Plesso Cervicale (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mielomeri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 spinali C3-C5).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SimSun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119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66675"/>
            <a:ext cx="8991600" cy="914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Cooper Black" panose="0208090404030B020404" pitchFamily="18" charset="77"/>
              </a:rPr>
              <a:t>DIAFRAMMA: VISIONE SUPERIORE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908050"/>
          <a:ext cx="46482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08050"/>
                        <a:ext cx="4648200" cy="41052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48200" y="2825750"/>
          <a:ext cx="4495800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r:id="rId6" imgW="0" imgH="0" progId="">
                  <p:embed/>
                </p:oleObj>
              </mc:Choice>
              <mc:Fallback>
                <p:oleObj r:id="rId6" imgW="0" imgH="0" progId="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25750"/>
                        <a:ext cx="4495800" cy="4032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548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1A8705-5552-D840-A5E6-31200831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422400"/>
          </a:xfrm>
        </p:spPr>
        <p:txBody>
          <a:bodyPr/>
          <a:lstStyle/>
          <a:p>
            <a:r>
              <a:rPr lang="it-IT" sz="3600" b="0" dirty="0">
                <a:solidFill>
                  <a:schemeClr val="tx1"/>
                </a:solidFill>
                <a:latin typeface="Cooper Black" panose="0208090404030B020404" pitchFamily="18" charset="77"/>
              </a:rPr>
              <a:t>MUSCOLI INTRINSECI DEL TORACE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9EF074-2AEE-C84D-AE30-703AB2FF4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64704"/>
            <a:ext cx="9036496" cy="5688632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 TORACE:  dalla Faccia Posteriore dello STERNO raggiunge con fasci obliqui le coste tra la 2a e la 6a. Abbassando le coste, è un muscolo ESPIRATORIO. Innervato da Nervi INTERCOSTALI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55628A73-53DD-5544-9B2F-ED9857A3AA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600" y="3165624"/>
          <a:ext cx="7812087" cy="328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55628A73-53DD-5544-9B2F-ED9857A3AA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165624"/>
                        <a:ext cx="7812087" cy="328771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e 4">
            <a:extLst>
              <a:ext uri="{FF2B5EF4-FFF2-40B4-BE49-F238E27FC236}">
                <a16:creationId xmlns:a16="http://schemas.microsoft.com/office/drawing/2014/main" id="{528C0793-8BCC-6246-B4B5-9E5F98DE2473}"/>
              </a:ext>
            </a:extLst>
          </p:cNvPr>
          <p:cNvSpPr/>
          <p:nvPr/>
        </p:nvSpPr>
        <p:spPr bwMode="auto">
          <a:xfrm>
            <a:off x="7020272" y="4509120"/>
            <a:ext cx="1512168" cy="864096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0855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1A8705-5552-D840-A5E6-31200831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422400"/>
          </a:xfrm>
        </p:spPr>
        <p:txBody>
          <a:bodyPr/>
          <a:lstStyle/>
          <a:p>
            <a:r>
              <a:rPr lang="it-IT" sz="3600" b="0" dirty="0">
                <a:solidFill>
                  <a:schemeClr val="tx1"/>
                </a:solidFill>
                <a:latin typeface="Cooper Black" panose="0208090404030B020404" pitchFamily="18" charset="77"/>
              </a:rPr>
              <a:t>MUSCOLI INTRINSECI DEL TORACE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9EF074-2AEE-C84D-AE30-703AB2FF4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688632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INTERCOSTALI e SOTTOCOSTALI: sono innervati da Nervi Intercostali. Gli INTERCOSTALI INTERNI e SOTTOCOSTALI abbassano le coste (ESPIRAZIONE). Gli INTERCOSTALI ESTERNI innalzano le Coste (INSPIRAZIONE).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55628A73-53DD-5544-9B2F-ED9857A3AAC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71600" y="3165624"/>
          <a:ext cx="7812087" cy="328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55628A73-53DD-5544-9B2F-ED9857A3AA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165624"/>
                        <a:ext cx="7812087" cy="328771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9591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D5F6D4-37CC-E348-9B10-11A5ACCD1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1" y="0"/>
            <a:ext cx="8223250" cy="1136650"/>
          </a:xfrm>
        </p:spPr>
        <p:txBody>
          <a:bodyPr/>
          <a:lstStyle/>
          <a:p>
            <a:r>
              <a:rPr lang="it-IT" sz="3600" b="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TORACE ADDOME PELVI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658EE5-282B-D049-B8F5-0D903CD5D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052736"/>
            <a:ext cx="7488832" cy="5184576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Le strutture Muscolo-Scheletriche del </a:t>
            </a:r>
            <a:r>
              <a:rPr lang="it-IT" sz="24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TORACE,dell</a:t>
            </a:r>
            <a:r>
              <a:rPr 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’ ADDOME E DELLA PELVI sono coinvolte in diversi aspetti MORFO-FUNZIONALI, tra i quali il coinvolgimento nel Sistema LOCOMOTORE e la PROTEZIONE di rilevanti organi dei Sistemi LOCOMOTORE, CIRCOLATORIO, RESPIRATORIO, DIGERENTE, NERVOSO ed ENDOCRINO. </a:t>
            </a:r>
          </a:p>
          <a:p>
            <a:endParaRPr lang="it-IT" sz="24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Per quanto concerne la Funzione Respiratoria, muscoli scheletrici toracici e addominali, oltre che cervicali, sono coinvolti nell’ INSPIRAZIONE e nell’ ESPIRAZIONE</a:t>
            </a:r>
          </a:p>
        </p:txBody>
      </p:sp>
    </p:spTree>
    <p:extLst>
      <p:ext uri="{BB962C8B-B14F-4D97-AF65-F5344CB8AC3E}">
        <p14:creationId xmlns:p14="http://schemas.microsoft.com/office/powerpoint/2010/main" val="1605540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2708275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MUSCOLI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della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REGIONE ADDOMINALE</a:t>
            </a:r>
          </a:p>
        </p:txBody>
      </p:sp>
    </p:spTree>
    <p:extLst>
      <p:ext uri="{BB962C8B-B14F-4D97-AF65-F5344CB8AC3E}">
        <p14:creationId xmlns:p14="http://schemas.microsoft.com/office/powerpoint/2010/main" val="2533028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3508" y="-609"/>
            <a:ext cx="8856984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REGIONE ADDOMINALE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980728"/>
            <a:ext cx="8534400" cy="50292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duster" panose="03050602040202020205" pitchFamily="66" charset="77"/>
              </a:rPr>
              <a:t>Possono essere distinti in :</a:t>
            </a:r>
          </a:p>
          <a:p>
            <a:pPr marL="338138" indent="-333375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dirty="0">
              <a:solidFill>
                <a:schemeClr val="tx1"/>
              </a:solidFill>
              <a:latin typeface="Chalkduster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duster" panose="03050602040202020205" pitchFamily="66" charset="77"/>
              </a:rPr>
              <a:t>MUSCOLI DELLA PARETE ADDOMINALE POSTERIORE (Diaframma, Quadrato dei Lombi, Grande e Piccolo Psoas)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duster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duster" panose="03050602040202020205" pitchFamily="66" charset="77"/>
              </a:rPr>
              <a:t>MUSCOLI DELLA PARETE ADDOMINALE ANTERO-LATERALE (Retto dell’Addome, Obliqui Esterno e Interno, Trasverso dell’ Addome)</a:t>
            </a:r>
          </a:p>
        </p:txBody>
      </p:sp>
    </p:spTree>
    <p:extLst>
      <p:ext uri="{BB962C8B-B14F-4D97-AF65-F5344CB8AC3E}">
        <p14:creationId xmlns:p14="http://schemas.microsoft.com/office/powerpoint/2010/main" val="3199694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-25872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oper Black" panose="0208090404030B020404" pitchFamily="18" charset="77"/>
              </a:rPr>
              <a:t>PARETE POSTERIORE DELL’ ADDOME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174750"/>
            <a:ext cx="7596187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593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</a:rPr>
              <a:t>PARETE ADDOMINALE ANTERIORE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0" y="990600"/>
            <a:ext cx="47672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357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</a:rPr>
              <a:t>MUSCOLI ADDOMINALI </a:t>
            </a:r>
            <a:b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</a:rPr>
              <a:t>PARETE ANTERO-LATERALE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68760"/>
            <a:ext cx="9144000" cy="5029200"/>
          </a:xfrm>
          <a:ln/>
        </p:spPr>
        <p:txBody>
          <a:bodyPr/>
          <a:lstStyle/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i="1" dirty="0">
                <a:solidFill>
                  <a:schemeClr val="tx1"/>
                </a:solidFill>
                <a:latin typeface="Arial" panose="020B0604020202020204" pitchFamily="34" charset="0"/>
              </a:rPr>
              <a:t>È una struttura anatomica di RILEVANTE INTERESSE MEDICO-CHIRURGICO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i="1" dirty="0">
                <a:solidFill>
                  <a:schemeClr val="tx1"/>
                </a:solidFill>
                <a:latin typeface="Arial" panose="020B0604020202020204" pitchFamily="34" charset="0"/>
              </a:rPr>
              <a:t>È deputata a CONTENERE i visceri addominali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i="1" dirty="0">
                <a:solidFill>
                  <a:schemeClr val="tx1"/>
                </a:solidFill>
                <a:latin typeface="Arial" panose="020B0604020202020204" pitchFamily="34" charset="0"/>
              </a:rPr>
              <a:t>Notevole rilevanza è pure rivestita dai sistemi fasciali di competenza dei muscoli coinvolti nella sua costituzione</a:t>
            </a:r>
          </a:p>
        </p:txBody>
      </p:sp>
    </p:spTree>
    <p:extLst>
      <p:ext uri="{BB962C8B-B14F-4D97-AF65-F5344CB8AC3E}">
        <p14:creationId xmlns:p14="http://schemas.microsoft.com/office/powerpoint/2010/main" val="3503643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MM. RETTO ADDOMINALE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ed OBLIQUO ESTERNO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69" r="5771" b="5559"/>
          <a:stretch>
            <a:fillRect/>
          </a:stretch>
        </p:blipFill>
        <p:spPr bwMode="auto">
          <a:xfrm>
            <a:off x="1619672" y="953716"/>
            <a:ext cx="6767513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36000"/>
                  </a:blip>
                  <a:srcRect l="4869" r="5771" b="55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202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-161925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MUSCOLO OBLIQUO INTERNO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6" t="2730" r="3804" b="6104"/>
          <a:stretch>
            <a:fillRect/>
          </a:stretch>
        </p:blipFill>
        <p:spPr bwMode="auto">
          <a:xfrm>
            <a:off x="1187450" y="981075"/>
            <a:ext cx="7380288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l="1846" t="2730" r="3804" b="61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403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3" y="-101774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MUSCOLO TRASVERSO DELL’ ADDOME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068388"/>
            <a:ext cx="7239000" cy="564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511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E3D0E4D-2944-E94D-88A2-1A57B9B61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584"/>
            <a:ext cx="9144000" cy="1138238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DELLA PARETE ADDOMINALE ANTERO-LATERALE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B702D5A-A216-7242-8791-92117B0D8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7920880" cy="5589240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RETTO ADDOMINALE: dalle coste tra la 5a e la 7a alla SINFISI PUBICA. Flessione Anteriore del Tronco, ABBASSAMENTO delle COSTE (ESPIRAZIONE)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ESTERNO: dalle COSTE (5°-12°) all’ ILEO (Osso dell’Anca). Flessione Laterale del Tronco, ABBASSAMENTO delle COSTE (ESPIRAZIONE)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INTERNO: dalle COSTE (10°-12°) all’ ILEO. Flessione Laterale del Tronco, ABBASSAMENTO delle COSTE (ESPIRAZIONE)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DELL’ADDOME: dalle COSTE (10°-12°) all’ ILEO. SPOSTAMENTO MEDIALE DELLE COSTE (ESPIRAZIONE)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66722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03649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APONEUROSI DEI MUSCOLI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ANTERO-LATERALI DELL’ ADDOME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568" y="1143000"/>
            <a:ext cx="7776864" cy="5334000"/>
          </a:xfrm>
          <a:ln/>
        </p:spPr>
        <p:txBody>
          <a:bodyPr/>
          <a:lstStyle/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SONO RILEVANTI STRUTTURE FIBROSE CHE APPARTENGONO ALLA PARETE ADDOMINALE ANTERO-LATERALE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FORMANO LA GUAINA DEI MUSCOLI RETTI E LA LINEA ALBA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COSTITUISCONO UN RILEVANTE DISPOSITIVO DI CONTENIMENTO DEL CONTENUTO ADDOMINALE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VANNO A  COSTITUIRE INFERIORMENTE IL CANALE INGUINALE CHE, NEL MASCHIO, COSTITUISCE IL TRAGITTO PER LA DISCESA DEL TESTICOLO. NELLA FEMMINA CONTENGONO IL LEGAMENTO ROTONDO DELL’ UTERO </a:t>
            </a:r>
          </a:p>
        </p:txBody>
      </p:sp>
    </p:spTree>
    <p:extLst>
      <p:ext uri="{BB962C8B-B14F-4D97-AF65-F5344CB8AC3E}">
        <p14:creationId xmlns:p14="http://schemas.microsoft.com/office/powerpoint/2010/main" val="4274733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1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2" r="27163" b="1702"/>
          <a:stretch/>
        </p:blipFill>
        <p:spPr>
          <a:xfrm>
            <a:off x="0" y="1268760"/>
            <a:ext cx="8980019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AB235C-817D-6F4D-A815-A2868993051F}"/>
              </a:ext>
            </a:extLst>
          </p:cNvPr>
          <p:cNvSpPr txBox="1"/>
          <p:nvPr/>
        </p:nvSpPr>
        <p:spPr>
          <a:xfrm>
            <a:off x="1446034" y="99390"/>
            <a:ext cx="608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CAVITA’ CORPOREE</a:t>
            </a:r>
          </a:p>
          <a:p>
            <a:pPr algn="ctr"/>
            <a:r>
              <a:rPr lang="it-IT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PROIEZIONE FRONTALE</a:t>
            </a:r>
          </a:p>
        </p:txBody>
      </p:sp>
    </p:spTree>
    <p:extLst>
      <p:ext uri="{BB962C8B-B14F-4D97-AF65-F5344CB8AC3E}">
        <p14:creationId xmlns:p14="http://schemas.microsoft.com/office/powerpoint/2010/main" val="2041334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20938"/>
            <a:ext cx="24717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halkduster" panose="03050602040202020205" pitchFamily="66" charset="77"/>
              </a:rPr>
              <a:t>GUAINE DELLA PARETE </a:t>
            </a:r>
            <a:r>
              <a:rPr lang="it-IT" alt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ADDOMINALE</a:t>
            </a:r>
            <a:r>
              <a:rPr lang="it-IT" altLang="it-IT" sz="2600" dirty="0">
                <a:solidFill>
                  <a:schemeClr val="tx1"/>
                </a:solidFill>
                <a:latin typeface="Chalkduster" panose="03050602040202020205" pitchFamily="66" charset="77"/>
              </a:rPr>
              <a:t> ANTERO-LATERALE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6804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000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915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GUAINE DELLA PARETE ADDOMINALE ANTERO-LATERALE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7" y="1844824"/>
            <a:ext cx="9140263" cy="49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791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7400" y="113600"/>
            <a:ext cx="8991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ADDOME: PARETE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ANTERO-LATERALE e CANALE INGUINALE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70"/>
          <a:stretch/>
        </p:blipFill>
        <p:spPr bwMode="auto">
          <a:xfrm>
            <a:off x="328724" y="2204864"/>
            <a:ext cx="8568952" cy="386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950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3B27348-9855-A448-8060-7D3BC8AF3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brightnessContrast bright="3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65" y="0"/>
            <a:ext cx="6296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51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60A363-32C4-B642-8A4C-460B3B55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3691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QUADRO SINTETICO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DEI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INSPIRATORI ED ESPIRATORI</a:t>
            </a:r>
          </a:p>
        </p:txBody>
      </p:sp>
    </p:spTree>
    <p:extLst>
      <p:ext uri="{BB962C8B-B14F-4D97-AF65-F5344CB8AC3E}">
        <p14:creationId xmlns:p14="http://schemas.microsoft.com/office/powerpoint/2010/main" val="3902607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0DB34-743E-8148-890B-D01935F0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3" y="11663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INSPIRATORI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CCE298-7D6E-7644-83D7-94AA54DA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412776"/>
            <a:ext cx="6984776" cy="5256584"/>
          </a:xfrm>
        </p:spPr>
        <p:txBody>
          <a:bodyPr/>
          <a:lstStyle/>
          <a:p>
            <a:r>
              <a:rPr lang="it-IT" sz="3600" b="1" dirty="0">
                <a:solidFill>
                  <a:schemeClr val="tx1"/>
                </a:solidFill>
                <a:latin typeface="Copperplate" panose="02000504000000020004" pitchFamily="2" charset="77"/>
              </a:rPr>
              <a:t>STERNO-CLEIDO-MASTOIDEO</a:t>
            </a:r>
          </a:p>
          <a:p>
            <a:r>
              <a:rPr lang="it-IT" sz="3600" b="1" dirty="0">
                <a:solidFill>
                  <a:schemeClr val="tx1"/>
                </a:solidFill>
                <a:latin typeface="Copperplate" panose="02000504000000020004" pitchFamily="2" charset="77"/>
              </a:rPr>
              <a:t>SCALENI</a:t>
            </a:r>
          </a:p>
          <a:p>
            <a:r>
              <a:rPr lang="it-IT" sz="3600" b="1" dirty="0">
                <a:solidFill>
                  <a:schemeClr val="tx1"/>
                </a:solidFill>
                <a:latin typeface="Copperplate" panose="02000504000000020004" pitchFamily="2" charset="77"/>
              </a:rPr>
              <a:t>INTERCOSTALI ESTERNI DIAFRAMMA</a:t>
            </a:r>
          </a:p>
          <a:p>
            <a:r>
              <a:rPr lang="it-IT" sz="3600" b="1" dirty="0">
                <a:solidFill>
                  <a:schemeClr val="tx1"/>
                </a:solidFill>
                <a:latin typeface="Copperplate" panose="02000504000000020004" pitchFamily="2" charset="77"/>
              </a:rPr>
              <a:t>Sono coinvolti anche il Grande e Piccolo Pettorale</a:t>
            </a:r>
          </a:p>
          <a:p>
            <a:endParaRPr lang="it-IT" b="1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53600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0DB34-743E-8148-890B-D01935F0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3" y="11663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ESPIRATORI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CCE298-7D6E-7644-83D7-94AA54DA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254870"/>
            <a:ext cx="7272808" cy="5256584"/>
          </a:xfrm>
        </p:spPr>
        <p:txBody>
          <a:bodyPr/>
          <a:lstStyle/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INTERCOSTALI INTERNI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SOTTOCOSTALI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 TORACE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RETTO DELL’ ADDOME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ESTERNO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INTERNO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DELL’ ADDOME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N.B.: INTERVENGONO SOLTANTO NELL’ ESPIRAZIONE FORZATA</a:t>
            </a:r>
          </a:p>
          <a:p>
            <a:endParaRPr lang="it-IT" b="1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3077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057400" marR="0" lvl="4" indent="-228600" algn="l" defTabSz="3214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  <a:sym typeface="Helvetica"/>
              </a:rPr>
              <a:t>Anatomia umana a orientamento clinico </a:t>
            </a: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13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226" y="1576694"/>
            <a:ext cx="8469548" cy="3417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404265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F207D6-9CAB-4B49-834E-376B5E24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52"/>
            <a:ext cx="8223250" cy="1136650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Cooper Black" panose="0208090404030B020404" pitchFamily="18" charset="77"/>
              </a:rPr>
              <a:t>REGIONI e</a:t>
            </a:r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 CAVITA’</a:t>
            </a:r>
            <a:b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TORACICA e ADDOMINO-PELVICA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9F5A95-2920-7547-B4AD-3F1C6370D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155256"/>
            <a:ext cx="7852866" cy="5721350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 CAVITA’ TORACICA, delimitata dalle strutture Muscolo-Scheletriche della GABBIA TORACICA, contiene le seguenti suddivisioni </a:t>
            </a:r>
            <a:r>
              <a:rPr lang="it-IT" sz="22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Anatomo</a:t>
            </a: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-Topografiche: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CAVITA’ PLEURICHE, delimitate dalle SIEROSE PLEURICHE, contengono i POLMONI, permettendone l’ Espansione Volumetrica nell’ Atto Inspiratorio;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MEDIASTINO, compreso tra le Cavità Pleuriche. Vi si trova la CAVITA’ PERICARDICA (con il CUORE). Vi si trovano anche l’ ESOFAGO, la TRACHEA, i BRONCHI EXTRA-POLMONARI, GROSSI VASI SANGUIFERI e LINFATICI, FORMAZIONI NERVOSE.</a:t>
            </a:r>
          </a:p>
        </p:txBody>
      </p:sp>
    </p:spTree>
    <p:extLst>
      <p:ext uri="{BB962C8B-B14F-4D97-AF65-F5344CB8AC3E}">
        <p14:creationId xmlns:p14="http://schemas.microsoft.com/office/powerpoint/2010/main" val="1450111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F207D6-9CAB-4B49-834E-376B5E24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10" y="-171400"/>
            <a:ext cx="8223250" cy="1136650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Cooper Black" panose="0208090404030B020404" pitchFamily="18" charset="77"/>
              </a:rPr>
              <a:t>REGIONI e</a:t>
            </a:r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 CAVITA’</a:t>
            </a:r>
            <a:b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TORACICA e ADDOMINO-PELVICA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9F5A95-2920-7547-B4AD-3F1C6370D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785" y="965250"/>
            <a:ext cx="7852866" cy="5532710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 CAVITA’ ADDOMINO-PELVICA, delimitata dalle strutture Muscolo-Scheletriche (prevalentemente muscolo-fibrose) delle pareti addominali , contiene le seguenti suddivisioni </a:t>
            </a:r>
            <a:r>
              <a:rPr lang="it-IT" sz="22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Anatomo</a:t>
            </a: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-Topografiche: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CAVITA’ ADDOMINALE contenente la CAVITA’ PERITONEALE (Stomaco, Intestino Tenue Mesenteriale, Colon Trasverso, Milza, Fegato, Ovaio), delimitata dalla Sierosa Peritoneale,  e lo SPAZIO RETROPERITONEALE (Grossi Vasi, Reni, Pancreas, Colon) ;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CAVITA’ PELVICA con lo SPAZIO SOTTOPERITONEALE (Vescica Urinaria, Utero o Prostata, Intestino Retto, Formazioni Vascolari e Nervose) </a:t>
            </a:r>
          </a:p>
        </p:txBody>
      </p:sp>
    </p:spTree>
    <p:extLst>
      <p:ext uri="{BB962C8B-B14F-4D97-AF65-F5344CB8AC3E}">
        <p14:creationId xmlns:p14="http://schemas.microsoft.com/office/powerpoint/2010/main" val="2654076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1830" r="2448" b="12508"/>
          <a:stretch>
            <a:fillRect/>
          </a:stretch>
        </p:blipFill>
        <p:spPr bwMode="auto">
          <a:xfrm>
            <a:off x="0" y="287338"/>
            <a:ext cx="9072563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13" t="1830" r="2448" b="125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3405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2708275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GABBIA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TORACICA</a:t>
            </a:r>
          </a:p>
        </p:txBody>
      </p:sp>
    </p:spTree>
    <p:extLst>
      <p:ext uri="{BB962C8B-B14F-4D97-AF65-F5344CB8AC3E}">
        <p14:creationId xmlns:p14="http://schemas.microsoft.com/office/powerpoint/2010/main" val="2821914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42231" y="261938"/>
            <a:ext cx="6551613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ooper Black" panose="0208090404030B020404" pitchFamily="18" charset="77"/>
              </a:rPr>
              <a:t>GABBIA TORACICA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195513" y="4797425"/>
            <a:ext cx="27368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58674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27538"/>
            <a:ext cx="3276600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81075"/>
            <a:ext cx="2627312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52413" y="1125538"/>
            <a:ext cx="21796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960688" y="1125538"/>
            <a:ext cx="2381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770688" y="404813"/>
            <a:ext cx="1957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070225" y="5949950"/>
            <a:ext cx="2162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H="1" flipV="1">
            <a:off x="1470025" y="2198688"/>
            <a:ext cx="5772150" cy="3397250"/>
          </a:xfrm>
          <a:prstGeom prst="line">
            <a:avLst/>
          </a:prstGeom>
          <a:noFill/>
          <a:ln w="76320" cap="sq">
            <a:solidFill>
              <a:srgbClr val="0066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788024" y="2857500"/>
            <a:ext cx="3889375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oper Black" panose="0208090404030B020404" pitchFamily="18" charset="77"/>
              </a:rPr>
              <a:t>STERNO</a:t>
            </a:r>
            <a:br>
              <a:rPr lang="it-IT" altLang="it-IT" sz="3200" b="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br>
              <a:rPr lang="it-IT" altLang="it-IT" sz="3200" b="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OSSO PIATTO</a:t>
            </a:r>
            <a:b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delimita anteriormente la Gabbia Toracica sul Piano Mediano</a:t>
            </a:r>
            <a:b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b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 articola con 10 delle 12 paia di coste</a:t>
            </a:r>
            <a:b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b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dà inserzione a muscoli toracici ed addominali</a:t>
            </a:r>
            <a:endParaRPr lang="it-IT" altLang="it-IT" sz="3200" b="0" dirty="0">
              <a:solidFill>
                <a:schemeClr val="tx1"/>
              </a:solidFill>
              <a:latin typeface="Cooper Black" panose="0208090404030B020404" pitchFamily="18" charset="7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4006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14069</TotalTime>
  <Words>1138</Words>
  <Application>Microsoft Macintosh PowerPoint</Application>
  <PresentationFormat>Presentazione su schermo (4:3)</PresentationFormat>
  <Paragraphs>130</Paragraphs>
  <Slides>37</Slides>
  <Notes>19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37</vt:i4>
      </vt:variant>
    </vt:vector>
  </HeadingPairs>
  <TitlesOfParts>
    <vt:vector size="58" baseType="lpstr">
      <vt:lpstr>Microsoft YaHei</vt:lpstr>
      <vt:lpstr>SimSun</vt:lpstr>
      <vt:lpstr>Arial</vt:lpstr>
      <vt:lpstr>Arial Black</vt:lpstr>
      <vt:lpstr>Arial Rounded MT Bold</vt:lpstr>
      <vt:lpstr>Chalkboard</vt:lpstr>
      <vt:lpstr>Chalkboard SE</vt:lpstr>
      <vt:lpstr>Chalkduster</vt:lpstr>
      <vt:lpstr>Comic Sans MS</vt:lpstr>
      <vt:lpstr>Cooper Black</vt:lpstr>
      <vt:lpstr>Copperplate</vt:lpstr>
      <vt:lpstr>Copperplate Gothic Bold</vt:lpstr>
      <vt:lpstr>Garamond</vt:lpstr>
      <vt:lpstr>Gurmukhi MN</vt:lpstr>
      <vt:lpstr>Helvetica</vt:lpstr>
      <vt:lpstr>Lucida Sans Unicode</vt:lpstr>
      <vt:lpstr>Times New Roman</vt:lpstr>
      <vt:lpstr>Wingdings</vt:lpstr>
      <vt:lpstr>Tema di Office</vt:lpstr>
      <vt:lpstr>3_Tema di Office</vt:lpstr>
      <vt:lpstr>1_Tema di Office</vt:lpstr>
      <vt:lpstr>CENNI di MORFOLOGIA delle  REGIONI  TORACICA  ed  ADDOMINO-PELVICA</vt:lpstr>
      <vt:lpstr>TORACE ADDOME PELVI</vt:lpstr>
      <vt:lpstr>Presentazione standard di PowerPoint</vt:lpstr>
      <vt:lpstr>REGIONI e CAVITA’ TORACICA e ADDOMINO-PELVICA</vt:lpstr>
      <vt:lpstr>REGIONI e CAVITA’ TORACICA e ADDOMINO-PELVICA</vt:lpstr>
      <vt:lpstr>Presentazione standard di PowerPoint</vt:lpstr>
      <vt:lpstr>GABBIA TORACICA</vt:lpstr>
      <vt:lpstr>GABBIA TORACICA</vt:lpstr>
      <vt:lpstr>STERNO  OSSO PIATTO delimita anteriormente la Gabbia Toracica sul Piano Mediano  Si articola con 10 delle 12 paia di coste  dà inserzione a muscoli toracici ed addominali</vt:lpstr>
      <vt:lpstr>Presentazione standard di PowerPoint</vt:lpstr>
      <vt:lpstr>GABBIA  TORACICA</vt:lpstr>
      <vt:lpstr>MOVIMENTI</vt:lpstr>
      <vt:lpstr>MUSCOLI DEL TRONCO</vt:lpstr>
      <vt:lpstr>MUSCOLI DEL TORACE</vt:lpstr>
      <vt:lpstr>Presentazione standard di PowerPoint</vt:lpstr>
      <vt:lpstr>DIAFRAMMA</vt:lpstr>
      <vt:lpstr>DIAFRAMMA: VISIONE SUPERIORE</vt:lpstr>
      <vt:lpstr>MUSCOLI INTRINSECI DEL TORACE</vt:lpstr>
      <vt:lpstr>MUSCOLI INTRINSECI DEL TORACE</vt:lpstr>
      <vt:lpstr>MUSCOLI della REGIONE ADDOMINALE</vt:lpstr>
      <vt:lpstr>MUSCOLI REGIONE ADDOMINALE</vt:lpstr>
      <vt:lpstr>PARETE POSTERIORE DELL’ ADDOME</vt:lpstr>
      <vt:lpstr>PARETE ADDOMINALE ANTERIORE</vt:lpstr>
      <vt:lpstr>MUSCOLI ADDOMINALI  PARETE ANTERO-LATERALE</vt:lpstr>
      <vt:lpstr>MM. RETTO ADDOMINALE  ed OBLIQUO ESTERNO</vt:lpstr>
      <vt:lpstr>MUSCOLO OBLIQUO INTERNO</vt:lpstr>
      <vt:lpstr>MUSCOLO TRASVERSO DELL’ ADDOME</vt:lpstr>
      <vt:lpstr>MUSCOLI DELLA PARETE ADDOMINALE ANTERO-LATERALE</vt:lpstr>
      <vt:lpstr>APONEUROSI DEI MUSCOLI  ANTERO-LATERALI DELL’ ADDOME</vt:lpstr>
      <vt:lpstr>GUAINE DELLA PARETE ADDOMINALE ANTERO-LATERALE</vt:lpstr>
      <vt:lpstr>GUAINE DELLA PARETE ADDOMINALE ANTERO-LATERALE</vt:lpstr>
      <vt:lpstr>ADDOME: PARETE  ANTERO-LATERALE e CANALE INGUINALE</vt:lpstr>
      <vt:lpstr>Presentazione standard di PowerPoint</vt:lpstr>
      <vt:lpstr>QUADRO SINTETICO DEI MUSCOLI INSPIRATORI ED ESPIRATORI</vt:lpstr>
      <vt:lpstr>MUSCOLI  INSPIRATORI</vt:lpstr>
      <vt:lpstr>MUSCOLI  ESPIRATORI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240</cp:revision>
  <cp:lastPrinted>1601-01-01T00:00:00Z</cp:lastPrinted>
  <dcterms:created xsi:type="dcterms:W3CDTF">2000-11-22T09:35:33Z</dcterms:created>
  <dcterms:modified xsi:type="dcterms:W3CDTF">2022-11-21T19:49:29Z</dcterms:modified>
</cp:coreProperties>
</file>