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900" r:id="rId3"/>
    <p:sldId id="899" r:id="rId4"/>
    <p:sldId id="898" r:id="rId5"/>
    <p:sldId id="903" r:id="rId6"/>
    <p:sldId id="678" r:id="rId7"/>
    <p:sldId id="711" r:id="rId8"/>
    <p:sldId id="712" r:id="rId9"/>
    <p:sldId id="901" r:id="rId10"/>
    <p:sldId id="902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D24E16-8B49-66C4-61A7-8BB61C3532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F98A3F23-5755-1AC4-6BC0-09A54E7310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C6D6BB3-11D8-D549-70B3-655EFF5EC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F93-8754-4C56-87AE-CFF039BC76C2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E5DC47F-9362-6833-9815-EC5FE69BA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7E9CC6-1357-71FF-08F1-C1FF4A241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2332-59EA-4790-A2A3-5AFBAADF4F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5006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7AE507-5268-E76D-C502-45B617A8A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E780455-01D7-0037-9596-B7DBCA0E69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88FDDCA-A87C-D6BC-F208-892D3AC35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F93-8754-4C56-87AE-CFF039BC76C2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014F92-F0D4-D3BF-A038-4290A7246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DB02FD-4E89-5DB5-B4F1-F1E6A490A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2332-59EA-4790-A2A3-5AFBAADF4F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0378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1D79018-55B7-CDE5-E3B8-F341BF91EF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9835AFE-9AA2-69B7-F35A-B0109EFC2E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49D7E9-690F-F4A5-5BE3-F77875023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F93-8754-4C56-87AE-CFF039BC76C2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18E25BE-6F50-7FDE-5B81-9287AE541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2B4F22D-5F0B-5446-7CDE-5FCFB6EA6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2332-59EA-4790-A2A3-5AFBAADF4F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62888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E28B9E-6DED-3216-2EF3-8AE689B2E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002AEC4-49EA-6B52-3FA5-68D4BAAE5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F203DE3-FEC3-CF66-D38A-468323C21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F93-8754-4C56-87AE-CFF039BC76C2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8E6086B-594C-F126-E7AD-0F74FECA7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872763F-588D-B0D1-6324-7A9279E6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2332-59EA-4790-A2A3-5AFBAADF4F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6432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17CAF0-662F-C441-E6E3-1C6F9199A9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8D78051-DCBF-380A-6BF8-679BCEBBB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2EAF30A-6FC4-7F6E-F19F-247F7E205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F93-8754-4C56-87AE-CFF039BC76C2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2DA9CB-36E4-4744-DC8B-8482EAA3D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A5E3F19-6518-D416-DD13-500538BD8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2332-59EA-4790-A2A3-5AFBAADF4F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7905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6E950D-9F3D-9BF8-3C8E-12F1B5B3D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11EBB51-AD50-557F-E0FE-11C83ABE8F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F76E429-EF52-0384-93F4-F1DC29EA9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18795BF-FB4F-2002-F2C6-5A0292911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F93-8754-4C56-87AE-CFF039BC76C2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C9EF14C-28AC-C429-5223-C55DEB160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86DDAB9-6769-5217-C8BB-DB070B736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2332-59EA-4790-A2A3-5AFBAADF4F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3381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FEEE85-DC54-3A1E-CC50-DFF9B63D6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D730D2B-AFFB-E529-9DCF-FEB605F57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8D0F7ED-79FA-AA08-02FD-F06EB90AF2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C51C662-6B4A-D9FD-8D04-C4AAD2B1C4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5F91C4C-9712-159A-B6C4-3C08F6A0E2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07448696-9F26-9E73-D3AD-3584D1343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F93-8754-4C56-87AE-CFF039BC76C2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FDBE7DD-A3BD-CDA1-D563-28197CF2C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F3546A5-48A2-E6B6-CDC2-06896F4FAD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2332-59EA-4790-A2A3-5AFBAADF4F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262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BE2A1B-00C2-A50E-8963-9E20601B5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742227B0-1A0A-7CB1-CFF3-F3ED13919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F93-8754-4C56-87AE-CFF039BC76C2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213BA2E-D9FC-DEF1-710A-EFBFA9345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16146B0-C64E-FABD-9CB1-7C4B84586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2332-59EA-4790-A2A3-5AFBAADF4F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84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9315892-75A6-FADD-F4DD-850335C1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F93-8754-4C56-87AE-CFF039BC76C2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CC7DF95-1A0F-A15E-0615-81DFAC276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10F0651-6F56-B71D-0313-83F4DB0D7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2332-59EA-4790-A2A3-5AFBAADF4F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102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85AA50-9E81-528B-FD45-47904980C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885DFB-0BAD-E927-2944-91C25F5D6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0DE2BF8-3BD3-ABA9-2739-93287984D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9A85006-CA18-8A01-109B-DECB54C0F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F93-8754-4C56-87AE-CFF039BC76C2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F2F855-1D9D-AB08-1DF3-A2C7B1A9A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D4BAF50-7E01-47B6-9210-E9B319713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2332-59EA-4790-A2A3-5AFBAADF4F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9571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DB2BD6-522C-8033-1AA0-111EC4E4E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DB3B8218-CE4A-AC28-7116-BEBD745E48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B655007-AB8D-D91C-1082-F2155E7CE7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CD8E6C1-EB34-6D2F-A5BC-84532F0D5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F93-8754-4C56-87AE-CFF039BC76C2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EA2CBF1-3E1C-A388-EB0F-31370F550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9235BEA-FC83-EF6D-FBB2-18BA00CC9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2332-59EA-4790-A2A3-5AFBAADF4F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549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99FDA9A4-820B-F88C-3A1F-4BB3DDD62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26D8F7E-1A3A-6358-0900-1D3183881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802A2EC-AB11-DFAC-C56D-C8C9546B08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05F93-8754-4C56-87AE-CFF039BC76C2}" type="datetimeFigureOut">
              <a:rPr lang="it-IT" smtClean="0"/>
              <a:t>24/11/2022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DCF4046-5E55-0FDA-331A-435FA5924D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0CC73CC-83A4-B27E-D42D-B374B79214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E2332-59EA-4790-A2A3-5AFBAADF4F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6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FFD476-D4DD-B8E0-BBAC-464E648710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Integrazioen</a:t>
            </a:r>
            <a:r>
              <a:rPr lang="it-IT" dirty="0"/>
              <a:t> 2 variabili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CD5FF89-2F7F-896B-D743-13903363C3B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8426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id="{5CD7DC76-C06E-B578-D914-AE4C05B24F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1" y="1330883"/>
            <a:ext cx="7871140" cy="5394098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7130D927-E2D4-3DB9-B7C5-CBF523D57D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4448" y="4034149"/>
            <a:ext cx="7021051" cy="2934929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BA3F8C63-7115-9B20-C9D1-FDACBB6A7A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86615" y="1922738"/>
            <a:ext cx="6106668" cy="1197864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314E51FE-4DB9-575B-3969-5EFA916F7911}"/>
              </a:ext>
            </a:extLst>
          </p:cNvPr>
          <p:cNvSpPr txBox="1"/>
          <p:nvPr/>
        </p:nvSpPr>
        <p:spPr>
          <a:xfrm>
            <a:off x="7301046" y="3066126"/>
            <a:ext cx="48909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Categorizzare la scala self-</a:t>
            </a:r>
            <a:r>
              <a:rPr lang="it-IT" dirty="0" err="1"/>
              <a:t>esteem</a:t>
            </a:r>
            <a:r>
              <a:rPr lang="it-IT" dirty="0"/>
              <a:t> item singolo </a:t>
            </a:r>
          </a:p>
          <a:p>
            <a:r>
              <a:rPr lang="it-IT" dirty="0"/>
              <a:t>ha contratto la variabilità e pertanto l’associazione</a:t>
            </a:r>
          </a:p>
        </p:txBody>
      </p:sp>
    </p:spTree>
    <p:extLst>
      <p:ext uri="{BB962C8B-B14F-4D97-AF65-F5344CB8AC3E}">
        <p14:creationId xmlns:p14="http://schemas.microsoft.com/office/powerpoint/2010/main" val="2298397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4FD958-A2DF-4F5C-A1D9-81056B68A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97489"/>
          </a:xfrm>
        </p:spPr>
        <p:txBody>
          <a:bodyPr>
            <a:normAutofit/>
          </a:bodyPr>
          <a:lstStyle/>
          <a:p>
            <a:r>
              <a:rPr lang="it-IT" sz="2800" dirty="0" err="1"/>
              <a:t>Between</a:t>
            </a:r>
            <a:r>
              <a:rPr lang="it-IT" sz="2800" dirty="0"/>
              <a:t> People: ci mettiamo a confronto </a:t>
            </a: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lungo 2 variabili quantitative</a:t>
            </a:r>
            <a:endParaRPr lang="it-IT" sz="28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F2B7D44-8A98-49FF-AC0E-6AAA05E40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A8D8-16BA-4265-9378-D8FA17840C70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5" name="Freccia bidirezionale orizzontale 4">
            <a:extLst>
              <a:ext uri="{FF2B5EF4-FFF2-40B4-BE49-F238E27FC236}">
                <a16:creationId xmlns:a16="http://schemas.microsoft.com/office/drawing/2014/main" id="{268E0C20-3FF1-4BDB-A181-C5B584BF3913}"/>
              </a:ext>
            </a:extLst>
          </p:cNvPr>
          <p:cNvSpPr/>
          <p:nvPr/>
        </p:nvSpPr>
        <p:spPr>
          <a:xfrm>
            <a:off x="2423592" y="2866562"/>
            <a:ext cx="7560840" cy="274320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Elemento grafico 6" descr="Uomo">
            <a:extLst>
              <a:ext uri="{FF2B5EF4-FFF2-40B4-BE49-F238E27FC236}">
                <a16:creationId xmlns:a16="http://schemas.microsoft.com/office/drawing/2014/main" id="{37D60E96-64AB-4D6C-9856-D94FED8B5D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83632" y="2631106"/>
            <a:ext cx="745232" cy="745232"/>
          </a:xfrm>
          <a:prstGeom prst="rect">
            <a:avLst/>
          </a:prstGeom>
        </p:spPr>
      </p:pic>
      <p:pic>
        <p:nvPicPr>
          <p:cNvPr id="8" name="Elemento grafico 7" descr="Uomo">
            <a:extLst>
              <a:ext uri="{FF2B5EF4-FFF2-40B4-BE49-F238E27FC236}">
                <a16:creationId xmlns:a16="http://schemas.microsoft.com/office/drawing/2014/main" id="{4B26C4A9-0315-4578-82CC-005D0F3D5C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16288" y="2631106"/>
            <a:ext cx="745232" cy="745232"/>
          </a:xfrm>
          <a:prstGeom prst="rect">
            <a:avLst/>
          </a:prstGeom>
        </p:spPr>
      </p:pic>
      <p:pic>
        <p:nvPicPr>
          <p:cNvPr id="9" name="Elemento grafico 8" descr="Uomo">
            <a:extLst>
              <a:ext uri="{FF2B5EF4-FFF2-40B4-BE49-F238E27FC236}">
                <a16:creationId xmlns:a16="http://schemas.microsoft.com/office/drawing/2014/main" id="{C81F000C-50AD-447B-901B-42B5547B313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27848" y="2621490"/>
            <a:ext cx="745232" cy="745232"/>
          </a:xfrm>
          <a:prstGeom prst="rect">
            <a:avLst/>
          </a:prstGeom>
        </p:spPr>
      </p:pic>
      <p:pic>
        <p:nvPicPr>
          <p:cNvPr id="10" name="Elemento grafico 9" descr="Uomo">
            <a:extLst>
              <a:ext uri="{FF2B5EF4-FFF2-40B4-BE49-F238E27FC236}">
                <a16:creationId xmlns:a16="http://schemas.microsoft.com/office/drawing/2014/main" id="{A1AFDEC6-63EE-4374-A1B9-1AE1BBDE0A1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184493" y="2631106"/>
            <a:ext cx="745232" cy="745232"/>
          </a:xfrm>
          <a:prstGeom prst="rect">
            <a:avLst/>
          </a:prstGeom>
        </p:spPr>
      </p:pic>
      <p:pic>
        <p:nvPicPr>
          <p:cNvPr id="11" name="Elemento grafico 10" descr="Uomo">
            <a:extLst>
              <a:ext uri="{FF2B5EF4-FFF2-40B4-BE49-F238E27FC236}">
                <a16:creationId xmlns:a16="http://schemas.microsoft.com/office/drawing/2014/main" id="{084DC210-85EA-40B6-9D7F-86B28F78F76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680176" y="2646924"/>
            <a:ext cx="745232" cy="745232"/>
          </a:xfrm>
          <a:prstGeom prst="rect">
            <a:avLst/>
          </a:prstGeom>
        </p:spPr>
      </p:pic>
      <p:pic>
        <p:nvPicPr>
          <p:cNvPr id="12" name="Elemento grafico 11" descr="Uomo">
            <a:extLst>
              <a:ext uri="{FF2B5EF4-FFF2-40B4-BE49-F238E27FC236}">
                <a16:creationId xmlns:a16="http://schemas.microsoft.com/office/drawing/2014/main" id="{0CABCC98-B0DA-4013-B710-1F41EECC4E8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528409" y="2620854"/>
            <a:ext cx="745232" cy="745232"/>
          </a:xfrm>
          <a:prstGeom prst="rect">
            <a:avLst/>
          </a:prstGeom>
        </p:spPr>
      </p:pic>
      <p:pic>
        <p:nvPicPr>
          <p:cNvPr id="13" name="Elemento grafico 12" descr="Uomo">
            <a:extLst>
              <a:ext uri="{FF2B5EF4-FFF2-40B4-BE49-F238E27FC236}">
                <a16:creationId xmlns:a16="http://schemas.microsoft.com/office/drawing/2014/main" id="{3E3A5E26-AA84-4288-A878-7E4B06AEEB4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679653" y="2610944"/>
            <a:ext cx="745232" cy="745232"/>
          </a:xfrm>
          <a:prstGeom prst="rect">
            <a:avLst/>
          </a:prstGeom>
        </p:spPr>
      </p:pic>
      <p:pic>
        <p:nvPicPr>
          <p:cNvPr id="14" name="Elemento grafico 13" descr="Uomo">
            <a:extLst>
              <a:ext uri="{FF2B5EF4-FFF2-40B4-BE49-F238E27FC236}">
                <a16:creationId xmlns:a16="http://schemas.microsoft.com/office/drawing/2014/main" id="{27CE5307-71F0-4B77-B4B8-B20679F9ACC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963121" y="2633889"/>
            <a:ext cx="745232" cy="745232"/>
          </a:xfrm>
          <a:prstGeom prst="rect">
            <a:avLst/>
          </a:prstGeom>
        </p:spPr>
      </p:pic>
      <p:pic>
        <p:nvPicPr>
          <p:cNvPr id="16" name="Elemento grafico 15" descr="Uomo">
            <a:extLst>
              <a:ext uri="{FF2B5EF4-FFF2-40B4-BE49-F238E27FC236}">
                <a16:creationId xmlns:a16="http://schemas.microsoft.com/office/drawing/2014/main" id="{600D2836-7467-47D0-A1C6-E98FC7658111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625791" y="2620854"/>
            <a:ext cx="745232" cy="745232"/>
          </a:xfrm>
          <a:prstGeom prst="rect">
            <a:avLst/>
          </a:prstGeom>
        </p:spPr>
      </p:pic>
      <p:sp>
        <p:nvSpPr>
          <p:cNvPr id="19" name="Freccia bidirezionale orizzontale 18">
            <a:extLst>
              <a:ext uri="{FF2B5EF4-FFF2-40B4-BE49-F238E27FC236}">
                <a16:creationId xmlns:a16="http://schemas.microsoft.com/office/drawing/2014/main" id="{05F10A54-6CB8-4087-854B-AE1D0417E9FE}"/>
              </a:ext>
            </a:extLst>
          </p:cNvPr>
          <p:cNvSpPr/>
          <p:nvPr/>
        </p:nvSpPr>
        <p:spPr>
          <a:xfrm>
            <a:off x="2423592" y="4066075"/>
            <a:ext cx="7560840" cy="274320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" name="Elemento grafico 19" descr="Uomo">
            <a:extLst>
              <a:ext uri="{FF2B5EF4-FFF2-40B4-BE49-F238E27FC236}">
                <a16:creationId xmlns:a16="http://schemas.microsoft.com/office/drawing/2014/main" id="{2B7742AD-D232-4298-B933-4EB82D770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15066" y="3811411"/>
            <a:ext cx="745232" cy="745232"/>
          </a:xfrm>
          <a:prstGeom prst="rect">
            <a:avLst/>
          </a:prstGeom>
        </p:spPr>
      </p:pic>
      <p:pic>
        <p:nvPicPr>
          <p:cNvPr id="21" name="Elemento grafico 20" descr="Uomo">
            <a:extLst>
              <a:ext uri="{FF2B5EF4-FFF2-40B4-BE49-F238E27FC236}">
                <a16:creationId xmlns:a16="http://schemas.microsoft.com/office/drawing/2014/main" id="{828C228F-3358-4A5E-8C09-07C079981D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41530" y="3846158"/>
            <a:ext cx="745232" cy="745232"/>
          </a:xfrm>
          <a:prstGeom prst="rect">
            <a:avLst/>
          </a:prstGeom>
        </p:spPr>
      </p:pic>
      <p:pic>
        <p:nvPicPr>
          <p:cNvPr id="22" name="Elemento grafico 21" descr="Uomo">
            <a:extLst>
              <a:ext uri="{FF2B5EF4-FFF2-40B4-BE49-F238E27FC236}">
                <a16:creationId xmlns:a16="http://schemas.microsoft.com/office/drawing/2014/main" id="{42228B09-8DC0-466C-9547-017BC9BA50F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076034" y="3828691"/>
            <a:ext cx="745232" cy="745232"/>
          </a:xfrm>
          <a:prstGeom prst="rect">
            <a:avLst/>
          </a:prstGeom>
        </p:spPr>
      </p:pic>
      <p:pic>
        <p:nvPicPr>
          <p:cNvPr id="23" name="Elemento grafico 22" descr="Uomo">
            <a:extLst>
              <a:ext uri="{FF2B5EF4-FFF2-40B4-BE49-F238E27FC236}">
                <a16:creationId xmlns:a16="http://schemas.microsoft.com/office/drawing/2014/main" id="{2661A934-8982-4C56-AB07-7CB5EE36086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277809" y="3811968"/>
            <a:ext cx="745232" cy="745232"/>
          </a:xfrm>
          <a:prstGeom prst="rect">
            <a:avLst/>
          </a:prstGeom>
        </p:spPr>
      </p:pic>
      <p:pic>
        <p:nvPicPr>
          <p:cNvPr id="24" name="Elemento grafico 23" descr="Uomo">
            <a:extLst>
              <a:ext uri="{FF2B5EF4-FFF2-40B4-BE49-F238E27FC236}">
                <a16:creationId xmlns:a16="http://schemas.microsoft.com/office/drawing/2014/main" id="{75E5B31B-AA95-48A0-9767-CFEEB54F12B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273641" y="3823198"/>
            <a:ext cx="745232" cy="745232"/>
          </a:xfrm>
          <a:prstGeom prst="rect">
            <a:avLst/>
          </a:prstGeom>
        </p:spPr>
      </p:pic>
      <p:pic>
        <p:nvPicPr>
          <p:cNvPr id="25" name="Elemento grafico 24" descr="Uomo">
            <a:extLst>
              <a:ext uri="{FF2B5EF4-FFF2-40B4-BE49-F238E27FC236}">
                <a16:creationId xmlns:a16="http://schemas.microsoft.com/office/drawing/2014/main" id="{03DC7817-750E-4876-A35F-5EE0D2F30AC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707586" y="3825551"/>
            <a:ext cx="745232" cy="745232"/>
          </a:xfrm>
          <a:prstGeom prst="rect">
            <a:avLst/>
          </a:prstGeom>
        </p:spPr>
      </p:pic>
      <p:pic>
        <p:nvPicPr>
          <p:cNvPr id="26" name="Elemento grafico 25" descr="Uomo">
            <a:extLst>
              <a:ext uri="{FF2B5EF4-FFF2-40B4-BE49-F238E27FC236}">
                <a16:creationId xmlns:a16="http://schemas.microsoft.com/office/drawing/2014/main" id="{0DFD4F63-F977-4FC8-9916-A1121042746C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739755" y="3836723"/>
            <a:ext cx="745232" cy="745232"/>
          </a:xfrm>
          <a:prstGeom prst="rect">
            <a:avLst/>
          </a:prstGeom>
        </p:spPr>
      </p:pic>
      <p:pic>
        <p:nvPicPr>
          <p:cNvPr id="27" name="Elemento grafico 26" descr="Uomo">
            <a:extLst>
              <a:ext uri="{FF2B5EF4-FFF2-40B4-BE49-F238E27FC236}">
                <a16:creationId xmlns:a16="http://schemas.microsoft.com/office/drawing/2014/main" id="{3B1A7D2B-62C0-4D97-8DE7-6CC15D8DE22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718811" y="3811968"/>
            <a:ext cx="745232" cy="745232"/>
          </a:xfrm>
          <a:prstGeom prst="rect">
            <a:avLst/>
          </a:prstGeom>
        </p:spPr>
      </p:pic>
      <p:pic>
        <p:nvPicPr>
          <p:cNvPr id="28" name="Elemento grafico 27" descr="Uomo">
            <a:extLst>
              <a:ext uri="{FF2B5EF4-FFF2-40B4-BE49-F238E27FC236}">
                <a16:creationId xmlns:a16="http://schemas.microsoft.com/office/drawing/2014/main" id="{ED8DBB7D-A23C-4A83-940D-61A50E1C4617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8276696" y="3811968"/>
            <a:ext cx="745232" cy="745232"/>
          </a:xfrm>
          <a:prstGeom prst="rect">
            <a:avLst/>
          </a:prstGeom>
        </p:spPr>
      </p:pic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6976FAF3-2BC7-4A66-A533-A29564F469A8}"/>
              </a:ext>
            </a:extLst>
          </p:cNvPr>
          <p:cNvSpPr txBox="1"/>
          <p:nvPr/>
        </p:nvSpPr>
        <p:spPr>
          <a:xfrm>
            <a:off x="1085188" y="4783873"/>
            <a:ext cx="9917331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200" dirty="0">
                <a:solidFill>
                  <a:srgbClr val="00B0F0"/>
                </a:solidFill>
              </a:rPr>
              <a:t>Come si collocano ciascun individuo rispetto agli altri lungo i 2 continua? </a:t>
            </a:r>
          </a:p>
          <a:p>
            <a:pPr algn="ctr"/>
            <a:r>
              <a:rPr lang="it-IT" sz="2200" dirty="0">
                <a:solidFill>
                  <a:srgbClr val="00B0F0"/>
                </a:solidFill>
              </a:rPr>
              <a:t>La collocazione (ordine di rango) è coerente?</a:t>
            </a:r>
          </a:p>
          <a:p>
            <a:r>
              <a:rPr lang="it-IT" sz="2200" dirty="0">
                <a:solidFill>
                  <a:srgbClr val="00B050"/>
                </a:solidFill>
              </a:rPr>
              <a:t>Descriviamo </a:t>
            </a:r>
            <a:r>
              <a:rPr lang="it-IT" sz="2200" dirty="0"/>
              <a:t>una relazione (intensità, direzione e forma) e </a:t>
            </a:r>
            <a:r>
              <a:rPr lang="it-IT" sz="2200" dirty="0">
                <a:solidFill>
                  <a:srgbClr val="00B050"/>
                </a:solidFill>
              </a:rPr>
              <a:t>prevediamo</a:t>
            </a:r>
            <a:r>
              <a:rPr lang="it-IT" sz="2200" dirty="0"/>
              <a:t> l’andamento</a:t>
            </a:r>
          </a:p>
          <a:p>
            <a:r>
              <a:rPr lang="it-IT" sz="2200" dirty="0"/>
              <a:t>di una variabile a partire dall’altra utilizzando il </a:t>
            </a:r>
            <a:r>
              <a:rPr lang="it-IT" sz="2200" dirty="0">
                <a:solidFill>
                  <a:srgbClr val="00B0F0"/>
                </a:solidFill>
              </a:rPr>
              <a:t>coefficiente di correlazione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085EFE0-0B3B-5084-735C-BF7134D10034}"/>
              </a:ext>
            </a:extLst>
          </p:cNvPr>
          <p:cNvSpPr txBox="1"/>
          <p:nvPr/>
        </p:nvSpPr>
        <p:spPr>
          <a:xfrm>
            <a:off x="886169" y="1901045"/>
            <a:ext cx="10894665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it-IT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L’aggressività aumenta quando aumenta la frustrazione percepita (disegno quasi-sperimentale o correlazionale).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9AFFE8C0-D980-ACFF-4491-15DB54ABA3F2}"/>
              </a:ext>
            </a:extLst>
          </p:cNvPr>
          <p:cNvSpPr txBox="1"/>
          <p:nvPr/>
        </p:nvSpPr>
        <p:spPr>
          <a:xfrm>
            <a:off x="10419144" y="2791808"/>
            <a:ext cx="1282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aggressività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55BD67B4-76D2-8455-35DD-1BCF485A8966}"/>
              </a:ext>
            </a:extLst>
          </p:cNvPr>
          <p:cNvSpPr txBox="1"/>
          <p:nvPr/>
        </p:nvSpPr>
        <p:spPr>
          <a:xfrm>
            <a:off x="10470154" y="3971063"/>
            <a:ext cx="1310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frustrazione</a:t>
            </a:r>
          </a:p>
        </p:txBody>
      </p:sp>
    </p:spTree>
    <p:extLst>
      <p:ext uri="{BB962C8B-B14F-4D97-AF65-F5344CB8AC3E}">
        <p14:creationId xmlns:p14="http://schemas.microsoft.com/office/powerpoint/2010/main" val="975516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4FD958-A2DF-4F5C-A1D9-81056B68A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 err="1"/>
              <a:t>Between</a:t>
            </a:r>
            <a:r>
              <a:rPr lang="it-IT" sz="2800" dirty="0"/>
              <a:t> People: ci mettiamo a confronto </a:t>
            </a:r>
            <a:r>
              <a:rPr lang="it-IT" sz="2800" dirty="0">
                <a:solidFill>
                  <a:schemeClr val="accent1">
                    <a:lumMod val="75000"/>
                  </a:schemeClr>
                </a:solidFill>
              </a:rPr>
              <a:t>lungo 2 variabili quantitative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F2B7D44-8A98-49FF-AC0E-6AAA05E40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18766" y="4310479"/>
            <a:ext cx="730250" cy="274320"/>
          </a:xfrm>
        </p:spPr>
        <p:txBody>
          <a:bodyPr/>
          <a:lstStyle/>
          <a:p>
            <a:fld id="{ED88A8D8-16BA-4265-9378-D8FA17840C70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5" name="Freccia bidirezionale orizzontale 4">
            <a:extLst>
              <a:ext uri="{FF2B5EF4-FFF2-40B4-BE49-F238E27FC236}">
                <a16:creationId xmlns:a16="http://schemas.microsoft.com/office/drawing/2014/main" id="{268E0C20-3FF1-4BDB-A181-C5B584BF3913}"/>
              </a:ext>
            </a:extLst>
          </p:cNvPr>
          <p:cNvSpPr/>
          <p:nvPr/>
        </p:nvSpPr>
        <p:spPr>
          <a:xfrm>
            <a:off x="2423592" y="2564904"/>
            <a:ext cx="7560840" cy="274320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7" name="Elemento grafico 6" descr="Uomo">
            <a:extLst>
              <a:ext uri="{FF2B5EF4-FFF2-40B4-BE49-F238E27FC236}">
                <a16:creationId xmlns:a16="http://schemas.microsoft.com/office/drawing/2014/main" id="{37D60E96-64AB-4D6C-9856-D94FED8B5D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83632" y="2329448"/>
            <a:ext cx="745232" cy="745232"/>
          </a:xfrm>
          <a:prstGeom prst="rect">
            <a:avLst/>
          </a:prstGeom>
        </p:spPr>
      </p:pic>
      <p:pic>
        <p:nvPicPr>
          <p:cNvPr id="8" name="Elemento grafico 7" descr="Uomo">
            <a:extLst>
              <a:ext uri="{FF2B5EF4-FFF2-40B4-BE49-F238E27FC236}">
                <a16:creationId xmlns:a16="http://schemas.microsoft.com/office/drawing/2014/main" id="{4B26C4A9-0315-4578-82CC-005D0F3D5C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516288" y="2329448"/>
            <a:ext cx="745232" cy="745232"/>
          </a:xfrm>
          <a:prstGeom prst="rect">
            <a:avLst/>
          </a:prstGeom>
        </p:spPr>
      </p:pic>
      <p:pic>
        <p:nvPicPr>
          <p:cNvPr id="9" name="Elemento grafico 8" descr="Uomo">
            <a:extLst>
              <a:ext uri="{FF2B5EF4-FFF2-40B4-BE49-F238E27FC236}">
                <a16:creationId xmlns:a16="http://schemas.microsoft.com/office/drawing/2014/main" id="{C81F000C-50AD-447B-901B-42B5547B313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727848" y="2319832"/>
            <a:ext cx="745232" cy="745232"/>
          </a:xfrm>
          <a:prstGeom prst="rect">
            <a:avLst/>
          </a:prstGeom>
        </p:spPr>
      </p:pic>
      <p:pic>
        <p:nvPicPr>
          <p:cNvPr id="10" name="Elemento grafico 9" descr="Uomo">
            <a:extLst>
              <a:ext uri="{FF2B5EF4-FFF2-40B4-BE49-F238E27FC236}">
                <a16:creationId xmlns:a16="http://schemas.microsoft.com/office/drawing/2014/main" id="{A1AFDEC6-63EE-4374-A1B9-1AE1BBDE0A1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184493" y="2329448"/>
            <a:ext cx="745232" cy="745232"/>
          </a:xfrm>
          <a:prstGeom prst="rect">
            <a:avLst/>
          </a:prstGeom>
        </p:spPr>
      </p:pic>
      <p:pic>
        <p:nvPicPr>
          <p:cNvPr id="11" name="Elemento grafico 10" descr="Uomo">
            <a:extLst>
              <a:ext uri="{FF2B5EF4-FFF2-40B4-BE49-F238E27FC236}">
                <a16:creationId xmlns:a16="http://schemas.microsoft.com/office/drawing/2014/main" id="{084DC210-85EA-40B6-9D7F-86B28F78F76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680176" y="2345266"/>
            <a:ext cx="745232" cy="745232"/>
          </a:xfrm>
          <a:prstGeom prst="rect">
            <a:avLst/>
          </a:prstGeom>
        </p:spPr>
      </p:pic>
      <p:pic>
        <p:nvPicPr>
          <p:cNvPr id="12" name="Elemento grafico 11" descr="Uomo">
            <a:extLst>
              <a:ext uri="{FF2B5EF4-FFF2-40B4-BE49-F238E27FC236}">
                <a16:creationId xmlns:a16="http://schemas.microsoft.com/office/drawing/2014/main" id="{0CABCC98-B0DA-4013-B710-1F41EECC4E85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6528409" y="2319196"/>
            <a:ext cx="745232" cy="745232"/>
          </a:xfrm>
          <a:prstGeom prst="rect">
            <a:avLst/>
          </a:prstGeom>
        </p:spPr>
      </p:pic>
      <p:pic>
        <p:nvPicPr>
          <p:cNvPr id="13" name="Elemento grafico 12" descr="Uomo">
            <a:extLst>
              <a:ext uri="{FF2B5EF4-FFF2-40B4-BE49-F238E27FC236}">
                <a16:creationId xmlns:a16="http://schemas.microsoft.com/office/drawing/2014/main" id="{3E3A5E26-AA84-4288-A878-7E4B06AEEB4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679653" y="2309286"/>
            <a:ext cx="745232" cy="745232"/>
          </a:xfrm>
          <a:prstGeom prst="rect">
            <a:avLst/>
          </a:prstGeom>
        </p:spPr>
      </p:pic>
      <p:pic>
        <p:nvPicPr>
          <p:cNvPr id="14" name="Elemento grafico 13" descr="Uomo">
            <a:extLst>
              <a:ext uri="{FF2B5EF4-FFF2-40B4-BE49-F238E27FC236}">
                <a16:creationId xmlns:a16="http://schemas.microsoft.com/office/drawing/2014/main" id="{27CE5307-71F0-4B77-B4B8-B20679F9ACC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6963121" y="2332231"/>
            <a:ext cx="745232" cy="745232"/>
          </a:xfrm>
          <a:prstGeom prst="rect">
            <a:avLst/>
          </a:prstGeom>
        </p:spPr>
      </p:pic>
      <p:pic>
        <p:nvPicPr>
          <p:cNvPr id="16" name="Elemento grafico 15" descr="Uomo">
            <a:extLst>
              <a:ext uri="{FF2B5EF4-FFF2-40B4-BE49-F238E27FC236}">
                <a16:creationId xmlns:a16="http://schemas.microsoft.com/office/drawing/2014/main" id="{600D2836-7467-47D0-A1C6-E98FC7658111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625791" y="2319196"/>
            <a:ext cx="745232" cy="745232"/>
          </a:xfrm>
          <a:prstGeom prst="rect">
            <a:avLst/>
          </a:prstGeom>
        </p:spPr>
      </p:pic>
      <p:sp>
        <p:nvSpPr>
          <p:cNvPr id="19" name="Freccia bidirezionale orizzontale 18">
            <a:extLst>
              <a:ext uri="{FF2B5EF4-FFF2-40B4-BE49-F238E27FC236}">
                <a16:creationId xmlns:a16="http://schemas.microsoft.com/office/drawing/2014/main" id="{1A003937-1E27-44B1-8796-C2CA8A8D118F}"/>
              </a:ext>
            </a:extLst>
          </p:cNvPr>
          <p:cNvSpPr/>
          <p:nvPr/>
        </p:nvSpPr>
        <p:spPr>
          <a:xfrm>
            <a:off x="2423592" y="3747064"/>
            <a:ext cx="7560840" cy="274320"/>
          </a:xfrm>
          <a:prstGeom prst="left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" name="Elemento grafico 19" descr="Uomo">
            <a:extLst>
              <a:ext uri="{FF2B5EF4-FFF2-40B4-BE49-F238E27FC236}">
                <a16:creationId xmlns:a16="http://schemas.microsoft.com/office/drawing/2014/main" id="{85A141A3-3AC7-4372-A467-7E230AFA76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88123" y="3482057"/>
            <a:ext cx="745232" cy="745232"/>
          </a:xfrm>
          <a:prstGeom prst="rect">
            <a:avLst/>
          </a:prstGeom>
        </p:spPr>
      </p:pic>
      <p:pic>
        <p:nvPicPr>
          <p:cNvPr id="21" name="Elemento grafico 20" descr="Uomo">
            <a:extLst>
              <a:ext uri="{FF2B5EF4-FFF2-40B4-BE49-F238E27FC236}">
                <a16:creationId xmlns:a16="http://schemas.microsoft.com/office/drawing/2014/main" id="{69EB7403-56D4-402F-84A3-C8F3724E58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53758" y="3678526"/>
            <a:ext cx="745232" cy="745232"/>
          </a:xfrm>
          <a:prstGeom prst="rect">
            <a:avLst/>
          </a:prstGeom>
        </p:spPr>
      </p:pic>
      <p:pic>
        <p:nvPicPr>
          <p:cNvPr id="22" name="Elemento grafico 21" descr="Uomo">
            <a:extLst>
              <a:ext uri="{FF2B5EF4-FFF2-40B4-BE49-F238E27FC236}">
                <a16:creationId xmlns:a16="http://schemas.microsoft.com/office/drawing/2014/main" id="{7540FADB-83F6-4333-9299-B62FB4AAED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419492" y="3439119"/>
            <a:ext cx="745232" cy="745232"/>
          </a:xfrm>
          <a:prstGeom prst="rect">
            <a:avLst/>
          </a:prstGeom>
        </p:spPr>
      </p:pic>
      <p:pic>
        <p:nvPicPr>
          <p:cNvPr id="23" name="Elemento grafico 22" descr="Uomo">
            <a:extLst>
              <a:ext uri="{FF2B5EF4-FFF2-40B4-BE49-F238E27FC236}">
                <a16:creationId xmlns:a16="http://schemas.microsoft.com/office/drawing/2014/main" id="{F05CB091-652B-41E2-A60B-CF4F3669995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31800" y="3330298"/>
            <a:ext cx="745232" cy="745232"/>
          </a:xfrm>
          <a:prstGeom prst="rect">
            <a:avLst/>
          </a:prstGeom>
        </p:spPr>
      </p:pic>
      <p:pic>
        <p:nvPicPr>
          <p:cNvPr id="24" name="Elemento grafico 23" descr="Uomo">
            <a:extLst>
              <a:ext uri="{FF2B5EF4-FFF2-40B4-BE49-F238E27FC236}">
                <a16:creationId xmlns:a16="http://schemas.microsoft.com/office/drawing/2014/main" id="{B9DF484D-4300-43A7-9811-D07C1354A66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398970" y="3520655"/>
            <a:ext cx="745232" cy="745232"/>
          </a:xfrm>
          <a:prstGeom prst="rect">
            <a:avLst/>
          </a:prstGeom>
        </p:spPr>
      </p:pic>
      <p:pic>
        <p:nvPicPr>
          <p:cNvPr id="25" name="Elemento grafico 24" descr="Uomo">
            <a:extLst>
              <a:ext uri="{FF2B5EF4-FFF2-40B4-BE49-F238E27FC236}">
                <a16:creationId xmlns:a16="http://schemas.microsoft.com/office/drawing/2014/main" id="{84496D3C-0F14-462A-807C-0998111F54F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564507" y="3412656"/>
            <a:ext cx="745232" cy="745232"/>
          </a:xfrm>
          <a:prstGeom prst="rect">
            <a:avLst/>
          </a:prstGeom>
        </p:spPr>
      </p:pic>
      <p:pic>
        <p:nvPicPr>
          <p:cNvPr id="26" name="Elemento grafico 25" descr="Uomo">
            <a:extLst>
              <a:ext uri="{FF2B5EF4-FFF2-40B4-BE49-F238E27FC236}">
                <a16:creationId xmlns:a16="http://schemas.microsoft.com/office/drawing/2014/main" id="{A8B63973-C089-4F50-A0C6-44C03D3B8C0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5373739" y="3428867"/>
            <a:ext cx="745232" cy="745232"/>
          </a:xfrm>
          <a:prstGeom prst="rect">
            <a:avLst/>
          </a:prstGeom>
        </p:spPr>
      </p:pic>
      <p:pic>
        <p:nvPicPr>
          <p:cNvPr id="27" name="Elemento grafico 26" descr="Uomo">
            <a:extLst>
              <a:ext uri="{FF2B5EF4-FFF2-40B4-BE49-F238E27FC236}">
                <a16:creationId xmlns:a16="http://schemas.microsoft.com/office/drawing/2014/main" id="{D917E387-2F3A-49CE-9564-AE9DB63761C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545694" y="3511608"/>
            <a:ext cx="745232" cy="745232"/>
          </a:xfrm>
          <a:prstGeom prst="rect">
            <a:avLst/>
          </a:prstGeom>
        </p:spPr>
      </p:pic>
      <p:pic>
        <p:nvPicPr>
          <p:cNvPr id="28" name="Elemento grafico 27" descr="Uomo">
            <a:extLst>
              <a:ext uri="{FF2B5EF4-FFF2-40B4-BE49-F238E27FC236}">
                <a16:creationId xmlns:a16="http://schemas.microsoft.com/office/drawing/2014/main" id="{30B67287-8B1C-4590-A749-07170915AB63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415385" y="3482914"/>
            <a:ext cx="745232" cy="745232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861F1CF4-93A7-41D6-ABE0-C01287C04B85}"/>
              </a:ext>
            </a:extLst>
          </p:cNvPr>
          <p:cNvSpPr txBox="1"/>
          <p:nvPr/>
        </p:nvSpPr>
        <p:spPr>
          <a:xfrm>
            <a:off x="2009144" y="4593134"/>
            <a:ext cx="793986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200" dirty="0">
                <a:solidFill>
                  <a:srgbClr val="C00000"/>
                </a:solidFill>
              </a:rPr>
              <a:t>Perché la variabilità è importante?</a:t>
            </a:r>
          </a:p>
          <a:p>
            <a:r>
              <a:rPr lang="it-IT" sz="2200" dirty="0"/>
              <a:t>Se contraggo la variabilità di X stimatore, contraggo la loro relazione</a:t>
            </a:r>
          </a:p>
          <a:p>
            <a:r>
              <a:rPr lang="it-IT" sz="2200" dirty="0"/>
              <a:t>come da esempio slide successiva</a:t>
            </a:r>
          </a:p>
        </p:txBody>
      </p:sp>
    </p:spTree>
    <p:extLst>
      <p:ext uri="{BB962C8B-B14F-4D97-AF65-F5344CB8AC3E}">
        <p14:creationId xmlns:p14="http://schemas.microsoft.com/office/powerpoint/2010/main" val="3454901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7F20138-40B0-2C39-ACA3-5F785DF08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8A0DE6-18A2-3185-26D8-98B4CBF1E1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4E424AB-FE85-D7AC-4300-DE2987DCA4F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14" t="26913" r="4356" b="8041"/>
          <a:stretch/>
        </p:blipFill>
        <p:spPr>
          <a:xfrm>
            <a:off x="-37816" y="1011981"/>
            <a:ext cx="12229816" cy="4743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187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136D06-B945-BE3E-35CA-0E0C55005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59B973-C557-1A17-1787-FAECE0C24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Integrazione ANOVA con 1 VI a 3 (o più</a:t>
            </a:r>
            <a:r>
              <a:rPr lang="it-IT"/>
              <a:t>) livelli</a:t>
            </a:r>
          </a:p>
        </p:txBody>
      </p:sp>
    </p:spTree>
    <p:extLst>
      <p:ext uri="{BB962C8B-B14F-4D97-AF65-F5344CB8AC3E}">
        <p14:creationId xmlns:p14="http://schemas.microsoft.com/office/powerpoint/2010/main" val="3568761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olo 1"/>
          <p:cNvSpPr>
            <a:spLocks noGrp="1"/>
          </p:cNvSpPr>
          <p:nvPr>
            <p:ph type="title"/>
          </p:nvPr>
        </p:nvSpPr>
        <p:spPr>
          <a:xfrm>
            <a:off x="2438400" y="274638"/>
            <a:ext cx="7772400" cy="850106"/>
          </a:xfrm>
        </p:spPr>
        <p:txBody>
          <a:bodyPr/>
          <a:lstStyle/>
          <a:p>
            <a:pPr algn="ctr">
              <a:defRPr/>
            </a:pPr>
            <a:r>
              <a:rPr lang="it-IT" sz="2600" dirty="0">
                <a:solidFill>
                  <a:schemeClr val="tx1"/>
                </a:solidFill>
              </a:rPr>
              <a:t>Disegni sperimentali </a:t>
            </a:r>
            <a:r>
              <a:rPr lang="it-IT" sz="2600" dirty="0" err="1">
                <a:solidFill>
                  <a:schemeClr val="tx1"/>
                </a:solidFill>
              </a:rPr>
              <a:t>between</a:t>
            </a:r>
            <a:r>
              <a:rPr lang="it-IT" sz="2600" dirty="0">
                <a:solidFill>
                  <a:schemeClr val="tx1"/>
                </a:solidFill>
              </a:rPr>
              <a:t> con  1 VI a 3 o più livelli</a:t>
            </a:r>
          </a:p>
        </p:txBody>
      </p:sp>
      <p:sp>
        <p:nvSpPr>
          <p:cNvPr id="64515" name="Segnaposto contenuto 2"/>
          <p:cNvSpPr>
            <a:spLocks noGrp="1"/>
          </p:cNvSpPr>
          <p:nvPr>
            <p:ph sz="quarter" idx="1"/>
          </p:nvPr>
        </p:nvSpPr>
        <p:spPr>
          <a:xfrm>
            <a:off x="808007" y="1970202"/>
            <a:ext cx="9402793" cy="4260753"/>
          </a:xfrm>
        </p:spPr>
        <p:txBody>
          <a:bodyPr>
            <a:normAutofit fontScale="92500" lnSpcReduction="20000"/>
          </a:bodyPr>
          <a:lstStyle/>
          <a:p>
            <a:pPr algn="ctr">
              <a:buFont typeface="Wingdings 3" pitchFamily="18" charset="2"/>
              <a:buNone/>
              <a:defRPr/>
            </a:pPr>
            <a:r>
              <a:rPr lang="it-IT" sz="2200" i="1" dirty="0">
                <a:solidFill>
                  <a:schemeClr val="tx1"/>
                </a:solidFill>
                <a:latin typeface="+mj-lt"/>
              </a:rPr>
              <a:t>Il disegno sperimentale classico: un’altra variante</a:t>
            </a:r>
          </a:p>
          <a:p>
            <a:pPr>
              <a:buFont typeface="Wingdings 3" pitchFamily="18" charset="2"/>
              <a:buNone/>
              <a:defRPr/>
            </a:pPr>
            <a:endParaRPr lang="it-IT" sz="2200" i="1" dirty="0">
              <a:solidFill>
                <a:schemeClr val="tx2"/>
              </a:solidFill>
              <a:latin typeface="+mj-lt"/>
            </a:endParaRPr>
          </a:p>
          <a:p>
            <a:pPr algn="r">
              <a:buFont typeface="Wingdings 3" pitchFamily="18" charset="2"/>
              <a:buNone/>
              <a:defRPr/>
            </a:pPr>
            <a:endParaRPr lang="it-IT" sz="2200" i="1" dirty="0">
              <a:solidFill>
                <a:schemeClr val="tx2"/>
              </a:solidFill>
              <a:latin typeface="+mj-lt"/>
            </a:endParaRPr>
          </a:p>
          <a:p>
            <a:pPr algn="r">
              <a:buFont typeface="Wingdings 3" pitchFamily="18" charset="2"/>
              <a:buNone/>
              <a:defRPr/>
            </a:pPr>
            <a:r>
              <a:rPr lang="it-IT" sz="2200" i="1" dirty="0">
                <a:solidFill>
                  <a:schemeClr val="tx2"/>
                </a:solidFill>
                <a:latin typeface="+mj-lt"/>
              </a:rPr>
              <a:t>  </a:t>
            </a:r>
          </a:p>
          <a:p>
            <a:pPr>
              <a:buFont typeface="Wingdings 3" pitchFamily="18" charset="2"/>
              <a:buNone/>
              <a:defRPr/>
            </a:pPr>
            <a:endParaRPr lang="it-IT" sz="800" i="1" dirty="0">
              <a:solidFill>
                <a:schemeClr val="tx2"/>
              </a:solidFill>
              <a:latin typeface="+mj-lt"/>
            </a:endParaRPr>
          </a:p>
          <a:p>
            <a:pPr>
              <a:buFont typeface="Wingdings 3" pitchFamily="18" charset="2"/>
              <a:buNone/>
              <a:defRPr/>
            </a:pPr>
            <a:endParaRPr lang="it-IT" sz="1800" i="1" dirty="0">
              <a:solidFill>
                <a:schemeClr val="tx2"/>
              </a:solidFill>
              <a:latin typeface="+mj-lt"/>
            </a:endParaRPr>
          </a:p>
          <a:p>
            <a:pPr>
              <a:buFont typeface="Wingdings 3" pitchFamily="18" charset="2"/>
              <a:buNone/>
              <a:defRPr/>
            </a:pPr>
            <a:endParaRPr lang="it-IT" sz="1800" i="1" dirty="0">
              <a:solidFill>
                <a:schemeClr val="tx2"/>
              </a:solidFill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endParaRPr lang="it-IT" i="1" dirty="0">
              <a:solidFill>
                <a:schemeClr val="tx2"/>
              </a:solidFill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it-IT" dirty="0">
                <a:latin typeface="+mj-lt"/>
              </a:rPr>
              <a:t>ha i limiti e i pregi del disegno classico, ma permette di controllare meglio l’efficacia della </a:t>
            </a:r>
            <a:r>
              <a:rPr lang="it-IT" dirty="0" err="1">
                <a:latin typeface="+mj-lt"/>
              </a:rPr>
              <a:t>VI</a:t>
            </a:r>
            <a:endParaRPr lang="it-IT" dirty="0">
              <a:latin typeface="+mj-lt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it-IT" dirty="0">
                <a:latin typeface="+mj-lt"/>
              </a:rPr>
              <a:t>ANOVA rivela se 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M</a:t>
            </a:r>
            <a:r>
              <a:rPr lang="it-IT" b="1" baseline="-25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1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= M</a:t>
            </a:r>
            <a:r>
              <a:rPr lang="it-IT" b="1" baseline="-25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2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= M</a:t>
            </a:r>
            <a:r>
              <a:rPr lang="it-IT" b="1" baseline="-25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3</a:t>
            </a:r>
            <a:r>
              <a:rPr lang="it-IT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oppure no, se da qualche parte ci sono differenze: dove?</a:t>
            </a:r>
          </a:p>
          <a:p>
            <a:pPr>
              <a:buFont typeface="Wingdings 3" pitchFamily="18" charset="2"/>
              <a:buNone/>
              <a:defRPr/>
            </a:pPr>
            <a:endParaRPr lang="it-IT" sz="2200" i="1" dirty="0">
              <a:solidFill>
                <a:schemeClr val="tx2"/>
              </a:solidFill>
              <a:latin typeface="+mj-lt"/>
            </a:endParaRPr>
          </a:p>
          <a:p>
            <a:pPr>
              <a:buFont typeface="Wingdings 3" pitchFamily="18" charset="2"/>
              <a:buNone/>
              <a:defRPr/>
            </a:pPr>
            <a:endParaRPr lang="it-IT" sz="2200" i="1" dirty="0">
              <a:solidFill>
                <a:schemeClr val="tx2"/>
              </a:solidFill>
              <a:latin typeface="+mj-lt"/>
            </a:endParaRPr>
          </a:p>
          <a:p>
            <a:pPr>
              <a:buFont typeface="Wingdings 3" pitchFamily="18" charset="2"/>
              <a:buNone/>
              <a:defRPr/>
            </a:pPr>
            <a:endParaRPr lang="it-IT" sz="2200" i="1" dirty="0">
              <a:solidFill>
                <a:schemeClr val="tx2"/>
              </a:solidFill>
              <a:latin typeface="+mj-lt"/>
            </a:endParaRPr>
          </a:p>
          <a:p>
            <a:pPr>
              <a:buFont typeface="Wingdings 3" pitchFamily="18" charset="2"/>
              <a:buNone/>
              <a:defRPr/>
            </a:pPr>
            <a:endParaRPr lang="it-IT" sz="2200" i="1" dirty="0">
              <a:solidFill>
                <a:schemeClr val="tx2"/>
              </a:solidFill>
              <a:latin typeface="+mj-lt"/>
            </a:endParaRPr>
          </a:p>
          <a:p>
            <a:pPr>
              <a:buFont typeface="Wingdings 3" pitchFamily="18" charset="2"/>
              <a:buNone/>
              <a:defRPr/>
            </a:pPr>
            <a:endParaRPr lang="it-IT" sz="2200" i="1" dirty="0">
              <a:solidFill>
                <a:schemeClr val="tx2"/>
              </a:solidFill>
              <a:latin typeface="+mj-lt"/>
            </a:endParaRPr>
          </a:p>
          <a:p>
            <a:pPr marL="457200" indent="-457200">
              <a:buFont typeface="Arial" pitchFamily="34" charset="0"/>
              <a:buChar char="•"/>
              <a:defRPr/>
            </a:pPr>
            <a:endParaRPr lang="it-IT" sz="1800" i="1" dirty="0">
              <a:solidFill>
                <a:schemeClr val="tx2"/>
              </a:solidFill>
              <a:latin typeface="+mj-lt"/>
            </a:endParaRPr>
          </a:p>
          <a:p>
            <a:pPr marL="457200" indent="-457200">
              <a:buFont typeface="Arial" pitchFamily="34" charset="0"/>
              <a:buChar char="•"/>
              <a:defRPr/>
            </a:pPr>
            <a:endParaRPr lang="it-IT" sz="1800" i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240015" y="2690478"/>
          <a:ext cx="6286529" cy="1626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5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95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28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16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3716">
                <a:tc>
                  <a:txBody>
                    <a:bodyPr/>
                    <a:lstStyle/>
                    <a:p>
                      <a:endParaRPr lang="it-IT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Pre-test</a:t>
                      </a:r>
                      <a:endParaRPr lang="it-IT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2"/>
                          </a:solidFill>
                        </a:rPr>
                        <a:t>Trattamento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err="1">
                          <a:solidFill>
                            <a:schemeClr val="tx2"/>
                          </a:solidFill>
                        </a:rPr>
                        <a:t>Post-test</a:t>
                      </a:r>
                      <a:endParaRPr lang="it-IT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2"/>
                          </a:solidFill>
                        </a:rPr>
                        <a:t>1. </a:t>
                      </a:r>
                      <a:r>
                        <a:rPr lang="it-IT" dirty="0" err="1">
                          <a:solidFill>
                            <a:schemeClr val="tx2"/>
                          </a:solidFill>
                        </a:rPr>
                        <a:t>GrSperim</a:t>
                      </a:r>
                      <a:r>
                        <a:rPr lang="it-IT" dirty="0">
                          <a:solidFill>
                            <a:schemeClr val="tx2"/>
                          </a:solidFill>
                        </a:rPr>
                        <a:t> (R)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2"/>
                          </a:solidFill>
                        </a:rPr>
                        <a:t>si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2"/>
                          </a:solidFill>
                        </a:rPr>
                        <a:t>si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2"/>
                          </a:solidFill>
                        </a:rPr>
                        <a:t>2.</a:t>
                      </a:r>
                      <a:r>
                        <a:rPr lang="it-IT" baseline="0" dirty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it-IT" dirty="0" err="1">
                          <a:solidFill>
                            <a:schemeClr val="tx2"/>
                          </a:solidFill>
                        </a:rPr>
                        <a:t>GrSperim</a:t>
                      </a:r>
                      <a:r>
                        <a:rPr lang="it-IT" baseline="0" dirty="0">
                          <a:solidFill>
                            <a:schemeClr val="tx2"/>
                          </a:solidFill>
                        </a:rPr>
                        <a:t> (R)</a:t>
                      </a:r>
                      <a:endParaRPr lang="it-IT" dirty="0">
                        <a:solidFill>
                          <a:schemeClr val="tx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2"/>
                          </a:solidFill>
                        </a:rPr>
                        <a:t>si + variante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2"/>
                          </a:solidFill>
                        </a:rPr>
                        <a:t>si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2"/>
                          </a:solidFill>
                        </a:rPr>
                        <a:t>3. </a:t>
                      </a:r>
                      <a:r>
                        <a:rPr lang="it-IT" dirty="0" err="1">
                          <a:solidFill>
                            <a:schemeClr val="tx2"/>
                          </a:solidFill>
                        </a:rPr>
                        <a:t>GrContro</a:t>
                      </a:r>
                      <a:r>
                        <a:rPr lang="it-IT" dirty="0">
                          <a:solidFill>
                            <a:schemeClr val="tx2"/>
                          </a:solidFill>
                        </a:rPr>
                        <a:t> (R)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si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2"/>
                          </a:solidFill>
                        </a:rPr>
                        <a:t>no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>
                          <a:solidFill>
                            <a:schemeClr val="tx2"/>
                          </a:solidFill>
                        </a:rPr>
                        <a:t>si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Rettangolo 11"/>
          <p:cNvSpPr/>
          <p:nvPr/>
        </p:nvSpPr>
        <p:spPr>
          <a:xfrm>
            <a:off x="8263869" y="3241986"/>
            <a:ext cx="1016625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t-IT" sz="1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latin typeface="+mj-lt"/>
              </a:rPr>
              <a:t>Medie </a:t>
            </a:r>
          </a:p>
          <a:p>
            <a:pPr algn="ctr">
              <a:defRPr/>
            </a:pPr>
            <a:r>
              <a:rPr lang="it-IT" sz="1400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latin typeface="+mj-lt"/>
              </a:rPr>
              <a:t>a confronto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olo 1"/>
          <p:cNvSpPr>
            <a:spLocks noGrp="1"/>
          </p:cNvSpPr>
          <p:nvPr>
            <p:ph type="title"/>
          </p:nvPr>
        </p:nvSpPr>
        <p:spPr>
          <a:xfrm>
            <a:off x="1150070" y="733201"/>
            <a:ext cx="9879291" cy="77809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it-IT" sz="2600" dirty="0">
                <a:solidFill>
                  <a:schemeClr val="tx1"/>
                </a:solidFill>
              </a:rPr>
              <a:t>Disegni sperimentali </a:t>
            </a:r>
            <a:r>
              <a:rPr lang="it-IT" sz="2600" dirty="0" err="1">
                <a:solidFill>
                  <a:schemeClr val="tx1"/>
                </a:solidFill>
              </a:rPr>
              <a:t>between</a:t>
            </a:r>
            <a:r>
              <a:rPr lang="it-IT" sz="2600" dirty="0">
                <a:solidFill>
                  <a:schemeClr val="tx1"/>
                </a:solidFill>
              </a:rPr>
              <a:t> </a:t>
            </a:r>
            <a:br>
              <a:rPr lang="it-IT" sz="2600" dirty="0">
                <a:solidFill>
                  <a:schemeClr val="tx1"/>
                </a:solidFill>
              </a:rPr>
            </a:br>
            <a:r>
              <a:rPr lang="it-IT" sz="2600" dirty="0">
                <a:solidFill>
                  <a:schemeClr val="tx1"/>
                </a:solidFill>
              </a:rPr>
              <a:t>con  1 </a:t>
            </a:r>
            <a:r>
              <a:rPr lang="it-IT" sz="2600" dirty="0" err="1">
                <a:solidFill>
                  <a:schemeClr val="tx1"/>
                </a:solidFill>
              </a:rPr>
              <a:t>VI</a:t>
            </a:r>
            <a:r>
              <a:rPr lang="it-IT" sz="2600" dirty="0">
                <a:solidFill>
                  <a:schemeClr val="tx1"/>
                </a:solidFill>
              </a:rPr>
              <a:t> con 3 o più livelli</a:t>
            </a:r>
          </a:p>
        </p:txBody>
      </p:sp>
      <p:sp>
        <p:nvSpPr>
          <p:cNvPr id="64515" name="Segnaposto contenuto 2"/>
          <p:cNvSpPr>
            <a:spLocks noGrp="1"/>
          </p:cNvSpPr>
          <p:nvPr>
            <p:ph sz="quarter" idx="1"/>
          </p:nvPr>
        </p:nvSpPr>
        <p:spPr>
          <a:xfrm>
            <a:off x="659877" y="1407604"/>
            <a:ext cx="11029360" cy="5072063"/>
          </a:xfrm>
        </p:spPr>
        <p:txBody>
          <a:bodyPr>
            <a:normAutofit lnSpcReduction="10000"/>
          </a:bodyPr>
          <a:lstStyle/>
          <a:p>
            <a:pPr algn="ctr">
              <a:buFont typeface="Wingdings 3" pitchFamily="18" charset="2"/>
              <a:buNone/>
              <a:defRPr/>
            </a:pPr>
            <a:endParaRPr lang="it-IT" i="1" dirty="0">
              <a:solidFill>
                <a:schemeClr val="tx2"/>
              </a:solidFill>
              <a:latin typeface="+mj-lt"/>
            </a:endParaRPr>
          </a:p>
          <a:p>
            <a:pPr>
              <a:buNone/>
              <a:defRPr/>
            </a:pPr>
            <a:r>
              <a:rPr lang="it-IT" dirty="0">
                <a:solidFill>
                  <a:schemeClr val="tx2"/>
                </a:solidFill>
                <a:latin typeface="+mj-lt"/>
              </a:rPr>
              <a:t>Se l’ANOVA rivela che F è </a:t>
            </a:r>
            <a:r>
              <a:rPr lang="it-IT" dirty="0" err="1">
                <a:solidFill>
                  <a:schemeClr val="tx2"/>
                </a:solidFill>
                <a:latin typeface="+mj-lt"/>
              </a:rPr>
              <a:t>statisticam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significativo, allora almeno </a:t>
            </a:r>
            <a:r>
              <a:rPr lang="it-IT" dirty="0" err="1">
                <a:solidFill>
                  <a:schemeClr val="tx2"/>
                </a:solidFill>
                <a:latin typeface="+mj-lt"/>
              </a:rPr>
              <a:t>almeno</a:t>
            </a:r>
            <a:r>
              <a:rPr lang="it-IT" dirty="0">
                <a:solidFill>
                  <a:schemeClr val="tx2"/>
                </a:solidFill>
                <a:latin typeface="+mj-lt"/>
              </a:rPr>
              <a:t> entro una coppia possibile di valori medi vi è differenza </a:t>
            </a:r>
          </a:p>
          <a:p>
            <a:pPr>
              <a:buNone/>
              <a:defRPr/>
            </a:pPr>
            <a:r>
              <a:rPr lang="it-IT" dirty="0">
                <a:solidFill>
                  <a:schemeClr val="tx2"/>
                </a:solidFill>
                <a:latin typeface="+mj-lt"/>
              </a:rPr>
              <a:t>per stabilire dove vi siano differenze si usano</a:t>
            </a:r>
          </a:p>
          <a:p>
            <a:pPr lvl="1">
              <a:buFont typeface="Arial" pitchFamily="34" charset="0"/>
              <a:buChar char="•"/>
              <a:defRPr/>
            </a:pP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CONFRONTI POST HOC</a:t>
            </a:r>
            <a:r>
              <a:rPr lang="it-IT" sz="2000" dirty="0">
                <a:latin typeface="+mj-lt"/>
              </a:rPr>
              <a:t>: ogni valore M viene confrontato con gli altri e si usano quando il ricercatore non ha ipotesi specifiche </a:t>
            </a:r>
          </a:p>
          <a:p>
            <a:pPr lvl="1">
              <a:buFont typeface="Arial" pitchFamily="34" charset="0"/>
              <a:buChar char="•"/>
              <a:defRPr/>
            </a:pPr>
            <a:endParaRPr lang="it-IT" sz="2000" dirty="0">
              <a:latin typeface="+mj-lt"/>
            </a:endParaRPr>
          </a:p>
          <a:p>
            <a:pPr lvl="1">
              <a:buNone/>
              <a:defRPr/>
            </a:pPr>
            <a:r>
              <a:rPr lang="it-IT" sz="2000" dirty="0" err="1">
                <a:solidFill>
                  <a:schemeClr val="accent1"/>
                </a:solidFill>
                <a:latin typeface="+mj-lt"/>
              </a:rPr>
              <a:t>nb</a:t>
            </a:r>
            <a:r>
              <a:rPr lang="it-IT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it-IT" sz="2000" dirty="0">
                <a:latin typeface="+mj-lt"/>
              </a:rPr>
              <a:t>il livello reale di </a:t>
            </a:r>
            <a:r>
              <a:rPr lang="it-IT" sz="2000" dirty="0">
                <a:latin typeface="Symbol" pitchFamily="18" charset="2"/>
              </a:rPr>
              <a:t>a</a:t>
            </a:r>
            <a:r>
              <a:rPr lang="it-IT" sz="2000" dirty="0">
                <a:latin typeface="+mj-lt"/>
              </a:rPr>
              <a:t> corrisponde ad </a:t>
            </a:r>
            <a:r>
              <a:rPr lang="it-IT" sz="2000" dirty="0">
                <a:solidFill>
                  <a:schemeClr val="accent1"/>
                </a:solidFill>
                <a:latin typeface="Symbol" pitchFamily="18" charset="2"/>
              </a:rPr>
              <a:t>a </a:t>
            </a:r>
            <a:r>
              <a:rPr lang="it-IT" sz="2000" dirty="0">
                <a:solidFill>
                  <a:schemeClr val="accent1"/>
                </a:solidFill>
                <a:latin typeface="+mj-lt"/>
              </a:rPr>
              <a:t>k</a:t>
            </a:r>
            <a:r>
              <a:rPr lang="it-IT" sz="2000" dirty="0">
                <a:latin typeface="+mj-lt"/>
              </a:rPr>
              <a:t> – dove k è il numero di confronti post hoc 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(k*(k-1))/2 </a:t>
            </a:r>
            <a:r>
              <a:rPr lang="it-IT" sz="2000" dirty="0">
                <a:latin typeface="+mj-lt"/>
              </a:rPr>
              <a:t>il numero possibile di confronti (per cui per 4 livelli k i confronti possibili sono 6)  – per cui se non si considera questa proprietà statistica, si considerano significative differenze che in realtà non lo sono, limite noto come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disuguaglianza di Bonferroni </a:t>
            </a:r>
            <a:r>
              <a:rPr lang="it-IT" sz="1600" dirty="0">
                <a:latin typeface="+mj-lt"/>
              </a:rPr>
              <a:t>(es. 3 confronti e </a:t>
            </a:r>
            <a:r>
              <a:rPr lang="el-GR" sz="1600" dirty="0">
                <a:latin typeface="+mj-lt"/>
              </a:rPr>
              <a:t>α</a:t>
            </a:r>
            <a:r>
              <a:rPr lang="it-IT" sz="1600" dirty="0">
                <a:latin typeface="+mj-lt"/>
              </a:rPr>
              <a:t> = .05 </a:t>
            </a:r>
            <a:r>
              <a:rPr lang="it-IT" sz="1600" dirty="0">
                <a:latin typeface="+mj-lt"/>
                <a:sym typeface="Wingdings" pitchFamily="2" charset="2"/>
              </a:rPr>
              <a:t> 3*.05=.15</a:t>
            </a:r>
            <a:r>
              <a:rPr lang="it-IT" sz="2000" dirty="0">
                <a:latin typeface="+mj-lt"/>
                <a:sym typeface="Wingdings" pitchFamily="2" charset="2"/>
              </a:rPr>
              <a:t>)</a:t>
            </a:r>
            <a:r>
              <a:rPr lang="it-IT" sz="2000" dirty="0">
                <a:latin typeface="+mj-lt"/>
              </a:rPr>
              <a:t> ovvero </a:t>
            </a:r>
          </a:p>
          <a:p>
            <a:pPr lvl="1" algn="ctr">
              <a:buNone/>
              <a:defRPr/>
            </a:pPr>
            <a:endParaRPr lang="it-IT" sz="1000" b="1" dirty="0">
              <a:solidFill>
                <a:schemeClr val="accent1"/>
              </a:solidFill>
              <a:latin typeface="+mj-lt"/>
            </a:endParaRPr>
          </a:p>
          <a:p>
            <a:pPr lvl="1" algn="ctr">
              <a:buNone/>
              <a:defRPr/>
            </a:pPr>
            <a:r>
              <a:rPr lang="it-IT" sz="2400" b="1" dirty="0">
                <a:solidFill>
                  <a:schemeClr val="accent1"/>
                </a:solidFill>
                <a:latin typeface="+mj-lt"/>
              </a:rPr>
              <a:t>correzione di Bonferroni </a:t>
            </a:r>
            <a:r>
              <a:rPr lang="it-IT" sz="2400" b="1" dirty="0">
                <a:solidFill>
                  <a:schemeClr val="accent1"/>
                </a:solidFill>
                <a:latin typeface="Symbol" pitchFamily="18" charset="2"/>
              </a:rPr>
              <a:t>a/ </a:t>
            </a:r>
            <a:r>
              <a:rPr lang="it-IT" sz="2400" b="1" dirty="0">
                <a:solidFill>
                  <a:schemeClr val="accent1"/>
                </a:solidFill>
              </a:rPr>
              <a:t>k</a:t>
            </a:r>
            <a:r>
              <a:rPr lang="it-IT" sz="2400" b="1" dirty="0">
                <a:latin typeface="+mj-lt"/>
              </a:rPr>
              <a:t> </a:t>
            </a:r>
          </a:p>
          <a:p>
            <a:pPr lvl="1" algn="ctr">
              <a:buNone/>
              <a:defRPr/>
            </a:pPr>
            <a:r>
              <a:rPr lang="it-IT" sz="1600" dirty="0">
                <a:latin typeface="+mj-lt"/>
              </a:rPr>
              <a:t>(.05/3= .017 per avere un 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livello reale di  </a:t>
            </a:r>
            <a:r>
              <a:rPr lang="el-GR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α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* </a:t>
            </a:r>
            <a:r>
              <a:rPr lang="it-IT" sz="1600" dirty="0">
                <a:latin typeface="+mj-lt"/>
              </a:rPr>
              <a:t>= .05)</a:t>
            </a:r>
          </a:p>
          <a:p>
            <a:pPr lvl="1" algn="ctr">
              <a:buNone/>
              <a:defRPr/>
            </a:pPr>
            <a:r>
              <a:rPr lang="it-IT" sz="1600" dirty="0">
                <a:latin typeface="+mj-lt"/>
              </a:rPr>
              <a:t>(0.01 / 6 = 0.002 per avere un 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livello reale di  </a:t>
            </a:r>
            <a:r>
              <a:rPr lang="el-GR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α</a:t>
            </a:r>
            <a:r>
              <a:rPr lang="it-IT" sz="16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* </a:t>
            </a:r>
            <a:r>
              <a:rPr lang="it-IT" sz="1600" dirty="0">
                <a:latin typeface="+mj-lt"/>
              </a:rPr>
              <a:t>= .01)</a:t>
            </a:r>
          </a:p>
          <a:p>
            <a:pPr>
              <a:buFont typeface="Wingdings 3" pitchFamily="18" charset="2"/>
              <a:buNone/>
              <a:defRPr/>
            </a:pPr>
            <a:endParaRPr lang="it-IT" sz="2200" i="1" dirty="0">
              <a:solidFill>
                <a:schemeClr val="tx2"/>
              </a:solidFill>
              <a:latin typeface="+mj-lt"/>
            </a:endParaRPr>
          </a:p>
          <a:p>
            <a:pPr>
              <a:buFont typeface="Wingdings 3" pitchFamily="18" charset="2"/>
              <a:buNone/>
              <a:defRPr/>
            </a:pPr>
            <a:endParaRPr lang="it-IT" sz="2200" i="1" dirty="0">
              <a:solidFill>
                <a:schemeClr val="tx2"/>
              </a:solidFill>
              <a:latin typeface="+mj-lt"/>
            </a:endParaRPr>
          </a:p>
          <a:p>
            <a:pPr>
              <a:buFont typeface="Wingdings 3" pitchFamily="18" charset="2"/>
              <a:buNone/>
              <a:defRPr/>
            </a:pPr>
            <a:endParaRPr lang="it-IT" sz="2200" i="1" dirty="0">
              <a:solidFill>
                <a:schemeClr val="tx2"/>
              </a:solidFill>
              <a:latin typeface="+mj-lt"/>
            </a:endParaRPr>
          </a:p>
          <a:p>
            <a:pPr>
              <a:buFont typeface="Wingdings 3" pitchFamily="18" charset="2"/>
              <a:buNone/>
              <a:defRPr/>
            </a:pPr>
            <a:endParaRPr lang="it-IT" sz="2200" i="1" dirty="0">
              <a:solidFill>
                <a:schemeClr val="tx2"/>
              </a:solidFill>
              <a:latin typeface="+mj-lt"/>
            </a:endParaRPr>
          </a:p>
          <a:p>
            <a:pPr marL="457200" indent="-457200">
              <a:buFont typeface="Arial" pitchFamily="34" charset="0"/>
              <a:buChar char="•"/>
              <a:defRPr/>
            </a:pPr>
            <a:endParaRPr lang="it-IT" sz="1800" i="1" dirty="0">
              <a:solidFill>
                <a:schemeClr val="tx2"/>
              </a:solidFill>
              <a:latin typeface="+mj-lt"/>
            </a:endParaRPr>
          </a:p>
          <a:p>
            <a:pPr marL="457200" indent="-457200">
              <a:buFont typeface="Arial" pitchFamily="34" charset="0"/>
              <a:buChar char="•"/>
              <a:defRPr/>
            </a:pPr>
            <a:endParaRPr lang="it-IT" sz="1800" i="1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063552" y="274638"/>
            <a:ext cx="8147248" cy="706090"/>
          </a:xfrm>
        </p:spPr>
        <p:txBody>
          <a:bodyPr>
            <a:normAutofit/>
          </a:bodyPr>
          <a:lstStyle/>
          <a:p>
            <a:pPr algn="ctr"/>
            <a:r>
              <a:rPr lang="it-IT" sz="2600" dirty="0">
                <a:solidFill>
                  <a:schemeClr val="tx1"/>
                </a:solidFill>
              </a:rPr>
              <a:t>Disegni sperimentali </a:t>
            </a:r>
            <a:r>
              <a:rPr lang="it-IT" sz="2600" dirty="0" err="1">
                <a:solidFill>
                  <a:schemeClr val="tx1"/>
                </a:solidFill>
              </a:rPr>
              <a:t>between</a:t>
            </a:r>
            <a:r>
              <a:rPr lang="it-IT" sz="2600" dirty="0">
                <a:solidFill>
                  <a:schemeClr val="tx1"/>
                </a:solidFill>
              </a:rPr>
              <a:t> con  1 </a:t>
            </a:r>
            <a:r>
              <a:rPr lang="it-IT" sz="2600" dirty="0" err="1">
                <a:solidFill>
                  <a:schemeClr val="tx1"/>
                </a:solidFill>
              </a:rPr>
              <a:t>VI</a:t>
            </a:r>
            <a:r>
              <a:rPr lang="it-IT" sz="2600" dirty="0">
                <a:solidFill>
                  <a:schemeClr val="tx1"/>
                </a:solidFill>
              </a:rPr>
              <a:t> con 3 o più livelli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808883" y="1966580"/>
            <a:ext cx="10804940" cy="3096344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  <a:defRPr/>
            </a:pPr>
            <a:r>
              <a:rPr lang="it-IT" sz="2400" dirty="0">
                <a:latin typeface="+mj-lt"/>
              </a:rPr>
              <a:t>CONFRONTI PIANIFICATI: si effettuano solo i confronti rilevanti ai fini della ricerca, limitando così il numero dei confronti possibili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it-IT" sz="2000" dirty="0">
                <a:latin typeface="+mj-lt"/>
              </a:rPr>
              <a:t>si possono confrontare medie relative ai singoli gruppi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it-IT" sz="2000" dirty="0">
                <a:latin typeface="+mj-lt"/>
              </a:rPr>
              <a:t>oppure medie ottenute combinando quelle di più gruppi</a:t>
            </a:r>
          </a:p>
          <a:p>
            <a:pPr lvl="2">
              <a:buFont typeface="Arial" pitchFamily="34" charset="0"/>
              <a:buChar char="•"/>
              <a:defRPr/>
            </a:pPr>
            <a:r>
              <a:rPr lang="it-IT" sz="2000" dirty="0">
                <a:solidFill>
                  <a:schemeClr val="tx2"/>
                </a:solidFill>
                <a:latin typeface="+mj-lt"/>
              </a:rPr>
              <a:t>IL PIANO DEI CONFRONTI VIENE DEFINITO IN ANTICIPO, IN ACCORDO CON OBIETTIVI DELLA RICERCA</a:t>
            </a:r>
          </a:p>
          <a:p>
            <a:pPr>
              <a:buNone/>
            </a:pPr>
            <a:r>
              <a:rPr lang="en-US" sz="2200" dirty="0">
                <a:latin typeface="+mj-lt"/>
              </a:rPr>
              <a:t>(</a:t>
            </a:r>
            <a:r>
              <a:rPr lang="en-US" sz="2200" dirty="0" err="1">
                <a:solidFill>
                  <a:schemeClr val="accent1"/>
                </a:solidFill>
                <a:latin typeface="+mj-lt"/>
              </a:rPr>
              <a:t>Confronti</a:t>
            </a:r>
            <a:r>
              <a:rPr lang="en-US" sz="22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+mj-lt"/>
              </a:rPr>
              <a:t>pianificati</a:t>
            </a:r>
            <a:r>
              <a:rPr lang="en-US" sz="22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2200" dirty="0" err="1">
                <a:solidFill>
                  <a:schemeClr val="accent1"/>
                </a:solidFill>
                <a:latin typeface="+mj-lt"/>
              </a:rPr>
              <a:t>ortogonali</a:t>
            </a:r>
            <a:r>
              <a:rPr lang="en-US" sz="2200" dirty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+mj-lt"/>
              </a:rPr>
              <a:t>che</a:t>
            </a:r>
            <a:r>
              <a:rPr lang="en-US" sz="2200" dirty="0">
                <a:solidFill>
                  <a:schemeClr val="tx1"/>
                </a:solidFill>
                <a:latin typeface="+mj-lt"/>
              </a:rPr>
              <a:t> non </a:t>
            </a:r>
            <a:r>
              <a:rPr lang="en-US" sz="2200" dirty="0" err="1">
                <a:solidFill>
                  <a:schemeClr val="tx1"/>
                </a:solidFill>
                <a:latin typeface="+mj-lt"/>
              </a:rPr>
              <a:t>trattiamo</a:t>
            </a:r>
            <a:r>
              <a:rPr lang="en-US" sz="2200" dirty="0">
                <a:solidFill>
                  <a:schemeClr val="tx1"/>
                </a:solidFill>
                <a:latin typeface="+mj-lt"/>
              </a:rPr>
              <a:t>)</a:t>
            </a:r>
            <a:endParaRPr lang="en-US" sz="2200" dirty="0">
              <a:solidFill>
                <a:schemeClr val="accent1"/>
              </a:solidFill>
              <a:latin typeface="+mj-lt"/>
            </a:endParaRPr>
          </a:p>
          <a:p>
            <a:pPr algn="ctr">
              <a:buNone/>
            </a:pPr>
            <a:endParaRPr lang="en-US" sz="2200" dirty="0">
              <a:latin typeface="+mj-lt"/>
            </a:endParaRPr>
          </a:p>
          <a:p>
            <a:pPr algn="ctr">
              <a:buNone/>
            </a:pPr>
            <a:endParaRPr lang="en-US" sz="2200" dirty="0">
              <a:latin typeface="+mj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BDBEABF1-6C99-A73A-F597-A91B4E0CE5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2512" y="1730477"/>
            <a:ext cx="7613331" cy="5004620"/>
          </a:xfrm>
          <a:prstGeom prst="rect">
            <a:avLst/>
          </a:prstGeom>
        </p:spPr>
      </p:pic>
      <p:graphicFrame>
        <p:nvGraphicFramePr>
          <p:cNvPr id="11" name="Tabella 10">
            <a:extLst>
              <a:ext uri="{FF2B5EF4-FFF2-40B4-BE49-F238E27FC236}">
                <a16:creationId xmlns:a16="http://schemas.microsoft.com/office/drawing/2014/main" id="{6F2480D7-6ED0-15FF-0702-55D0019FE595}"/>
              </a:ext>
            </a:extLst>
          </p:cNvPr>
          <p:cNvGraphicFramePr>
            <a:graphicFrameLocks noGrp="1"/>
          </p:cNvGraphicFramePr>
          <p:nvPr/>
        </p:nvGraphicFramePr>
        <p:xfrm>
          <a:off x="5289755" y="226142"/>
          <a:ext cx="6705598" cy="17206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4042">
                  <a:extLst>
                    <a:ext uri="{9D8B030D-6E8A-4147-A177-3AD203B41FA5}">
                      <a16:colId xmlns:a16="http://schemas.microsoft.com/office/drawing/2014/main" val="2363599320"/>
                    </a:ext>
                  </a:extLst>
                </a:gridCol>
                <a:gridCol w="847981">
                  <a:extLst>
                    <a:ext uri="{9D8B030D-6E8A-4147-A177-3AD203B41FA5}">
                      <a16:colId xmlns:a16="http://schemas.microsoft.com/office/drawing/2014/main" val="749469345"/>
                    </a:ext>
                  </a:extLst>
                </a:gridCol>
                <a:gridCol w="733104">
                  <a:extLst>
                    <a:ext uri="{9D8B030D-6E8A-4147-A177-3AD203B41FA5}">
                      <a16:colId xmlns:a16="http://schemas.microsoft.com/office/drawing/2014/main" val="4013208928"/>
                    </a:ext>
                  </a:extLst>
                </a:gridCol>
                <a:gridCol w="847981">
                  <a:extLst>
                    <a:ext uri="{9D8B030D-6E8A-4147-A177-3AD203B41FA5}">
                      <a16:colId xmlns:a16="http://schemas.microsoft.com/office/drawing/2014/main" val="2216188321"/>
                    </a:ext>
                  </a:extLst>
                </a:gridCol>
                <a:gridCol w="847981">
                  <a:extLst>
                    <a:ext uri="{9D8B030D-6E8A-4147-A177-3AD203B41FA5}">
                      <a16:colId xmlns:a16="http://schemas.microsoft.com/office/drawing/2014/main" val="533318444"/>
                    </a:ext>
                  </a:extLst>
                </a:gridCol>
                <a:gridCol w="847981">
                  <a:extLst>
                    <a:ext uri="{9D8B030D-6E8A-4147-A177-3AD203B41FA5}">
                      <a16:colId xmlns:a16="http://schemas.microsoft.com/office/drawing/2014/main" val="2534845651"/>
                    </a:ext>
                  </a:extLst>
                </a:gridCol>
                <a:gridCol w="583264">
                  <a:extLst>
                    <a:ext uri="{9D8B030D-6E8A-4147-A177-3AD203B41FA5}">
                      <a16:colId xmlns:a16="http://schemas.microsoft.com/office/drawing/2014/main" val="1740249363"/>
                    </a:ext>
                  </a:extLst>
                </a:gridCol>
                <a:gridCol w="583264">
                  <a:extLst>
                    <a:ext uri="{9D8B030D-6E8A-4147-A177-3AD203B41FA5}">
                      <a16:colId xmlns:a16="http://schemas.microsoft.com/office/drawing/2014/main" val="550874643"/>
                    </a:ext>
                  </a:extLst>
                </a:gridCol>
              </a:tblGrid>
              <a:tr h="231036">
                <a:tc gridSpan="8"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Tabella ANOVA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6953113"/>
                  </a:ext>
                </a:extLst>
              </a:tr>
              <a:tr h="487920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Somma dei quadrati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df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Media dei quadrati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F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ct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Sig.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788106055"/>
                  </a:ext>
                </a:extLst>
              </a:tr>
              <a:tr h="231036">
                <a:tc rowSpan="3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en-US" sz="900">
                          <a:effectLst/>
                        </a:rPr>
                        <a:t>HUMOR_SELF_DEFEATING * single_esteem_CATEGOriale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Fra gruppi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(Combinati)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523.360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2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261.680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3.835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.023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14771525"/>
                  </a:ext>
                </a:extLst>
              </a:tr>
              <a:tr h="236816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Entro gruppi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12348.879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181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68.226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434975632"/>
                  </a:ext>
                </a:extLst>
              </a:tr>
              <a:tr h="53383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8100" marR="38100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Totale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12872.239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8100" marR="38100" algn="r">
                        <a:lnSpc>
                          <a:spcPts val="1600"/>
                        </a:lnSpc>
                        <a:spcAft>
                          <a:spcPts val="800"/>
                        </a:spcAft>
                      </a:pPr>
                      <a:r>
                        <a:rPr lang="it-IT" sz="900">
                          <a:effectLst/>
                        </a:rPr>
                        <a:t>183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>
                          <a:effectLst/>
                        </a:rPr>
                        <a:t> </a:t>
                      </a:r>
                      <a:endParaRPr lang="it-IT" sz="110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t-IT" sz="1200" dirty="0">
                          <a:effectLst/>
                        </a:rPr>
                        <a:t> </a:t>
                      </a:r>
                      <a:endParaRPr lang="it-IT" sz="1100" dirty="0">
                        <a:solidFill>
                          <a:srgbClr val="1F4E79"/>
                        </a:solidFill>
                        <a:effectLst/>
                        <a:latin typeface="Palatino Linotype" panose="020405020505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96955302"/>
                  </a:ext>
                </a:extLst>
              </a:tr>
            </a:tbl>
          </a:graphicData>
        </a:graphic>
      </p:graphicFrame>
      <p:cxnSp>
        <p:nvCxnSpPr>
          <p:cNvPr id="13" name="Connettore 2 12">
            <a:extLst>
              <a:ext uri="{FF2B5EF4-FFF2-40B4-BE49-F238E27FC236}">
                <a16:creationId xmlns:a16="http://schemas.microsoft.com/office/drawing/2014/main" id="{940EB0DF-524F-FC74-1148-6E95041DBAF8}"/>
              </a:ext>
            </a:extLst>
          </p:cNvPr>
          <p:cNvCxnSpPr>
            <a:cxnSpLocks/>
          </p:cNvCxnSpPr>
          <p:nvPr/>
        </p:nvCxnSpPr>
        <p:spPr>
          <a:xfrm flipV="1">
            <a:off x="6184490" y="2261419"/>
            <a:ext cx="2418736" cy="796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8D629286-FF70-2EFE-33E2-9467A7E48EA7}"/>
              </a:ext>
            </a:extLst>
          </p:cNvPr>
          <p:cNvSpPr txBox="1"/>
          <p:nvPr/>
        </p:nvSpPr>
        <p:spPr>
          <a:xfrm>
            <a:off x="8308259" y="4156277"/>
            <a:ext cx="3549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/>
              <a:t>Eta</a:t>
            </a:r>
            <a:r>
              <a:rPr lang="it-IT" dirty="0"/>
              <a:t> quadro = 523.36/12872.24= .04 </a:t>
            </a:r>
          </a:p>
        </p:txBody>
      </p:sp>
    </p:spTree>
    <p:extLst>
      <p:ext uri="{BB962C8B-B14F-4D97-AF65-F5344CB8AC3E}">
        <p14:creationId xmlns:p14="http://schemas.microsoft.com/office/powerpoint/2010/main" val="3101489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552</Words>
  <Application>Microsoft Office PowerPoint</Application>
  <PresentationFormat>Widescreen</PresentationFormat>
  <Paragraphs>100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Palatino Linotype</vt:lpstr>
      <vt:lpstr>Symbol</vt:lpstr>
      <vt:lpstr>Wingdings 3</vt:lpstr>
      <vt:lpstr>Tema di Office</vt:lpstr>
      <vt:lpstr>Integrazioen 2 variabili</vt:lpstr>
      <vt:lpstr>Between People: ci mettiamo a confronto lungo 2 variabili quantitative</vt:lpstr>
      <vt:lpstr>Between People: ci mettiamo a confronto lungo 2 variabili quantitative</vt:lpstr>
      <vt:lpstr>Presentazione standard di PowerPoint</vt:lpstr>
      <vt:lpstr>Presentazione standard di PowerPoint</vt:lpstr>
      <vt:lpstr>Disegni sperimentali between con  1 VI a 3 o più livelli</vt:lpstr>
      <vt:lpstr>Disegni sperimentali between  con  1 VI con 3 o più livelli</vt:lpstr>
      <vt:lpstr>Disegni sperimentali between con  1 VI con 3 o più livelli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Integrazioen 2 variabili</dc:title>
  <dc:creator>DI BLAS LISA</dc:creator>
  <cp:lastModifiedBy>DI BLAS LISA</cp:lastModifiedBy>
  <cp:revision>1</cp:revision>
  <dcterms:created xsi:type="dcterms:W3CDTF">2022-11-24T09:49:41Z</dcterms:created>
  <dcterms:modified xsi:type="dcterms:W3CDTF">2022-11-24T09:50:07Z</dcterms:modified>
</cp:coreProperties>
</file>