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252" r:id="rId1"/>
  </p:sldMasterIdLst>
  <p:notesMasterIdLst>
    <p:notesMasterId r:id="rId19"/>
  </p:notesMasterIdLst>
  <p:sldIdLst>
    <p:sldId id="317" r:id="rId2"/>
    <p:sldId id="319" r:id="rId3"/>
    <p:sldId id="318" r:id="rId4"/>
    <p:sldId id="333" r:id="rId5"/>
    <p:sldId id="324" r:id="rId6"/>
    <p:sldId id="365" r:id="rId7"/>
    <p:sldId id="366" r:id="rId8"/>
    <p:sldId id="349" r:id="rId9"/>
    <p:sldId id="380" r:id="rId10"/>
    <p:sldId id="321" r:id="rId11"/>
    <p:sldId id="279" r:id="rId12"/>
    <p:sldId id="320" r:id="rId13"/>
    <p:sldId id="325" r:id="rId14"/>
    <p:sldId id="375" r:id="rId15"/>
    <p:sldId id="374" r:id="rId16"/>
    <p:sldId id="372" r:id="rId17"/>
    <p:sldId id="371" r:id="rId1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6969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/>
    <p:restoredTop sz="94590"/>
  </p:normalViewPr>
  <p:slideViewPr>
    <p:cSldViewPr>
      <p:cViewPr varScale="1">
        <p:scale>
          <a:sx n="92" d="100"/>
          <a:sy n="92" d="100"/>
        </p:scale>
        <p:origin x="2408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>
              <a:cs typeface="Eurostile" charset="0"/>
            </a:endParaRPr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>
              <a:cs typeface="Eurostile" charset="0"/>
            </a:endParaRPr>
          </a:p>
        </p:txBody>
      </p:sp>
      <p:sp>
        <p:nvSpPr>
          <p:cNvPr id="13316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>
              <a:cs typeface="Eurostile" charset="0"/>
            </a:endParaRPr>
          </a:p>
        </p:txBody>
      </p:sp>
      <p:sp>
        <p:nvSpPr>
          <p:cNvPr id="1331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877888"/>
            <a:ext cx="4468813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35513" cy="3506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073245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>
              <a:cs typeface="Eurostile" charset="0"/>
            </a:endParaRPr>
          </a:p>
        </p:txBody>
      </p:sp>
      <p:sp>
        <p:nvSpPr>
          <p:cNvPr id="17411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7100" cy="35099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pPr>
              <a:defRPr/>
            </a:pPr>
            <a:fld id="{6E996707-7448-D849-961B-DEA7BF63C15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697515"/>
      </p:ext>
    </p:extLst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B528A-1C01-BC48-B166-E900B3BF294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2721035"/>
      </p:ext>
    </p:extLst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F5A47-944D-CC4A-8438-B02393E284D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909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2A3D6-0AD5-AE42-8A90-E8726E01A75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0895069"/>
      </p:ext>
    </p:extLst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6ED06-3402-5A40-8717-31A809032F5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2456267"/>
      </p:ext>
    </p:extLst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F5A47-944D-CC4A-8438-B02393E284D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966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1B29E-2EA3-CA43-A915-855499626C6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2656028"/>
      </p:ext>
    </p:extLst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1EE3D-6460-2947-B563-1A0B58FB512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0715964"/>
      </p:ext>
    </p:extLst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F5A47-944D-CC4A-8438-B02393E284D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133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F4FEB-F566-AC4C-9CA3-63B7C920FE7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3713752"/>
      </p:ext>
    </p:extLst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pPr>
              <a:defRPr/>
            </a:pPr>
            <a:fld id="{6544E908-08ED-204D-BE82-3AD80D5AE81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3219367"/>
      </p:ext>
    </p:extLst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A3F5A47-944D-CC4A-8438-B02393E284D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778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</p:sldLayoutIdLst>
  <p:transition>
    <p:wheel spokes="2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1F8kgFG0W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908720"/>
            <a:ext cx="7593012" cy="466538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COSTRUZIONI DEL SÉ E DELL'ALTRO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774700" y="2041525"/>
            <a:ext cx="7593013" cy="3260636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Nascita</a:t>
            </a:r>
            <a:r>
              <a:rPr lang="en-GB" sz="32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– </a:t>
            </a:r>
            <a:r>
              <a:rPr lang="en-GB" sz="32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ciclo</a:t>
            </a:r>
            <a:r>
              <a:rPr lang="en-GB" sz="32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della</a:t>
            </a:r>
            <a:r>
              <a:rPr lang="en-GB" sz="32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vita / </a:t>
            </a:r>
            <a:r>
              <a:rPr lang="en-GB" sz="32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morte</a:t>
            </a:r>
            <a:endParaRPr lang="en-GB" sz="32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Appartenenza</a:t>
            </a:r>
            <a:r>
              <a:rPr lang="en-GB" sz="32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= </a:t>
            </a:r>
            <a:r>
              <a:rPr lang="en-GB" sz="32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condivisione</a:t>
            </a:r>
            <a:r>
              <a:rPr lang="en-GB" sz="32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di </a:t>
            </a:r>
            <a:r>
              <a:rPr lang="en-GB" sz="32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modelli</a:t>
            </a:r>
            <a:r>
              <a:rPr lang="en-GB" sz="32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culturali</a:t>
            </a:r>
            <a:endParaRPr lang="en-GB" sz="32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Concetto</a:t>
            </a:r>
            <a:r>
              <a:rPr lang="en-GB" sz="32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di </a:t>
            </a:r>
            <a:r>
              <a:rPr lang="en-GB" sz="32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individuo</a:t>
            </a:r>
            <a:r>
              <a:rPr lang="en-GB" sz="32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/ persona</a:t>
            </a:r>
          </a:p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Identità</a:t>
            </a:r>
            <a:r>
              <a:rPr lang="en-GB" sz="32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/ </a:t>
            </a:r>
            <a:r>
              <a:rPr lang="en-GB" sz="32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alterità</a:t>
            </a:r>
            <a:endParaRPr lang="en-GB" sz="32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Cfr</a:t>
            </a:r>
            <a:r>
              <a:rPr lang="en-GB" sz="32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 </a:t>
            </a:r>
            <a:r>
              <a:rPr lang="en-GB" sz="32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Bioetica</a:t>
            </a:r>
            <a:endParaRPr lang="en-GB" sz="32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CA2550-42A4-924A-B988-EC021B6B5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BD46656-0A6B-9A45-9C43-55674D5814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Tw Cen MT" charset="0"/>
                <a:ea typeface="ＭＳ Ｐゴシック" charset="0"/>
                <a:cs typeface="ＭＳ Ｐゴシック" charset="0"/>
              </a:rPr>
              <a:t>Incorporazione - antropopoiesi</a:t>
            </a:r>
          </a:p>
        </p:txBody>
      </p:sp>
      <p:pic>
        <p:nvPicPr>
          <p:cNvPr id="26627" name="Segnaposto contenuto 5" descr="body-piercing-exampl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903" y="2009599"/>
            <a:ext cx="2460822" cy="3289300"/>
          </a:xfrm>
        </p:spPr>
      </p:pic>
      <p:pic>
        <p:nvPicPr>
          <p:cNvPr id="26626" name="Picture 3" descr="captureEtio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651000"/>
            <a:ext cx="32893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1"/>
          <p:cNvSpPr>
            <a:spLocks noGrp="1"/>
          </p:cNvSpPr>
          <p:nvPr>
            <p:ph type="title"/>
          </p:nvPr>
        </p:nvSpPr>
        <p:spPr>
          <a:xfrm>
            <a:off x="2204913" y="916781"/>
            <a:ext cx="4410199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it-IT" dirty="0">
                <a:latin typeface="Tw Cen MT" charset="0"/>
                <a:ea typeface="ＭＳ Ｐゴシック" charset="0"/>
                <a:cs typeface="ＭＳ Ｐゴシック" charset="0"/>
              </a:rPr>
              <a:t>Corpo come messa in scena del </a:t>
            </a:r>
            <a:r>
              <a:rPr lang="it-IT" dirty="0" err="1">
                <a:latin typeface="Tw Cen MT" charset="0"/>
                <a:ea typeface="ＭＳ Ｐゴシック" charset="0"/>
                <a:cs typeface="ＭＳ Ｐゴシック" charset="0"/>
              </a:rPr>
              <a:t>Sè</a:t>
            </a:r>
            <a:endParaRPr lang="it-IT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7650" name="Segnaposto contenuto 3" descr="tatuaggi_angelina_jolie_schiena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5369" r="-65369"/>
          <a:stretch>
            <a:fillRect/>
          </a:stretch>
        </p:blipFill>
        <p:spPr>
          <a:xfrm>
            <a:off x="-2412776" y="2109787"/>
            <a:ext cx="8610600" cy="4748213"/>
          </a:xfrm>
        </p:spPr>
      </p:pic>
      <p:pic>
        <p:nvPicPr>
          <p:cNvPr id="27651" name="Immagine 5" descr="O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2514600"/>
            <a:ext cx="56102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Tw Cen MT" charset="0"/>
                <a:ea typeface="ＭＳ Ｐゴシック" charset="0"/>
                <a:cs typeface="ＭＳ Ｐゴシック" charset="0"/>
              </a:rPr>
              <a:t>emozioni</a:t>
            </a:r>
          </a:p>
        </p:txBody>
      </p:sp>
      <p:pic>
        <p:nvPicPr>
          <p:cNvPr id="30722" name="Segnaposto contenuto 3" descr="leggere-le-emozioni-è-un-fatto-di-cultura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541" r="-7541"/>
          <a:stretch>
            <a:fillRect/>
          </a:stretch>
        </p:blipFill>
        <p:spPr>
          <a:xfrm>
            <a:off x="0" y="1676400"/>
            <a:ext cx="5602288" cy="3375025"/>
          </a:xfrm>
        </p:spPr>
      </p:pic>
      <p:pic>
        <p:nvPicPr>
          <p:cNvPr id="30723" name="Immagine 4" descr="facs-ekma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6426" y="1772816"/>
            <a:ext cx="3249862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CasellaDiTesto 4"/>
          <p:cNvSpPr txBox="1">
            <a:spLocks noChangeArrowheads="1"/>
          </p:cNvSpPr>
          <p:nvPr/>
        </p:nvSpPr>
        <p:spPr bwMode="auto">
          <a:xfrm>
            <a:off x="1115899" y="5448596"/>
            <a:ext cx="426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 dirty="0"/>
              <a:t>Cognizioni di un Io corporeo,</a:t>
            </a:r>
          </a:p>
          <a:p>
            <a:pPr eaLnBrk="1" hangingPunct="1"/>
            <a:r>
              <a:rPr lang="it-IT" sz="1800" dirty="0"/>
              <a:t>Pensieri incorporati</a:t>
            </a:r>
          </a:p>
        </p:txBody>
      </p:sp>
    </p:spTree>
  </p:cSld>
  <p:clrMapOvr>
    <a:masterClrMapping/>
  </p:clrMapOvr>
  <p:transition>
    <p:wheel spokes="2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olo 1"/>
          <p:cNvSpPr>
            <a:spLocks noGrp="1"/>
          </p:cNvSpPr>
          <p:nvPr>
            <p:ph type="title"/>
          </p:nvPr>
        </p:nvSpPr>
        <p:spPr>
          <a:xfrm>
            <a:off x="1042498" y="188640"/>
            <a:ext cx="6571343" cy="1049235"/>
          </a:xfrm>
        </p:spPr>
        <p:txBody>
          <a:bodyPr/>
          <a:lstStyle/>
          <a:p>
            <a:pPr eaLnBrk="1" hangingPunct="1"/>
            <a:r>
              <a:rPr lang="it-IT" dirty="0">
                <a:latin typeface="Rockwell" charset="0"/>
              </a:rPr>
              <a:t>Come stai? </a:t>
            </a:r>
          </a:p>
        </p:txBody>
      </p:sp>
      <p:pic>
        <p:nvPicPr>
          <p:cNvPr id="77826" name="Segnaposto contenuto 5" descr="Pain-Face-Scal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831" b="-13831"/>
          <a:stretch>
            <a:fillRect/>
          </a:stretch>
        </p:blipFill>
        <p:spPr>
          <a:xfrm>
            <a:off x="1547664" y="713257"/>
            <a:ext cx="5561012" cy="3049587"/>
          </a:xfrm>
        </p:spPr>
      </p:pic>
      <p:pic>
        <p:nvPicPr>
          <p:cNvPr id="77827" name="Immagine 6" descr="inde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3429000"/>
            <a:ext cx="5561012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116494"/>
      </p:ext>
    </p:extLst>
  </p:cSld>
  <p:clrMapOvr>
    <a:masterClrMapping/>
  </p:clrMapOvr>
  <p:transition>
    <p:wheel spokes="2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Tw Cen MT" charset="0"/>
              </a:rPr>
              <a:t>Salute/malattia</a:t>
            </a:r>
          </a:p>
        </p:txBody>
      </p:sp>
      <p:sp>
        <p:nvSpPr>
          <p:cNvPr id="31748" name="Segnaposto testo 4"/>
          <p:cNvSpPr>
            <a:spLocks noGrp="1"/>
          </p:cNvSpPr>
          <p:nvPr>
            <p:ph type="body" idx="1"/>
          </p:nvPr>
        </p:nvSpPr>
        <p:spPr>
          <a:xfrm>
            <a:off x="496888" y="2070100"/>
            <a:ext cx="3657600" cy="32385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>
                <a:latin typeface="Tw Cen MT" charset="0"/>
                <a:ea typeface="+mn-ea"/>
                <a:cs typeface="+mn-cs"/>
              </a:rPr>
              <a:t>ILLNESS</a:t>
            </a:r>
          </a:p>
        </p:txBody>
      </p:sp>
      <p:sp>
        <p:nvSpPr>
          <p:cNvPr id="56322" name="Segnaposto contenuto 5"/>
          <p:cNvSpPr>
            <a:spLocks noGrp="1"/>
          </p:cNvSpPr>
          <p:nvPr>
            <p:ph sz="half" idx="2"/>
          </p:nvPr>
        </p:nvSpPr>
        <p:spPr>
          <a:xfrm>
            <a:off x="496888" y="2447925"/>
            <a:ext cx="3657600" cy="367823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it-IT" dirty="0">
                <a:latin typeface="Tw Cen MT" charset="0"/>
              </a:rPr>
              <a:t>Ciò che il paziente sente quando va dal dottore</a:t>
            </a:r>
          </a:p>
          <a:p>
            <a:pPr eaLnBrk="1" hangingPunct="1">
              <a:defRPr/>
            </a:pPr>
            <a:r>
              <a:rPr lang="it-IT" dirty="0">
                <a:latin typeface="Tw Cen MT" charset="0"/>
              </a:rPr>
              <a:t>Emozioni, pensieri e comportamenti correlati all’essere ammalato</a:t>
            </a:r>
          </a:p>
          <a:p>
            <a:pPr eaLnBrk="1" hangingPunct="1">
              <a:defRPr/>
            </a:pPr>
            <a:endParaRPr lang="it-IT" dirty="0">
              <a:latin typeface="Tw Cen MT" charset="0"/>
            </a:endParaRPr>
          </a:p>
          <a:p>
            <a:pPr eaLnBrk="1" hangingPunct="1">
              <a:defRPr/>
            </a:pPr>
            <a:endParaRPr lang="it-IT" dirty="0">
              <a:latin typeface="Tw Cen MT" charset="0"/>
            </a:endParaRPr>
          </a:p>
          <a:p>
            <a:pPr eaLnBrk="1" hangingPunct="1">
              <a:defRPr/>
            </a:pPr>
            <a:endParaRPr lang="it-IT" dirty="0">
              <a:latin typeface="Tw Cen MT" charset="0"/>
            </a:endParaRPr>
          </a:p>
          <a:p>
            <a:pPr eaLnBrk="1" hangingPunct="1">
              <a:defRPr/>
            </a:pPr>
            <a:r>
              <a:rPr lang="it-IT" dirty="0">
                <a:latin typeface="Tw Cen MT" charset="0"/>
              </a:rPr>
              <a:t>SICKNESS: ruolo sociale dell’ammalato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>
          <a:xfrm>
            <a:off x="4400550" y="2070100"/>
            <a:ext cx="3657600" cy="323850"/>
          </a:xfrm>
        </p:spPr>
        <p:txBody>
          <a:bodyPr rtlCol="0">
            <a:normAutofit fontScale="77500" lnSpcReduction="20000"/>
          </a:bodyPr>
          <a:lstStyle/>
          <a:p>
            <a:pPr>
              <a:defRPr/>
            </a:pPr>
            <a:r>
              <a:rPr lang="it-IT" dirty="0">
                <a:latin typeface="Tw Cen MT" charset="0"/>
              </a:rPr>
              <a:t>DISEASE</a:t>
            </a:r>
          </a:p>
        </p:txBody>
      </p:sp>
      <p:sp>
        <p:nvSpPr>
          <p:cNvPr id="75779" name="Segnaposto contenuto 7"/>
          <p:cNvSpPr>
            <a:spLocks noGrp="1"/>
          </p:cNvSpPr>
          <p:nvPr>
            <p:ph sz="quarter" idx="4"/>
          </p:nvPr>
        </p:nvSpPr>
        <p:spPr>
          <a:xfrm>
            <a:off x="4572000" y="2420888"/>
            <a:ext cx="3657600" cy="367823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it-IT" dirty="0">
                <a:latin typeface="Tw Cen MT" charset="0"/>
              </a:rPr>
              <a:t>Ciò che ha quando torna torna a casa dall’ambulatorio</a:t>
            </a:r>
          </a:p>
          <a:p>
            <a:pPr eaLnBrk="1" hangingPunct="1"/>
            <a:r>
              <a:rPr lang="it-IT" dirty="0">
                <a:latin typeface="Tw Cen MT" charset="0"/>
              </a:rPr>
              <a:t>Malattia medica, nosografia ufficiale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860032" y="566124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/>
              <a:t>DIALOGO TRANSCULTURALE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818944343"/>
      </p:ext>
    </p:extLst>
  </p:cSld>
  <p:clrMapOvr>
    <a:masterClrMapping/>
  </p:clrMapOvr>
  <p:transition>
    <p:wheel spokes="2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Rockwell" charset="0"/>
              </a:rPr>
              <a:t>Prospettiva biomedica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69318" y="1556792"/>
            <a:ext cx="6915050" cy="391656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Le malattie sono ENTITA’ BIOLOGICHE O FISIO-PSICOLOGICHE causate da lesioni traumatiche o da disfunzioni organiche. 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Queste ultime producono ‘segni’ o anomalie fisiologiche che possono essere MISURATE tramite procedure cliniche di laboratorio; 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Producono inoltre ‘sintomi’ cioè espressioni dell’esperienza di sofferenza, linguisticamente comunicate dai ‘pazienti’. 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Byron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Good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, 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Medicine,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Rationality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 and Experience: An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Anthropological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Perspective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, (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Narrare la malattia)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 1994</a:t>
            </a:r>
          </a:p>
        </p:txBody>
      </p:sp>
    </p:spTree>
    <p:extLst>
      <p:ext uri="{BB962C8B-B14F-4D97-AF65-F5344CB8AC3E}">
        <p14:creationId xmlns:p14="http://schemas.microsoft.com/office/powerpoint/2010/main" val="4062735586"/>
      </p:ext>
    </p:extLst>
  </p:cSld>
  <p:clrMapOvr>
    <a:masterClrMapping/>
  </p:clrMapOvr>
  <p:transition>
    <p:wheel spokes="2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Rockwell" charset="0"/>
              </a:rPr>
              <a:t>Definizione OMS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5616" y="1916832"/>
            <a:ext cx="7076747" cy="446375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Il dolore è un’esperienza sensoriale ed emotiva spiacevole, associata ad un danno tissutale, potenziale o reale, o descritta in relazione a tale danno.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Dolore OGGETTIVATO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Modalità di espressione al bisogno di assistenza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Dolore = sintomo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Componente accessoria da eliminare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Analgesici e farmaci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Rischio del riduzionismo tecnicistico /performance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853033"/>
      </p:ext>
    </p:extLst>
  </p:cSld>
  <p:clrMapOvr>
    <a:masterClrMapping/>
  </p:clrMapOvr>
  <p:transition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764704"/>
            <a:ext cx="7772400" cy="537712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FFCC66"/>
              </a:buClr>
              <a:buFont typeface="Comic Sans M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Alterità-identità</a:t>
            </a:r>
            <a:endParaRPr lang="en-GB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205038"/>
            <a:ext cx="8062912" cy="3350726"/>
          </a:xfrm>
        </p:spPr>
        <p:txBody>
          <a:bodyPr lIns="90000" tIns="46800" rIns="90000" bIns="46800">
            <a:spAutoFit/>
          </a:bodyPr>
          <a:lstStyle/>
          <a:p>
            <a:pPr marL="336550" indent="-336550" eaLnBrk="1" hangingPunct="1"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</a:pPr>
            <a:r>
              <a:rPr lang="en-GB" sz="28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È</a:t>
            </a:r>
            <a:r>
              <a:rPr lang="en-GB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il</a:t>
            </a:r>
            <a:r>
              <a:rPr lang="en-GB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senso</a:t>
            </a:r>
            <a:r>
              <a:rPr lang="en-GB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dell</a:t>
            </a:r>
            <a:r>
              <a:rPr lang="it-IT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’</a:t>
            </a:r>
            <a:r>
              <a:rPr lang="en-GB" altLang="ja-JP" sz="2800" dirty="0" err="1">
                <a:solidFill>
                  <a:schemeClr val="accent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alterità</a:t>
            </a:r>
            <a:r>
              <a:rPr lang="en-GB" altLang="ja-JP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a </a:t>
            </a:r>
            <a:r>
              <a:rPr lang="en-GB" altLang="ja-JP" sz="28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rendere</a:t>
            </a:r>
            <a:r>
              <a:rPr lang="en-GB" altLang="ja-JP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GB" altLang="ja-JP" sz="28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possibile</a:t>
            </a:r>
            <a:r>
              <a:rPr lang="en-GB" altLang="ja-JP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GB" altLang="ja-JP" sz="28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il</a:t>
            </a:r>
            <a:r>
              <a:rPr lang="en-GB" altLang="ja-JP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GB" altLang="ja-JP" sz="28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formarsi</a:t>
            </a:r>
            <a:r>
              <a:rPr lang="en-GB" altLang="ja-JP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del </a:t>
            </a:r>
            <a:r>
              <a:rPr lang="en-GB" altLang="ja-JP" sz="28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senso</a:t>
            </a:r>
            <a:r>
              <a:rPr lang="en-GB" altLang="ja-JP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di </a:t>
            </a:r>
            <a:r>
              <a:rPr lang="en-GB" altLang="ja-JP" sz="2800" dirty="0" err="1">
                <a:solidFill>
                  <a:schemeClr val="accent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identità</a:t>
            </a:r>
            <a:endParaRPr lang="en-GB" altLang="ja-JP" sz="2800" dirty="0">
              <a:solidFill>
                <a:schemeClr val="accent2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36550" indent="-336550" eaLnBrk="1" hangingPunct="1"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</a:pPr>
            <a:r>
              <a:rPr lang="en-GB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</a:t>
            </a:r>
            <a:r>
              <a:rPr lang="ja-JP" altLang="en-GB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’</a:t>
            </a:r>
            <a:r>
              <a:rPr lang="en-GB" altLang="ja-JP" sz="28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alterità</a:t>
            </a:r>
            <a:r>
              <a:rPr lang="en-GB" altLang="ja-JP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GB" altLang="ja-JP" sz="28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viene</a:t>
            </a:r>
            <a:r>
              <a:rPr lang="en-GB" altLang="ja-JP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GB" altLang="ja-JP" sz="28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sperimentata</a:t>
            </a:r>
            <a:r>
              <a:rPr lang="en-GB" altLang="ja-JP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a </a:t>
            </a:r>
            <a:r>
              <a:rPr lang="en-GB" altLang="ja-JP" sz="28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diversi</a:t>
            </a:r>
            <a:r>
              <a:rPr lang="en-GB" altLang="ja-JP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GB" altLang="ja-JP" sz="28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livelli</a:t>
            </a:r>
            <a:r>
              <a:rPr lang="en-GB" altLang="ja-JP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</a:t>
            </a:r>
            <a:r>
              <a:rPr lang="en-GB" altLang="ja-JP" sz="28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è</a:t>
            </a:r>
            <a:r>
              <a:rPr lang="en-GB" altLang="ja-JP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GB" altLang="ja-JP" sz="28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relativa</a:t>
            </a:r>
            <a:endParaRPr lang="en-GB" altLang="ja-JP" sz="28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36550" indent="-336550" eaLnBrk="1" hangingPunct="1"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</a:pPr>
            <a:r>
              <a:rPr lang="en-GB" sz="28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il</a:t>
            </a:r>
            <a:r>
              <a:rPr lang="en-GB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passaggio</a:t>
            </a:r>
            <a:r>
              <a:rPr lang="en-GB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cruciale</a:t>
            </a:r>
            <a:r>
              <a:rPr lang="en-GB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è</a:t>
            </a:r>
            <a:r>
              <a:rPr lang="en-GB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quando</a:t>
            </a:r>
            <a:r>
              <a:rPr lang="en-GB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si</a:t>
            </a:r>
            <a:r>
              <a:rPr lang="en-GB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passa</a:t>
            </a:r>
            <a:r>
              <a:rPr lang="en-GB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dall</a:t>
            </a:r>
            <a:r>
              <a:rPr lang="ja-JP" altLang="en-GB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’</a:t>
            </a:r>
            <a:r>
              <a:rPr lang="en-GB" altLang="ja-JP" sz="28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alterità</a:t>
            </a:r>
            <a:r>
              <a:rPr lang="en-GB" altLang="ja-JP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GB" altLang="ja-JP" sz="28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alla</a:t>
            </a:r>
            <a:r>
              <a:rPr lang="en-GB" altLang="ja-JP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GB" altLang="ja-JP" sz="2800" dirty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DIFFERENZA </a:t>
            </a:r>
            <a:endParaRPr lang="en-GB" sz="2800" dirty="0">
              <a:solidFill>
                <a:schemeClr val="accent2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908720"/>
            <a:ext cx="7593013" cy="638175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latin typeface="Tw Cen MT" charset="0"/>
                <a:ea typeface="ＭＳ Ｐゴシック" charset="0"/>
                <a:cs typeface="ＭＳ Ｐゴシック" charset="0"/>
              </a:rPr>
              <a:t>Corpo</a:t>
            </a:r>
            <a:r>
              <a:rPr lang="en-GB" dirty="0">
                <a:latin typeface="Tw Cen MT" charset="0"/>
                <a:ea typeface="ＭＳ Ｐゴシック" charset="0"/>
                <a:cs typeface="ＭＳ Ｐゴシック" charset="0"/>
              </a:rPr>
              <a:t> – </a:t>
            </a:r>
            <a:r>
              <a:rPr lang="en-GB" dirty="0" err="1">
                <a:latin typeface="Tw Cen MT" charset="0"/>
                <a:ea typeface="ＭＳ Ｐゴシック" charset="0"/>
                <a:cs typeface="ＭＳ Ｐゴシック" charset="0"/>
              </a:rPr>
              <a:t>incorporazione</a:t>
            </a:r>
            <a:r>
              <a:rPr lang="en-GB" dirty="0">
                <a:latin typeface="Tw Cen MT" charset="0"/>
                <a:ea typeface="ＭＳ Ｐゴシック" charset="0"/>
                <a:cs typeface="ＭＳ Ｐゴシック" charset="0"/>
              </a:rPr>
              <a:t>  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774700" y="2041525"/>
            <a:ext cx="7593013" cy="4208127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Femminile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e 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maschile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come base 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classificatoria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identico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/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differente</a:t>
            </a:r>
            <a:endParaRPr lang="en-GB" sz="3200" dirty="0">
              <a:latin typeface="Tw Cen MT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Differenze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sessuali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3200" dirty="0" err="1">
                <a:solidFill>
                  <a:schemeClr val="accent2"/>
                </a:solidFill>
                <a:latin typeface="Tw Cen MT" charset="0"/>
                <a:ea typeface="ＭＳ Ｐゴシック" charset="0"/>
                <a:cs typeface="ＭＳ Ｐゴシック" charset="0"/>
              </a:rPr>
              <a:t>anatomiche</a:t>
            </a:r>
            <a:endParaRPr lang="en-GB" sz="3200" dirty="0">
              <a:solidFill>
                <a:schemeClr val="accent2"/>
              </a:solidFill>
              <a:latin typeface="Tw Cen MT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Differenze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di 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genere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3200" dirty="0" err="1">
                <a:solidFill>
                  <a:schemeClr val="accent2"/>
                </a:solidFill>
                <a:latin typeface="Tw Cen MT" charset="0"/>
                <a:ea typeface="ＭＳ Ｐゴシック" charset="0"/>
                <a:cs typeface="ＭＳ Ｐゴシック" charset="0"/>
              </a:rPr>
              <a:t>culturali</a:t>
            </a:r>
            <a:r>
              <a:rPr lang="en-GB" sz="3200" dirty="0">
                <a:solidFill>
                  <a:schemeClr val="accent2"/>
                </a:solidFill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2000" dirty="0">
                <a:solidFill>
                  <a:schemeClr val="accent2"/>
                </a:solidFill>
                <a:latin typeface="Tw Cen MT" charset="0"/>
                <a:ea typeface="ＭＳ Ｐゴシック" charset="0"/>
                <a:cs typeface="ＭＳ Ｐゴシック" charset="0"/>
                <a:hlinkClick r:id="rId3"/>
              </a:rPr>
              <a:t>Judith Butler</a:t>
            </a:r>
            <a:endParaRPr lang="en-GB" sz="2000" dirty="0">
              <a:solidFill>
                <a:schemeClr val="accent2"/>
              </a:solidFill>
              <a:latin typeface="Tw Cen MT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Implicazioni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sociali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- 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educazione</a:t>
            </a:r>
            <a:endParaRPr lang="en-GB" sz="3200" dirty="0">
              <a:latin typeface="Tw Cen MT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Emozioni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Corpo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culturalmente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disciplinato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(Foucault)</a:t>
            </a:r>
          </a:p>
          <a:p>
            <a:pPr eaLnBrk="1" hangingPunct="1">
              <a:lnSpc>
                <a:spcPct val="93000"/>
              </a:lnSpc>
              <a:buFont typeface="Wingding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3200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Tw Cen MT" charset="0"/>
                <a:ea typeface="ＭＳ Ｐゴシック" charset="0"/>
                <a:cs typeface="ＭＳ Ｐゴシック" charset="0"/>
              </a:rPr>
              <a:t>Opposizioni binarie, categorie</a:t>
            </a:r>
          </a:p>
        </p:txBody>
      </p:sp>
      <p:pic>
        <p:nvPicPr>
          <p:cNvPr id="20482" name="Segnaposto contenuto 5" descr="Fiocchi nascita rosa e azzurro-ridotto---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975" r="-66975"/>
          <a:stretch>
            <a:fillRect/>
          </a:stretch>
        </p:blipFill>
        <p:spPr>
          <a:xfrm>
            <a:off x="-1836712" y="2327249"/>
            <a:ext cx="8153400" cy="4495800"/>
          </a:xfrm>
        </p:spPr>
      </p:pic>
      <p:pic>
        <p:nvPicPr>
          <p:cNvPr id="20483" name="Immagine 6" descr="AnneGeddes_baby_pap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5434" y="2348880"/>
            <a:ext cx="4989513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8153400" cy="1544638"/>
          </a:xfrm>
        </p:spPr>
        <p:txBody>
          <a:bodyPr/>
          <a:lstStyle/>
          <a:p>
            <a:r>
              <a:rPr lang="it-IT" dirty="0">
                <a:latin typeface="Tw Cen MT" charset="0"/>
                <a:ea typeface="ＭＳ Ｐゴシック" charset="0"/>
                <a:cs typeface="ＭＳ Ｐゴシック" charset="0"/>
              </a:rPr>
              <a:t>Habitus: costruire </a:t>
            </a:r>
            <a:r>
              <a:rPr lang="it-IT" dirty="0" err="1">
                <a:latin typeface="Tw Cen MT" charset="0"/>
                <a:ea typeface="ＭＳ Ｐゴシック" charset="0"/>
                <a:cs typeface="ＭＳ Ｐゴシック" charset="0"/>
              </a:rPr>
              <a:t>uomini&amp;donne</a:t>
            </a:r>
            <a:endParaRPr lang="it-IT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1506" name="Segnaposto contenuto 3" descr="gender-identity.gi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971" y="2166938"/>
            <a:ext cx="3822146" cy="3289300"/>
          </a:xfrm>
        </p:spPr>
      </p:pic>
      <p:sp>
        <p:nvSpPr>
          <p:cNvPr id="21507" name="CasellaDiTesto 1"/>
          <p:cNvSpPr txBox="1">
            <a:spLocks noChangeArrowheads="1"/>
          </p:cNvSpPr>
          <p:nvPr/>
        </p:nvSpPr>
        <p:spPr bwMode="auto">
          <a:xfrm>
            <a:off x="611188" y="5876925"/>
            <a:ext cx="2305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 dirty="0"/>
          </a:p>
        </p:txBody>
      </p:sp>
    </p:spTree>
  </p:cSld>
  <p:clrMapOvr>
    <a:masterClrMapping/>
  </p:clrMapOvr>
  <p:transition>
    <p:wheel spokes="2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Habitus, P.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Bourdieu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2362200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“Complesso di atteggiamenti PSICOFISICI mediante cui gli esseri umani </a:t>
            </a:r>
            <a:r>
              <a:rPr lang="it-IT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stanno nel mondo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</a:p>
          <a:p>
            <a:pPr marL="0" indent="0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Il soggetto ha una comprensione immediata del mondo familiare perché le strutture cognitive messe in opera da lui sono il prodotto dell’</a:t>
            </a:r>
            <a:r>
              <a:rPr lang="it-IT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incorporazione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delle strutture del mondo in cui agisce. </a:t>
            </a:r>
          </a:p>
        </p:txBody>
      </p:sp>
    </p:spTree>
    <p:extLst>
      <p:ext uri="{BB962C8B-B14F-4D97-AF65-F5344CB8AC3E}">
        <p14:creationId xmlns:p14="http://schemas.microsoft.com/office/powerpoint/2010/main" val="538856881"/>
      </p:ext>
    </p:extLst>
  </p:cSld>
  <p:clrMapOvr>
    <a:masterClrMapping/>
  </p:clrMapOvr>
  <p:transition>
    <p:wheel spokes="2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dirty="0">
                <a:latin typeface="Tw Cen MT" charset="0"/>
              </a:rPr>
              <a:t>Habitus: cultura come tessuto connettivo tra corpo/mente/società</a:t>
            </a:r>
            <a:br>
              <a:rPr lang="it-IT" dirty="0">
                <a:latin typeface="Tw Cen MT" charset="0"/>
              </a:rPr>
            </a:br>
            <a:endParaRPr lang="it-IT" dirty="0">
              <a:latin typeface="Tw Cen MT" charset="0"/>
            </a:endParaRP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D147218-1040-8048-AD4B-E9067AF58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2166938"/>
            <a:ext cx="5698553" cy="461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35062"/>
      </p:ext>
    </p:extLst>
  </p:cSld>
  <p:clrMapOvr>
    <a:masterClrMapping/>
  </p:clrMapOvr>
  <p:transition>
    <p:wheel spokes="2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Tw Cen MT" charset="0"/>
                <a:ea typeface="ＭＳ Ｐゴシック" charset="0"/>
                <a:cs typeface="ＭＳ Ｐゴシック" charset="0"/>
              </a:rPr>
              <a:t>Il corpo delle donne</a:t>
            </a:r>
          </a:p>
        </p:txBody>
      </p:sp>
      <p:pic>
        <p:nvPicPr>
          <p:cNvPr id="24578" name="Segnaposto contenuto 3" descr="burqabikini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3000" y="2166938"/>
            <a:ext cx="4322088" cy="3289300"/>
          </a:xfrm>
        </p:spPr>
      </p:pic>
    </p:spTree>
  </p:cSld>
  <p:clrMapOvr>
    <a:masterClrMapping/>
  </p:clrMapOvr>
  <p:transition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936B27-55B0-A34F-A8E5-964FCFBA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649594-20A2-4841-BC4B-2E7FEEA3D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467CCFD-5C71-0346-9BB5-4C154A7DD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92696"/>
            <a:ext cx="7996135" cy="454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80089"/>
      </p:ext>
    </p:extLst>
  </p:cSld>
  <p:clrMapOvr>
    <a:masterClrMapping/>
  </p:clrMapOvr>
  <p:transition>
    <p:wheel spokes="2"/>
  </p:transition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Raccolta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{A10DA0DD-0435-1B41-95FE-2497F25A55D0}tf10001119</Template>
  <TotalTime>4030</TotalTime>
  <Words>370</Words>
  <Application>Microsoft Macintosh PowerPoint</Application>
  <PresentationFormat>Presentazione su schermo (4:3)</PresentationFormat>
  <Paragraphs>55</Paragraphs>
  <Slides>17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8" baseType="lpstr">
      <vt:lpstr>ＭＳ Ｐゴシック</vt:lpstr>
      <vt:lpstr>Arial</vt:lpstr>
      <vt:lpstr>Century Gothic</vt:lpstr>
      <vt:lpstr>Comic Sans MS</vt:lpstr>
      <vt:lpstr>Eurostile</vt:lpstr>
      <vt:lpstr>Rockwell</vt:lpstr>
      <vt:lpstr>Times New Roman</vt:lpstr>
      <vt:lpstr>Tw Cen MT</vt:lpstr>
      <vt:lpstr>Verdana</vt:lpstr>
      <vt:lpstr>Wingdings</vt:lpstr>
      <vt:lpstr>Raccolta</vt:lpstr>
      <vt:lpstr>COSTRUZIONI DEL SÉ E DELL'ALTRO</vt:lpstr>
      <vt:lpstr>Alterità-identità</vt:lpstr>
      <vt:lpstr>Corpo – incorporazione  </vt:lpstr>
      <vt:lpstr>Opposizioni binarie, categorie</vt:lpstr>
      <vt:lpstr>Habitus: costruire uomini&amp;donne</vt:lpstr>
      <vt:lpstr>Habitus, P. Bourdieu </vt:lpstr>
      <vt:lpstr>Habitus: cultura come tessuto connettivo tra corpo/mente/società </vt:lpstr>
      <vt:lpstr>Il corpo delle donne</vt:lpstr>
      <vt:lpstr>Presentazione standard di PowerPoint</vt:lpstr>
      <vt:lpstr>Presentazione standard di PowerPoint</vt:lpstr>
      <vt:lpstr>Incorporazione - antropopoiesi</vt:lpstr>
      <vt:lpstr>Corpo come messa in scena del Sè</vt:lpstr>
      <vt:lpstr>emozioni</vt:lpstr>
      <vt:lpstr>Come stai? </vt:lpstr>
      <vt:lpstr>Salute/malattia</vt:lpstr>
      <vt:lpstr>Prospettiva biomedica</vt:lpstr>
      <vt:lpstr>Definizione OMS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</dc:title>
  <cp:lastModifiedBy>ALTIN ROBERTA</cp:lastModifiedBy>
  <cp:revision>108</cp:revision>
  <dcterms:created xsi:type="dcterms:W3CDTF">2014-10-27T15:26:09Z</dcterms:created>
  <dcterms:modified xsi:type="dcterms:W3CDTF">2022-11-25T11:21:57Z</dcterms:modified>
</cp:coreProperties>
</file>