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23" r:id="rId1"/>
  </p:sldMasterIdLst>
  <p:notesMasterIdLst>
    <p:notesMasterId r:id="rId31"/>
  </p:notesMasterIdLst>
  <p:sldIdLst>
    <p:sldId id="316" r:id="rId2"/>
    <p:sldId id="314" r:id="rId3"/>
    <p:sldId id="370" r:id="rId4"/>
    <p:sldId id="381" r:id="rId5"/>
    <p:sldId id="315" r:id="rId6"/>
    <p:sldId id="287" r:id="rId7"/>
    <p:sldId id="322" r:id="rId8"/>
    <p:sldId id="367" r:id="rId9"/>
    <p:sldId id="356" r:id="rId10"/>
    <p:sldId id="357" r:id="rId11"/>
    <p:sldId id="358" r:id="rId12"/>
    <p:sldId id="359" r:id="rId13"/>
    <p:sldId id="360" r:id="rId14"/>
    <p:sldId id="361" r:id="rId15"/>
    <p:sldId id="363" r:id="rId16"/>
    <p:sldId id="362" r:id="rId17"/>
    <p:sldId id="382" r:id="rId18"/>
    <p:sldId id="383" r:id="rId19"/>
    <p:sldId id="384" r:id="rId20"/>
    <p:sldId id="288" r:id="rId21"/>
    <p:sldId id="350" r:id="rId22"/>
    <p:sldId id="312" r:id="rId23"/>
    <p:sldId id="313" r:id="rId24"/>
    <p:sldId id="309" r:id="rId25"/>
    <p:sldId id="271" r:id="rId26"/>
    <p:sldId id="289" r:id="rId27"/>
    <p:sldId id="311" r:id="rId28"/>
    <p:sldId id="296" r:id="rId29"/>
    <p:sldId id="387" r:id="rId3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1"/>
    <p:restoredTop sz="94608"/>
  </p:normalViewPr>
  <p:slideViewPr>
    <p:cSldViewPr>
      <p:cViewPr varScale="1">
        <p:scale>
          <a:sx n="99" d="100"/>
          <a:sy n="99" d="100"/>
        </p:scale>
        <p:origin x="3288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E963F-9084-B041-A9EF-904FEA4F4785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CDF9C56-6C0A-624D-902D-7DAFD2A9783B}">
      <dgm:prSet custT="1"/>
      <dgm:spPr/>
      <dgm:t>
        <a:bodyPr/>
        <a:lstStyle/>
        <a:p>
          <a:pPr rtl="0"/>
          <a:r>
            <a:rPr lang="it-IT" sz="2400" dirty="0"/>
            <a:t>Modello dinamico </a:t>
          </a:r>
        </a:p>
      </dgm:t>
    </dgm:pt>
    <dgm:pt modelId="{D4BAA02F-537D-B347-9218-A9FE901D69BC}" type="parTrans" cxnId="{16DA656C-F5D2-B14A-B41D-2A264BFE8DDD}">
      <dgm:prSet/>
      <dgm:spPr/>
      <dgm:t>
        <a:bodyPr/>
        <a:lstStyle/>
        <a:p>
          <a:endParaRPr lang="it-IT"/>
        </a:p>
      </dgm:t>
    </dgm:pt>
    <dgm:pt modelId="{0C859784-B7CD-8D49-872C-1334FBE0E3EE}" type="sibTrans" cxnId="{16DA656C-F5D2-B14A-B41D-2A264BFE8DDD}">
      <dgm:prSet/>
      <dgm:spPr/>
      <dgm:t>
        <a:bodyPr/>
        <a:lstStyle/>
        <a:p>
          <a:endParaRPr lang="it-IT"/>
        </a:p>
      </dgm:t>
    </dgm:pt>
    <dgm:pt modelId="{2D2098D1-C34B-394B-84CA-5E838064113F}">
      <dgm:prSet custT="1"/>
      <dgm:spPr/>
      <dgm:t>
        <a:bodyPr/>
        <a:lstStyle/>
        <a:p>
          <a:pPr rtl="0"/>
          <a:r>
            <a:rPr lang="it-IT" sz="2000" dirty="0"/>
            <a:t>-  Confine fluido e strategico, zona liminale (</a:t>
          </a:r>
          <a:r>
            <a:rPr lang="it-IT" sz="2000" dirty="0" err="1"/>
            <a:t>communitas</a:t>
          </a:r>
          <a:r>
            <a:rPr lang="it-IT" sz="2000" dirty="0"/>
            <a:t>) (V. Turner)</a:t>
          </a:r>
        </a:p>
      </dgm:t>
    </dgm:pt>
    <dgm:pt modelId="{DC333954-E4D6-E247-B8BF-C7FC6E81D513}" type="parTrans" cxnId="{974196A7-044E-4240-ACCB-3709B0FD9CD5}">
      <dgm:prSet/>
      <dgm:spPr/>
      <dgm:t>
        <a:bodyPr/>
        <a:lstStyle/>
        <a:p>
          <a:endParaRPr lang="it-IT"/>
        </a:p>
      </dgm:t>
    </dgm:pt>
    <dgm:pt modelId="{6A24F0B4-6C8C-AD48-AC9B-2AFE9692D7B9}" type="sibTrans" cxnId="{974196A7-044E-4240-ACCB-3709B0FD9CD5}">
      <dgm:prSet/>
      <dgm:spPr/>
      <dgm:t>
        <a:bodyPr/>
        <a:lstStyle/>
        <a:p>
          <a:endParaRPr lang="it-IT"/>
        </a:p>
      </dgm:t>
    </dgm:pt>
    <dgm:pt modelId="{78911956-1AD5-2E44-9EEA-F433E1ABF689}">
      <dgm:prSet custT="1"/>
      <dgm:spPr/>
      <dgm:t>
        <a:bodyPr/>
        <a:lstStyle/>
        <a:p>
          <a:pPr rtl="0"/>
          <a:r>
            <a:rPr lang="it-IT" sz="2000" dirty="0"/>
            <a:t>- Etnicità come fenomeno multi-dimensionale e intermittente</a:t>
          </a:r>
        </a:p>
      </dgm:t>
    </dgm:pt>
    <dgm:pt modelId="{37BEB1D8-0AC7-0844-871D-B6CFF4FA34C3}" type="parTrans" cxnId="{B08EAD92-848B-7C41-B606-EDE546AADC10}">
      <dgm:prSet/>
      <dgm:spPr/>
      <dgm:t>
        <a:bodyPr/>
        <a:lstStyle/>
        <a:p>
          <a:endParaRPr lang="it-IT"/>
        </a:p>
      </dgm:t>
    </dgm:pt>
    <dgm:pt modelId="{95964ADB-E004-1A40-99B5-DFFBA594A78A}" type="sibTrans" cxnId="{B08EAD92-848B-7C41-B606-EDE546AADC10}">
      <dgm:prSet/>
      <dgm:spPr/>
      <dgm:t>
        <a:bodyPr/>
        <a:lstStyle/>
        <a:p>
          <a:endParaRPr lang="it-IT"/>
        </a:p>
      </dgm:t>
    </dgm:pt>
    <dgm:pt modelId="{6C7FF6E4-E795-2846-9D4A-5ED405EBF6FF}" type="pres">
      <dgm:prSet presAssocID="{38FE963F-9084-B041-A9EF-904FEA4F4785}" presName="compositeShape" presStyleCnt="0">
        <dgm:presLayoutVars>
          <dgm:dir/>
          <dgm:resizeHandles/>
        </dgm:presLayoutVars>
      </dgm:prSet>
      <dgm:spPr/>
    </dgm:pt>
    <dgm:pt modelId="{64EDB8B6-C8E5-7844-9FAC-C47216F45E8A}" type="pres">
      <dgm:prSet presAssocID="{38FE963F-9084-B041-A9EF-904FEA4F4785}" presName="pyramid" presStyleLbl="node1" presStyleIdx="0" presStyleCnt="1"/>
      <dgm:spPr/>
    </dgm:pt>
    <dgm:pt modelId="{0442A4AB-433E-B343-B7B3-50D0650F6BA4}" type="pres">
      <dgm:prSet presAssocID="{38FE963F-9084-B041-A9EF-904FEA4F4785}" presName="theList" presStyleCnt="0"/>
      <dgm:spPr/>
    </dgm:pt>
    <dgm:pt modelId="{2641B77D-FAE1-194C-811A-1F8C3DFC05DB}" type="pres">
      <dgm:prSet presAssocID="{ECDF9C56-6C0A-624D-902D-7DAFD2A9783B}" presName="aNode" presStyleLbl="fgAcc1" presStyleIdx="0" presStyleCnt="3" custScaleX="271243" custScaleY="87577" custLinFactY="300000" custLinFactNeighborY="352745">
        <dgm:presLayoutVars>
          <dgm:bulletEnabled val="1"/>
        </dgm:presLayoutVars>
      </dgm:prSet>
      <dgm:spPr/>
    </dgm:pt>
    <dgm:pt modelId="{DA52ACDE-9DBA-A840-8AD7-7CD400E634CD}" type="pres">
      <dgm:prSet presAssocID="{ECDF9C56-6C0A-624D-902D-7DAFD2A9783B}" presName="aSpace" presStyleCnt="0"/>
      <dgm:spPr/>
    </dgm:pt>
    <dgm:pt modelId="{A6D39A6A-6923-C24F-8E1D-C16F16B871BF}" type="pres">
      <dgm:prSet presAssocID="{2D2098D1-C34B-394B-84CA-5E838064113F}" presName="aNode" presStyleLbl="fgAcc1" presStyleIdx="1" presStyleCnt="3" custScaleX="332540" custScaleY="130785" custLinFactY="-83517" custLinFactNeighborX="-4249" custLinFactNeighborY="-100000">
        <dgm:presLayoutVars>
          <dgm:bulletEnabled val="1"/>
        </dgm:presLayoutVars>
      </dgm:prSet>
      <dgm:spPr/>
    </dgm:pt>
    <dgm:pt modelId="{49894824-1C1E-E247-A7DF-B02B43E21A7F}" type="pres">
      <dgm:prSet presAssocID="{2D2098D1-C34B-394B-84CA-5E838064113F}" presName="aSpace" presStyleCnt="0"/>
      <dgm:spPr/>
    </dgm:pt>
    <dgm:pt modelId="{867400F4-9480-BD4E-8B84-AF7D7FCDB560}" type="pres">
      <dgm:prSet presAssocID="{78911956-1AD5-2E44-9EEA-F433E1ABF689}" presName="aNode" presStyleLbl="fgAcc1" presStyleIdx="2" presStyleCnt="3" custScaleX="459190" custScaleY="191771" custLinFactY="-93750" custLinFactNeighborX="-4601" custLinFactNeighborY="-100000">
        <dgm:presLayoutVars>
          <dgm:bulletEnabled val="1"/>
        </dgm:presLayoutVars>
      </dgm:prSet>
      <dgm:spPr/>
    </dgm:pt>
    <dgm:pt modelId="{51A051F9-5C0B-AF4B-A568-20C53737AD9B}" type="pres">
      <dgm:prSet presAssocID="{78911956-1AD5-2E44-9EEA-F433E1ABF689}" presName="aSpace" presStyleCnt="0"/>
      <dgm:spPr/>
    </dgm:pt>
  </dgm:ptLst>
  <dgm:cxnLst>
    <dgm:cxn modelId="{16DA656C-F5D2-B14A-B41D-2A264BFE8DDD}" srcId="{38FE963F-9084-B041-A9EF-904FEA4F4785}" destId="{ECDF9C56-6C0A-624D-902D-7DAFD2A9783B}" srcOrd="0" destOrd="0" parTransId="{D4BAA02F-537D-B347-9218-A9FE901D69BC}" sibTransId="{0C859784-B7CD-8D49-872C-1334FBE0E3EE}"/>
    <dgm:cxn modelId="{04CE006F-DAE6-634B-8569-865A217DB922}" type="presOf" srcId="{2D2098D1-C34B-394B-84CA-5E838064113F}" destId="{A6D39A6A-6923-C24F-8E1D-C16F16B871BF}" srcOrd="0" destOrd="0" presId="urn:microsoft.com/office/officeart/2005/8/layout/pyramid2"/>
    <dgm:cxn modelId="{B08EAD92-848B-7C41-B606-EDE546AADC10}" srcId="{38FE963F-9084-B041-A9EF-904FEA4F4785}" destId="{78911956-1AD5-2E44-9EEA-F433E1ABF689}" srcOrd="2" destOrd="0" parTransId="{37BEB1D8-0AC7-0844-871D-B6CFF4FA34C3}" sibTransId="{95964ADB-E004-1A40-99B5-DFFBA594A78A}"/>
    <dgm:cxn modelId="{0BB7509D-2198-BF4B-8332-B103162D8164}" type="presOf" srcId="{ECDF9C56-6C0A-624D-902D-7DAFD2A9783B}" destId="{2641B77D-FAE1-194C-811A-1F8C3DFC05DB}" srcOrd="0" destOrd="0" presId="urn:microsoft.com/office/officeart/2005/8/layout/pyramid2"/>
    <dgm:cxn modelId="{974196A7-044E-4240-ACCB-3709B0FD9CD5}" srcId="{38FE963F-9084-B041-A9EF-904FEA4F4785}" destId="{2D2098D1-C34B-394B-84CA-5E838064113F}" srcOrd="1" destOrd="0" parTransId="{DC333954-E4D6-E247-B8BF-C7FC6E81D513}" sibTransId="{6A24F0B4-6C8C-AD48-AC9B-2AFE9692D7B9}"/>
    <dgm:cxn modelId="{D512B1D7-27EF-9345-9ECF-503ED50CCF67}" type="presOf" srcId="{38FE963F-9084-B041-A9EF-904FEA4F4785}" destId="{6C7FF6E4-E795-2846-9D4A-5ED405EBF6FF}" srcOrd="0" destOrd="0" presId="urn:microsoft.com/office/officeart/2005/8/layout/pyramid2"/>
    <dgm:cxn modelId="{E0351CDF-1A56-F54E-BEC2-272232020DDC}" type="presOf" srcId="{78911956-1AD5-2E44-9EEA-F433E1ABF689}" destId="{867400F4-9480-BD4E-8B84-AF7D7FCDB560}" srcOrd="0" destOrd="0" presId="urn:microsoft.com/office/officeart/2005/8/layout/pyramid2"/>
    <dgm:cxn modelId="{A07D331E-08DB-104E-B3E8-2CF8EE4B6F31}" type="presParOf" srcId="{6C7FF6E4-E795-2846-9D4A-5ED405EBF6FF}" destId="{64EDB8B6-C8E5-7844-9FAC-C47216F45E8A}" srcOrd="0" destOrd="0" presId="urn:microsoft.com/office/officeart/2005/8/layout/pyramid2"/>
    <dgm:cxn modelId="{CF86D499-70D4-7A4F-84A4-12B67E092CA9}" type="presParOf" srcId="{6C7FF6E4-E795-2846-9D4A-5ED405EBF6FF}" destId="{0442A4AB-433E-B343-B7B3-50D0650F6BA4}" srcOrd="1" destOrd="0" presId="urn:microsoft.com/office/officeart/2005/8/layout/pyramid2"/>
    <dgm:cxn modelId="{80A7963D-BB98-7044-BF6B-1129E70DFAE5}" type="presParOf" srcId="{0442A4AB-433E-B343-B7B3-50D0650F6BA4}" destId="{2641B77D-FAE1-194C-811A-1F8C3DFC05DB}" srcOrd="0" destOrd="0" presId="urn:microsoft.com/office/officeart/2005/8/layout/pyramid2"/>
    <dgm:cxn modelId="{35CED6FA-173A-3D4D-96F1-AC8B79320842}" type="presParOf" srcId="{0442A4AB-433E-B343-B7B3-50D0650F6BA4}" destId="{DA52ACDE-9DBA-A840-8AD7-7CD400E634CD}" srcOrd="1" destOrd="0" presId="urn:microsoft.com/office/officeart/2005/8/layout/pyramid2"/>
    <dgm:cxn modelId="{F91BC333-5A78-1E4A-BABC-7860F871047E}" type="presParOf" srcId="{0442A4AB-433E-B343-B7B3-50D0650F6BA4}" destId="{A6D39A6A-6923-C24F-8E1D-C16F16B871BF}" srcOrd="2" destOrd="0" presId="urn:microsoft.com/office/officeart/2005/8/layout/pyramid2"/>
    <dgm:cxn modelId="{77DF3147-5147-C948-B9C6-4EFBC603CC99}" type="presParOf" srcId="{0442A4AB-433E-B343-B7B3-50D0650F6BA4}" destId="{49894824-1C1E-E247-A7DF-B02B43E21A7F}" srcOrd="3" destOrd="0" presId="urn:microsoft.com/office/officeart/2005/8/layout/pyramid2"/>
    <dgm:cxn modelId="{2C0757AC-0E56-194E-BA74-83B4DF42EB15}" type="presParOf" srcId="{0442A4AB-433E-B343-B7B3-50D0650F6BA4}" destId="{867400F4-9480-BD4E-8B84-AF7D7FCDB560}" srcOrd="4" destOrd="0" presId="urn:microsoft.com/office/officeart/2005/8/layout/pyramid2"/>
    <dgm:cxn modelId="{07819E60-7252-0E42-BDB5-4F013F5E0254}" type="presParOf" srcId="{0442A4AB-433E-B343-B7B3-50D0650F6BA4}" destId="{51A051F9-5C0B-AF4B-A568-20C53737AD9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8E9CB-36FE-894C-822A-95E97A150F5B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5C39DB7F-7C99-A74D-9266-DCAC85D60A2C}">
      <dgm:prSet phldrT="[Testo]" custT="1"/>
      <dgm:spPr/>
      <dgm:t>
        <a:bodyPr/>
        <a:lstStyle/>
        <a:p>
          <a:r>
            <a:rPr lang="it-IT" sz="1800" dirty="0">
              <a:ea typeface="+mn-ea"/>
              <a:cs typeface="+mn-cs"/>
              <a:sym typeface="Symbol" charset="2"/>
            </a:rPr>
            <a:t>norme sociali introiettate </a:t>
          </a:r>
          <a:endParaRPr lang="it-IT" dirty="0"/>
        </a:p>
      </dgm:t>
    </dgm:pt>
    <dgm:pt modelId="{2F47FEBB-0400-FB43-A640-EB9307461CEA}" type="parTrans" cxnId="{3E961A35-AEC4-9540-8ACB-B39947B0E323}">
      <dgm:prSet/>
      <dgm:spPr/>
      <dgm:t>
        <a:bodyPr/>
        <a:lstStyle/>
        <a:p>
          <a:endParaRPr lang="it-IT"/>
        </a:p>
      </dgm:t>
    </dgm:pt>
    <dgm:pt modelId="{DFF0F9AA-D215-624E-903C-5E44BB164162}" type="sibTrans" cxnId="{3E961A35-AEC4-9540-8ACB-B39947B0E323}">
      <dgm:prSet/>
      <dgm:spPr/>
      <dgm:t>
        <a:bodyPr/>
        <a:lstStyle/>
        <a:p>
          <a:endParaRPr lang="it-IT"/>
        </a:p>
      </dgm:t>
    </dgm:pt>
    <dgm:pt modelId="{8E3FB7C0-EF44-7640-A943-7B3316594600}">
      <dgm:prSet phldrT="[Testo]" custT="1"/>
      <dgm:spPr/>
      <dgm:t>
        <a:bodyPr/>
        <a:lstStyle/>
        <a:p>
          <a:r>
            <a:rPr lang="it-IT" sz="1800" dirty="0">
              <a:ea typeface="+mn-ea"/>
              <a:cs typeface="+mn-cs"/>
              <a:sym typeface="Symbol" charset="2"/>
            </a:rPr>
            <a:t>scelta e strategia </a:t>
          </a:r>
          <a:endParaRPr lang="it-IT" dirty="0"/>
        </a:p>
      </dgm:t>
    </dgm:pt>
    <dgm:pt modelId="{EFCBB546-4857-EC47-BD06-AC1997832233}" type="parTrans" cxnId="{85DDDAC0-B631-E149-952B-11E4C6890B4C}">
      <dgm:prSet/>
      <dgm:spPr/>
      <dgm:t>
        <a:bodyPr/>
        <a:lstStyle/>
        <a:p>
          <a:endParaRPr lang="it-IT"/>
        </a:p>
      </dgm:t>
    </dgm:pt>
    <dgm:pt modelId="{6588C455-4868-2442-9AAC-093B24B2DC33}" type="sibTrans" cxnId="{85DDDAC0-B631-E149-952B-11E4C6890B4C}">
      <dgm:prSet/>
      <dgm:spPr/>
      <dgm:t>
        <a:bodyPr/>
        <a:lstStyle/>
        <a:p>
          <a:endParaRPr lang="it-IT"/>
        </a:p>
      </dgm:t>
    </dgm:pt>
    <dgm:pt modelId="{F55F5009-BA6C-FC43-803B-4A86834B5E06}">
      <dgm:prSet phldrT="[Testo]"/>
      <dgm:spPr/>
      <dgm:t>
        <a:bodyPr/>
        <a:lstStyle/>
        <a:p>
          <a:r>
            <a:rPr lang="it-IT" dirty="0"/>
            <a:t>Nuovo standard comportamentale</a:t>
          </a:r>
        </a:p>
      </dgm:t>
    </dgm:pt>
    <dgm:pt modelId="{07BD9CF6-F87B-D045-B8DB-5054348F3EF8}" type="parTrans" cxnId="{173A8F80-F0F0-B040-9803-690939F8961A}">
      <dgm:prSet/>
      <dgm:spPr/>
      <dgm:t>
        <a:bodyPr/>
        <a:lstStyle/>
        <a:p>
          <a:endParaRPr lang="it-IT"/>
        </a:p>
      </dgm:t>
    </dgm:pt>
    <dgm:pt modelId="{0C88DD0C-0D29-DC49-A218-25F28F8D5038}" type="sibTrans" cxnId="{173A8F80-F0F0-B040-9803-690939F8961A}">
      <dgm:prSet/>
      <dgm:spPr/>
      <dgm:t>
        <a:bodyPr/>
        <a:lstStyle/>
        <a:p>
          <a:endParaRPr lang="it-IT"/>
        </a:p>
      </dgm:t>
    </dgm:pt>
    <dgm:pt modelId="{5BA6D5C5-857A-FA49-B760-0B6CE9E6526C}" type="pres">
      <dgm:prSet presAssocID="{84C8E9CB-36FE-894C-822A-95E97A150F5B}" presName="Name0" presStyleCnt="0">
        <dgm:presLayoutVars>
          <dgm:dir/>
          <dgm:resizeHandles val="exact"/>
        </dgm:presLayoutVars>
      </dgm:prSet>
      <dgm:spPr/>
    </dgm:pt>
    <dgm:pt modelId="{F52D9971-EE5C-A34F-867E-297CC442F8DB}" type="pres">
      <dgm:prSet presAssocID="{5C39DB7F-7C99-A74D-9266-DCAC85D60A2C}" presName="node" presStyleLbl="node1" presStyleIdx="0" presStyleCnt="3">
        <dgm:presLayoutVars>
          <dgm:bulletEnabled val="1"/>
        </dgm:presLayoutVars>
      </dgm:prSet>
      <dgm:spPr/>
    </dgm:pt>
    <dgm:pt modelId="{FDCECC7D-A629-694B-8CA8-CD09FB0839EF}" type="pres">
      <dgm:prSet presAssocID="{DFF0F9AA-D215-624E-903C-5E44BB164162}" presName="sibTrans" presStyleLbl="sibTrans2D1" presStyleIdx="0" presStyleCnt="2"/>
      <dgm:spPr/>
    </dgm:pt>
    <dgm:pt modelId="{EABCF096-DCB9-7146-BC05-B94C8D41428F}" type="pres">
      <dgm:prSet presAssocID="{DFF0F9AA-D215-624E-903C-5E44BB164162}" presName="connectorText" presStyleLbl="sibTrans2D1" presStyleIdx="0" presStyleCnt="2"/>
      <dgm:spPr/>
    </dgm:pt>
    <dgm:pt modelId="{2EBCEB91-41D3-2642-BE83-BA2AA3E59E1D}" type="pres">
      <dgm:prSet presAssocID="{8E3FB7C0-EF44-7640-A943-7B3316594600}" presName="node" presStyleLbl="node1" presStyleIdx="1" presStyleCnt="3">
        <dgm:presLayoutVars>
          <dgm:bulletEnabled val="1"/>
        </dgm:presLayoutVars>
      </dgm:prSet>
      <dgm:spPr/>
    </dgm:pt>
    <dgm:pt modelId="{8342A92F-6734-5041-9A34-5F2330C2796C}" type="pres">
      <dgm:prSet presAssocID="{6588C455-4868-2442-9AAC-093B24B2DC33}" presName="sibTrans" presStyleLbl="sibTrans2D1" presStyleIdx="1" presStyleCnt="2"/>
      <dgm:spPr/>
    </dgm:pt>
    <dgm:pt modelId="{8B5FC95F-44B3-E44A-BBBA-3A7C5B29BC64}" type="pres">
      <dgm:prSet presAssocID="{6588C455-4868-2442-9AAC-093B24B2DC33}" presName="connectorText" presStyleLbl="sibTrans2D1" presStyleIdx="1" presStyleCnt="2"/>
      <dgm:spPr/>
    </dgm:pt>
    <dgm:pt modelId="{1288B1E5-37BC-E54C-BF68-EDC44726AFB9}" type="pres">
      <dgm:prSet presAssocID="{F55F5009-BA6C-FC43-803B-4A86834B5E06}" presName="node" presStyleLbl="node1" presStyleIdx="2" presStyleCnt="3">
        <dgm:presLayoutVars>
          <dgm:bulletEnabled val="1"/>
        </dgm:presLayoutVars>
      </dgm:prSet>
      <dgm:spPr/>
    </dgm:pt>
  </dgm:ptLst>
  <dgm:cxnLst>
    <dgm:cxn modelId="{22E5170B-6181-7D46-A41C-9FEEA982DC84}" type="presOf" srcId="{5C39DB7F-7C99-A74D-9266-DCAC85D60A2C}" destId="{F52D9971-EE5C-A34F-867E-297CC442F8DB}" srcOrd="0" destOrd="0" presId="urn:microsoft.com/office/officeart/2005/8/layout/process1"/>
    <dgm:cxn modelId="{004DEB0B-E041-5A4A-8C22-1247565538DE}" type="presOf" srcId="{8E3FB7C0-EF44-7640-A943-7B3316594600}" destId="{2EBCEB91-41D3-2642-BE83-BA2AA3E59E1D}" srcOrd="0" destOrd="0" presId="urn:microsoft.com/office/officeart/2005/8/layout/process1"/>
    <dgm:cxn modelId="{9F13B81F-7BB8-BF47-ADBA-676A0EE24E63}" type="presOf" srcId="{DFF0F9AA-D215-624E-903C-5E44BB164162}" destId="{FDCECC7D-A629-694B-8CA8-CD09FB0839EF}" srcOrd="0" destOrd="0" presId="urn:microsoft.com/office/officeart/2005/8/layout/process1"/>
    <dgm:cxn modelId="{3E961A35-AEC4-9540-8ACB-B39947B0E323}" srcId="{84C8E9CB-36FE-894C-822A-95E97A150F5B}" destId="{5C39DB7F-7C99-A74D-9266-DCAC85D60A2C}" srcOrd="0" destOrd="0" parTransId="{2F47FEBB-0400-FB43-A640-EB9307461CEA}" sibTransId="{DFF0F9AA-D215-624E-903C-5E44BB164162}"/>
    <dgm:cxn modelId="{883F284E-86B2-904B-A0B5-F0DDAABFD7E5}" type="presOf" srcId="{6588C455-4868-2442-9AAC-093B24B2DC33}" destId="{8342A92F-6734-5041-9A34-5F2330C2796C}" srcOrd="0" destOrd="0" presId="urn:microsoft.com/office/officeart/2005/8/layout/process1"/>
    <dgm:cxn modelId="{4367C65C-47A4-5843-9777-BE28AE2A1AC4}" type="presOf" srcId="{6588C455-4868-2442-9AAC-093B24B2DC33}" destId="{8B5FC95F-44B3-E44A-BBBA-3A7C5B29BC64}" srcOrd="1" destOrd="0" presId="urn:microsoft.com/office/officeart/2005/8/layout/process1"/>
    <dgm:cxn modelId="{173A8F80-F0F0-B040-9803-690939F8961A}" srcId="{84C8E9CB-36FE-894C-822A-95E97A150F5B}" destId="{F55F5009-BA6C-FC43-803B-4A86834B5E06}" srcOrd="2" destOrd="0" parTransId="{07BD9CF6-F87B-D045-B8DB-5054348F3EF8}" sibTransId="{0C88DD0C-0D29-DC49-A218-25F28F8D5038}"/>
    <dgm:cxn modelId="{F6E5AD9F-3A2C-AF4D-911D-D8EECE2B8572}" type="presOf" srcId="{84C8E9CB-36FE-894C-822A-95E97A150F5B}" destId="{5BA6D5C5-857A-FA49-B760-0B6CE9E6526C}" srcOrd="0" destOrd="0" presId="urn:microsoft.com/office/officeart/2005/8/layout/process1"/>
    <dgm:cxn modelId="{1073B3AC-3377-3D42-8302-A2C44067DD33}" type="presOf" srcId="{F55F5009-BA6C-FC43-803B-4A86834B5E06}" destId="{1288B1E5-37BC-E54C-BF68-EDC44726AFB9}" srcOrd="0" destOrd="0" presId="urn:microsoft.com/office/officeart/2005/8/layout/process1"/>
    <dgm:cxn modelId="{85DDDAC0-B631-E149-952B-11E4C6890B4C}" srcId="{84C8E9CB-36FE-894C-822A-95E97A150F5B}" destId="{8E3FB7C0-EF44-7640-A943-7B3316594600}" srcOrd="1" destOrd="0" parTransId="{EFCBB546-4857-EC47-BD06-AC1997832233}" sibTransId="{6588C455-4868-2442-9AAC-093B24B2DC33}"/>
    <dgm:cxn modelId="{114033DA-9BC5-6A47-8201-600C27705BBF}" type="presOf" srcId="{DFF0F9AA-D215-624E-903C-5E44BB164162}" destId="{EABCF096-DCB9-7146-BC05-B94C8D41428F}" srcOrd="1" destOrd="0" presId="urn:microsoft.com/office/officeart/2005/8/layout/process1"/>
    <dgm:cxn modelId="{775933E7-C1D1-364F-870B-4A962991BC0F}" type="presParOf" srcId="{5BA6D5C5-857A-FA49-B760-0B6CE9E6526C}" destId="{F52D9971-EE5C-A34F-867E-297CC442F8DB}" srcOrd="0" destOrd="0" presId="urn:microsoft.com/office/officeart/2005/8/layout/process1"/>
    <dgm:cxn modelId="{04B5B379-D51B-4D47-B6D7-90C54B4AD8CC}" type="presParOf" srcId="{5BA6D5C5-857A-FA49-B760-0B6CE9E6526C}" destId="{FDCECC7D-A629-694B-8CA8-CD09FB0839EF}" srcOrd="1" destOrd="0" presId="urn:microsoft.com/office/officeart/2005/8/layout/process1"/>
    <dgm:cxn modelId="{177CF864-04CA-EE4B-BAF3-DDC4DBBA58EF}" type="presParOf" srcId="{FDCECC7D-A629-694B-8CA8-CD09FB0839EF}" destId="{EABCF096-DCB9-7146-BC05-B94C8D41428F}" srcOrd="0" destOrd="0" presId="urn:microsoft.com/office/officeart/2005/8/layout/process1"/>
    <dgm:cxn modelId="{0289B679-3F5D-4E4B-8B1F-4FD993BF2917}" type="presParOf" srcId="{5BA6D5C5-857A-FA49-B760-0B6CE9E6526C}" destId="{2EBCEB91-41D3-2642-BE83-BA2AA3E59E1D}" srcOrd="2" destOrd="0" presId="urn:microsoft.com/office/officeart/2005/8/layout/process1"/>
    <dgm:cxn modelId="{D1BC65CE-3408-4A42-8596-B930B9B3C9DC}" type="presParOf" srcId="{5BA6D5C5-857A-FA49-B760-0B6CE9E6526C}" destId="{8342A92F-6734-5041-9A34-5F2330C2796C}" srcOrd="3" destOrd="0" presId="urn:microsoft.com/office/officeart/2005/8/layout/process1"/>
    <dgm:cxn modelId="{87209AA2-85EE-5F49-8250-52D654762A2B}" type="presParOf" srcId="{8342A92F-6734-5041-9A34-5F2330C2796C}" destId="{8B5FC95F-44B3-E44A-BBBA-3A7C5B29BC64}" srcOrd="0" destOrd="0" presId="urn:microsoft.com/office/officeart/2005/8/layout/process1"/>
    <dgm:cxn modelId="{F3A37AC4-15D8-9B4F-A071-82BB64482590}" type="presParOf" srcId="{5BA6D5C5-857A-FA49-B760-0B6CE9E6526C}" destId="{1288B1E5-37BC-E54C-BF68-EDC44726AF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DB8B6-C8E5-7844-9FAC-C47216F45E8A}">
      <dsp:nvSpPr>
        <dsp:cNvPr id="0" name=""/>
        <dsp:cNvSpPr/>
      </dsp:nvSpPr>
      <dsp:spPr>
        <a:xfrm>
          <a:off x="1906044" y="0"/>
          <a:ext cx="2590800" cy="25908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1B77D-FAE1-194C-811A-1F8C3DFC05DB}">
      <dsp:nvSpPr>
        <dsp:cNvPr id="0" name=""/>
        <dsp:cNvSpPr/>
      </dsp:nvSpPr>
      <dsp:spPr>
        <a:xfrm>
          <a:off x="1759561" y="1852285"/>
          <a:ext cx="4567786" cy="4054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Modello dinamico </a:t>
          </a:r>
        </a:p>
      </dsp:txBody>
      <dsp:txXfrm>
        <a:off x="1779355" y="1872079"/>
        <a:ext cx="4528198" cy="365897"/>
      </dsp:txXfrm>
    </dsp:sp>
    <dsp:sp modelId="{A6D39A6A-6923-C24F-8E1D-C16F16B871BF}">
      <dsp:nvSpPr>
        <dsp:cNvPr id="0" name=""/>
        <dsp:cNvSpPr/>
      </dsp:nvSpPr>
      <dsp:spPr>
        <a:xfrm>
          <a:off x="1171880" y="277917"/>
          <a:ext cx="5600040" cy="6055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-  Confine fluido e strategico, zona liminale (</a:t>
          </a:r>
          <a:r>
            <a:rPr lang="it-IT" sz="2000" kern="1200" dirty="0" err="1"/>
            <a:t>communitas</a:t>
          </a:r>
          <a:r>
            <a:rPr lang="it-IT" sz="2000" kern="1200" dirty="0"/>
            <a:t>) (V. Turner)</a:t>
          </a:r>
        </a:p>
      </dsp:txBody>
      <dsp:txXfrm>
        <a:off x="1201440" y="307477"/>
        <a:ext cx="5540920" cy="546420"/>
      </dsp:txXfrm>
    </dsp:sp>
    <dsp:sp modelId="{867400F4-9480-BD4E-8B84-AF7D7FCDB560}">
      <dsp:nvSpPr>
        <dsp:cNvPr id="0" name=""/>
        <dsp:cNvSpPr/>
      </dsp:nvSpPr>
      <dsp:spPr>
        <a:xfrm>
          <a:off x="99547" y="893954"/>
          <a:ext cx="7732851" cy="8879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- Etnicità come fenomeno multi-dimensionale e intermittente</a:t>
          </a:r>
        </a:p>
      </dsp:txBody>
      <dsp:txXfrm>
        <a:off x="142891" y="937298"/>
        <a:ext cx="7646163" cy="801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D9971-EE5C-A34F-867E-297CC442F8DB}">
      <dsp:nvSpPr>
        <dsp:cNvPr id="0" name=""/>
        <dsp:cNvSpPr/>
      </dsp:nvSpPr>
      <dsp:spPr>
        <a:xfrm>
          <a:off x="6314" y="792657"/>
          <a:ext cx="1887475" cy="1132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ea typeface="+mn-ea"/>
              <a:cs typeface="+mn-cs"/>
              <a:sym typeface="Symbol" charset="2"/>
            </a:rPr>
            <a:t>norme sociali introiettate </a:t>
          </a:r>
          <a:endParaRPr lang="it-IT" kern="1200" dirty="0"/>
        </a:p>
      </dsp:txBody>
      <dsp:txXfrm>
        <a:off x="39483" y="825826"/>
        <a:ext cx="1821137" cy="1066147"/>
      </dsp:txXfrm>
    </dsp:sp>
    <dsp:sp modelId="{FDCECC7D-A629-694B-8CA8-CD09FB0839EF}">
      <dsp:nvSpPr>
        <dsp:cNvPr id="0" name=""/>
        <dsp:cNvSpPr/>
      </dsp:nvSpPr>
      <dsp:spPr>
        <a:xfrm>
          <a:off x="2082537" y="1124853"/>
          <a:ext cx="400144" cy="4680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2082537" y="1218472"/>
        <a:ext cx="280101" cy="280855"/>
      </dsp:txXfrm>
    </dsp:sp>
    <dsp:sp modelId="{2EBCEB91-41D3-2642-BE83-BA2AA3E59E1D}">
      <dsp:nvSpPr>
        <dsp:cNvPr id="0" name=""/>
        <dsp:cNvSpPr/>
      </dsp:nvSpPr>
      <dsp:spPr>
        <a:xfrm>
          <a:off x="2648779" y="792657"/>
          <a:ext cx="1887475" cy="1132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ea typeface="+mn-ea"/>
              <a:cs typeface="+mn-cs"/>
              <a:sym typeface="Symbol" charset="2"/>
            </a:rPr>
            <a:t>scelta e strategia </a:t>
          </a:r>
          <a:endParaRPr lang="it-IT" kern="1200" dirty="0"/>
        </a:p>
      </dsp:txBody>
      <dsp:txXfrm>
        <a:off x="2681948" y="825826"/>
        <a:ext cx="1821137" cy="1066147"/>
      </dsp:txXfrm>
    </dsp:sp>
    <dsp:sp modelId="{8342A92F-6734-5041-9A34-5F2330C2796C}">
      <dsp:nvSpPr>
        <dsp:cNvPr id="0" name=""/>
        <dsp:cNvSpPr/>
      </dsp:nvSpPr>
      <dsp:spPr>
        <a:xfrm>
          <a:off x="4725002" y="1124853"/>
          <a:ext cx="400144" cy="4680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4725002" y="1218472"/>
        <a:ext cx="280101" cy="280855"/>
      </dsp:txXfrm>
    </dsp:sp>
    <dsp:sp modelId="{1288B1E5-37BC-E54C-BF68-EDC44726AFB9}">
      <dsp:nvSpPr>
        <dsp:cNvPr id="0" name=""/>
        <dsp:cNvSpPr/>
      </dsp:nvSpPr>
      <dsp:spPr>
        <a:xfrm>
          <a:off x="5291245" y="792657"/>
          <a:ext cx="1887475" cy="1132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Nuovo standard comportamentale</a:t>
          </a:r>
        </a:p>
      </dsp:txBody>
      <dsp:txXfrm>
        <a:off x="5324414" y="825826"/>
        <a:ext cx="1821137" cy="1066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cs typeface="Eurostile" charset="0"/>
            </a:endParaRPr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cs typeface="Eurostile" charset="0"/>
            </a:endParaRP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cs typeface="Eurostile" charset="0"/>
            </a:endParaRPr>
          </a:p>
        </p:txBody>
      </p:sp>
      <p:sp>
        <p:nvSpPr>
          <p:cNvPr id="133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688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5513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7324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>
              <a:cs typeface="Eurostile" charset="0"/>
            </a:endParaRPr>
          </a:p>
        </p:txBody>
      </p:sp>
      <p:sp>
        <p:nvSpPr>
          <p:cNvPr id="50179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3225" cy="3160712"/>
          </a:xfrm>
        </p:spPr>
      </p:sp>
      <p:sp>
        <p:nvSpPr>
          <p:cNvPr id="5837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37100" cy="3419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96707-7448-D849-961B-DEA7BF63C15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F4FEB-F566-AC4C-9CA3-63B7C920FE7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E908-08ED-204D-BE82-3AD80D5AE81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, immagine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B528A-1C01-BC48-B166-E900B3BF294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 spokes="2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C28F3-E8D8-5741-B55F-196B3C7E507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2A3D6-0AD5-AE42-8A90-E8726E01A75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6ED06-3402-5A40-8717-31A809032F5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782B2-8261-A64D-9217-85A4F87406C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1B29E-2EA3-CA43-A915-855499626C6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1EE3D-6460-2947-B563-1A0B58FB512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066DA-AF39-264E-A30E-92F32DB1EF0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</p:sldLayoutIdLst>
  <p:transition>
    <p:wheel spokes="2"/>
  </p:transition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eZoZdorM5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A58UcAdcBwk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9Wr4PMijbF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euronews.com/2018/01/03/india-dalit-in-rivolt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Gruppi e stratificazioni  sociali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133600"/>
            <a:ext cx="8001000" cy="4267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it-IT" sz="3200" dirty="0">
                <a:latin typeface="Tw Cen MT" charset="0"/>
                <a:ea typeface="ＭＳ Ｐゴシック" charset="0"/>
                <a:cs typeface="ＭＳ Ｐゴシック" charset="0"/>
              </a:rPr>
              <a:t>Gruppi primari/secondari </a:t>
            </a:r>
          </a:p>
          <a:p>
            <a:pPr marL="457200" lvl="1" indent="0">
              <a:buNone/>
            </a:pPr>
            <a:r>
              <a:rPr lang="it-IT" sz="3000" dirty="0">
                <a:latin typeface="Tw Cen MT" charset="0"/>
                <a:ea typeface="ＭＳ Ｐゴシック" charset="0"/>
                <a:cs typeface="ＭＳ Ｐゴシック" charset="0"/>
              </a:rPr>
              <a:t>(classi di età, amicizie, confraternite, circoli, gang)</a:t>
            </a:r>
          </a:p>
          <a:p>
            <a:pPr eaLnBrk="1" hangingPunct="1"/>
            <a:r>
              <a:rPr lang="it-IT" sz="3200" dirty="0">
                <a:latin typeface="Tw Cen MT" charset="0"/>
                <a:ea typeface="ＭＳ Ｐゴシック" charset="0"/>
                <a:cs typeface="ＭＳ Ｐゴシック" charset="0"/>
              </a:rPr>
              <a:t>Ascrizione (nascita)</a:t>
            </a:r>
          </a:p>
          <a:p>
            <a:pPr marL="457200" lvl="1" indent="0">
              <a:buNone/>
            </a:pPr>
            <a:r>
              <a:rPr lang="it-IT" sz="3000" dirty="0">
                <a:latin typeface="Tw Cen MT" charset="0"/>
                <a:ea typeface="ＭＳ Ｐゴシック" charset="0"/>
                <a:cs typeface="ＭＳ Ｐゴシック" charset="0"/>
              </a:rPr>
              <a:t>(casta, </a:t>
            </a:r>
            <a:r>
              <a:rPr lang="it-IT" sz="3000" b="1" dirty="0">
                <a:solidFill>
                  <a:srgbClr val="FF0000"/>
                </a:solidFill>
                <a:latin typeface="Tw Cen MT" charset="0"/>
                <a:ea typeface="ＭＳ Ｐゴシック" charset="0"/>
                <a:cs typeface="ＭＳ Ｐゴシック" charset="0"/>
              </a:rPr>
              <a:t>genere</a:t>
            </a:r>
            <a:r>
              <a:rPr lang="it-IT" sz="3000" dirty="0">
                <a:latin typeface="Tw Cen MT" charset="0"/>
                <a:ea typeface="ＭＳ Ｐゴシック" charset="0"/>
                <a:cs typeface="ＭＳ Ｐゴシック" charset="0"/>
              </a:rPr>
              <a:t>, età, aspetto somatico)</a:t>
            </a:r>
            <a:endParaRPr lang="it-IT" sz="32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sz="3200" dirty="0">
                <a:latin typeface="Tw Cen MT" charset="0"/>
                <a:ea typeface="ＭＳ Ｐゴシック" charset="0"/>
                <a:cs typeface="ＭＳ Ｐゴシック" charset="0"/>
              </a:rPr>
              <a:t>Acquisizione </a:t>
            </a:r>
          </a:p>
          <a:p>
            <a:pPr marL="457200" lvl="1" indent="0">
              <a:buNone/>
            </a:pPr>
            <a:r>
              <a:rPr lang="it-IT" sz="3000" dirty="0">
                <a:latin typeface="Tw Cen MT" charset="0"/>
                <a:ea typeface="ＭＳ Ｐゴシック" charset="0"/>
                <a:cs typeface="ＭＳ Ｐゴシック" charset="0"/>
              </a:rPr>
              <a:t>(ruolo, classe sociale, status)</a:t>
            </a:r>
            <a:endParaRPr lang="it-IT" sz="32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sz="3200" dirty="0">
                <a:latin typeface="Tw Cen MT" charset="0"/>
                <a:ea typeface="ＭＳ Ｐゴシック" charset="0"/>
                <a:cs typeface="ＭＳ Ｐゴシック" charset="0"/>
              </a:rPr>
              <a:t>Etnie e gruppi di interesse</a:t>
            </a:r>
          </a:p>
          <a:p>
            <a:pPr marL="457200" lvl="1" indent="0">
              <a:buNone/>
            </a:pPr>
            <a:r>
              <a:rPr lang="it-IT" sz="3000" dirty="0">
                <a:latin typeface="Tw Cen MT" charset="0"/>
                <a:ea typeface="ＭＳ Ｐゴシック" charset="0"/>
                <a:cs typeface="ＭＳ Ｐゴシック" charset="0"/>
              </a:rPr>
              <a:t>(“razza”) </a:t>
            </a:r>
          </a:p>
          <a:p>
            <a:pPr eaLnBrk="1" hangingPunct="1">
              <a:buFont typeface="Wingdings" charset="0"/>
              <a:buNone/>
            </a:pPr>
            <a:endParaRPr lang="it-IT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851920" y="63093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hlinkClick r:id="rId2"/>
              </a:rPr>
              <a:t>gangs</a:t>
            </a:r>
            <a:endParaRPr lang="it-IT"/>
          </a:p>
        </p:txBody>
      </p:sp>
    </p:spTree>
  </p:cSld>
  <p:clrMapOvr>
    <a:masterClrMapping/>
  </p:clrMapOvr>
  <p:transition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E:\Roberta\Ditam\didattica\rappresentazione\11388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417295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DA88C4-88A0-764D-BC36-098CEBBA3328}"/>
              </a:ext>
            </a:extLst>
          </p:cNvPr>
          <p:cNvSpPr txBox="1"/>
          <p:nvPr/>
        </p:nvSpPr>
        <p:spPr>
          <a:xfrm>
            <a:off x="1475656" y="8367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RAZZISMI STORICI </a:t>
            </a:r>
          </a:p>
        </p:txBody>
      </p:sp>
    </p:spTree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8" y="425450"/>
            <a:ext cx="41656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588" y="425450"/>
            <a:ext cx="41402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231775"/>
            <a:ext cx="41402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31775"/>
            <a:ext cx="41402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CasellaDiTesto 3"/>
          <p:cNvSpPr txBox="1">
            <a:spLocks noChangeArrowheads="1"/>
          </p:cNvSpPr>
          <p:nvPr/>
        </p:nvSpPr>
        <p:spPr bwMode="auto">
          <a:xfrm>
            <a:off x="2454275" y="6381750"/>
            <a:ext cx="444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Tipi batecheche, G. Di Brazzà 1883</a:t>
            </a:r>
          </a:p>
        </p:txBody>
      </p:sp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Object 2"/>
          <p:cNvGraphicFramePr>
            <a:graphicFrameLocks noChangeAspect="1"/>
          </p:cNvGraphicFramePr>
          <p:nvPr/>
        </p:nvGraphicFramePr>
        <p:xfrm>
          <a:off x="0" y="1588"/>
          <a:ext cx="9144000" cy="685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4" name="Diapositiva" r:id="rId3" imgW="4533900" imgH="3403600" progId="">
                  <p:embed/>
                </p:oleObj>
              </mc:Choice>
              <mc:Fallback>
                <p:oleObj name="Diapositiva" r:id="rId3" imgW="4533900" imgH="3403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magin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298450"/>
            <a:ext cx="7797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CasellaDiTesto 1"/>
          <p:cNvSpPr txBox="1">
            <a:spLocks noChangeArrowheads="1"/>
          </p:cNvSpPr>
          <p:nvPr/>
        </p:nvSpPr>
        <p:spPr bwMode="auto">
          <a:xfrm>
            <a:off x="1908175" y="6092825"/>
            <a:ext cx="374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>
                <a:hlinkClick r:id="rId4"/>
              </a:rPr>
              <a:t>venere nera</a:t>
            </a:r>
            <a:endParaRPr lang="it-IT" sz="1800"/>
          </a:p>
        </p:txBody>
      </p:sp>
    </p:spTree>
  </p:cSld>
  <p:clrMapOvr>
    <a:masterClrMapping/>
  </p:clrMapOvr>
  <p:transition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7" descr="FABIETTI - Foto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46767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itolo verticale 2"/>
          <p:cNvSpPr>
            <a:spLocks noGrp="1"/>
          </p:cNvSpPr>
          <p:nvPr>
            <p:ph type="title" orient="vert"/>
          </p:nvPr>
        </p:nvSpPr>
        <p:spPr>
          <a:xfrm>
            <a:off x="6886575" y="274638"/>
            <a:ext cx="2057400" cy="5851525"/>
          </a:xfrm>
        </p:spPr>
        <p:txBody>
          <a:bodyPr/>
          <a:lstStyle/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Selvaggio, fine ‘800</a:t>
            </a:r>
          </a:p>
        </p:txBody>
      </p:sp>
      <p:sp>
        <p:nvSpPr>
          <p:cNvPr id="47107" name="Segnaposto testo verticale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it-IT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D:\Piero\foto robi\postcard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33464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D:\Piero\foto robi\cardp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3321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838200" y="58674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 i="1">
                <a:solidFill>
                  <a:schemeClr val="bg1"/>
                </a:solidFill>
                <a:latin typeface="Courier New" charset="0"/>
              </a:rPr>
              <a:t>Aborigines</a:t>
            </a:r>
            <a:r>
              <a:rPr lang="it-IT" sz="1800">
                <a:solidFill>
                  <a:schemeClr val="bg1"/>
                </a:solidFill>
                <a:latin typeface="Courier New" charset="0"/>
              </a:rPr>
              <a:t>, 1870</a:t>
            </a:r>
            <a:endParaRPr lang="it-IT" sz="1800"/>
          </a:p>
        </p:txBody>
      </p:sp>
    </p:spTree>
  </p:cSld>
  <p:clrMapOvr>
    <a:masterClrMapping/>
  </p:clrMapOvr>
  <p:transition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17C033-E884-DB46-99C0-5983EBC86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808976" cy="1088136"/>
          </a:xfrm>
        </p:spPr>
        <p:txBody>
          <a:bodyPr/>
          <a:lstStyle/>
          <a:p>
            <a:r>
              <a:rPr lang="it-IT" dirty="0"/>
              <a:t>NEO_RAZZISMI? </a:t>
            </a:r>
          </a:p>
        </p:txBody>
      </p:sp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EDFFEA54-2268-4545-A71B-0BAF4902CD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860540" cy="694837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7AE3B02-986A-4246-BA44-DB8DE37901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007" y="45188"/>
            <a:ext cx="489400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57227"/>
      </p:ext>
    </p:extLst>
  </p:cSld>
  <p:clrMapOvr>
    <a:masterClrMapping/>
  </p:clrMapOvr>
  <p:transition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5F2FFF-C454-AC48-A515-49B8FD7C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56C2F53-8E33-0647-8C1C-400C4E27C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536" y="0"/>
            <a:ext cx="4731990" cy="6858000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F3CDF8A-E2E7-9A48-B3DC-3874BC5A2A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0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8444"/>
      </p:ext>
    </p:extLst>
  </p:cSld>
  <p:clrMapOvr>
    <a:masterClrMapping/>
  </p:clrMapOvr>
  <p:transition>
    <p:wheel spokes="2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AB042F-DADB-8F45-8CA3-C816E580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NEO_RAZZISMI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E9C893E-5342-4242-A49D-B7CFD843A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ESOTISMO </a:t>
            </a:r>
          </a:p>
          <a:p>
            <a:r>
              <a:rPr lang="it-IT" dirty="0"/>
              <a:t>DIFFERENZIALISMO</a:t>
            </a:r>
          </a:p>
          <a:p>
            <a:r>
              <a:rPr lang="it-IT" dirty="0"/>
              <a:t>RAZZIALIZZAZIONE</a:t>
            </a:r>
          </a:p>
          <a:p>
            <a:r>
              <a:rPr lang="it-IT" dirty="0"/>
              <a:t>XENOFOBIA</a:t>
            </a:r>
          </a:p>
          <a:p>
            <a:r>
              <a:rPr lang="it-IT" dirty="0"/>
              <a:t>PATERNALISMO</a:t>
            </a:r>
          </a:p>
          <a:p>
            <a:r>
              <a:rPr lang="it-IT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667721415"/>
      </p:ext>
    </p:extLst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538163"/>
            <a:ext cx="7808912" cy="1076325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Tw Cen MT" charset="0"/>
                <a:ea typeface="ＭＳ Ｐゴシック" charset="0"/>
                <a:cs typeface="ＭＳ Ｐゴシック" charset="0"/>
              </a:rPr>
              <a:t>Caste</a:t>
            </a:r>
            <a:br>
              <a:rPr lang="en-GB">
                <a:latin typeface="Tw Cen MT" charset="0"/>
                <a:ea typeface="ＭＳ Ｐゴシック" charset="0"/>
                <a:cs typeface="ＭＳ Ｐゴシック" charset="0"/>
              </a:rPr>
            </a:br>
            <a:endParaRPr lang="en-GB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996952"/>
            <a:ext cx="7593013" cy="3178819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Stratificazione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sociale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rigida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gerarchica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Criterio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purezza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, 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ascrizione</a:t>
            </a:r>
            <a:endParaRPr lang="en-GB" sz="28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Caste 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indù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sono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unità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chiuse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 e separate da 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precisi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divieti</a:t>
            </a:r>
            <a:endParaRPr lang="en-GB" sz="28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Varna (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sacerdoti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, 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guerrieri,commercianti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 e 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contadini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) e 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jat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 (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gruppi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latin typeface="Tw Cen MT" charset="0"/>
                <a:ea typeface="ＭＳ Ｐゴシック" charset="0"/>
                <a:cs typeface="ＭＳ Ｐゴシック" charset="0"/>
              </a:rPr>
              <a:t>occupazionali</a:t>
            </a:r>
            <a:r>
              <a:rPr lang="en-GB" sz="2800" dirty="0">
                <a:latin typeface="Tw Cen MT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796925" y="555625"/>
            <a:ext cx="7556500" cy="77311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Eurostile" charset="0"/>
                <a:ea typeface="ＭＳ Ｐゴシック" charset="0"/>
                <a:cs typeface="ＭＳ Ｐゴシック" charset="0"/>
              </a:rPr>
              <a:t>Gruppo etnico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780928"/>
            <a:ext cx="8229600" cy="3244094"/>
          </a:xfrm>
        </p:spPr>
        <p:txBody>
          <a:bodyPr lIns="90000" tIns="46800" rIns="90000" bIns="46800">
            <a:spAutoFit/>
          </a:bodyPr>
          <a:lstStyle/>
          <a:p>
            <a:pPr marL="0" indent="0" eaLnBrk="1" hangingPunct="1">
              <a:spcBef>
                <a:spcPts val="800"/>
              </a:spcBef>
              <a:buClr>
                <a:srgbClr val="000000"/>
              </a:buClr>
              <a:buSzPct val="33000"/>
              <a:buFont typeface="Wingdings" charset="0"/>
              <a:buNone/>
              <a:tabLst>
                <a:tab pos="19050" algn="l"/>
                <a:tab pos="468313" algn="l"/>
                <a:tab pos="917575" algn="l"/>
                <a:tab pos="1366838" algn="l"/>
                <a:tab pos="1816100" algn="l"/>
                <a:tab pos="2265363" algn="l"/>
                <a:tab pos="2714625" algn="l"/>
                <a:tab pos="3163888" algn="l"/>
                <a:tab pos="3613150" algn="l"/>
                <a:tab pos="4062413" algn="l"/>
                <a:tab pos="4511675" algn="l"/>
                <a:tab pos="4960938" algn="l"/>
                <a:tab pos="5410200" algn="l"/>
                <a:tab pos="5859463" algn="l"/>
                <a:tab pos="6308725" algn="l"/>
                <a:tab pos="6757988" algn="l"/>
                <a:tab pos="7207250" algn="l"/>
                <a:tab pos="7656513" algn="l"/>
                <a:tab pos="8105775" algn="l"/>
                <a:tab pos="8555038" algn="l"/>
              </a:tabLst>
            </a:pP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Il </a:t>
            </a:r>
            <a:r>
              <a:rPr lang="en-GB" dirty="0" err="1">
                <a:solidFill>
                  <a:schemeClr val="accent2"/>
                </a:solidFill>
                <a:latin typeface="Eurostile" charset="0"/>
                <a:ea typeface="ＭＳ Ｐゴシック" charset="0"/>
                <a:cs typeface="ＭＳ Ｐゴシック" charset="0"/>
              </a:rPr>
              <a:t>gruppo</a:t>
            </a: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 non </a:t>
            </a:r>
            <a:r>
              <a:rPr lang="en-GB" dirty="0" err="1">
                <a:latin typeface="Eurostile" charset="0"/>
                <a:ea typeface="ＭＳ Ｐゴシック" charset="0"/>
                <a:cs typeface="ＭＳ Ｐゴシック" charset="0"/>
              </a:rPr>
              <a:t>è</a:t>
            </a: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Eurostile" charset="0"/>
                <a:ea typeface="ＭＳ Ｐゴシック" charset="0"/>
                <a:cs typeface="ＭＳ Ｐゴシック" charset="0"/>
              </a:rPr>
              <a:t>definibile</a:t>
            </a: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 in termini di </a:t>
            </a:r>
            <a:r>
              <a:rPr lang="en-GB" dirty="0" err="1">
                <a:latin typeface="Eurostile" charset="0"/>
                <a:ea typeface="ＭＳ Ｐゴシック" charset="0"/>
                <a:cs typeface="ＭＳ Ｐゴシック" charset="0"/>
              </a:rPr>
              <a:t>contenuti</a:t>
            </a: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latin typeface="Eurostile" charset="0"/>
                <a:ea typeface="ＭＳ Ｐゴシック" charset="0"/>
                <a:cs typeface="ＭＳ Ｐゴシック" charset="0"/>
              </a:rPr>
              <a:t>caratteristiche</a:t>
            </a: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Eurostile" charset="0"/>
                <a:ea typeface="ＭＳ Ｐゴシック" charset="0"/>
                <a:cs typeface="ＭＳ Ｐゴシック" charset="0"/>
              </a:rPr>
              <a:t>fisse</a:t>
            </a: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, </a:t>
            </a:r>
          </a:p>
          <a:p>
            <a:pPr marL="0" indent="0" eaLnBrk="1" hangingPunct="1">
              <a:spcBef>
                <a:spcPts val="800"/>
              </a:spcBef>
              <a:buClr>
                <a:srgbClr val="000000"/>
              </a:buClr>
              <a:buSzPct val="33000"/>
              <a:buFont typeface="Wingdings" charset="0"/>
              <a:buNone/>
              <a:tabLst>
                <a:tab pos="19050" algn="l"/>
                <a:tab pos="468313" algn="l"/>
                <a:tab pos="917575" algn="l"/>
                <a:tab pos="1366838" algn="l"/>
                <a:tab pos="1816100" algn="l"/>
                <a:tab pos="2265363" algn="l"/>
                <a:tab pos="2714625" algn="l"/>
                <a:tab pos="3163888" algn="l"/>
                <a:tab pos="3613150" algn="l"/>
                <a:tab pos="4062413" algn="l"/>
                <a:tab pos="4511675" algn="l"/>
                <a:tab pos="4960938" algn="l"/>
                <a:tab pos="5410200" algn="l"/>
                <a:tab pos="5859463" algn="l"/>
                <a:tab pos="6308725" algn="l"/>
                <a:tab pos="6757988" algn="l"/>
                <a:tab pos="7207250" algn="l"/>
                <a:tab pos="7656513" algn="l"/>
                <a:tab pos="8105775" algn="l"/>
                <a:tab pos="8555038" algn="l"/>
              </a:tabLst>
            </a:pP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	</a:t>
            </a:r>
            <a:r>
              <a:rPr lang="en-GB" dirty="0" err="1">
                <a:latin typeface="Eurostile" charset="0"/>
                <a:ea typeface="ＭＳ Ｐゴシック" charset="0"/>
                <a:cs typeface="ＭＳ Ｐゴシック" charset="0"/>
              </a:rPr>
              <a:t>bensì</a:t>
            </a: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 come </a:t>
            </a:r>
            <a:r>
              <a:rPr lang="en-GB" dirty="0" err="1">
                <a:latin typeface="Eurostile" charset="0"/>
                <a:ea typeface="ＭＳ Ｐゴシック" charset="0"/>
                <a:cs typeface="ＭＳ Ｐゴシック" charset="0"/>
              </a:rPr>
              <a:t>una</a:t>
            </a: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 eaLnBrk="1" hangingPunct="1">
              <a:spcBef>
                <a:spcPts val="900"/>
              </a:spcBef>
              <a:buClr>
                <a:srgbClr val="000000"/>
              </a:buClr>
              <a:buSzPct val="33000"/>
              <a:buFont typeface="Wingdings" charset="0"/>
              <a:buNone/>
              <a:tabLst>
                <a:tab pos="19050" algn="l"/>
                <a:tab pos="468313" algn="l"/>
                <a:tab pos="917575" algn="l"/>
                <a:tab pos="1366838" algn="l"/>
                <a:tab pos="1816100" algn="l"/>
                <a:tab pos="2265363" algn="l"/>
                <a:tab pos="2714625" algn="l"/>
                <a:tab pos="3163888" algn="l"/>
                <a:tab pos="3613150" algn="l"/>
                <a:tab pos="4062413" algn="l"/>
                <a:tab pos="4511675" algn="l"/>
                <a:tab pos="4960938" algn="l"/>
                <a:tab pos="5410200" algn="l"/>
                <a:tab pos="5859463" algn="l"/>
                <a:tab pos="6308725" algn="l"/>
                <a:tab pos="6757988" algn="l"/>
                <a:tab pos="7207250" algn="l"/>
                <a:tab pos="7656513" algn="l"/>
                <a:tab pos="8105775" algn="l"/>
                <a:tab pos="8555038" algn="l"/>
              </a:tabLst>
            </a:pP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	forma di </a:t>
            </a:r>
            <a:r>
              <a:rPr lang="en-GB" dirty="0" err="1">
                <a:latin typeface="Eurostile" charset="0"/>
                <a:ea typeface="ＭＳ Ｐゴシック" charset="0"/>
                <a:cs typeface="ＭＳ Ｐゴシック" charset="0"/>
              </a:rPr>
              <a:t>organizzazione</a:t>
            </a: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Eurostile" charset="0"/>
                <a:ea typeface="ＭＳ Ｐゴシック" charset="0"/>
                <a:cs typeface="ＭＳ Ｐゴシック" charset="0"/>
              </a:rPr>
              <a:t>sociale</a:t>
            </a: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, </a:t>
            </a:r>
          </a:p>
          <a:p>
            <a:pPr marL="0" indent="0" eaLnBrk="1" hangingPunct="1">
              <a:spcBef>
                <a:spcPts val="900"/>
              </a:spcBef>
              <a:buClr>
                <a:srgbClr val="000000"/>
              </a:buClr>
              <a:buSzPct val="29000"/>
              <a:buFont typeface="Wingdings" charset="0"/>
              <a:buNone/>
              <a:tabLst>
                <a:tab pos="19050" algn="l"/>
                <a:tab pos="468313" algn="l"/>
                <a:tab pos="917575" algn="l"/>
                <a:tab pos="1366838" algn="l"/>
                <a:tab pos="1816100" algn="l"/>
                <a:tab pos="2265363" algn="l"/>
                <a:tab pos="2714625" algn="l"/>
                <a:tab pos="3163888" algn="l"/>
                <a:tab pos="3613150" algn="l"/>
                <a:tab pos="4062413" algn="l"/>
                <a:tab pos="4511675" algn="l"/>
                <a:tab pos="4960938" algn="l"/>
                <a:tab pos="5410200" algn="l"/>
                <a:tab pos="5859463" algn="l"/>
                <a:tab pos="6308725" algn="l"/>
                <a:tab pos="6757988" algn="l"/>
                <a:tab pos="7207250" algn="l"/>
                <a:tab pos="7656513" algn="l"/>
                <a:tab pos="8105775" algn="l"/>
                <a:tab pos="8555038" algn="l"/>
              </a:tabLst>
            </a:pP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	un </a:t>
            </a:r>
            <a:r>
              <a:rPr lang="en-GB" dirty="0" err="1">
                <a:solidFill>
                  <a:schemeClr val="accent2"/>
                </a:solidFill>
                <a:latin typeface="Eurostile" charset="0"/>
                <a:ea typeface="ＭＳ Ｐゴシック" charset="0"/>
                <a:cs typeface="ＭＳ Ｐゴシック" charset="0"/>
              </a:rPr>
              <a:t>contenitore</a:t>
            </a:r>
            <a:r>
              <a:rPr lang="en-GB" dirty="0">
                <a:solidFill>
                  <a:schemeClr val="accent2"/>
                </a:solidFill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Eurostile" charset="0"/>
                <a:ea typeface="ＭＳ Ｐゴシック" charset="0"/>
                <a:cs typeface="ＭＳ Ｐゴシック" charset="0"/>
              </a:rPr>
              <a:t>organizzativo</a:t>
            </a:r>
            <a:endParaRPr lang="en-GB" dirty="0">
              <a:solidFill>
                <a:schemeClr val="accent2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Bef>
                <a:spcPts val="900"/>
              </a:spcBef>
              <a:buClr>
                <a:srgbClr val="000000"/>
              </a:buClr>
              <a:buSzPct val="29000"/>
              <a:buFont typeface="Wingdings" charset="0"/>
              <a:buNone/>
              <a:tabLst>
                <a:tab pos="19050" algn="l"/>
                <a:tab pos="468313" algn="l"/>
                <a:tab pos="917575" algn="l"/>
                <a:tab pos="1366838" algn="l"/>
                <a:tab pos="1816100" algn="l"/>
                <a:tab pos="2265363" algn="l"/>
                <a:tab pos="2714625" algn="l"/>
                <a:tab pos="3163888" algn="l"/>
                <a:tab pos="3613150" algn="l"/>
                <a:tab pos="4062413" algn="l"/>
                <a:tab pos="4511675" algn="l"/>
                <a:tab pos="4960938" algn="l"/>
                <a:tab pos="5410200" algn="l"/>
                <a:tab pos="5859463" algn="l"/>
                <a:tab pos="6308725" algn="l"/>
                <a:tab pos="6757988" algn="l"/>
                <a:tab pos="7207250" algn="l"/>
                <a:tab pos="7656513" algn="l"/>
                <a:tab pos="8105775" algn="l"/>
                <a:tab pos="8555038" algn="l"/>
              </a:tabLst>
            </a:pPr>
            <a:endParaRPr lang="en-GB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Bef>
                <a:spcPts val="900"/>
              </a:spcBef>
              <a:buClr>
                <a:srgbClr val="000000"/>
              </a:buClr>
              <a:buSzPct val="29000"/>
              <a:buFont typeface="Wingdings" charset="0"/>
              <a:buNone/>
              <a:tabLst>
                <a:tab pos="19050" algn="l"/>
                <a:tab pos="468313" algn="l"/>
                <a:tab pos="917575" algn="l"/>
                <a:tab pos="1366838" algn="l"/>
                <a:tab pos="1816100" algn="l"/>
                <a:tab pos="2265363" algn="l"/>
                <a:tab pos="2714625" algn="l"/>
                <a:tab pos="3163888" algn="l"/>
                <a:tab pos="3613150" algn="l"/>
                <a:tab pos="4062413" algn="l"/>
                <a:tab pos="4511675" algn="l"/>
                <a:tab pos="4960938" algn="l"/>
                <a:tab pos="5410200" algn="l"/>
                <a:tab pos="5859463" algn="l"/>
                <a:tab pos="6308725" algn="l"/>
                <a:tab pos="6757988" algn="l"/>
                <a:tab pos="7207250" algn="l"/>
                <a:tab pos="7656513" algn="l"/>
                <a:tab pos="8105775" algn="l"/>
                <a:tab pos="8555038" algn="l"/>
              </a:tabLst>
            </a:pP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I </a:t>
            </a:r>
            <a:r>
              <a:rPr lang="en-GB" dirty="0" err="1">
                <a:solidFill>
                  <a:schemeClr val="accent2"/>
                </a:solidFill>
                <a:latin typeface="Eurostile" charset="0"/>
                <a:ea typeface="ＭＳ Ｐゴシック" charset="0"/>
                <a:cs typeface="ＭＳ Ｐゴシック" charset="0"/>
              </a:rPr>
              <a:t>confini</a:t>
            </a: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Eurostile" charset="0"/>
                <a:ea typeface="ＭＳ Ｐゴシック" charset="0"/>
                <a:cs typeface="ＭＳ Ｐゴシック" charset="0"/>
              </a:rPr>
              <a:t>fra</a:t>
            </a: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Eurostile" charset="0"/>
                <a:ea typeface="ＭＳ Ｐゴシック" charset="0"/>
                <a:cs typeface="ＭＳ Ｐゴシック" charset="0"/>
              </a:rPr>
              <a:t>diversi</a:t>
            </a: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Eurostile" charset="0"/>
                <a:ea typeface="ＭＳ Ｐゴシック" charset="0"/>
                <a:cs typeface="ＭＳ Ｐゴシック" charset="0"/>
              </a:rPr>
              <a:t>gruppi</a:t>
            </a: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Eurostile" charset="0"/>
                <a:ea typeface="ＭＳ Ｐゴシック" charset="0"/>
                <a:cs typeface="ＭＳ Ｐゴシック" charset="0"/>
              </a:rPr>
              <a:t>sono</a:t>
            </a: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Eurostile" charset="0"/>
                <a:ea typeface="ＭＳ Ｐゴシック" charset="0"/>
                <a:cs typeface="ＭＳ Ｐゴシック" charset="0"/>
              </a:rPr>
              <a:t>mobili</a:t>
            </a:r>
            <a:r>
              <a:rPr lang="en-GB" dirty="0">
                <a:solidFill>
                  <a:schemeClr val="accent2"/>
                </a:solidFill>
                <a:latin typeface="Eurostile" charset="0"/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solidFill>
                  <a:schemeClr val="accent2"/>
                </a:solidFill>
                <a:latin typeface="Eurostile" charset="0"/>
                <a:ea typeface="ＭＳ Ｐゴシック" charset="0"/>
                <a:cs typeface="ＭＳ Ｐゴシック" charset="0"/>
              </a:rPr>
              <a:t>attraversabili</a:t>
            </a:r>
            <a:endParaRPr lang="en-GB" dirty="0">
              <a:solidFill>
                <a:schemeClr val="accent2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56500" cy="1116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Modello generativo </a:t>
            </a:r>
            <a:br>
              <a:rPr lang="it-IT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it-IT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it-IT" sz="280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F.Barth, </a:t>
            </a:r>
            <a:r>
              <a:rPr lang="it-IT" sz="2800" i="1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Ethnic groups and Boundaries</a:t>
            </a:r>
            <a:r>
              <a:rPr lang="it-IT" sz="280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, 1969)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536387" y="3860800"/>
          <a:ext cx="8086909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/>
          <p:cNvGraphicFramePr/>
          <p:nvPr/>
        </p:nvGraphicFramePr>
        <p:xfrm>
          <a:off x="536387" y="1600200"/>
          <a:ext cx="7185035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Zone liminali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251" name="Picture 4" descr="MoneyChangersPakAfgBord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70104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622300"/>
            <a:ext cx="8002588" cy="579438"/>
          </a:xfrm>
        </p:spPr>
        <p:txBody>
          <a:bodyPr lIns="0" tIns="0" rIns="0" bIns="0">
            <a:sp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Tw Cen MT" charset="0"/>
                <a:ea typeface="ＭＳ Ｐゴシック" charset="0"/>
                <a:cs typeface="ＭＳ Ｐゴシック" charset="0"/>
              </a:rPr>
              <a:t>Strumentalizzazioni ideologiche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002587" cy="458788"/>
          </a:xfrm>
        </p:spPr>
        <p:txBody>
          <a:bodyPr lIns="0" tIns="0" rIns="0" bIns="0">
            <a:spAutoFit/>
          </a:bodyPr>
          <a:lstStyle/>
          <a:p>
            <a:pPr eaLnBrk="1" hangingPunct="1">
              <a:buFont typeface="Wingdings" charset="0"/>
              <a:buNone/>
            </a:pPr>
            <a:endParaRPr lang="it-IT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621587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Eccessi di cultura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Cultura, identità, etnia, razzismo, </a:t>
            </a:r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neo_razzismi</a:t>
            </a:r>
            <a:endParaRPr lang="it-IT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Collocare noi </a:t>
            </a:r>
            <a:r>
              <a:rPr lang="it-IT" dirty="0">
                <a:solidFill>
                  <a:srgbClr val="FF6600"/>
                </a:solidFill>
                <a:latin typeface="Tw Cen MT" charset="0"/>
                <a:ea typeface="ＭＳ Ｐゴシック" charset="0"/>
                <a:cs typeface="ＭＳ Ｐゴシック" charset="0"/>
              </a:rPr>
              <a:t>TRA</a:t>
            </a: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 gli altri, non noi/altri</a:t>
            </a:r>
          </a:p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Multiculturalismo rischia di riproporre la diversità culturale, accentuando le differenze (cfr. </a:t>
            </a:r>
            <a:r>
              <a:rPr lang="it-IT" dirty="0" err="1">
                <a:latin typeface="Tw Cen MT" charset="0"/>
                <a:ea typeface="ＭＳ Ｐゴシック" charset="0"/>
                <a:cs typeface="ＭＳ Ｐゴシック" charset="0"/>
              </a:rPr>
              <a:t>affirmative</a:t>
            </a: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 err="1">
                <a:latin typeface="Tw Cen MT" charset="0"/>
                <a:ea typeface="ＭＳ Ｐゴシック" charset="0"/>
                <a:cs typeface="ＭＳ Ｐゴシック" charset="0"/>
              </a:rPr>
              <a:t>action</a:t>
            </a: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Ogni cultura è multiculturale!</a:t>
            </a:r>
          </a:p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Diritto all’opacità</a:t>
            </a:r>
          </a:p>
        </p:txBody>
      </p:sp>
    </p:spTree>
  </p:cSld>
  <p:clrMapOvr>
    <a:masterClrMapping/>
  </p:clrMapOvr>
  <p:transition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3"/>
                </a:solidFill>
              </a:rPr>
              <a:t>CONFLITTI DI CULTURE?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533400" y="1911349"/>
            <a:ext cx="8610600" cy="3960061"/>
          </a:xfrm>
        </p:spPr>
        <p:txBody>
          <a:bodyPr>
            <a:normAutofit fontScale="25000" lnSpcReduction="20000"/>
          </a:bodyPr>
          <a:lstStyle/>
          <a:p>
            <a:r>
              <a:rPr lang="it-IT" sz="9600" dirty="0"/>
              <a:t>Retoriche dell’alterità </a:t>
            </a:r>
          </a:p>
          <a:p>
            <a:r>
              <a:rPr lang="it-IT" sz="9600" dirty="0"/>
              <a:t>Civiltà /inciviltà, barbarie, </a:t>
            </a:r>
          </a:p>
          <a:p>
            <a:pPr marL="0" indent="0">
              <a:buNone/>
            </a:pPr>
            <a:r>
              <a:rPr lang="it-IT" sz="9600" dirty="0"/>
              <a:t>	violenza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9600" dirty="0"/>
              <a:t>Dicotomia Noi/loro - </a:t>
            </a:r>
            <a:r>
              <a:rPr lang="it-IT" sz="9600" i="1" dirty="0" err="1"/>
              <a:t>Securitization</a:t>
            </a:r>
            <a:endParaRPr lang="it-IT" sz="9600" dirty="0"/>
          </a:p>
          <a:p>
            <a:pPr marL="0" indent="0">
              <a:buNone/>
            </a:pPr>
            <a:r>
              <a:rPr lang="it-IT" dirty="0"/>
              <a:t>									</a:t>
            </a:r>
          </a:p>
          <a:p>
            <a:pPr marL="0" indent="0">
              <a:buNone/>
            </a:pPr>
            <a:r>
              <a:rPr lang="it-IT" sz="7200" dirty="0"/>
              <a:t>Eterogeneità post 1989/2001:  il catalogo delle identità cresce, </a:t>
            </a:r>
          </a:p>
          <a:p>
            <a:pPr marL="0" indent="0">
              <a:buNone/>
            </a:pPr>
            <a:r>
              <a:rPr lang="it-IT" sz="7200" dirty="0"/>
              <a:t>muta, si ramifica, si sviluppa assieme alla rete di rapporti politici</a:t>
            </a:r>
          </a:p>
          <a:p>
            <a:pPr marL="0" indent="0">
              <a:buNone/>
            </a:pPr>
            <a:r>
              <a:rPr lang="it-IT" sz="7200" dirty="0"/>
              <a:t> ed economici. </a:t>
            </a:r>
          </a:p>
          <a:p>
            <a:pPr marL="0" indent="0">
              <a:buNone/>
            </a:pPr>
            <a:endParaRPr lang="it-IT" sz="3800" i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scontro-delle-civil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0" y="1450975"/>
            <a:ext cx="2540000" cy="4000500"/>
          </a:xfrm>
          <a:prstGeom prst="rect">
            <a:avLst/>
          </a:prstGeom>
        </p:spPr>
      </p:pic>
      <p:pic>
        <p:nvPicPr>
          <p:cNvPr id="5" name="Immagine 4" descr="index secur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550" y="3573016"/>
            <a:ext cx="2374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E5B92E1-5798-3B4B-BC69-9149FB8AB1AC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21" y="0"/>
            <a:ext cx="4048472" cy="3467145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25891EF-6E00-1042-90D1-A0CF3DB4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693" y="195769"/>
            <a:ext cx="4630308" cy="307560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251F7CB-6281-FC4F-9B6A-14CE5232B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457" y="3662915"/>
            <a:ext cx="5649282" cy="31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0" y="4652963"/>
            <a:ext cx="4076700" cy="1143000"/>
          </a:xfrm>
        </p:spPr>
        <p:txBody>
          <a:bodyPr/>
          <a:lstStyle/>
          <a:p>
            <a:pPr eaLnBrk="1" hangingPunct="1"/>
            <a:r>
              <a:rPr lang="it-IT" sz="3400" i="1">
                <a:latin typeface="Tw Cen MT" charset="0"/>
                <a:ea typeface="ＭＳ Ｐゴシック" charset="0"/>
                <a:cs typeface="ＭＳ Ｐゴシック" charset="0"/>
              </a:rPr>
              <a:t>E. Glissant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764704"/>
            <a:ext cx="7772400" cy="58324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it-IT" sz="2800" i="1" dirty="0">
                <a:latin typeface="Eurostile" charset="0"/>
                <a:ea typeface="ＭＳ Ｐゴシック" charset="0"/>
                <a:cs typeface="ＭＳ Ｐゴシック" charset="0"/>
              </a:rPr>
              <a:t>E’ vero, io rivendico il </a:t>
            </a:r>
            <a:r>
              <a:rPr lang="it-IT" sz="2800" i="1" dirty="0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diritto all’opacità</a:t>
            </a:r>
            <a:r>
              <a:rPr lang="it-IT" sz="2800" i="1" dirty="0">
                <a:latin typeface="Eurostile" charset="0"/>
                <a:ea typeface="ＭＳ Ｐゴシック" charset="0"/>
                <a:cs typeface="ＭＳ Ｐゴシック" charset="0"/>
              </a:rPr>
              <a:t>. La troppa definizione, la trasparenza portano all’apartheid: di qua i neri, di là i bianchi. “Non ci capiamo”, si dice, e allora viviamo separati. No, dico io, non ci capiamo completamente, ma possiamo convivere. L’opacità non è un muro, lascia sempre filtrare qualcosa. </a:t>
            </a:r>
            <a:r>
              <a:rPr lang="it-IT" sz="2800" i="1" dirty="0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Il </a:t>
            </a:r>
            <a:r>
              <a:rPr lang="it-IT" sz="2800" i="1" dirty="0">
                <a:solidFill>
                  <a:schemeClr val="accent2"/>
                </a:solidFill>
                <a:latin typeface="Eurostile" charset="0"/>
                <a:ea typeface="ＭＳ Ｐゴシック" charset="0"/>
                <a:cs typeface="ＭＳ Ｐゴシック" charset="0"/>
              </a:rPr>
              <a:t>diritto all’opacità</a:t>
            </a:r>
            <a:r>
              <a:rPr lang="it-IT" sz="2800" i="1" dirty="0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 dovrebbe essere inserito tra i diritti dell’uomo.</a:t>
            </a:r>
            <a:r>
              <a:rPr lang="it-IT" sz="2800" i="1" dirty="0">
                <a:solidFill>
                  <a:srgbClr val="FF3300"/>
                </a:solidFill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endParaRPr lang="it-IT" sz="2800" i="1" dirty="0">
              <a:solidFill>
                <a:srgbClr val="FF3300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it-IT" sz="2600" dirty="0">
              <a:solidFill>
                <a:srgbClr val="FF3300"/>
              </a:solidFill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wheel spokes="2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5334000"/>
            <a:ext cx="8229600" cy="9493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it-IT" sz="2600">
                <a:latin typeface="Tw Cen MT" charset="0"/>
                <a:ea typeface="ＭＳ Ｐゴシック" charset="0"/>
                <a:cs typeface="ＭＳ Ｐゴシック" charset="0"/>
              </a:rPr>
              <a:t>Decostruire confini lineari, categorie rigide, essenzialismi, dicotomie.</a:t>
            </a:r>
          </a:p>
        </p:txBody>
      </p:sp>
      <p:pic>
        <p:nvPicPr>
          <p:cNvPr id="56323" name="Picture 4" descr="border-2001-11-703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6950"/>
            <a:ext cx="7704856" cy="50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0BC24B9-1AFD-8F4E-AC53-9324618757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17324"/>
      </p:ext>
    </p:extLst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aste_syste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800" y="0"/>
            <a:ext cx="649339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CasellaDiTesto 4"/>
          <p:cNvSpPr txBox="1"/>
          <p:nvPr/>
        </p:nvSpPr>
        <p:spPr>
          <a:xfrm>
            <a:off x="323528" y="16288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hlinkClick r:id="rId3"/>
              </a:rPr>
              <a:t>dalit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363413"/>
      </p:ext>
    </p:extLst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127995B-07FA-7F48-BD72-885DECCDDD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486"/>
            <a:ext cx="9144000" cy="66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62585"/>
      </p:ext>
    </p:extLst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593013" cy="538163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Tw Cen MT" charset="0"/>
                <a:ea typeface="ＭＳ Ｐゴシック" charset="0"/>
                <a:cs typeface="ＭＳ Ｐゴシック" charset="0"/>
              </a:rPr>
              <a:t>Classi sociali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420888"/>
            <a:ext cx="7593013" cy="3980988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K. Marx, Das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Kapital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1867,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modo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produzione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e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coscienza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classe</a:t>
            </a:r>
            <a:endParaRPr lang="en-GB" sz="32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Appartenenza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non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ascrittiva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,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condizioni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socio-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economiche</a:t>
            </a:r>
            <a:endParaRPr lang="en-GB" sz="32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Rapporti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egemonia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/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subalternità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; Agency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Classe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>
                <a:latin typeface="Symbol" charset="0"/>
                <a:ea typeface="ＭＳ Ｐゴシック" charset="0"/>
                <a:cs typeface="ＭＳ Ｐゴシック" charset="0"/>
              </a:rPr>
              <a:t>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occupazione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(Cultural Studies –CSS)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66050" cy="696913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800">
                <a:latin typeface="Tw Cen MT" charset="0"/>
                <a:ea typeface="ＭＳ Ｐゴシック" charset="0"/>
                <a:cs typeface="ＭＳ Ｐゴシック" charset="0"/>
              </a:rPr>
              <a:t>etnie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774700" y="2041525"/>
            <a:ext cx="7593013" cy="4276863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Gruppo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che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condivide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cultura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 </a:t>
            </a:r>
            <a:r>
              <a:rPr lang="en-GB" sz="3200" b="1" dirty="0">
                <a:solidFill>
                  <a:schemeClr val="accent2"/>
                </a:solidFill>
                <a:latin typeface="Tw Cen MT" charset="0"/>
                <a:ea typeface="ＭＳ Ｐゴシック" charset="0"/>
                <a:cs typeface="ＭＳ Ｐゴシック" charset="0"/>
              </a:rPr>
              <a:t>e/o 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lingua,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tradizione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,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territorio</a:t>
            </a:r>
            <a:endParaRPr lang="en-GB" sz="32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Cultura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>
                <a:solidFill>
                  <a:schemeClr val="accent2"/>
                </a:solidFill>
                <a:latin typeface="Symbol" charset="0"/>
                <a:ea typeface="ＭＳ Ｐゴシック" charset="0"/>
                <a:cs typeface="ＭＳ Ｐゴシック" charset="0"/>
              </a:rPr>
              <a:t> 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lingua </a:t>
            </a:r>
            <a:r>
              <a:rPr lang="en-GB" sz="3200" b="1" dirty="0">
                <a:solidFill>
                  <a:schemeClr val="accent2"/>
                </a:solidFill>
                <a:latin typeface="Symbol" charset="0"/>
                <a:ea typeface="ＭＳ Ｐゴシック" charset="0"/>
                <a:cs typeface="ＭＳ Ｐゴシック" charset="0"/>
              </a:rPr>
              <a:t> </a:t>
            </a:r>
            <a:r>
              <a:rPr lang="en-GB" sz="3200" dirty="0" err="1">
                <a:latin typeface="Tahoma" charset="0"/>
                <a:ea typeface="ＭＳ Ｐゴシック" charset="0"/>
                <a:cs typeface="ＭＳ Ｐゴシック" charset="0"/>
              </a:rPr>
              <a:t>territorio</a:t>
            </a:r>
            <a:endParaRPr lang="en-GB" sz="3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Etnia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non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è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fondamento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naturale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, ma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sentimento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appartenenza</a:t>
            </a:r>
            <a:endParaRPr lang="en-GB" sz="3200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verticale 3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Catalogo etnico</a:t>
            </a:r>
          </a:p>
        </p:txBody>
      </p:sp>
      <p:sp>
        <p:nvSpPr>
          <p:cNvPr id="38914" name="Segnaposto testo verticale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eaLnBrk="1" hangingPunct="1"/>
            <a:endParaRPr lang="it-IT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5" name="Segnaposto contenuto 7" descr="mappe08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728" r="-74728"/>
          <a:stretch>
            <a:fillRect/>
          </a:stretch>
        </p:blipFill>
        <p:spPr>
          <a:xfrm>
            <a:off x="0" y="685800"/>
            <a:ext cx="8912225" cy="5334000"/>
          </a:xfrm>
        </p:spPr>
      </p:pic>
    </p:spTree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IMG_20181004_1929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77131"/>
      </p:ext>
    </p:extLst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026" descr="D:\Piero\foto robi\cardpo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022350"/>
            <a:ext cx="6248400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1027"/>
          <p:cNvSpPr txBox="1">
            <a:spLocks noChangeArrowheads="1"/>
          </p:cNvSpPr>
          <p:nvPr/>
        </p:nvSpPr>
        <p:spPr bwMode="auto">
          <a:xfrm>
            <a:off x="457200" y="60960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 i="1">
                <a:solidFill>
                  <a:schemeClr val="bg1"/>
                </a:solidFill>
                <a:latin typeface="Courier New" charset="0"/>
              </a:rPr>
              <a:t>The People of India</a:t>
            </a:r>
            <a:r>
              <a:rPr lang="it-IT" sz="1800">
                <a:solidFill>
                  <a:schemeClr val="bg1"/>
                </a:solidFill>
                <a:latin typeface="Courier New" charset="0"/>
              </a:rPr>
              <a:t>, 1868-75</a:t>
            </a:r>
            <a:endParaRPr lang="it-IT" sz="1800" i="1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39939" name="Text Box 1028"/>
          <p:cNvSpPr txBox="1">
            <a:spLocks noChangeArrowheads="1"/>
          </p:cNvSpPr>
          <p:nvPr/>
        </p:nvSpPr>
        <p:spPr bwMode="auto">
          <a:xfrm>
            <a:off x="4800600" y="6096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 i="1">
                <a:solidFill>
                  <a:schemeClr val="bg1"/>
                </a:solidFill>
                <a:latin typeface="Courier New" charset="0"/>
              </a:rPr>
              <a:t>Types malgaches, </a:t>
            </a:r>
            <a:r>
              <a:rPr lang="it-IT" sz="1800">
                <a:solidFill>
                  <a:schemeClr val="bg1"/>
                </a:solidFill>
                <a:latin typeface="Courier New" charset="0"/>
              </a:rPr>
              <a:t>1905</a:t>
            </a:r>
            <a:endParaRPr lang="it-IT" sz="1800">
              <a:solidFill>
                <a:schemeClr val="bg1"/>
              </a:solidFill>
            </a:endParaRPr>
          </a:p>
        </p:txBody>
      </p:sp>
      <p:sp>
        <p:nvSpPr>
          <p:cNvPr id="39940" name="CasellaDiTesto 4"/>
          <p:cNvSpPr txBox="1">
            <a:spLocks noChangeArrowheads="1"/>
          </p:cNvSpPr>
          <p:nvPr/>
        </p:nvSpPr>
        <p:spPr bwMode="auto">
          <a:xfrm>
            <a:off x="2627784" y="548680"/>
            <a:ext cx="494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/>
              <a:t>Colonialismo: catalogare per amministrare</a:t>
            </a:r>
          </a:p>
        </p:txBody>
      </p:sp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Multicolore">
  <a:themeElements>
    <a:clrScheme name="Multicolore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Multicolore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Multicolor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Multicolore.thmx</Template>
  <TotalTime>5021</TotalTime>
  <Words>494</Words>
  <Application>Microsoft Macintosh PowerPoint</Application>
  <PresentationFormat>Presentazione su schermo (4:3)</PresentationFormat>
  <Paragraphs>79</Paragraphs>
  <Slides>29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43" baseType="lpstr">
      <vt:lpstr>ＭＳ Ｐゴシック</vt:lpstr>
      <vt:lpstr>Calibri</vt:lpstr>
      <vt:lpstr>Comic Sans MS</vt:lpstr>
      <vt:lpstr>Corbel</vt:lpstr>
      <vt:lpstr>Courier New</vt:lpstr>
      <vt:lpstr>Eurostile</vt:lpstr>
      <vt:lpstr>Symbol</vt:lpstr>
      <vt:lpstr>Tahoma</vt:lpstr>
      <vt:lpstr>Times New Roman</vt:lpstr>
      <vt:lpstr>Tw Cen MT</vt:lpstr>
      <vt:lpstr>Verdana</vt:lpstr>
      <vt:lpstr>Wingdings</vt:lpstr>
      <vt:lpstr>Multicolore</vt:lpstr>
      <vt:lpstr>Diapositiva</vt:lpstr>
      <vt:lpstr>Gruppi e stratificazioni  sociali</vt:lpstr>
      <vt:lpstr>Caste </vt:lpstr>
      <vt:lpstr>Presentazione standard di PowerPoint</vt:lpstr>
      <vt:lpstr>Presentazione standard di PowerPoint</vt:lpstr>
      <vt:lpstr>Classi sociali</vt:lpstr>
      <vt:lpstr>etnie</vt:lpstr>
      <vt:lpstr>Catalogo etnico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Selvaggio, fine ‘800</vt:lpstr>
      <vt:lpstr>Presentazione standard di PowerPoint</vt:lpstr>
      <vt:lpstr>NEO_RAZZISMI? </vt:lpstr>
      <vt:lpstr>Presentazione standard di PowerPoint</vt:lpstr>
      <vt:lpstr>NEO_RAZZISMI</vt:lpstr>
      <vt:lpstr>Gruppo etnico</vt:lpstr>
      <vt:lpstr>Modello generativo  (F.Barth, Ethnic groups and Boundaries, 1969)</vt:lpstr>
      <vt:lpstr>Zone liminali</vt:lpstr>
      <vt:lpstr>Strumentalizzazioni ideologiche</vt:lpstr>
      <vt:lpstr>Eccessi di cultura</vt:lpstr>
      <vt:lpstr>CONFLITTI DI CULTURE? </vt:lpstr>
      <vt:lpstr>Presentazione standard di PowerPoint</vt:lpstr>
      <vt:lpstr>E. Glissant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</dc:title>
  <cp:lastModifiedBy>ALTIN ROBERTA</cp:lastModifiedBy>
  <cp:revision>134</cp:revision>
  <dcterms:created xsi:type="dcterms:W3CDTF">2014-10-27T15:26:09Z</dcterms:created>
  <dcterms:modified xsi:type="dcterms:W3CDTF">2022-11-25T11:27:13Z</dcterms:modified>
</cp:coreProperties>
</file>