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37"/>
  </p:notesMasterIdLst>
  <p:handoutMasterIdLst>
    <p:handoutMasterId r:id="rId38"/>
  </p:handoutMasterIdLst>
  <p:sldIdLst>
    <p:sldId id="256" r:id="rId2"/>
    <p:sldId id="466" r:id="rId3"/>
    <p:sldId id="467" r:id="rId4"/>
    <p:sldId id="469" r:id="rId5"/>
    <p:sldId id="257" r:id="rId6"/>
    <p:sldId id="471" r:id="rId7"/>
    <p:sldId id="472" r:id="rId8"/>
    <p:sldId id="470" r:id="rId9"/>
    <p:sldId id="473" r:id="rId10"/>
    <p:sldId id="474" r:id="rId11"/>
    <p:sldId id="475" r:id="rId12"/>
    <p:sldId id="564" r:id="rId13"/>
    <p:sldId id="551" r:id="rId14"/>
    <p:sldId id="468" r:id="rId15"/>
    <p:sldId id="270" r:id="rId16"/>
    <p:sldId id="258" r:id="rId17"/>
    <p:sldId id="259" r:id="rId18"/>
    <p:sldId id="260" r:id="rId19"/>
    <p:sldId id="261" r:id="rId20"/>
    <p:sldId id="263" r:id="rId21"/>
    <p:sldId id="303" r:id="rId22"/>
    <p:sldId id="283" r:id="rId23"/>
    <p:sldId id="284" r:id="rId24"/>
    <p:sldId id="291" r:id="rId25"/>
    <p:sldId id="297" r:id="rId26"/>
    <p:sldId id="295" r:id="rId27"/>
    <p:sldId id="294" r:id="rId28"/>
    <p:sldId id="293" r:id="rId29"/>
    <p:sldId id="296" r:id="rId30"/>
    <p:sldId id="300" r:id="rId31"/>
    <p:sldId id="299" r:id="rId32"/>
    <p:sldId id="301" r:id="rId33"/>
    <p:sldId id="302" r:id="rId34"/>
    <p:sldId id="298" r:id="rId35"/>
    <p:sldId id="292" r:id="rId3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7"/>
  </p:normalViewPr>
  <p:slideViewPr>
    <p:cSldViewPr>
      <p:cViewPr varScale="1">
        <p:scale>
          <a:sx n="92" d="100"/>
          <a:sy n="92" d="100"/>
        </p:scale>
        <p:origin x="24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BE542F-7215-834F-BBD1-6005A821B8D1}" type="datetime1">
              <a:rPr lang="it-IT"/>
              <a:pPr>
                <a:defRPr/>
              </a:pPr>
              <a:t>25/11/22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7A5A6D-3116-B847-A054-70A9F86F9D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866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3DCCFA-EB37-1548-AA57-5DF8603ECAF0}" type="datetime1">
              <a:rPr lang="it-IT"/>
              <a:pPr>
                <a:defRPr/>
              </a:pPr>
              <a:t>25/11/22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273D64-D67B-CE40-9179-46C18AD410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436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566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BF2C6B1-86F7-463D-82D7-98F4B2B0FA48}" type="slidenum">
              <a:t>26</a:t>
            </a:fld>
            <a:endParaRPr lang="x-none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966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10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11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21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6FE7-6F23-AF42-BC3D-E28E184D9E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8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DB85-ACCC-6246-9831-08C521B537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81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6642-41D9-2148-91CD-B03FC6A6E0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48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15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b="1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BB50-2893-0C4D-906D-2D02A54EDD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529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b="1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0D9A-0738-8447-8180-70A7827E70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66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BF68-464E-F242-A696-B036746C10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92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9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Rectangle 10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E624-C0B0-E548-997D-C065FE23F8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802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b="1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4EBF-7A6A-574E-AE65-6FCEA1EBE8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870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E85F-2044-7844-89B0-B99748881F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96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9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B007-207B-C44D-9D09-FCC2BD4F7C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572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B8E6-0438-E54D-BB22-EBDB0786B3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28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0215-0E3A-41E0-BD0A-8FA80EDCB084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C857-5320-4843-8F40-37224859F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74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0215-0E3A-41E0-BD0A-8FA80EDCB084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C857-5320-4843-8F40-37224859F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445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303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182D-7140-D847-BB05-7419B8D246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6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287F-6B23-BA48-A9B4-7EBFCFA946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5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27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40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2AFB-E3F5-284E-A0FA-30ADC4FCBB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88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11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90C3-B42D-C546-834B-A877BCC323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13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5BFC-B45E-DB4F-9BDB-B865AC0239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08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1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75B0-745F-A740-91FB-CDFFD65811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64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5BC6-92B2-5C48-BD9D-EB77B63CBF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3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D64094-389F-7643-9E19-8AA58520B9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  <p:sldLayoutId id="2147484174" r:id="rId14"/>
    <p:sldLayoutId id="2147484175" r:id="rId15"/>
    <p:sldLayoutId id="2147484176" r:id="rId16"/>
    <p:sldLayoutId id="2147484177" r:id="rId17"/>
    <p:sldLayoutId id="2147484178" r:id="rId18"/>
    <p:sldLayoutId id="2147484179" r:id="rId19"/>
    <p:sldLayoutId id="2147484180" r:id="rId20"/>
    <p:sldLayoutId id="2147484181" r:id="rId21"/>
    <p:sldLayoutId id="2147484182" r:id="rId22"/>
    <p:sldLayoutId id="2147484183" r:id="rId23"/>
    <p:sldLayoutId id="2147484184" r:id="rId2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div.mmg.mpg.de/%23sydney-neighborhood?bubble;filter:NewIm?map;variables:2,1;mode:superdiversity?tree;year:2012;category:Humanitarian?sankey;year:2016?dashboard;filters:Female,55%20-%2064%20years,Southern%20and%20Eastern%20European,Total" TargetMode="External"/><Relationship Id="rId2" Type="http://schemas.openxmlformats.org/officeDocument/2006/relationships/hyperlink" Target="https://vimeo.com/31166716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-AHVnHxT38&amp;t=276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4Gq_byUuQ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ffHwQU9K3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Mediazione transculturale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Metodologie per ripensare </a:t>
            </a:r>
          </a:p>
          <a:p>
            <a:r>
              <a:rPr lang="it-IT" dirty="0"/>
              <a:t>i servivi, le migrazioni e le marginalità negli </a:t>
            </a:r>
            <a:r>
              <a:rPr lang="it-IT"/>
              <a:t>spazi urbani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396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Quindi….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460044"/>
            <a:ext cx="1880654" cy="2078618"/>
          </a:xfrm>
        </p:spPr>
      </p:pic>
      <p:pic>
        <p:nvPicPr>
          <p:cNvPr id="11" name="Segnaposto contenuto 10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98536" y="1756126"/>
            <a:ext cx="2415845" cy="2782536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655" y="1783588"/>
            <a:ext cx="2817882" cy="37059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381" y="1950736"/>
            <a:ext cx="1872106" cy="25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INTE(G)rare persone, non culture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Processi di INCLUSIONE/ESCLUSIONE nelle ARENE LOCALI</a:t>
            </a:r>
          </a:p>
          <a:p>
            <a:r>
              <a:rPr lang="it-IT"/>
              <a:t>Flussi transnazionali, inte(g)razione locale</a:t>
            </a:r>
          </a:p>
          <a:p>
            <a:r>
              <a:rPr lang="it-IT"/>
              <a:t>Arcipelago dei servizi, politiche pubbliche come costruzioni simbolico-discorsive</a:t>
            </a:r>
          </a:p>
          <a:p>
            <a:r>
              <a:rPr lang="it-IT"/>
              <a:t>Ricerca empirica, produzione sociale delle differenze (‘immigrati’ ‘rifugiati’ ‘stranieri’) attraverso leggi, rappresentazioni, pratiche</a:t>
            </a:r>
          </a:p>
          <a:p>
            <a:r>
              <a:rPr lang="it-IT"/>
              <a:t>Essenzialismo/paternalismo/differenzialismo culturale</a:t>
            </a:r>
          </a:p>
          <a:p>
            <a:r>
              <a:rPr lang="it-IT"/>
              <a:t>Funzione specchio delle Migrazioni (Sayad)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0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700" y="232531"/>
            <a:ext cx="7200900" cy="1485900"/>
          </a:xfrm>
        </p:spPr>
        <p:txBody>
          <a:bodyPr/>
          <a:lstStyle/>
          <a:p>
            <a:r>
              <a:rPr lang="it-IT" dirty="0"/>
              <a:t>Super-</a:t>
            </a:r>
            <a:r>
              <a:rPr lang="it-IT" dirty="0" err="1"/>
              <a:t>diversity</a:t>
            </a:r>
            <a:r>
              <a:rPr lang="it-IT" dirty="0"/>
              <a:t>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8700" y="975481"/>
            <a:ext cx="7601953" cy="3781926"/>
          </a:xfrm>
        </p:spPr>
        <p:txBody>
          <a:bodyPr/>
          <a:lstStyle/>
          <a:p>
            <a:r>
              <a:rPr lang="it-IT" dirty="0"/>
              <a:t>Fluidità dei tratti culturali e della diversità </a:t>
            </a:r>
          </a:p>
          <a:p>
            <a:r>
              <a:rPr lang="it-IT" dirty="0"/>
              <a:t>Attributi (straniero, immigrato, ecc.) non definiscono la persona </a:t>
            </a:r>
          </a:p>
          <a:p>
            <a:r>
              <a:rPr lang="it-IT" dirty="0"/>
              <a:t>Combinazione situata, eterogeneità di storie e contesti</a:t>
            </a:r>
          </a:p>
          <a:p>
            <a:endParaRPr lang="it-IT" dirty="0"/>
          </a:p>
        </p:txBody>
      </p:sp>
      <p:pic>
        <p:nvPicPr>
          <p:cNvPr id="4" name="Immagine 3" descr="SUPERDIVER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0995"/>
            <a:ext cx="3719828" cy="38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6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Luogo di origine (rurale/urbano/</a:t>
            </a:r>
            <a:r>
              <a:rPr lang="it-IT" dirty="0" err="1"/>
              <a:t>etno</a:t>
            </a:r>
            <a:r>
              <a:rPr lang="it-IT" dirty="0"/>
              <a:t>/linguistico)</a:t>
            </a:r>
          </a:p>
          <a:p>
            <a:r>
              <a:rPr lang="it-IT" dirty="0"/>
              <a:t>Etnia- nazionalità- Religione</a:t>
            </a:r>
          </a:p>
          <a:p>
            <a:r>
              <a:rPr lang="it-IT" dirty="0"/>
              <a:t>Identità locale, regionale</a:t>
            </a:r>
          </a:p>
          <a:p>
            <a:r>
              <a:rPr lang="it-IT" dirty="0"/>
              <a:t>Valori e pratiche </a:t>
            </a:r>
          </a:p>
          <a:p>
            <a:r>
              <a:rPr lang="it-IT" dirty="0"/>
              <a:t>Canale migratorio (genere, network lavorativo)</a:t>
            </a:r>
          </a:p>
          <a:p>
            <a:r>
              <a:rPr lang="it-IT" dirty="0"/>
              <a:t>Status legale</a:t>
            </a:r>
          </a:p>
          <a:p>
            <a:r>
              <a:rPr lang="it-IT" dirty="0"/>
              <a:t>Capitale umano, competenze, educazione</a:t>
            </a:r>
          </a:p>
          <a:p>
            <a:r>
              <a:rPr lang="it-IT" dirty="0"/>
              <a:t>Località di inserimento: spazi e tempi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Visual superdiversity</a:t>
            </a:r>
            <a:endParaRPr lang="it-IT" dirty="0"/>
          </a:p>
        </p:txBody>
      </p:sp>
      <p:sp>
        <p:nvSpPr>
          <p:cNvPr id="5" name="CasellaDiTesto 4">
            <a:hlinkClick r:id="rId3"/>
          </p:cNvPr>
          <p:cNvSpPr txBox="1"/>
          <p:nvPr/>
        </p:nvSpPr>
        <p:spPr>
          <a:xfrm>
            <a:off x="498474" y="978182"/>
            <a:ext cx="8782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urostile"/>
              </a:rPr>
              <a:t> </a:t>
            </a:r>
            <a:r>
              <a:rPr lang="en-GB" sz="2800" b="1" cap="all" dirty="0" err="1">
                <a:latin typeface="Eurostile"/>
              </a:rPr>
              <a:t>Super_diversity</a:t>
            </a:r>
            <a:r>
              <a:rPr lang="en-GB" sz="2800" b="1" cap="all" dirty="0">
                <a:latin typeface="Eurostile"/>
              </a:rPr>
              <a:t> </a:t>
            </a:r>
            <a:r>
              <a:rPr lang="en-GB" sz="2800" b="1" dirty="0">
                <a:latin typeface="Eurostile"/>
              </a:rPr>
              <a:t>S. </a:t>
            </a:r>
            <a:r>
              <a:rPr lang="en-GB" sz="2800" b="1" dirty="0" err="1">
                <a:latin typeface="Eurostile"/>
              </a:rPr>
              <a:t>Vertovec</a:t>
            </a:r>
            <a:endParaRPr lang="en-GB" sz="2800" b="1" dirty="0">
              <a:latin typeface="Eurostile"/>
            </a:endParaRPr>
          </a:p>
          <a:p>
            <a:endParaRPr lang="en-GB" sz="2800" b="1" dirty="0">
              <a:solidFill>
                <a:srgbClr val="FAC810"/>
              </a:solidFill>
              <a:latin typeface="Eurostile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620A6C-CEF7-0D46-9D59-91C5866E77BD}"/>
              </a:ext>
            </a:extLst>
          </p:cNvPr>
          <p:cNvSpPr txBox="1"/>
          <p:nvPr/>
        </p:nvSpPr>
        <p:spPr>
          <a:xfrm>
            <a:off x="685800" y="632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Vertovec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38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Servizi che costruiscono l’immigrato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8700" y="2286000"/>
            <a:ext cx="5067300" cy="358140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Public </a:t>
            </a:r>
            <a:r>
              <a:rPr lang="it-IT" dirty="0" err="1"/>
              <a:t>pedagogy</a:t>
            </a:r>
            <a:r>
              <a:rPr lang="it-IT" dirty="0"/>
              <a:t> </a:t>
            </a:r>
          </a:p>
          <a:p>
            <a:r>
              <a:rPr lang="it-IT" dirty="0"/>
              <a:t>Costruzione dell’idea di cittadinanza attraverso i servizi </a:t>
            </a:r>
          </a:p>
          <a:p>
            <a:r>
              <a:rPr lang="it-IT" dirty="0"/>
              <a:t>“Gli immigrati imparano che cosa la società ricevente si aspetta da loro, nella vita di tutti i giorni, e poi si comportano in modo culturalmente appropriato, ma scelgono di mantenere la propria identità culturale” (</a:t>
            </a:r>
            <a:r>
              <a:rPr lang="it-IT" dirty="0" err="1"/>
              <a:t>Yan</a:t>
            </a:r>
            <a:r>
              <a:rPr lang="it-IT" dirty="0"/>
              <a:t> e </a:t>
            </a:r>
            <a:r>
              <a:rPr lang="it-IT" dirty="0" err="1"/>
              <a:t>Lan</a:t>
            </a:r>
            <a:r>
              <a:rPr lang="it-IT" dirty="0"/>
              <a:t> 2000).</a:t>
            </a:r>
          </a:p>
        </p:txBody>
      </p:sp>
      <p:pic>
        <p:nvPicPr>
          <p:cNvPr id="5" name="Immagine 4" descr="da-rifugiati-a-cittadini-7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2171700"/>
            <a:ext cx="26765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Ricerca-azione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2907" y="1626925"/>
            <a:ext cx="8274843" cy="45720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Minoranze come ‘problemi’, rendimento e integrazione</a:t>
            </a:r>
          </a:p>
          <a:p>
            <a:r>
              <a:rPr lang="it-IT" dirty="0" err="1"/>
              <a:t>J.Ogbu</a:t>
            </a:r>
            <a:r>
              <a:rPr lang="it-IT" dirty="0"/>
              <a:t>, modello ecologico-culturale multilivello: </a:t>
            </a:r>
            <a:r>
              <a:rPr lang="it-IT" dirty="0" err="1"/>
              <a:t>migr</a:t>
            </a:r>
            <a:r>
              <a:rPr lang="it-IT" dirty="0"/>
              <a:t>. (in)volontaria, autonoma </a:t>
            </a:r>
          </a:p>
          <a:p>
            <a:r>
              <a:rPr lang="it-IT" dirty="0"/>
              <a:t>Spazi, </a:t>
            </a:r>
            <a:r>
              <a:rPr lang="it-IT" dirty="0">
                <a:solidFill>
                  <a:schemeClr val="accent1"/>
                </a:solidFill>
              </a:rPr>
              <a:t>micro-etnografie fuori e dentro i servizi </a:t>
            </a:r>
            <a:r>
              <a:rPr lang="it-IT" dirty="0"/>
              <a:t>socio-educativi</a:t>
            </a:r>
          </a:p>
          <a:p>
            <a:r>
              <a:rPr lang="it-IT" dirty="0"/>
              <a:t>Cittadino, cittadinanza, diritti umani e social </a:t>
            </a:r>
            <a:r>
              <a:rPr lang="it-IT" dirty="0" err="1"/>
              <a:t>justice</a:t>
            </a:r>
            <a:endParaRPr lang="it-IT" dirty="0"/>
          </a:p>
          <a:p>
            <a:r>
              <a:rPr lang="it-IT" dirty="0"/>
              <a:t>Relazione educativa e con le famiglie centrale</a:t>
            </a:r>
          </a:p>
          <a:p>
            <a:r>
              <a:rPr lang="it-IT" dirty="0"/>
              <a:t>Fallimento della politica educativa con assimilazione (</a:t>
            </a:r>
            <a:r>
              <a:rPr lang="it-IT" dirty="0" err="1"/>
              <a:t>etnicizzazione</a:t>
            </a:r>
            <a:r>
              <a:rPr lang="it-IT" dirty="0"/>
              <a:t> e </a:t>
            </a:r>
            <a:r>
              <a:rPr lang="it-IT" dirty="0" err="1"/>
              <a:t>labelling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Non retoriche dell’INTERCULTURA, </a:t>
            </a:r>
            <a:r>
              <a:rPr lang="it-IT" dirty="0">
                <a:solidFill>
                  <a:srgbClr val="FF0000"/>
                </a:solidFill>
              </a:rPr>
              <a:t>ma prassi TRANSCULTURALI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182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Esercizi di prova transculturale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110737"/>
            <a:ext cx="7772400" cy="3733800"/>
          </a:xfrm>
        </p:spPr>
        <p:txBody>
          <a:bodyPr>
            <a:normAutofit/>
          </a:bodyPr>
          <a:lstStyle/>
          <a:p>
            <a:r>
              <a:rPr lang="it-IT" dirty="0"/>
              <a:t>Come mi comporterei se l’utente/paziente fosse italiana/o? </a:t>
            </a:r>
          </a:p>
          <a:p>
            <a:endParaRPr lang="it-IT" dirty="0"/>
          </a:p>
          <a:p>
            <a:r>
              <a:rPr lang="it-IT" dirty="0"/>
              <a:t>Cosa si sta ripetendo più volte nella relazione? Cosa continua a dirmi l’utente/paziente anche se a me non sembra rilevante?  </a:t>
            </a:r>
          </a:p>
          <a:p>
            <a:endParaRPr lang="it-IT" dirty="0"/>
          </a:p>
          <a:p>
            <a:r>
              <a:rPr lang="it-IT" dirty="0"/>
              <a:t>Attenzione alla comunicazione: prossemica, emotiva, cinesica e linguistica.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389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Categorie linguistiche come costruzione di alterità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133600"/>
            <a:ext cx="7632700" cy="4343400"/>
          </a:xfrm>
        </p:spPr>
        <p:txBody>
          <a:bodyPr>
            <a:normAutofit fontScale="32500" lnSpcReduction="20000"/>
          </a:bodyPr>
          <a:lstStyle/>
          <a:p>
            <a:r>
              <a:rPr lang="it-IT" sz="5500" dirty="0">
                <a:cs typeface="Calibri" panose="020F0502020204030204" pitchFamily="34" charset="0"/>
              </a:rPr>
              <a:t>Clandestino, vucumprà, badante, extracomunitario (non sono neutre)</a:t>
            </a:r>
          </a:p>
          <a:p>
            <a:r>
              <a:rPr lang="it-IT" sz="5500" dirty="0">
                <a:cs typeface="Calibri" panose="020F0502020204030204" pitchFamily="34" charset="0"/>
              </a:rPr>
              <a:t>Etnia/ etnico (</a:t>
            </a:r>
            <a:r>
              <a:rPr lang="it-IT" sz="5500" dirty="0" err="1">
                <a:cs typeface="Calibri" panose="020F0502020204030204" pitchFamily="34" charset="0"/>
              </a:rPr>
              <a:t>cous</a:t>
            </a:r>
            <a:r>
              <a:rPr lang="it-IT" sz="5500" dirty="0">
                <a:cs typeface="Calibri" panose="020F0502020204030204" pitchFamily="34" charset="0"/>
              </a:rPr>
              <a:t> </a:t>
            </a:r>
            <a:r>
              <a:rPr lang="it-IT" sz="5500" dirty="0" err="1">
                <a:cs typeface="Calibri" panose="020F0502020204030204" pitchFamily="34" charset="0"/>
              </a:rPr>
              <a:t>cous</a:t>
            </a:r>
            <a:r>
              <a:rPr lang="it-IT" sz="5500" dirty="0">
                <a:cs typeface="Calibri" panose="020F0502020204030204" pitchFamily="34" charset="0"/>
              </a:rPr>
              <a:t> / polenta) ; Reciprocità. </a:t>
            </a:r>
          </a:p>
          <a:p>
            <a:r>
              <a:rPr lang="it-IT" sz="5500" dirty="0">
                <a:cs typeface="Calibri" panose="020F0502020204030204" pitchFamily="34" charset="0"/>
              </a:rPr>
              <a:t>Aggettivi e pronomi possessivi (che naturalizzano le appartenenze):</a:t>
            </a:r>
          </a:p>
          <a:p>
            <a:pPr marL="68580" indent="0">
              <a:buNone/>
            </a:pPr>
            <a:r>
              <a:rPr lang="it-IT" sz="5500" dirty="0">
                <a:cs typeface="Calibri" panose="020F0502020204030204" pitchFamily="34" charset="0"/>
              </a:rPr>
              <a:t>	es. I minori stranieri non accompagnati non sono come i 		NOSTRI, sono più adulti</a:t>
            </a:r>
            <a:r>
              <a:rPr lang="is-IS" sz="5500" dirty="0">
                <a:cs typeface="Calibri" panose="020F0502020204030204" pitchFamily="34" charset="0"/>
              </a:rPr>
              <a:t>…</a:t>
            </a:r>
          </a:p>
          <a:p>
            <a:pPr marL="68580" indent="0">
              <a:buNone/>
            </a:pPr>
            <a:r>
              <a:rPr lang="is-IS" sz="5500" dirty="0">
                <a:cs typeface="Calibri" panose="020F0502020204030204" pitchFamily="34" charset="0"/>
              </a:rPr>
              <a:t>	Noi trattiamo gli utenti immigrati come i nostri, senza alcuna 	differenza.	</a:t>
            </a:r>
          </a:p>
          <a:p>
            <a:pPr marL="68580" indent="0">
              <a:buNone/>
            </a:pPr>
            <a:r>
              <a:rPr lang="is-IS" sz="5500" dirty="0">
                <a:cs typeface="Calibri" panose="020F0502020204030204" pitchFamily="34" charset="0"/>
              </a:rPr>
              <a:t>	Noi.... </a:t>
            </a:r>
            <a:r>
              <a:rPr lang="it-IT" sz="5500" dirty="0">
                <a:cs typeface="Calibri" panose="020F0502020204030204" pitchFamily="34" charset="0"/>
              </a:rPr>
              <a:t>L</a:t>
            </a:r>
            <a:r>
              <a:rPr lang="is-IS" sz="5500" dirty="0">
                <a:cs typeface="Calibri" panose="020F0502020204030204" pitchFamily="34" charset="0"/>
              </a:rPr>
              <a:t>oro... </a:t>
            </a:r>
          </a:p>
          <a:p>
            <a:r>
              <a:rPr lang="is-IS" sz="5500" dirty="0">
                <a:cs typeface="Calibri" panose="020F0502020204030204" pitchFamily="34" charset="0"/>
              </a:rPr>
              <a:t>Infantilizzazione: i ‘ragazzi’ , come figli...fratelli...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447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dimensioni specifiche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Richiedenti asilo o protezione</a:t>
            </a:r>
          </a:p>
          <a:p>
            <a:r>
              <a:rPr lang="it-IT" dirty="0"/>
              <a:t>Famiglie : donne, G1,2 </a:t>
            </a:r>
            <a:r>
              <a:rPr lang="is-IS" dirty="0"/>
              <a:t>…</a:t>
            </a:r>
            <a:endParaRPr lang="it-IT" dirty="0"/>
          </a:p>
          <a:p>
            <a:r>
              <a:rPr lang="it-IT" dirty="0"/>
              <a:t>Minori non accompagnati</a:t>
            </a:r>
          </a:p>
          <a:p>
            <a:r>
              <a:rPr lang="it-IT" dirty="0"/>
              <a:t>Vittime di violenza, tratta</a:t>
            </a:r>
          </a:p>
          <a:p>
            <a:r>
              <a:rPr lang="it-IT" dirty="0"/>
              <a:t>Rom e sinti</a:t>
            </a:r>
          </a:p>
          <a:p>
            <a:r>
              <a:rPr lang="it-IT" dirty="0"/>
              <a:t>Senza casa</a:t>
            </a:r>
          </a:p>
          <a:p>
            <a:r>
              <a:rPr lang="it-IT" dirty="0"/>
              <a:t>Carcere</a:t>
            </a:r>
          </a:p>
          <a:p>
            <a:r>
              <a:rPr lang="it-IT" dirty="0"/>
              <a:t>Psichiatria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7530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Analisi di casi: Elementi da esplorare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Progetto migratorio</a:t>
            </a:r>
          </a:p>
          <a:p>
            <a:endParaRPr lang="it-IT" dirty="0"/>
          </a:p>
          <a:p>
            <a:r>
              <a:rPr lang="it-IT" dirty="0"/>
              <a:t>Elementi del percorso migratorio</a:t>
            </a:r>
          </a:p>
          <a:p>
            <a:pPr marL="811530" lvl="1" indent="-342900">
              <a:buAutoNum type="arabicParenR"/>
            </a:pPr>
            <a:r>
              <a:rPr lang="it-IT" dirty="0"/>
              <a:t>status giuridico</a:t>
            </a:r>
          </a:p>
          <a:p>
            <a:pPr marL="811530" lvl="1" indent="-342900">
              <a:buAutoNum type="arabicParenR"/>
            </a:pPr>
            <a:r>
              <a:rPr lang="it-IT" dirty="0"/>
              <a:t>tappe del percorso</a:t>
            </a:r>
          </a:p>
          <a:p>
            <a:pPr marL="811530" lvl="1" indent="-342900">
              <a:buAutoNum type="arabicParenR"/>
            </a:pPr>
            <a:r>
              <a:rPr lang="it-IT" dirty="0"/>
              <a:t>situazione occupazionale</a:t>
            </a:r>
          </a:p>
          <a:p>
            <a:pPr marL="811530" lvl="1" indent="-342900">
              <a:buAutoNum type="arabicParenR"/>
            </a:pPr>
            <a:r>
              <a:rPr lang="it-IT" dirty="0"/>
              <a:t>Famiglia e reti </a:t>
            </a:r>
          </a:p>
          <a:p>
            <a:pPr marL="811530" lvl="1" indent="-342900">
              <a:buAutoNum type="arabicParenR"/>
            </a:pPr>
            <a:r>
              <a:rPr lang="it-IT" dirty="0"/>
              <a:t>Contesto culturale (valori, pratiche, credenze) (rurale/urbano)</a:t>
            </a:r>
          </a:p>
          <a:p>
            <a:pPr marL="811530" lvl="1" indent="-342900">
              <a:buAutoNum type="arabicParenR"/>
            </a:pPr>
            <a:r>
              <a:rPr lang="it-IT" dirty="0"/>
              <a:t>Discriminazione percepita</a:t>
            </a:r>
          </a:p>
        </p:txBody>
      </p:sp>
    </p:spTree>
    <p:extLst>
      <p:ext uri="{BB962C8B-B14F-4D97-AF65-F5344CB8AC3E}">
        <p14:creationId xmlns:p14="http://schemas.microsoft.com/office/powerpoint/2010/main" val="350891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Strumenti per la pratica interculturale nei servizi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/>
              <a:t>Approccio antropologico e metodo etnografico</a:t>
            </a:r>
          </a:p>
          <a:p>
            <a:r>
              <a:rPr lang="it-IT"/>
              <a:t>Diversità, migrazioni e disuguaglianze</a:t>
            </a:r>
          </a:p>
          <a:p>
            <a:r>
              <a:rPr lang="it-IT"/>
              <a:t>Lavorare con utenza migrante/straniera</a:t>
            </a:r>
          </a:p>
          <a:p>
            <a:r>
              <a:rPr lang="it-IT"/>
              <a:t>Antidiscriminazione e super-diversità</a:t>
            </a:r>
          </a:p>
          <a:p>
            <a:endParaRPr lang="it-IT"/>
          </a:p>
          <a:p>
            <a:r>
              <a:rPr lang="it-IT"/>
              <a:t>Accesso ai servizi: welfare come soglia di in/ex-clusione</a:t>
            </a:r>
          </a:p>
          <a:p>
            <a:r>
              <a:rPr lang="it-IT"/>
              <a:t>Dalla prima accoglienza all’inclusione</a:t>
            </a:r>
          </a:p>
          <a:p>
            <a:r>
              <a:rPr lang="it-IT"/>
              <a:t>Migranti donne, minori G2, richiedenti asilo e rifugiati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Metodologie per identità mobili </a:t>
            </a:r>
            <a:br>
              <a:rPr lang="it-IT" dirty="0"/>
            </a:br>
            <a:r>
              <a:rPr lang="it-IT" dirty="0"/>
              <a:t>su terreno comune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098526"/>
            <a:ext cx="7772400" cy="3733800"/>
          </a:xfrm>
        </p:spPr>
        <p:txBody>
          <a:bodyPr/>
          <a:lstStyle/>
          <a:p>
            <a:r>
              <a:rPr lang="it-IT" dirty="0"/>
              <a:t>Interviste (semi-strutturate e video)</a:t>
            </a:r>
          </a:p>
          <a:p>
            <a:r>
              <a:rPr lang="it-IT" dirty="0"/>
              <a:t>Questionari</a:t>
            </a:r>
          </a:p>
          <a:p>
            <a:r>
              <a:rPr lang="it-IT" dirty="0"/>
              <a:t>Focus </a:t>
            </a:r>
            <a:r>
              <a:rPr lang="it-IT" dirty="0" err="1"/>
              <a:t>group</a:t>
            </a:r>
            <a:endParaRPr lang="it-IT" dirty="0"/>
          </a:p>
          <a:p>
            <a:r>
              <a:rPr lang="it-IT" dirty="0"/>
              <a:t>Osservazione partecipante</a:t>
            </a:r>
          </a:p>
          <a:p>
            <a:r>
              <a:rPr lang="it-IT" dirty="0" err="1"/>
              <a:t>Foto-elicitation</a:t>
            </a:r>
            <a:endParaRPr lang="it-IT" dirty="0"/>
          </a:p>
          <a:p>
            <a:r>
              <a:rPr lang="it-IT" dirty="0"/>
              <a:t>Social </a:t>
            </a:r>
            <a:r>
              <a:rPr lang="it-IT" dirty="0" err="1"/>
              <a:t>mapping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3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Migrazioni di ritorno </a:t>
            </a:r>
            <a:br>
              <a:rPr lang="it-IT" dirty="0"/>
            </a:br>
            <a:r>
              <a:rPr lang="it-IT" sz="2000" dirty="0"/>
              <a:t>(</a:t>
            </a:r>
            <a:r>
              <a:rPr lang="it-IT" sz="2000" dirty="0" err="1"/>
              <a:t>Maitilasso</a:t>
            </a:r>
            <a:r>
              <a:rPr lang="it-IT" sz="2000" dirty="0"/>
              <a:t> in Riccio 2014: 233)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Transnazionalismo (es. Marocco), circolazione multipolare</a:t>
            </a:r>
          </a:p>
          <a:p>
            <a:r>
              <a:rPr lang="it-IT" dirty="0"/>
              <a:t>(IN)Volontarietà, informazione </a:t>
            </a:r>
          </a:p>
          <a:p>
            <a:r>
              <a:rPr lang="it-IT" dirty="0"/>
              <a:t>Nuova agenda per la cooperazione allo sviluppo </a:t>
            </a:r>
          </a:p>
          <a:p>
            <a:r>
              <a:rPr lang="it-IT" dirty="0"/>
              <a:t>Migrazione non individuale ma socializzata</a:t>
            </a:r>
          </a:p>
          <a:p>
            <a:r>
              <a:rPr lang="it-IT" dirty="0"/>
              <a:t>Migranti come broker di co-sviluppo (</a:t>
            </a:r>
            <a:r>
              <a:rPr lang="it-IT" dirty="0" err="1"/>
              <a:t>Marabello</a:t>
            </a:r>
            <a:r>
              <a:rPr lang="it-IT" dirty="0"/>
              <a:t> in Riccio: 245), intermediazione e azioni bifocali</a:t>
            </a:r>
          </a:p>
          <a:p>
            <a:r>
              <a:rPr lang="it-IT" dirty="0"/>
              <a:t>Competenze di rete, </a:t>
            </a:r>
            <a:r>
              <a:rPr lang="it-IT" i="1" dirty="0" err="1"/>
              <a:t>homecoming</a:t>
            </a:r>
            <a:r>
              <a:rPr lang="it-IT" dirty="0"/>
              <a:t>, processo dinamico e ambivalente</a:t>
            </a:r>
          </a:p>
        </p:txBody>
      </p:sp>
    </p:spTree>
    <p:extLst>
      <p:ext uri="{BB962C8B-B14F-4D97-AF65-F5344CB8AC3E}">
        <p14:creationId xmlns:p14="http://schemas.microsoft.com/office/powerpoint/2010/main" val="3464310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latin typeface="Rockwell" charset="0"/>
                <a:ea typeface="ＭＳ Ｐゴシック" charset="0"/>
                <a:cs typeface="ＭＳ Ｐゴシック" charset="0"/>
              </a:rPr>
              <a:t>Cittadinanza e associazioni di seconde generazioni </a:t>
            </a:r>
          </a:p>
        </p:txBody>
      </p:sp>
      <p:sp>
        <p:nvSpPr>
          <p:cNvPr id="4505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Legge sulla cittadinanza 1992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ius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sanguinis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 (soli,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culturae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), naturalizzazione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Bologna: Giovani Musulmani Italia,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Next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 Generation,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Yahib</a:t>
            </a:r>
            <a:endParaRPr lang="it-IT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Associazioni via web, poi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territorializzazione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  <a:hlinkClick r:id="rId2"/>
              </a:rPr>
              <a:t>https://www.youtube.com/watch?v=R4Gq_byUuQA</a:t>
            </a:r>
            <a:endParaRPr lang="it-IT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it-IT" dirty="0">
                <a:latin typeface="Rockwell" charset="0"/>
                <a:ea typeface="ＭＳ Ｐゴシック" charset="0"/>
              </a:rPr>
              <a:t>Lotta alle discriminazioni e stereotipi</a:t>
            </a:r>
          </a:p>
          <a:p>
            <a:pPr lvl="1"/>
            <a:r>
              <a:rPr lang="it-IT" dirty="0">
                <a:latin typeface="Rockwell" charset="0"/>
                <a:ea typeface="ＭＳ Ｐゴシック" charset="0"/>
              </a:rPr>
              <a:t>Pari opportunità più che diritto alla differenza</a:t>
            </a:r>
          </a:p>
          <a:p>
            <a:pPr lvl="1"/>
            <a:r>
              <a:rPr lang="it-IT" dirty="0">
                <a:latin typeface="Rockwell" charset="0"/>
                <a:ea typeface="ＭＳ Ｐゴシック" charset="0"/>
              </a:rPr>
              <a:t>Diritto di affermazione e mobilità sociale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Rockwell" charset="0"/>
                <a:ea typeface="ＭＳ Ｐゴシック" charset="0"/>
                <a:cs typeface="ＭＳ Ｐゴシック" charset="0"/>
              </a:rPr>
              <a:t>Rete G2- seconde generazioni</a:t>
            </a:r>
          </a:p>
        </p:txBody>
      </p:sp>
      <p:sp>
        <p:nvSpPr>
          <p:cNvPr id="4608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Accesso alla cittadinanza con pari opportunità e diritti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Non vogliono essere </a:t>
            </a:r>
            <a:r>
              <a:rPr lang="ja-JP" altLang="it-IT" dirty="0">
                <a:latin typeface="Rockwell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dirty="0">
                <a:latin typeface="Rockwell" charset="0"/>
                <a:ea typeface="ＭＳ Ｐゴシック" charset="0"/>
                <a:cs typeface="ＭＳ Ｐゴシック" charset="0"/>
              </a:rPr>
              <a:t>integrati</a:t>
            </a:r>
            <a:r>
              <a:rPr lang="ja-JP" altLang="it-IT" dirty="0">
                <a:latin typeface="Rockwell" charset="0"/>
                <a:ea typeface="ＭＳ Ｐゴシック" charset="0"/>
                <a:cs typeface="ＭＳ Ｐゴシック" charset="0"/>
              </a:rPr>
              <a:t>’</a:t>
            </a:r>
            <a:endParaRPr lang="it-IT" altLang="ja-JP" dirty="0">
              <a:latin typeface="Rockwell" charset="0"/>
              <a:ea typeface="ＭＳ Ｐゴシック" charset="0"/>
              <a:cs typeface="ＭＳ Ｐゴシック" charset="0"/>
            </a:endParaRP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Critica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all</a:t>
            </a:r>
            <a:r>
              <a:rPr lang="it-IT" altLang="ja-JP" dirty="0" err="1">
                <a:latin typeface="Rockwell" charset="0"/>
                <a:ea typeface="ＭＳ Ｐゴシック" charset="0"/>
                <a:cs typeface="ＭＳ Ｐゴシック" charset="0"/>
              </a:rPr>
              <a:t>essenzialismo</a:t>
            </a:r>
            <a:r>
              <a:rPr lang="it-IT" altLang="ja-JP" dirty="0">
                <a:latin typeface="Rockwell" charset="0"/>
                <a:ea typeface="ＭＳ Ｐゴシック" charset="0"/>
                <a:cs typeface="ＭＳ Ｐゴシック" charset="0"/>
              </a:rPr>
              <a:t> culturale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Transnazionalismo radicato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Rischio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razzializzazione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/radicalizzazione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Richiesta di riconoscimento a prescindere dalle origini: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citizenship</a:t>
            </a:r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, cittadinanza partecipata, appartenenza al territorio</a:t>
            </a:r>
          </a:p>
          <a:p>
            <a:r>
              <a:rPr lang="it-IT" dirty="0">
                <a:latin typeface="Rockwell" charset="0"/>
                <a:ea typeface="ＭＳ Ｐゴシック" charset="0"/>
                <a:cs typeface="ＭＳ Ｐゴシック" charset="0"/>
                <a:hlinkClick r:id="rId2"/>
              </a:rPr>
              <a:t>arlef</a:t>
            </a:r>
            <a:endParaRPr lang="it-IT" dirty="0"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Intercultura/inclusione: progetto socio-politico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«</a:t>
            </a:r>
            <a:r>
              <a:rPr lang="it-IT" dirty="0">
                <a:solidFill>
                  <a:srgbClr val="FF0000"/>
                </a:solidFill>
              </a:rPr>
              <a:t>La via italiana </a:t>
            </a:r>
            <a:r>
              <a:rPr lang="it-IT" dirty="0" err="1">
                <a:solidFill>
                  <a:srgbClr val="FF0000"/>
                </a:solidFill>
              </a:rPr>
              <a:t>all’intercultura</a:t>
            </a:r>
            <a:r>
              <a:rPr lang="it-IT" dirty="0">
                <a:solidFill>
                  <a:srgbClr val="FF0000"/>
                </a:solidFill>
              </a:rPr>
              <a:t>», </a:t>
            </a:r>
            <a:r>
              <a:rPr lang="it-IT" dirty="0"/>
              <a:t>redatto dall’Osservatorio nazionale per l’integrazione degli alunni stranieri e l’educazione interculturale e adottato nel 2007 dal Ministero della Pubblica Istruzione (MPI, 2007)</a:t>
            </a:r>
          </a:p>
          <a:p>
            <a:r>
              <a:rPr lang="it-IT" dirty="0"/>
              <a:t>La ricerca teorica e empirica ha rivelato come il modello dell’educazione interculturale sia da un lato ambiguo e non adeguatamente fondato teoricamente (</a:t>
            </a:r>
            <a:r>
              <a:rPr lang="it-IT" dirty="0" err="1"/>
              <a:t>Gundara</a:t>
            </a:r>
            <a:r>
              <a:rPr lang="it-IT" dirty="0"/>
              <a:t>&amp; Jacobs, 2000; </a:t>
            </a:r>
            <a:r>
              <a:rPr lang="it-IT" dirty="0" err="1"/>
              <a:t>Gundara&amp;Portera</a:t>
            </a:r>
            <a:r>
              <a:rPr lang="it-IT" dirty="0"/>
              <a:t>, 2008; Abdallah-</a:t>
            </a:r>
            <a:r>
              <a:rPr lang="it-IT" dirty="0" err="1"/>
              <a:t>Pretceille</a:t>
            </a:r>
            <a:r>
              <a:rPr lang="it-IT" dirty="0"/>
              <a:t>, 1999) e, dall’altro, non sia stato in grado di promuovere i cambiamenti auspicati. </a:t>
            </a:r>
          </a:p>
          <a:p>
            <a:r>
              <a:rPr lang="it-IT" dirty="0"/>
              <a:t>Appare anzi uno strumento inefficace ad affrontare le sfide dell’integrazione, al punto che alcuni lo hanno ritenuto un orientamento astratto e incapace di produrre delle pratiche coerenti (Donati, 2008; </a:t>
            </a:r>
            <a:r>
              <a:rPr lang="it-IT" dirty="0" err="1"/>
              <a:t>Bhatti</a:t>
            </a:r>
            <a:r>
              <a:rPr lang="it-IT" dirty="0"/>
              <a:t> et al., 2007; Tarozzi, 2006; 2012a; </a:t>
            </a:r>
            <a:r>
              <a:rPr lang="it-IT" dirty="0" err="1"/>
              <a:t>Coulby</a:t>
            </a:r>
            <a:r>
              <a:rPr lang="it-IT" dirty="0"/>
              <a:t>, 2006; </a:t>
            </a:r>
            <a:r>
              <a:rPr lang="it-IT" dirty="0" err="1"/>
              <a:t>Gorski</a:t>
            </a:r>
            <a:r>
              <a:rPr lang="it-IT" dirty="0"/>
              <a:t>, 2006;Gorski, 2008).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006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costruire cittadinanze inclusive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L’educazione interculturale per poter essere praticabile richiederebbe di essere reinterpretata all’interno di un quadro di </a:t>
            </a:r>
            <a:r>
              <a:rPr lang="it-IT" b="1" dirty="0"/>
              <a:t>educazione alla cittadinanza attiva</a:t>
            </a:r>
            <a:r>
              <a:rPr lang="it-IT" dirty="0"/>
              <a:t>, che fornisca una </a:t>
            </a:r>
            <a:r>
              <a:rPr lang="it-IT" b="1" dirty="0"/>
              <a:t>cornice di giustizia sociale </a:t>
            </a:r>
            <a:r>
              <a:rPr lang="it-IT" dirty="0"/>
              <a:t>e ricomprenda istanze sociali in grado di dare senso a finalità di dialogo interculturale fra eguali.</a:t>
            </a:r>
          </a:p>
          <a:p>
            <a:r>
              <a:rPr lang="it-IT" dirty="0"/>
              <a:t>Ricomprendere il dialogo interculturale entro la più ampia nozione di educazione alla cittadinanza consentirebbe di </a:t>
            </a:r>
            <a:r>
              <a:rPr lang="it-IT" b="1" dirty="0"/>
              <a:t>superare la visione della gestione della differenza culturale come un’emergenza sociale </a:t>
            </a:r>
            <a:r>
              <a:rPr lang="it-IT" dirty="0"/>
              <a:t>da risolvere, e operare invece per </a:t>
            </a:r>
            <a:r>
              <a:rPr lang="it-IT" b="1" dirty="0"/>
              <a:t>costruire maggiore coesione sociale</a:t>
            </a:r>
            <a:r>
              <a:rPr lang="it-IT" dirty="0"/>
              <a:t> in comunità che sono ormai stabilmente multiculturali </a:t>
            </a:r>
            <a:r>
              <a:rPr lang="it-IT" b="1" dirty="0"/>
              <a:t>garantendo a tutti i futuri cittadini una formazione adeguata </a:t>
            </a:r>
            <a:r>
              <a:rPr lang="it-IT" dirty="0"/>
              <a:t>che consenta loro di partecipare attivamente alla vita sociale e culturale dei territori in cui abitano (Tarozzi, 2013)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5651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Oltre l’orizzonte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sz="half" idx="1"/>
          </p:nvPr>
        </p:nvSpPr>
        <p:spPr>
          <a:xfrm>
            <a:off x="768095" y="2286000"/>
            <a:ext cx="3566160" cy="2811026"/>
          </a:xfrm>
        </p:spPr>
        <p:txBody>
          <a:bodyPr>
            <a:spAutoFit/>
          </a:bodyPr>
          <a:lstStyle/>
          <a:p>
            <a:pPr lvl="0"/>
            <a:endParaRPr lang="x-none" dirty="0"/>
          </a:p>
          <a:p>
            <a:pPr lvl="0"/>
            <a:r>
              <a:rPr lang="x-none" dirty="0"/>
              <a:t>"Se i ragazzi stranieri resteranno relegati in ruoli subalterni, come gran parte dei loro genitori, l'intercultura resterà una parola vuota." (</a:t>
            </a:r>
            <a:r>
              <a:rPr lang="it-IT" dirty="0"/>
              <a:t>Dalla </a:t>
            </a:r>
            <a:r>
              <a:rPr lang="it-IT" dirty="0" err="1"/>
              <a:t>Zuanna</a:t>
            </a:r>
            <a:r>
              <a:rPr lang="it-IT" dirty="0"/>
              <a:t> et </a:t>
            </a:r>
            <a:r>
              <a:rPr lang="it-IT" dirty="0" err="1"/>
              <a:t>alii</a:t>
            </a:r>
            <a:r>
              <a:rPr lang="it-IT" dirty="0"/>
              <a:t>, 2009:29</a:t>
            </a:r>
            <a:r>
              <a:rPr lang="x-none" dirty="0"/>
              <a:t>)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17" y="1643981"/>
            <a:ext cx="2793709" cy="3724945"/>
          </a:xfrm>
        </p:spPr>
      </p:pic>
    </p:spTree>
    <p:extLst>
      <p:ext uri="{BB962C8B-B14F-4D97-AF65-F5344CB8AC3E}">
        <p14:creationId xmlns:p14="http://schemas.microsoft.com/office/powerpoint/2010/main" val="28703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ilano-scuola cora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9975"/>
            <a:ext cx="5297488" cy="369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Milano - tram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052765"/>
            <a:ext cx="5538788" cy="3805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76800" y="685801"/>
            <a:ext cx="4267200" cy="156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>
                <a:cs typeface="Lucida Sans Unicode" charset="0"/>
              </a:rPr>
              <a:t>Non basta accogliere i figli degli immigrati come allievi in classe se poi restano stranieri in città.</a:t>
            </a:r>
          </a:p>
        </p:txBody>
      </p:sp>
    </p:spTree>
    <p:extLst>
      <p:ext uri="{BB962C8B-B14F-4D97-AF65-F5344CB8AC3E}">
        <p14:creationId xmlns:p14="http://schemas.microsoft.com/office/powerpoint/2010/main" val="1022615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Glocalizzare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solo alle comunità faccia a faccia, che sono riconoscibili e localizzate, che si può attribuire una collocazione spaziale. </a:t>
            </a:r>
          </a:p>
          <a:p>
            <a:pPr>
              <a:buNone/>
            </a:pPr>
            <a:r>
              <a:rPr lang="it-IT" dirty="0"/>
              <a:t>	Si conoscono le voci.</a:t>
            </a:r>
          </a:p>
          <a:p>
            <a:pPr>
              <a:buNone/>
            </a:pPr>
            <a:r>
              <a:rPr lang="it-IT" dirty="0"/>
              <a:t>	Si conoscono le facce.</a:t>
            </a:r>
          </a:p>
          <a:p>
            <a:pPr>
              <a:buNone/>
            </a:pPr>
            <a:r>
              <a:rPr lang="it-IT" dirty="0"/>
              <a:t>	Si tratta della ri-creazione, della ricostruzione di luoghi immaginari ma riconoscibili (</a:t>
            </a:r>
            <a:r>
              <a:rPr lang="it-IT" dirty="0" err="1"/>
              <a:t>S.Hall</a:t>
            </a:r>
            <a:r>
              <a:rPr lang="it-IT" dirty="0"/>
              <a:t> 2009)</a:t>
            </a:r>
          </a:p>
        </p:txBody>
      </p:sp>
    </p:spTree>
    <p:extLst>
      <p:ext uri="{BB962C8B-B14F-4D97-AF65-F5344CB8AC3E}">
        <p14:creationId xmlns:p14="http://schemas.microsoft.com/office/powerpoint/2010/main" val="1275015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L’inclusione: un lavoro sul contesto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1752600"/>
            <a:ext cx="7290055" cy="4023360"/>
          </a:xfrm>
        </p:spPr>
        <p:txBody>
          <a:bodyPr/>
          <a:lstStyle/>
          <a:p>
            <a:r>
              <a:rPr lang="it-IT" dirty="0"/>
              <a:t>Le cinque dimensioni di </a:t>
            </a:r>
            <a:r>
              <a:rPr lang="it-IT" dirty="0" err="1"/>
              <a:t>Banks</a:t>
            </a:r>
            <a:r>
              <a:rPr lang="it-IT" dirty="0"/>
              <a:t> (2009): </a:t>
            </a:r>
          </a:p>
          <a:p>
            <a:r>
              <a:rPr lang="it-IT" dirty="0"/>
              <a:t>1) Integrazione dei contenuti: revisione del curricolo</a:t>
            </a:r>
          </a:p>
          <a:p>
            <a:r>
              <a:rPr lang="it-IT" dirty="0"/>
              <a:t>2) Costruzione dei </a:t>
            </a:r>
            <a:r>
              <a:rPr lang="it-IT" dirty="0" err="1"/>
              <a:t>saperi</a:t>
            </a:r>
            <a:r>
              <a:rPr lang="it-IT" dirty="0"/>
              <a:t>: esplicitazione delle componenti culturali nella concezione e costruzione delle conoscenze e delle discipline</a:t>
            </a:r>
          </a:p>
          <a:p>
            <a:r>
              <a:rPr lang="it-IT" dirty="0"/>
              <a:t>3) Didattica inclusiva (</a:t>
            </a:r>
            <a:r>
              <a:rPr lang="it-IT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pedagogy</a:t>
            </a:r>
            <a:r>
              <a:rPr lang="it-IT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equity</a:t>
            </a:r>
            <a:r>
              <a:rPr lang="it-IT" dirty="0"/>
              <a:t>): trasformazione della didattica e dell’agire professionale del docente in funzione del successo degli allievi, tutti gli allievi</a:t>
            </a:r>
          </a:p>
          <a:p>
            <a:r>
              <a:rPr lang="it-IT" dirty="0"/>
              <a:t>4) Riduzione dei pregiudizi e materiali didattici</a:t>
            </a:r>
          </a:p>
          <a:p>
            <a:r>
              <a:rPr lang="it-IT" dirty="0"/>
              <a:t>5) Trasformare i contesti di lavoro e organizzativi delle scuole (orari, gruppi di lavoro, attività extrascolastiche, ...</a:t>
            </a:r>
          </a:p>
        </p:txBody>
      </p:sp>
    </p:spTree>
    <p:extLst>
      <p:ext uri="{BB962C8B-B14F-4D97-AF65-F5344CB8AC3E}">
        <p14:creationId xmlns:p14="http://schemas.microsoft.com/office/powerpoint/2010/main" val="42173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700" y="284748"/>
            <a:ext cx="7200900" cy="2001252"/>
          </a:xfrm>
        </p:spPr>
        <p:txBody>
          <a:bodyPr>
            <a:normAutofit/>
          </a:bodyPr>
          <a:lstStyle/>
          <a:p>
            <a:r>
              <a:rPr lang="it-IT" sz="3200" dirty="0"/>
              <a:t>M.E. Richmond, Social </a:t>
            </a:r>
            <a:r>
              <a:rPr lang="it-IT" sz="3200" dirty="0" err="1"/>
              <a:t>diagnosis</a:t>
            </a:r>
            <a:r>
              <a:rPr lang="it-IT" sz="3200" dirty="0"/>
              <a:t>, </a:t>
            </a:r>
            <a:r>
              <a:rPr lang="it-IT" sz="3200" dirty="0" err="1"/>
              <a:t>Russel</a:t>
            </a:r>
            <a:r>
              <a:rPr lang="it-IT" sz="3200" dirty="0"/>
              <a:t> </a:t>
            </a:r>
            <a:r>
              <a:rPr lang="it-IT" sz="3200" dirty="0" err="1"/>
              <a:t>Sage</a:t>
            </a:r>
            <a:r>
              <a:rPr lang="it-IT" sz="3200" dirty="0"/>
              <a:t>, New  York, 1917: 382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1878385"/>
            <a:ext cx="7848600" cy="436346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“</a:t>
            </a:r>
            <a:r>
              <a:rPr lang="it-IT" sz="2400" dirty="0"/>
              <a:t>Nel rapportarsi con utenti stranieri, l’operatore (case </a:t>
            </a:r>
            <a:r>
              <a:rPr lang="it-IT" sz="2400" dirty="0" err="1"/>
              <a:t>worker</a:t>
            </a:r>
            <a:r>
              <a:rPr lang="it-IT" sz="2400" dirty="0"/>
              <a:t>) corre il rischio di cadere in due errori contrapposti: li può considerare parte di una COLONIA, o di una nazionalità, con tutta una serie di categorie predefinite, o può ignorare del tutto le loro caratteristiche nazionali e razziali (?!) , nel tentativo di applicare loro gli stessi criteri di misurazione che userebbe con i propri connazionali”. </a:t>
            </a:r>
          </a:p>
          <a:p>
            <a:endParaRPr lang="it-IT" sz="2400" dirty="0"/>
          </a:p>
          <a:p>
            <a:r>
              <a:rPr lang="it-IT" sz="2400" dirty="0"/>
              <a:t>“Ci considerano feccia</a:t>
            </a:r>
            <a:r>
              <a:rPr lang="is-IS" sz="2400" dirty="0"/>
              <a:t>… Anche chi è andato al college...magari si rivolgono a noi con ogni considerazione, ma alle nostre spalle ci considerano feccia [settlement house]. </a:t>
            </a:r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802105" y="6067534"/>
            <a:ext cx="8341895" cy="81817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200" i="1" dirty="0"/>
              <a:t>F.W.  </a:t>
            </a:r>
            <a:r>
              <a:rPr lang="it-IT" sz="2200" i="1" cap="none" dirty="0" err="1"/>
              <a:t>Whyte</a:t>
            </a:r>
            <a:r>
              <a:rPr lang="it-IT" sz="2200" i="1" cap="none" dirty="0"/>
              <a:t>, Street Corner Society</a:t>
            </a:r>
            <a:r>
              <a:rPr lang="it-IT" sz="2200" i="1" dirty="0"/>
              <a:t>, </a:t>
            </a:r>
            <a:r>
              <a:rPr lang="it-IT" sz="2200" cap="none" dirty="0" err="1"/>
              <a:t>Univ</a:t>
            </a:r>
            <a:r>
              <a:rPr lang="it-IT" sz="2200" cap="none" dirty="0"/>
              <a:t>. Chicago Press 2012 [1943].</a:t>
            </a:r>
          </a:p>
          <a:p>
            <a:endParaRPr lang="it-IT" sz="2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Problemi di inclusione?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Alla luce di questi dati si impongono due domande:</a:t>
            </a:r>
          </a:p>
          <a:p>
            <a:br>
              <a:rPr lang="it-IT" dirty="0"/>
            </a:br>
            <a:r>
              <a:rPr lang="it-IT" dirty="0"/>
              <a:t>1 Perché la scuola in Italia è al vertice delle diseguaglianze tra studenti di condizione socioeconomica svantaggiata e studenti di famiglie colte e abbienti?</a:t>
            </a:r>
          </a:p>
          <a:p>
            <a:br>
              <a:rPr lang="it-IT" dirty="0"/>
            </a:br>
            <a:r>
              <a:rPr lang="it-IT" dirty="0"/>
              <a:t>2 Perché gli studenti italiani che studiano a casa tre volte tanto quelli finlandesi e coreani non hanno gli stessi risultati scolastici, ad esempio, in matematica?</a:t>
            </a:r>
          </a:p>
        </p:txBody>
      </p:sp>
    </p:spTree>
    <p:extLst>
      <p:ext uri="{BB962C8B-B14F-4D97-AF65-F5344CB8AC3E}">
        <p14:creationId xmlns:p14="http://schemas.microsoft.com/office/powerpoint/2010/main" val="1265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Ricerca-azione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4000"/>
            <a:ext cx="8274843" cy="45720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Minoranze come ‘problemi’, rendimento e integrazione</a:t>
            </a:r>
          </a:p>
          <a:p>
            <a:r>
              <a:rPr lang="it-IT" dirty="0" err="1"/>
              <a:t>J.Ogbu</a:t>
            </a:r>
            <a:r>
              <a:rPr lang="it-IT" dirty="0"/>
              <a:t>, modello ecologico-culturale multilivello: </a:t>
            </a:r>
            <a:r>
              <a:rPr lang="it-IT" dirty="0" err="1"/>
              <a:t>migr</a:t>
            </a:r>
            <a:r>
              <a:rPr lang="it-IT" dirty="0"/>
              <a:t>. (in)volontaria, autonoma </a:t>
            </a:r>
          </a:p>
          <a:p>
            <a:r>
              <a:rPr lang="it-IT" dirty="0"/>
              <a:t>Spazi, micro-etnografie fuori e dentro la scuola </a:t>
            </a:r>
          </a:p>
          <a:p>
            <a:r>
              <a:rPr lang="it-IT" dirty="0"/>
              <a:t>Cittadino, cittadinanza, diritti umani e social </a:t>
            </a:r>
            <a:r>
              <a:rPr lang="it-IT" dirty="0" err="1"/>
              <a:t>justice</a:t>
            </a:r>
            <a:endParaRPr lang="it-IT" dirty="0"/>
          </a:p>
          <a:p>
            <a:r>
              <a:rPr lang="it-IT" dirty="0"/>
              <a:t>Relazione educativa e con le famiglie centrale</a:t>
            </a:r>
          </a:p>
          <a:p>
            <a:r>
              <a:rPr lang="it-IT" dirty="0"/>
              <a:t>Fallimento della politica educativa con assimilazione (</a:t>
            </a:r>
            <a:r>
              <a:rPr lang="it-IT" dirty="0" err="1"/>
              <a:t>etnicizzazione</a:t>
            </a:r>
            <a:r>
              <a:rPr lang="it-IT" dirty="0"/>
              <a:t> e </a:t>
            </a:r>
            <a:r>
              <a:rPr lang="it-IT" dirty="0" err="1"/>
              <a:t>labelling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Non retoriche dell’INTERCULTURA, ma prassi TRANSCULTURALI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2259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43000"/>
          </a:xfrm>
        </p:spPr>
        <p:txBody>
          <a:bodyPr/>
          <a:lstStyle/>
          <a:p>
            <a:r>
              <a:rPr lang="it-IT" dirty="0">
                <a:latin typeface="Arial Rounded MT Bold"/>
                <a:cs typeface="Arial Rounded MT Bold"/>
              </a:rPr>
              <a:t>Dati </a:t>
            </a:r>
            <a:r>
              <a:rPr lang="it-IT" dirty="0" err="1">
                <a:latin typeface="Arial Rounded MT Bold"/>
                <a:cs typeface="Arial Rounded MT Bold"/>
              </a:rPr>
              <a:t>Miur</a:t>
            </a:r>
            <a:r>
              <a:rPr lang="it-IT" dirty="0">
                <a:latin typeface="Arial Rounded MT Bold"/>
                <a:cs typeface="Arial Rounded MT Bold"/>
              </a:rPr>
              <a:t>  </a:t>
            </a:r>
            <a:br>
              <a:rPr lang="it-IT" dirty="0">
                <a:latin typeface="Arial Rounded MT Bold"/>
                <a:cs typeface="Arial Rounded MT Bold"/>
              </a:rPr>
            </a:br>
            <a:r>
              <a:rPr lang="it-IT" dirty="0">
                <a:latin typeface="Arial Rounded MT Bold"/>
                <a:cs typeface="Arial Rounded MT Bold"/>
              </a:rPr>
              <a:t>abbandono per cittadinanza</a:t>
            </a:r>
          </a:p>
        </p:txBody>
      </p:sp>
      <p:pic>
        <p:nvPicPr>
          <p:cNvPr id="4" name="Segnaposto contenuto 3"/>
          <p:cNvPicPr>
            <a:picLocks noGrp="1"/>
          </p:cNvPicPr>
          <p:nvPr>
            <p:ph sz="quarter" idx="2"/>
          </p:nvPr>
        </p:nvPicPr>
        <p:blipFill>
          <a:blip r:embed="rId2"/>
          <a:srcRect t="-26896" b="-2689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Segnaposto testo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 err="1">
                <a:latin typeface="Arial Rounded MT Bold"/>
                <a:cs typeface="Arial Rounded MT Bold"/>
              </a:rPr>
              <a:t>S.Secondaria</a:t>
            </a:r>
            <a:r>
              <a:rPr lang="it-IT" dirty="0">
                <a:latin typeface="Arial Rounded MT Bold"/>
                <a:cs typeface="Arial Rounded MT Bold"/>
              </a:rPr>
              <a:t> 1°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err="1">
                <a:latin typeface="Arial Rounded MT Bold"/>
                <a:cs typeface="Arial Rounded MT Bold"/>
              </a:rPr>
              <a:t>S.Secondaria</a:t>
            </a:r>
            <a:r>
              <a:rPr lang="it-IT" dirty="0">
                <a:latin typeface="Arial Rounded MT Bold"/>
                <a:cs typeface="Arial Rounded MT Bold"/>
              </a:rPr>
              <a:t> 2°</a:t>
            </a:r>
          </a:p>
        </p:txBody>
      </p:sp>
      <p:pic>
        <p:nvPicPr>
          <p:cNvPr id="9" name="Segnaposto contenuto 8"/>
          <p:cNvPicPr>
            <a:picLocks noGrp="1"/>
          </p:cNvPicPr>
          <p:nvPr>
            <p:ph sz="quarter" idx="4"/>
          </p:nvPr>
        </p:nvPicPr>
        <p:blipFill>
          <a:blip r:embed="rId3"/>
          <a:srcRect t="-18818" b="-1881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/>
                <a:cs typeface="Arial Rounded MT Bold"/>
              </a:rPr>
              <a:t>DATI UFFICIO SCOLASTICO REGIONALE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b="1" dirty="0">
                <a:latin typeface="Corbel"/>
                <a:cs typeface="Corbel"/>
              </a:rPr>
              <a:t>La scuola primaria rimane il settore che assorbe il maggior numero di studenti con cittadinanza non italiana: </a:t>
            </a:r>
            <a:r>
              <a:rPr lang="it-IT" b="1" dirty="0" err="1">
                <a:latin typeface="Corbel"/>
                <a:cs typeface="Corbel"/>
              </a:rPr>
              <a:t>nell’a.s.</a:t>
            </a:r>
            <a:r>
              <a:rPr lang="it-IT" b="1" dirty="0">
                <a:latin typeface="Corbel"/>
                <a:cs typeface="Corbel"/>
              </a:rPr>
              <a:t> 2017/2018 ha registrato un aumento di quasi 5.700 studenti (+1,9%); </a:t>
            </a:r>
            <a:endParaRPr lang="it-IT" dirty="0">
              <a:latin typeface="Corbel"/>
              <a:cs typeface="Corbel"/>
            </a:endParaRPr>
          </a:p>
          <a:p>
            <a:r>
              <a:rPr lang="it-IT" b="1" dirty="0">
                <a:latin typeface="Corbel"/>
                <a:cs typeface="Corbel"/>
              </a:rPr>
              <a:t>Nella scuola secondaria di I grado si verifica l’aumento più consistente di studenti, pari a 6.329 unità. La tendenza alla crescita è in continuità con l’anno precedente, dopo un triennio di costante diminuzione. In percentuale l’aumento è del 3,8%, valore più elevato tra tutti gli ordini di scuola; </a:t>
            </a:r>
            <a:endParaRPr lang="it-IT" dirty="0">
              <a:latin typeface="Corbel"/>
              <a:cs typeface="Corbel"/>
            </a:endParaRPr>
          </a:p>
          <a:p>
            <a:r>
              <a:rPr lang="it-IT" dirty="0">
                <a:latin typeface="Corbel"/>
                <a:cs typeface="Corbel"/>
              </a:rPr>
              <a:t>N</a:t>
            </a:r>
            <a:r>
              <a:rPr lang="it-IT" b="1" dirty="0">
                <a:latin typeface="Corbel"/>
                <a:cs typeface="Corbel"/>
              </a:rPr>
              <a:t>el 2017/2018 gli studenti con cittadinanza non italiana presenti nella scuola secondaria di II grado sono circa 195.000 unità, con un aumento dell’1,7% (+3.308) rispetto l’anno precedente. La scuola secondaria di secondo grado si può considerare il settore relativamente più dinamico per quel che riguarda l’immissione di studenti con cittadinanza non italiana. </a:t>
            </a:r>
            <a:endParaRPr lang="it-IT" dirty="0">
              <a:latin typeface="Corbel"/>
              <a:cs typeface="Corbel"/>
            </a:endParaRPr>
          </a:p>
          <a:p>
            <a:r>
              <a:rPr lang="it-IT" b="1" dirty="0">
                <a:latin typeface="Corbel"/>
                <a:cs typeface="Corbel"/>
              </a:rPr>
              <a:t>Al contrario, a 17 e 18 anni di età (ultimo biennio di secondaria II grado) il tasso di scolarità degli studenti con cittadinanza non italiana diminuisce fino al 65,8% rispetto al 79,7% degli studenti italiani. </a:t>
            </a:r>
          </a:p>
          <a:p>
            <a:r>
              <a:rPr lang="it-IT" b="1" dirty="0">
                <a:latin typeface="Corbel"/>
                <a:cs typeface="Corbel"/>
              </a:rPr>
              <a:t>Da rilevare la </a:t>
            </a:r>
            <a:r>
              <a:rPr lang="it-IT" b="1" dirty="0">
                <a:solidFill>
                  <a:srgbClr val="FF6600"/>
                </a:solidFill>
                <a:latin typeface="Corbel"/>
                <a:cs typeface="Corbel"/>
              </a:rPr>
              <a:t>brusca interruzione della frequenza scolastica che avviene a 17 e 18 anni e che di conseguenza impedisce </a:t>
            </a:r>
            <a:r>
              <a:rPr lang="it-IT" b="1" u="sng" dirty="0">
                <a:solidFill>
                  <a:srgbClr val="FF6600"/>
                </a:solidFill>
                <a:latin typeface="Corbel"/>
                <a:cs typeface="Corbel"/>
              </a:rPr>
              <a:t>a oltre un terzo degli studenti con cittadinanza non italiana di realizzare una formazione più completa per l’inserimento nel mondo del lavoro. </a:t>
            </a:r>
          </a:p>
          <a:p>
            <a:endParaRPr lang="it-IT" b="1" u="sng" dirty="0">
              <a:solidFill>
                <a:srgbClr val="FF66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822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5"/>
            <a:ext cx="7239000" cy="1139825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Come pensare la differenza in modo da rendere possibile la convivenza?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8229600" cy="4530725"/>
          </a:xfrm>
        </p:spPr>
        <p:txBody>
          <a:bodyPr/>
          <a:lstStyle/>
          <a:p>
            <a:r>
              <a:rPr lang="it-IT" dirty="0"/>
              <a:t>Affinare pratiche di traduzione </a:t>
            </a:r>
          </a:p>
          <a:p>
            <a:pPr>
              <a:buFont typeface="Wingdings" charset="0"/>
              <a:buNone/>
            </a:pPr>
            <a:r>
              <a:rPr lang="it-IT" dirty="0"/>
              <a:t>	(= trovare un senso </a:t>
            </a:r>
            <a:r>
              <a:rPr lang="it-IT" dirty="0" err="1"/>
              <a:t>nell</a:t>
            </a:r>
            <a:r>
              <a:rPr lang="ja-JP" altLang="it-IT" dirty="0">
                <a:latin typeface="Arial"/>
              </a:rPr>
              <a:t>’</a:t>
            </a:r>
            <a:r>
              <a:rPr lang="it-IT" dirty="0"/>
              <a:t>altro senza ridurlo a me)</a:t>
            </a:r>
          </a:p>
          <a:p>
            <a:r>
              <a:rPr lang="it-IT" dirty="0"/>
              <a:t>Costruire mondi temporaneamente divisi</a:t>
            </a:r>
          </a:p>
        </p:txBody>
      </p:sp>
    </p:spTree>
    <p:extLst>
      <p:ext uri="{BB962C8B-B14F-4D97-AF65-F5344CB8AC3E}">
        <p14:creationId xmlns:p14="http://schemas.microsoft.com/office/powerpoint/2010/main" val="438611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Culture delle migrazioni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“Se non ci si vuole ridurre allo slogan ‘oggi tutti vanno dappertutto’, bisogna concettualizzare anche il significato di ‘residenza’ (</a:t>
            </a:r>
            <a:r>
              <a:rPr lang="it-IT" dirty="0" err="1"/>
              <a:t>S.Hall</a:t>
            </a:r>
            <a:r>
              <a:rPr lang="it-IT" dirty="0"/>
              <a:t>)</a:t>
            </a:r>
          </a:p>
          <a:p>
            <a:r>
              <a:rPr lang="it-IT" dirty="0"/>
              <a:t>Che cosa rimane immutato quando si viaggia? </a:t>
            </a:r>
          </a:p>
          <a:p>
            <a:r>
              <a:rPr lang="it-IT" dirty="0"/>
              <a:t>Mobilità a diversi livelli di spazio/tempo</a:t>
            </a:r>
          </a:p>
          <a:p>
            <a:r>
              <a:rPr lang="it-IT" dirty="0" err="1"/>
              <a:t>Mobility</a:t>
            </a:r>
            <a:r>
              <a:rPr lang="it-IT" dirty="0"/>
              <a:t> turn (</a:t>
            </a:r>
            <a:r>
              <a:rPr lang="it-IT" dirty="0" err="1"/>
              <a:t>CeMoRe</a:t>
            </a:r>
            <a:r>
              <a:rPr lang="it-IT" dirty="0"/>
              <a:t>, </a:t>
            </a:r>
            <a:r>
              <a:rPr lang="it-IT" dirty="0" err="1"/>
              <a:t>Univ</a:t>
            </a:r>
            <a:r>
              <a:rPr lang="it-IT" dirty="0"/>
              <a:t>. Lancaster, </a:t>
            </a:r>
            <a:r>
              <a:rPr lang="it-IT" i="1" dirty="0" err="1"/>
              <a:t>Mobilities</a:t>
            </a:r>
            <a:r>
              <a:rPr lang="it-IT" dirty="0"/>
              <a:t>; </a:t>
            </a:r>
            <a:r>
              <a:rPr lang="it-IT" dirty="0" err="1"/>
              <a:t>Sheller</a:t>
            </a:r>
            <a:r>
              <a:rPr lang="it-IT" dirty="0"/>
              <a:t>, </a:t>
            </a:r>
            <a:r>
              <a:rPr lang="it-IT" dirty="0" err="1"/>
              <a:t>Urry</a:t>
            </a:r>
            <a:r>
              <a:rPr lang="it-IT" i="1" dirty="0"/>
              <a:t>) </a:t>
            </a:r>
            <a:r>
              <a:rPr lang="it-IT" dirty="0"/>
              <a:t>non solo dei migranti</a:t>
            </a:r>
          </a:p>
          <a:p>
            <a:r>
              <a:rPr lang="it-IT" dirty="0"/>
              <a:t>Località TRA flussi (immaginari, materiali, economici ecc.) </a:t>
            </a:r>
          </a:p>
          <a:p>
            <a:r>
              <a:rPr lang="it-IT" dirty="0"/>
              <a:t>Migrazioni di ritorno</a:t>
            </a:r>
          </a:p>
          <a:p>
            <a:r>
              <a:rPr lang="it-IT" dirty="0"/>
              <a:t>Co-sviluppo</a:t>
            </a:r>
          </a:p>
        </p:txBody>
      </p:sp>
    </p:spTree>
    <p:extLst>
      <p:ext uri="{BB962C8B-B14F-4D97-AF65-F5344CB8AC3E}">
        <p14:creationId xmlns:p14="http://schemas.microsoft.com/office/powerpoint/2010/main" val="295839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Pre-concetti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028699" y="2286000"/>
            <a:ext cx="7922795" cy="3581400"/>
          </a:xfrm>
        </p:spPr>
        <p:txBody>
          <a:bodyPr/>
          <a:lstStyle/>
          <a:p>
            <a:r>
              <a:rPr lang="it-IT" sz="2800" dirty="0"/>
              <a:t>Idealizzazione dell’</a:t>
            </a:r>
            <a:r>
              <a:rPr lang="it-IT" altLang="ja-JP" sz="2800" dirty="0"/>
              <a:t>uguaglianza di genere in Europa</a:t>
            </a:r>
          </a:p>
          <a:p>
            <a:r>
              <a:rPr lang="it-IT" sz="2800" dirty="0"/>
              <a:t>Visione delle società occidentali </a:t>
            </a:r>
            <a:r>
              <a:rPr lang="ja-JP" altLang="it-IT" sz="2800"/>
              <a:t>‘</a:t>
            </a:r>
            <a:r>
              <a:rPr lang="it-IT" altLang="ja-JP" sz="2800" dirty="0"/>
              <a:t>tribali</a:t>
            </a:r>
            <a:r>
              <a:rPr lang="ja-JP" altLang="it-IT" sz="2800"/>
              <a:t>’</a:t>
            </a:r>
            <a:r>
              <a:rPr lang="it-IT" altLang="ja-JP" sz="2800" dirty="0"/>
              <a:t> e arretrate</a:t>
            </a:r>
          </a:p>
          <a:p>
            <a:r>
              <a:rPr lang="it-IT" sz="2800" dirty="0"/>
              <a:t>Multiculturalismo statico: culture chiuse e immobili nel tempo</a:t>
            </a:r>
          </a:p>
          <a:p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94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Comunicazione interculturale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Incontro tra culture o persone? </a:t>
            </a:r>
          </a:p>
          <a:p>
            <a:endParaRPr lang="it-IT" dirty="0"/>
          </a:p>
          <a:p>
            <a:r>
              <a:rPr lang="it-IT" dirty="0"/>
              <a:t>Sopravvalutare: Sindrome di Salgari </a:t>
            </a:r>
          </a:p>
          <a:p>
            <a:pPr marL="68580" indent="0">
              <a:buNone/>
            </a:pPr>
            <a:r>
              <a:rPr lang="it-IT" dirty="0"/>
              <a:t>	- esotismo &amp; </a:t>
            </a:r>
            <a:r>
              <a:rPr lang="it-IT" dirty="0" err="1"/>
              <a:t>labelling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Sottovalutare:  gap di potere/risorse</a:t>
            </a:r>
          </a:p>
        </p:txBody>
      </p:sp>
    </p:spTree>
    <p:extLst>
      <p:ext uri="{BB962C8B-B14F-4D97-AF65-F5344CB8AC3E}">
        <p14:creationId xmlns:p14="http://schemas.microsoft.com/office/powerpoint/2010/main" val="51823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Lavoro di gruppo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95" y="2171700"/>
            <a:ext cx="7200900" cy="40225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Analizzare modello (pro/contro) e conseguenze dell’applicazione seguenti modelli di rapporti tra popolazioni immigrate/maggioranze native:</a:t>
            </a:r>
          </a:p>
          <a:p>
            <a:endParaRPr lang="it-IT" dirty="0"/>
          </a:p>
          <a:p>
            <a:pPr marL="514350" indent="-514350">
              <a:buAutoNum type="arabicPeriod"/>
            </a:pPr>
            <a:r>
              <a:rPr lang="it-IT" sz="2800" dirty="0"/>
              <a:t>Assimilazione</a:t>
            </a:r>
          </a:p>
          <a:p>
            <a:pPr marL="514350" indent="-514350">
              <a:buAutoNum type="arabicPeriod"/>
            </a:pPr>
            <a:r>
              <a:rPr lang="it-IT" sz="2800" dirty="0"/>
              <a:t>Integrazione </a:t>
            </a:r>
          </a:p>
          <a:p>
            <a:pPr marL="514350" indent="-514350">
              <a:buAutoNum type="arabicPeriod"/>
            </a:pPr>
            <a:r>
              <a:rPr lang="it-IT" sz="2800" dirty="0"/>
              <a:t>Acculturazione </a:t>
            </a:r>
          </a:p>
          <a:p>
            <a:pPr marL="514350" indent="-514350">
              <a:buAutoNum type="arabicPeriod"/>
            </a:pPr>
            <a:r>
              <a:rPr lang="it-IT" sz="2800" dirty="0"/>
              <a:t>Inclusione</a:t>
            </a:r>
          </a:p>
        </p:txBody>
      </p:sp>
    </p:spTree>
    <p:extLst>
      <p:ext uri="{BB962C8B-B14F-4D97-AF65-F5344CB8AC3E}">
        <p14:creationId xmlns:p14="http://schemas.microsoft.com/office/powerpoint/2010/main" val="1511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TERMINI DELLA QUESTIONE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11643" y="1704050"/>
            <a:ext cx="3816536" cy="33111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	INCLUSIONE</a:t>
            </a:r>
          </a:p>
          <a:p>
            <a:pPr marL="0" indent="0">
              <a:buNone/>
            </a:pPr>
            <a:r>
              <a:rPr lang="it-IT" dirty="0"/>
              <a:t>L’inclusione rappresenta un processo, una filosofia dell’accettazione, ossia la capacità di fornire una cornice dentro cui gli alunni — a prescindere da abilità, genere, linguaggio, origine etnica o culturale — possono essere ugualmente valorizzati, trattati con rispetto e forniti di uguali opportunità a scuola. Come sottolinea il Centre for </a:t>
            </a:r>
            <a:r>
              <a:rPr lang="it-IT" dirty="0" err="1"/>
              <a:t>Studies</a:t>
            </a:r>
            <a:r>
              <a:rPr lang="it-IT" dirty="0"/>
              <a:t> on Inclusive </a:t>
            </a:r>
            <a:r>
              <a:rPr lang="it-IT" dirty="0" err="1"/>
              <a:t>Education</a:t>
            </a:r>
            <a:r>
              <a:rPr lang="it-IT" dirty="0"/>
              <a:t>, inclusione è ciò che avviene quando «ognuno sente di essere apprezzato e che la sua partecipazione è gradita».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460891" y="1572126"/>
            <a:ext cx="4436244" cy="395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	INTERCULTURA </a:t>
            </a:r>
          </a:p>
          <a:p>
            <a:pPr marL="0" indent="0">
              <a:buNone/>
            </a:pPr>
            <a:r>
              <a:rPr lang="it-IT" dirty="0"/>
              <a:t>L’approccio interculturale pone la questione in termini di favorire il dialogo fra culture come obiettivo prioritario per costituire una solida coesione sociale in società multiculturali.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44355" y="5275535"/>
            <a:ext cx="3178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VS </a:t>
            </a:r>
          </a:p>
          <a:p>
            <a:pPr algn="ctr"/>
            <a:r>
              <a:rPr lang="it-IT" sz="2000" dirty="0"/>
              <a:t>INTEGRAZIONE</a:t>
            </a:r>
          </a:p>
          <a:p>
            <a:pPr algn="ctr">
              <a:lnSpc>
                <a:spcPct val="100000"/>
              </a:lnSpc>
            </a:pPr>
            <a:r>
              <a:rPr lang="it-IT" sz="2000" dirty="0"/>
              <a:t>minoranza/maggioranza</a:t>
            </a:r>
          </a:p>
          <a:p>
            <a:pPr algn="ctr">
              <a:lnSpc>
                <a:spcPct val="100000"/>
              </a:lnSpc>
            </a:pPr>
            <a:r>
              <a:rPr lang="it-IT" sz="2000" dirty="0"/>
              <a:t>normalizzazione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645579" y="3652013"/>
            <a:ext cx="406686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endParaRPr lang="it-IT" sz="2000" dirty="0"/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it-IT" sz="2000" dirty="0"/>
              <a:t>VS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endParaRPr lang="it-IT" sz="2000" dirty="0"/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it-IT" sz="2000" dirty="0"/>
              <a:t>MULTICULTURALISMO/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it-IT" sz="2000" dirty="0"/>
              <a:t>ASSIMILAZIONISMO</a:t>
            </a:r>
          </a:p>
          <a:p>
            <a:r>
              <a:rPr lang="it-IT" sz="2000" dirty="0"/>
              <a:t>Politiche educative e modelli pedagogici ancorati su di una visione statica della società centrata sull’opposizione fra “maggioranza” e “minoranza”.</a:t>
            </a:r>
          </a:p>
        </p:txBody>
      </p:sp>
      <p:sp>
        <p:nvSpPr>
          <p:cNvPr id="13" name="Freccia bidirezionale orizzontale 12"/>
          <p:cNvSpPr/>
          <p:nvPr/>
        </p:nvSpPr>
        <p:spPr>
          <a:xfrm>
            <a:off x="3193839" y="5219894"/>
            <a:ext cx="1175657" cy="4955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bidirezionale orizzontale 4"/>
          <p:cNvSpPr/>
          <p:nvPr/>
        </p:nvSpPr>
        <p:spPr>
          <a:xfrm>
            <a:off x="2971800" y="1704050"/>
            <a:ext cx="2324594" cy="2493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3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  <p:bldP spid="8" grpId="0"/>
      <p:bldP spid="1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80147" y="277812"/>
            <a:ext cx="8229600" cy="1139825"/>
          </a:xfrm>
        </p:spPr>
        <p:txBody>
          <a:bodyPr/>
          <a:lstStyle/>
          <a:p>
            <a:r>
              <a:rPr lang="it-IT" dirty="0"/>
              <a:t>INTE(G)RAZIONE</a:t>
            </a:r>
          </a:p>
        </p:txBody>
      </p:sp>
      <p:pic>
        <p:nvPicPr>
          <p:cNvPr id="6" name="Segnaposto contenuto 7"/>
          <p:cNvPicPr>
            <a:picLocks noGrp="1" noChangeAspect="1"/>
          </p:cNvPicPr>
          <p:nvPr>
            <p:ph type="dgm" idx="1"/>
          </p:nvPr>
        </p:nvPicPr>
        <p:blipFill rotWithShape="1">
          <a:blip r:embed="rId2"/>
          <a:stretch/>
        </p:blipFill>
        <p:spPr>
          <a:xfrm>
            <a:off x="0" y="1066800"/>
            <a:ext cx="4274269" cy="5440363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269" y="1417637"/>
            <a:ext cx="4869731" cy="37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Inclusione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nozione di inclusione riconosce che c’è un rischio di esclusione che occorre prevenire attivamente</a:t>
            </a:r>
            <a:r>
              <a:rPr lang="is-IS" dirty="0"/>
              <a:t>…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22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ntaggio">
  <a:themeElements>
    <a:clrScheme name="Vantaggio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Vantaggio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Vantaggi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Vantaggio.thmx</Template>
  <TotalTime>4643</TotalTime>
  <Words>2130</Words>
  <Application>Microsoft Macintosh PowerPoint</Application>
  <PresentationFormat>Presentazione su schermo (4:3)</PresentationFormat>
  <Paragraphs>217</Paragraphs>
  <Slides>35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6" baseType="lpstr">
      <vt:lpstr>ＭＳ Ｐゴシック</vt:lpstr>
      <vt:lpstr>Arial</vt:lpstr>
      <vt:lpstr>Arial Rounded MT Bold</vt:lpstr>
      <vt:lpstr>Calibri</vt:lpstr>
      <vt:lpstr>Corbel</vt:lpstr>
      <vt:lpstr>Eurostile</vt:lpstr>
      <vt:lpstr>Lucida Sans Unicode</vt:lpstr>
      <vt:lpstr>Rockwell</vt:lpstr>
      <vt:lpstr>Verdana</vt:lpstr>
      <vt:lpstr>Wingdings</vt:lpstr>
      <vt:lpstr>Vantaggio</vt:lpstr>
      <vt:lpstr>Mediazione transculturale</vt:lpstr>
      <vt:lpstr>Strumenti per la pratica interculturale nei servizi</vt:lpstr>
      <vt:lpstr>M.E. Richmond, Social diagnosis, Russel Sage, New  York, 1917: 382</vt:lpstr>
      <vt:lpstr>Pre-concetti</vt:lpstr>
      <vt:lpstr>Comunicazione interculturale</vt:lpstr>
      <vt:lpstr>Lavoro di gruppo 1</vt:lpstr>
      <vt:lpstr>I TERMINI DELLA QUESTIONE</vt:lpstr>
      <vt:lpstr>INTE(G)RAZIONE</vt:lpstr>
      <vt:lpstr>Inclusione</vt:lpstr>
      <vt:lpstr>Quindi….</vt:lpstr>
      <vt:lpstr>INTE(G)rare persone, non culture</vt:lpstr>
      <vt:lpstr>Super-diversity: </vt:lpstr>
      <vt:lpstr> </vt:lpstr>
      <vt:lpstr>Servizi che costruiscono l’immigrato</vt:lpstr>
      <vt:lpstr>Ricerca-azione</vt:lpstr>
      <vt:lpstr>Esercizi di prova transculturale</vt:lpstr>
      <vt:lpstr>Categorie linguistiche come costruzione di alterità </vt:lpstr>
      <vt:lpstr> dimensioni specifiche  </vt:lpstr>
      <vt:lpstr>Analisi di casi: Elementi da esplorare</vt:lpstr>
      <vt:lpstr>Metodologie per identità mobili  su terreno comune</vt:lpstr>
      <vt:lpstr>Migrazioni di ritorno  (Maitilasso in Riccio 2014: 233)</vt:lpstr>
      <vt:lpstr>Cittadinanza e associazioni di seconde generazioni </vt:lpstr>
      <vt:lpstr>Rete G2- seconde generazioni</vt:lpstr>
      <vt:lpstr>Intercultura/inclusione: progetto socio-politico </vt:lpstr>
      <vt:lpstr>costruire cittadinanze inclusive</vt:lpstr>
      <vt:lpstr>Oltre l’orizzonte</vt:lpstr>
      <vt:lpstr>Presentazione standard di PowerPoint</vt:lpstr>
      <vt:lpstr>Glocalizzare</vt:lpstr>
      <vt:lpstr>L’inclusione: un lavoro sul contesto</vt:lpstr>
      <vt:lpstr>Problemi di inclusione?</vt:lpstr>
      <vt:lpstr>Ricerca-azione</vt:lpstr>
      <vt:lpstr>Dati Miur   abbandono per cittadinanza</vt:lpstr>
      <vt:lpstr>DATI UFFICIO SCOLASTICO REGIONALE</vt:lpstr>
      <vt:lpstr>Come pensare la differenza in modo da rendere possibile la convivenza?</vt:lpstr>
      <vt:lpstr>Culture delle migrazioni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ALTIN ROBERTA</cp:lastModifiedBy>
  <cp:revision>97</cp:revision>
  <cp:lastPrinted>2010-11-23T10:48:48Z</cp:lastPrinted>
  <dcterms:created xsi:type="dcterms:W3CDTF">2014-10-21T11:57:13Z</dcterms:created>
  <dcterms:modified xsi:type="dcterms:W3CDTF">2022-11-25T10:20:57Z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