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5" d="100"/>
          <a:sy n="55" d="100"/>
        </p:scale>
        <p:origin x="14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A305618-BA03-42AA-A033-3FA0E480E568}" type="datetimeFigureOut">
              <a:rPr lang="it-IT" smtClean="0"/>
              <a:t>12/11/2022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733108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A305618-BA03-42AA-A033-3FA0E480E568}" type="datetimeFigureOut">
              <a:rPr lang="it-IT" smtClean="0"/>
              <a:t>12/11/2022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2539772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A305618-BA03-42AA-A033-3FA0E480E568}" type="datetimeFigureOut">
              <a:rPr lang="it-IT" smtClean="0"/>
              <a:t>12/11/2022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2791386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A305618-BA03-42AA-A033-3FA0E480E568}" type="datetimeFigureOut">
              <a:rPr lang="it-IT" smtClean="0"/>
              <a:t>12/11/2022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BFA928-43A5-4F46-BE77-F416B12DA3DD}" type="slidenum">
              <a:rPr lang="it-IT" smtClean="0"/>
              <a:t>‹N›</a:t>
            </a:fld>
            <a:endParaRPr lang="it-IT"/>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23974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A305618-BA03-42AA-A033-3FA0E480E568}" type="datetimeFigureOut">
              <a:rPr lang="it-IT" smtClean="0"/>
              <a:t>12/11/2022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31582531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A305618-BA03-42AA-A033-3FA0E480E568}" type="datetimeFigureOut">
              <a:rPr lang="it-IT" smtClean="0"/>
              <a:t>12/11/2022</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3728282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A305618-BA03-42AA-A033-3FA0E480E568}" type="datetimeFigureOut">
              <a:rPr lang="it-IT" smtClean="0"/>
              <a:t>12/11/2022</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3210796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A305618-BA03-42AA-A033-3FA0E480E568}" type="datetimeFigureOut">
              <a:rPr lang="it-IT" smtClean="0"/>
              <a:t>12/11/2022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1813215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A305618-BA03-42AA-A033-3FA0E480E568}" type="datetimeFigureOut">
              <a:rPr lang="it-IT" smtClean="0"/>
              <a:t>12/11/2022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3265148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8A305618-BA03-42AA-A033-3FA0E480E568}" type="datetimeFigureOut">
              <a:rPr lang="it-IT" smtClean="0"/>
              <a:t>12/11/2022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90650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A305618-BA03-42AA-A033-3FA0E480E568}" type="datetimeFigureOut">
              <a:rPr lang="it-IT" smtClean="0"/>
              <a:t>12/11/2022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36242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A305618-BA03-42AA-A033-3FA0E480E568}" type="datetimeFigureOut">
              <a:rPr lang="it-IT" smtClean="0"/>
              <a:t>12/11/2022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3559340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A305618-BA03-42AA-A033-3FA0E480E568}" type="datetimeFigureOut">
              <a:rPr lang="it-IT" smtClean="0"/>
              <a:t>12/11/2022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3834210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8A305618-BA03-42AA-A033-3FA0E480E568}" type="datetimeFigureOut">
              <a:rPr lang="it-IT" smtClean="0"/>
              <a:t>12/11/2022</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1846769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A305618-BA03-42AA-A033-3FA0E480E568}" type="datetimeFigureOut">
              <a:rPr lang="it-IT" smtClean="0"/>
              <a:t>12/11/2022</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995214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8A305618-BA03-42AA-A033-3FA0E480E568}" type="datetimeFigureOut">
              <a:rPr lang="it-IT" smtClean="0"/>
              <a:t>12/11/2022</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4192467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A305618-BA03-42AA-A033-3FA0E480E568}" type="datetimeFigureOut">
              <a:rPr lang="it-IT" smtClean="0"/>
              <a:t>12/11/2022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92BFA928-43A5-4F46-BE77-F416B12DA3DD}" type="slidenum">
              <a:rPr lang="it-IT" smtClean="0"/>
              <a:t>‹N›</a:t>
            </a:fld>
            <a:endParaRPr lang="it-IT"/>
          </a:p>
        </p:txBody>
      </p:sp>
    </p:spTree>
    <p:extLst>
      <p:ext uri="{BB962C8B-B14F-4D97-AF65-F5344CB8AC3E}">
        <p14:creationId xmlns:p14="http://schemas.microsoft.com/office/powerpoint/2010/main" val="1826775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A305618-BA03-42AA-A033-3FA0E480E568}" type="datetimeFigureOut">
              <a:rPr lang="it-IT" smtClean="0"/>
              <a:t>12/11/2022</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2BFA928-43A5-4F46-BE77-F416B12DA3DD}" type="slidenum">
              <a:rPr lang="it-IT" smtClean="0"/>
              <a:t>‹N›</a:t>
            </a:fld>
            <a:endParaRPr lang="it-IT"/>
          </a:p>
        </p:txBody>
      </p:sp>
    </p:spTree>
    <p:extLst>
      <p:ext uri="{BB962C8B-B14F-4D97-AF65-F5344CB8AC3E}">
        <p14:creationId xmlns:p14="http://schemas.microsoft.com/office/powerpoint/2010/main" val="70534987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A2192F-2C1E-F6A4-913C-10D1D9B36734}"/>
              </a:ext>
            </a:extLst>
          </p:cNvPr>
          <p:cNvSpPr>
            <a:spLocks noGrp="1"/>
          </p:cNvSpPr>
          <p:nvPr>
            <p:ph type="ctrTitle"/>
          </p:nvPr>
        </p:nvSpPr>
        <p:spPr>
          <a:xfrm>
            <a:off x="319596" y="541538"/>
            <a:ext cx="11523216" cy="5646198"/>
          </a:xfrm>
          <a:solidFill>
            <a:srgbClr val="92D050"/>
          </a:solidFill>
        </p:spPr>
        <p:txBody>
          <a:bodyPr/>
          <a:lstStyle/>
          <a:p>
            <a:pPr algn="ctr"/>
            <a:r>
              <a:rPr lang="it-IT" sz="3600" b="1" u="sng" dirty="0">
                <a:solidFill>
                  <a:srgbClr val="FF0000"/>
                </a:solidFill>
              </a:rPr>
              <a:t>Il questionario</a:t>
            </a:r>
            <a:br>
              <a:rPr lang="it-IT" sz="3600" b="1" dirty="0">
                <a:solidFill>
                  <a:schemeClr val="bg1"/>
                </a:solidFill>
              </a:rPr>
            </a:br>
            <a:br>
              <a:rPr lang="it-IT" sz="2400" b="1" dirty="0">
                <a:solidFill>
                  <a:schemeClr val="bg1"/>
                </a:solidFill>
              </a:rPr>
            </a:br>
            <a:r>
              <a:rPr lang="it-IT" sz="2400" b="1" dirty="0">
                <a:solidFill>
                  <a:srgbClr val="FF0000"/>
                </a:solidFill>
              </a:rPr>
              <a:t>Il contenuto </a:t>
            </a:r>
            <a:r>
              <a:rPr lang="it-IT" sz="2400" b="1" dirty="0">
                <a:solidFill>
                  <a:schemeClr val="bg1"/>
                </a:solidFill>
              </a:rPr>
              <a:t>(1)</a:t>
            </a:r>
            <a:br>
              <a:rPr lang="it-IT" sz="2400" b="1" dirty="0">
                <a:solidFill>
                  <a:schemeClr val="bg1"/>
                </a:solidFill>
              </a:rPr>
            </a:br>
            <a:br>
              <a:rPr lang="it-IT" sz="2400" b="1" dirty="0">
                <a:solidFill>
                  <a:schemeClr val="bg1"/>
                </a:solidFill>
              </a:rPr>
            </a:br>
            <a:r>
              <a:rPr lang="it-IT" sz="2400" b="1" dirty="0">
                <a:solidFill>
                  <a:schemeClr val="bg1"/>
                </a:solidFill>
              </a:rPr>
              <a:t>Strumento tendenzialmente rigido</a:t>
            </a:r>
            <a:br>
              <a:rPr lang="it-IT" sz="2400" b="1" dirty="0">
                <a:solidFill>
                  <a:schemeClr val="bg1"/>
                </a:solidFill>
              </a:rPr>
            </a:br>
            <a:r>
              <a:rPr lang="it-IT" sz="2400" b="1" dirty="0">
                <a:solidFill>
                  <a:schemeClr val="bg1"/>
                </a:solidFill>
              </a:rPr>
              <a:t>Due obiettivi:</a:t>
            </a:r>
            <a:br>
              <a:rPr lang="it-IT" sz="2400" b="1" dirty="0">
                <a:solidFill>
                  <a:schemeClr val="bg1"/>
                </a:solidFill>
              </a:rPr>
            </a:br>
            <a:r>
              <a:rPr lang="it-IT" sz="2400" b="1" dirty="0">
                <a:solidFill>
                  <a:schemeClr val="bg1"/>
                </a:solidFill>
              </a:rPr>
              <a:t>1) traduzione degli interessi conoscitivi della ricerca on domande</a:t>
            </a:r>
            <a:br>
              <a:rPr lang="it-IT" sz="2400" b="1" dirty="0">
                <a:solidFill>
                  <a:schemeClr val="bg1"/>
                </a:solidFill>
              </a:rPr>
            </a:br>
            <a:r>
              <a:rPr lang="it-IT" sz="2400" b="1" dirty="0">
                <a:solidFill>
                  <a:schemeClr val="bg1"/>
                </a:solidFill>
              </a:rPr>
              <a:t>2) assistenza all’intervistatore nel compito di indurre l’intervistato a fornire l’informazione richiesta</a:t>
            </a:r>
            <a:br>
              <a:rPr lang="it-IT" sz="2400" b="1" dirty="0">
                <a:solidFill>
                  <a:schemeClr val="bg1"/>
                </a:solidFill>
              </a:rPr>
            </a:br>
            <a:r>
              <a:rPr lang="it-IT" sz="2400" b="1" dirty="0">
                <a:solidFill>
                  <a:schemeClr val="bg1"/>
                </a:solidFill>
              </a:rPr>
              <a:t>Il questionario risulta composto da:</a:t>
            </a:r>
            <a:br>
              <a:rPr lang="it-IT" sz="2400" b="1" dirty="0">
                <a:solidFill>
                  <a:schemeClr val="bg1"/>
                </a:solidFill>
              </a:rPr>
            </a:br>
            <a:r>
              <a:rPr lang="it-IT" sz="2400" b="1" dirty="0">
                <a:solidFill>
                  <a:schemeClr val="bg1"/>
                </a:solidFill>
              </a:rPr>
              <a:t>1)NUCLEO CENTRALE</a:t>
            </a:r>
            <a:br>
              <a:rPr lang="it-IT" sz="2400" b="1" dirty="0">
                <a:solidFill>
                  <a:schemeClr val="bg1"/>
                </a:solidFill>
              </a:rPr>
            </a:br>
            <a:r>
              <a:rPr lang="it-IT" sz="2400" b="1" dirty="0">
                <a:solidFill>
                  <a:schemeClr val="bg1"/>
                </a:solidFill>
              </a:rPr>
              <a:t>2) COMPONENTI STRUMENTALI O ACCESSORIE</a:t>
            </a:r>
            <a:br>
              <a:rPr lang="it-IT" sz="2400" b="1" dirty="0">
                <a:solidFill>
                  <a:schemeClr val="bg1"/>
                </a:solidFill>
              </a:rPr>
            </a:br>
            <a:r>
              <a:rPr lang="it-IT" sz="2400" b="1" dirty="0">
                <a:solidFill>
                  <a:schemeClr val="bg1"/>
                </a:solidFill>
              </a:rPr>
              <a:t>Le domande devono essere inserite nel questionario sulla base della loro rilevanza ai fini della ricerca.</a:t>
            </a:r>
            <a:br>
              <a:rPr lang="it-IT" sz="2400" b="1" dirty="0">
                <a:solidFill>
                  <a:schemeClr val="bg1"/>
                </a:solidFill>
              </a:rPr>
            </a:br>
            <a:endParaRPr lang="it-IT" sz="2400" b="1" dirty="0">
              <a:solidFill>
                <a:schemeClr val="bg1"/>
              </a:solidFill>
            </a:endParaRPr>
          </a:p>
        </p:txBody>
      </p:sp>
    </p:spTree>
    <p:extLst>
      <p:ext uri="{BB962C8B-B14F-4D97-AF65-F5344CB8AC3E}">
        <p14:creationId xmlns:p14="http://schemas.microsoft.com/office/powerpoint/2010/main" val="1370313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A2192F-2C1E-F6A4-913C-10D1D9B36734}"/>
              </a:ext>
            </a:extLst>
          </p:cNvPr>
          <p:cNvSpPr>
            <a:spLocks noGrp="1"/>
          </p:cNvSpPr>
          <p:nvPr>
            <p:ph type="ctrTitle"/>
          </p:nvPr>
        </p:nvSpPr>
        <p:spPr>
          <a:xfrm>
            <a:off x="319596" y="541538"/>
            <a:ext cx="11523216" cy="5646198"/>
          </a:xfrm>
          <a:solidFill>
            <a:srgbClr val="92D050"/>
          </a:solidFill>
        </p:spPr>
        <p:txBody>
          <a:bodyPr/>
          <a:lstStyle/>
          <a:p>
            <a:pPr algn="ctr"/>
            <a:r>
              <a:rPr lang="it-IT" sz="2400" b="1" dirty="0">
                <a:solidFill>
                  <a:schemeClr val="bg1"/>
                </a:solidFill>
              </a:rPr>
              <a:t>L’intervistato dovrebbe essere motivato non solo dalla consapevolezza del valore scientifico del progetto di studio ma anche dalla connessione tra i temi trattai e il suo «mondo vitale»</a:t>
            </a:r>
            <a:br>
              <a:rPr lang="it-IT" sz="2400" b="1" dirty="0">
                <a:solidFill>
                  <a:schemeClr val="bg1"/>
                </a:solidFill>
              </a:rPr>
            </a:br>
            <a:br>
              <a:rPr lang="it-IT" sz="2400" b="1" dirty="0">
                <a:solidFill>
                  <a:schemeClr val="bg1"/>
                </a:solidFill>
              </a:rPr>
            </a:br>
            <a:r>
              <a:rPr lang="it-IT" sz="2400" b="1" u="sng" dirty="0">
                <a:solidFill>
                  <a:srgbClr val="FF0000"/>
                </a:solidFill>
              </a:rPr>
              <a:t>Il contenuto del questionario</a:t>
            </a:r>
            <a:br>
              <a:rPr lang="it-IT" sz="2400" b="1" dirty="0">
                <a:solidFill>
                  <a:schemeClr val="bg1"/>
                </a:solidFill>
              </a:rPr>
            </a:br>
            <a:br>
              <a:rPr lang="it-IT" sz="2400" b="1" dirty="0">
                <a:solidFill>
                  <a:schemeClr val="bg1"/>
                </a:solidFill>
              </a:rPr>
            </a:br>
            <a:r>
              <a:rPr lang="it-IT" sz="2400" b="1" dirty="0">
                <a:solidFill>
                  <a:schemeClr val="bg1"/>
                </a:solidFill>
              </a:rPr>
              <a:t>E’ composto da:</a:t>
            </a:r>
            <a:br>
              <a:rPr lang="it-IT" sz="2400" b="1" dirty="0">
                <a:solidFill>
                  <a:schemeClr val="bg1"/>
                </a:solidFill>
              </a:rPr>
            </a:br>
            <a:r>
              <a:rPr lang="it-IT" sz="2400" b="1" dirty="0">
                <a:solidFill>
                  <a:schemeClr val="bg1"/>
                </a:solidFill>
              </a:rPr>
              <a:t>- domande</a:t>
            </a:r>
            <a:br>
              <a:rPr lang="it-IT" sz="2400" b="1" dirty="0">
                <a:solidFill>
                  <a:schemeClr val="bg1"/>
                </a:solidFill>
              </a:rPr>
            </a:br>
            <a:r>
              <a:rPr lang="it-IT" sz="2400" b="1" dirty="0">
                <a:solidFill>
                  <a:schemeClr val="bg1"/>
                </a:solidFill>
              </a:rPr>
              <a:t>- parte introduttiva</a:t>
            </a:r>
            <a:br>
              <a:rPr lang="it-IT" sz="2400" b="1" dirty="0">
                <a:solidFill>
                  <a:schemeClr val="bg1"/>
                </a:solidFill>
              </a:rPr>
            </a:br>
            <a:r>
              <a:rPr lang="it-IT" sz="2400" b="1" dirty="0">
                <a:solidFill>
                  <a:schemeClr val="bg1"/>
                </a:solidFill>
              </a:rPr>
              <a:t>- istruzioni agli intervistatori</a:t>
            </a:r>
            <a:br>
              <a:rPr lang="it-IT" sz="2400" b="1" dirty="0">
                <a:solidFill>
                  <a:schemeClr val="bg1"/>
                </a:solidFill>
              </a:rPr>
            </a:br>
            <a:br>
              <a:rPr lang="it-IT" sz="2400" b="1" dirty="0">
                <a:solidFill>
                  <a:schemeClr val="bg1"/>
                </a:solidFill>
              </a:rPr>
            </a:br>
            <a:r>
              <a:rPr lang="it-IT" sz="2400" b="1" dirty="0">
                <a:solidFill>
                  <a:schemeClr val="bg1"/>
                </a:solidFill>
              </a:rPr>
              <a:t>Ciascuna domanda è una parte della definizione operativa del concetto cui si riferisce</a:t>
            </a:r>
            <a:br>
              <a:rPr lang="it-IT" sz="2400" b="1" dirty="0">
                <a:solidFill>
                  <a:schemeClr val="bg1"/>
                </a:solidFill>
              </a:rPr>
            </a:br>
            <a:br>
              <a:rPr lang="it-IT" sz="2400" b="1" dirty="0">
                <a:solidFill>
                  <a:schemeClr val="bg1"/>
                </a:solidFill>
              </a:rPr>
            </a:br>
            <a:endParaRPr lang="it-IT" sz="2400" b="1" dirty="0">
              <a:solidFill>
                <a:schemeClr val="bg1"/>
              </a:solidFill>
            </a:endParaRPr>
          </a:p>
        </p:txBody>
      </p:sp>
    </p:spTree>
    <p:extLst>
      <p:ext uri="{BB962C8B-B14F-4D97-AF65-F5344CB8AC3E}">
        <p14:creationId xmlns:p14="http://schemas.microsoft.com/office/powerpoint/2010/main" val="3417023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A2192F-2C1E-F6A4-913C-10D1D9B36734}"/>
              </a:ext>
            </a:extLst>
          </p:cNvPr>
          <p:cNvSpPr>
            <a:spLocks noGrp="1"/>
          </p:cNvSpPr>
          <p:nvPr>
            <p:ph type="ctrTitle"/>
          </p:nvPr>
        </p:nvSpPr>
        <p:spPr>
          <a:xfrm>
            <a:off x="319596" y="281354"/>
            <a:ext cx="11523216" cy="6242538"/>
          </a:xfrm>
          <a:solidFill>
            <a:srgbClr val="92D050"/>
          </a:solidFill>
        </p:spPr>
        <p:txBody>
          <a:bodyPr/>
          <a:lstStyle/>
          <a:p>
            <a:pPr algn="ctr"/>
            <a:r>
              <a:rPr lang="it-IT" sz="2400" b="1" u="sng" dirty="0">
                <a:solidFill>
                  <a:srgbClr val="FF0000"/>
                </a:solidFill>
              </a:rPr>
              <a:t>Classificazione delle domande in base al contenuto</a:t>
            </a:r>
            <a:r>
              <a:rPr lang="it-IT" sz="2400" b="1" dirty="0">
                <a:solidFill>
                  <a:schemeClr val="bg1"/>
                </a:solidFill>
              </a:rPr>
              <a:t>:</a:t>
            </a:r>
            <a:br>
              <a:rPr lang="it-IT" sz="2400" b="1" dirty="0">
                <a:solidFill>
                  <a:schemeClr val="bg1"/>
                </a:solidFill>
              </a:rPr>
            </a:br>
            <a:br>
              <a:rPr lang="it-IT" sz="2400" b="1" dirty="0">
                <a:solidFill>
                  <a:schemeClr val="bg1"/>
                </a:solidFill>
              </a:rPr>
            </a:br>
            <a:r>
              <a:rPr lang="it-IT" sz="2400" b="1" dirty="0">
                <a:solidFill>
                  <a:schemeClr val="bg1"/>
                </a:solidFill>
              </a:rPr>
              <a:t>1) domande su alcune caratteristiche dell’individuo(</a:t>
            </a:r>
            <a:r>
              <a:rPr lang="it-IT" sz="2400" b="1" dirty="0" err="1">
                <a:solidFill>
                  <a:schemeClr val="bg1"/>
                </a:solidFill>
              </a:rPr>
              <a:t>def</a:t>
            </a:r>
            <a:r>
              <a:rPr lang="it-IT" sz="2400" b="1" dirty="0">
                <a:solidFill>
                  <a:schemeClr val="bg1"/>
                </a:solidFill>
              </a:rPr>
              <a:t>. Anche demografiche, strutturali, background </a:t>
            </a:r>
            <a:r>
              <a:rPr lang="it-IT" sz="2400" b="1" dirty="0" err="1">
                <a:solidFill>
                  <a:schemeClr val="bg1"/>
                </a:solidFill>
              </a:rPr>
              <a:t>questions</a:t>
            </a:r>
            <a:r>
              <a:rPr lang="it-IT" sz="2400" b="1" dirty="0">
                <a:solidFill>
                  <a:schemeClr val="bg1"/>
                </a:solidFill>
              </a:rPr>
              <a:t>, es. genere, età, professione, luogo di socializzazione</a:t>
            </a:r>
            <a:br>
              <a:rPr lang="it-IT" sz="2400" b="1" dirty="0">
                <a:solidFill>
                  <a:schemeClr val="bg1"/>
                </a:solidFill>
              </a:rPr>
            </a:br>
            <a:br>
              <a:rPr lang="it-IT" sz="2400" b="1" dirty="0">
                <a:solidFill>
                  <a:schemeClr val="bg1"/>
                </a:solidFill>
              </a:rPr>
            </a:br>
            <a:r>
              <a:rPr lang="it-IT" sz="2400" b="1" dirty="0">
                <a:solidFill>
                  <a:schemeClr val="bg1"/>
                </a:solidFill>
              </a:rPr>
              <a:t>2) domande sull’esperienza di vita (es. mutamenti di ambiente, di residenza, di mobilità sociale e professionale…</a:t>
            </a:r>
            <a:br>
              <a:rPr lang="it-IT" sz="2400" b="1" dirty="0">
                <a:solidFill>
                  <a:schemeClr val="bg1"/>
                </a:solidFill>
              </a:rPr>
            </a:br>
            <a:r>
              <a:rPr lang="it-IT" sz="2400" b="1" dirty="0">
                <a:solidFill>
                  <a:schemeClr val="bg1"/>
                </a:solidFill>
              </a:rPr>
              <a:t>3) domande cognitive (domande sulla conoscenza e la percezione di fatti che riguardano o meno gli stessi intervistati)</a:t>
            </a:r>
            <a:br>
              <a:rPr lang="it-IT" sz="2400" b="1" dirty="0">
                <a:solidFill>
                  <a:schemeClr val="bg1"/>
                </a:solidFill>
              </a:rPr>
            </a:br>
            <a:r>
              <a:rPr lang="it-IT" sz="2400" b="1" dirty="0">
                <a:solidFill>
                  <a:schemeClr val="bg1"/>
                </a:solidFill>
              </a:rPr>
              <a:t>4) domande su sentimenti e credenze (reazioni e motivazioni di natura emotiva</a:t>
            </a:r>
            <a:br>
              <a:rPr lang="it-IT" sz="2400" b="1" dirty="0">
                <a:solidFill>
                  <a:schemeClr val="bg1"/>
                </a:solidFill>
              </a:rPr>
            </a:br>
            <a:r>
              <a:rPr lang="it-IT" sz="2400" b="1" dirty="0">
                <a:solidFill>
                  <a:schemeClr val="bg1"/>
                </a:solidFill>
              </a:rPr>
              <a:t>5) domande su opinioni e valori</a:t>
            </a:r>
            <a:br>
              <a:rPr lang="it-IT" sz="2400" b="1" dirty="0">
                <a:solidFill>
                  <a:schemeClr val="bg1"/>
                </a:solidFill>
              </a:rPr>
            </a:br>
            <a:r>
              <a:rPr lang="it-IT" sz="2400" b="1" dirty="0">
                <a:solidFill>
                  <a:schemeClr val="bg1"/>
                </a:solidFill>
              </a:rPr>
              <a:t>6) domande sugli standard di azione</a:t>
            </a:r>
            <a:br>
              <a:rPr lang="it-IT" sz="2400" b="1" dirty="0">
                <a:solidFill>
                  <a:schemeClr val="bg1"/>
                </a:solidFill>
              </a:rPr>
            </a:br>
            <a:r>
              <a:rPr lang="it-IT" sz="2400" b="1" dirty="0">
                <a:solidFill>
                  <a:schemeClr val="bg1"/>
                </a:solidFill>
              </a:rPr>
              <a:t>7 domande sul comportamento futuro</a:t>
            </a:r>
            <a:br>
              <a:rPr lang="it-IT" sz="2400" b="1" dirty="0">
                <a:solidFill>
                  <a:schemeClr val="bg1"/>
                </a:solidFill>
              </a:rPr>
            </a:br>
            <a:r>
              <a:rPr lang="it-IT" sz="2400" b="1" dirty="0">
                <a:solidFill>
                  <a:schemeClr val="bg1"/>
                </a:solidFill>
              </a:rPr>
              <a:t>8 domande sulle motivazioni</a:t>
            </a:r>
            <a:br>
              <a:rPr lang="it-IT" sz="2400" b="1" dirty="0">
                <a:solidFill>
                  <a:schemeClr val="bg1"/>
                </a:solidFill>
              </a:rPr>
            </a:br>
            <a:endParaRPr lang="it-IT" sz="2400" b="1" dirty="0">
              <a:solidFill>
                <a:schemeClr val="bg1"/>
              </a:solidFill>
            </a:endParaRPr>
          </a:p>
        </p:txBody>
      </p:sp>
    </p:spTree>
    <p:extLst>
      <p:ext uri="{BB962C8B-B14F-4D97-AF65-F5344CB8AC3E}">
        <p14:creationId xmlns:p14="http://schemas.microsoft.com/office/powerpoint/2010/main" val="2904479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A2192F-2C1E-F6A4-913C-10D1D9B36734}"/>
              </a:ext>
            </a:extLst>
          </p:cNvPr>
          <p:cNvSpPr>
            <a:spLocks noGrp="1"/>
          </p:cNvSpPr>
          <p:nvPr>
            <p:ph type="ctrTitle"/>
          </p:nvPr>
        </p:nvSpPr>
        <p:spPr>
          <a:xfrm>
            <a:off x="334392" y="915424"/>
            <a:ext cx="11523216" cy="5027151"/>
          </a:xfrm>
          <a:solidFill>
            <a:srgbClr val="92D050"/>
          </a:solidFill>
        </p:spPr>
        <p:txBody>
          <a:bodyPr/>
          <a:lstStyle/>
          <a:p>
            <a:pPr algn="ctr"/>
            <a:r>
              <a:rPr lang="it-IT" sz="2400" b="1" u="sng" dirty="0">
                <a:solidFill>
                  <a:srgbClr val="FF0000"/>
                </a:solidFill>
              </a:rPr>
              <a:t>La presentazione della ricerca</a:t>
            </a:r>
            <a:br>
              <a:rPr lang="it-IT" sz="2400" b="1" u="sng" dirty="0">
                <a:solidFill>
                  <a:srgbClr val="FF0000"/>
                </a:solidFill>
              </a:rPr>
            </a:br>
            <a:br>
              <a:rPr lang="it-IT" sz="2400" b="1" u="sng" dirty="0">
                <a:solidFill>
                  <a:srgbClr val="FF0000"/>
                </a:solidFill>
              </a:rPr>
            </a:br>
            <a:r>
              <a:rPr lang="it-IT" sz="2400" b="1" u="sng" dirty="0">
                <a:solidFill>
                  <a:schemeClr val="bg1"/>
                </a:solidFill>
              </a:rPr>
              <a:t>3 funzioni</a:t>
            </a:r>
            <a:r>
              <a:rPr lang="it-IT" sz="2400" b="1" dirty="0">
                <a:solidFill>
                  <a:schemeClr val="bg1"/>
                </a:solidFill>
              </a:rPr>
              <a:t>:</a:t>
            </a:r>
            <a:br>
              <a:rPr lang="it-IT" sz="2400" b="1" dirty="0">
                <a:solidFill>
                  <a:schemeClr val="bg1"/>
                </a:solidFill>
              </a:rPr>
            </a:br>
            <a:br>
              <a:rPr lang="it-IT" sz="2400" b="1" dirty="0">
                <a:solidFill>
                  <a:schemeClr val="bg1"/>
                </a:solidFill>
              </a:rPr>
            </a:br>
            <a:r>
              <a:rPr lang="it-IT" sz="2400" b="1" dirty="0">
                <a:solidFill>
                  <a:schemeClr val="bg1"/>
                </a:solidFill>
              </a:rPr>
              <a:t>1) presentare le persone e/o l’organizzazione che conducono la ricerca</a:t>
            </a:r>
            <a:br>
              <a:rPr lang="it-IT" sz="2400" b="1" dirty="0">
                <a:solidFill>
                  <a:schemeClr val="bg1"/>
                </a:solidFill>
              </a:rPr>
            </a:br>
            <a:r>
              <a:rPr lang="it-IT" sz="2400" b="1" dirty="0">
                <a:solidFill>
                  <a:schemeClr val="bg1"/>
                </a:solidFill>
              </a:rPr>
              <a:t>2) indicare gli obiettivi</a:t>
            </a:r>
            <a:br>
              <a:rPr lang="it-IT" sz="2400" b="1" dirty="0">
                <a:solidFill>
                  <a:schemeClr val="bg1"/>
                </a:solidFill>
              </a:rPr>
            </a:br>
            <a:r>
              <a:rPr lang="it-IT" sz="2400" b="1" dirty="0">
                <a:solidFill>
                  <a:schemeClr val="bg1"/>
                </a:solidFill>
              </a:rPr>
              <a:t>3) chiarire all’intervistato il valore della sua collaborazione e il suo ruolo</a:t>
            </a:r>
            <a:br>
              <a:rPr lang="it-IT" sz="2400" b="1" dirty="0">
                <a:solidFill>
                  <a:schemeClr val="bg1"/>
                </a:solidFill>
              </a:rPr>
            </a:br>
            <a:br>
              <a:rPr lang="it-IT" sz="2400" b="1" dirty="0">
                <a:solidFill>
                  <a:schemeClr val="bg1"/>
                </a:solidFill>
              </a:rPr>
            </a:br>
            <a:r>
              <a:rPr lang="it-IT" sz="2400" b="1" u="sng" dirty="0">
                <a:solidFill>
                  <a:srgbClr val="FF0000"/>
                </a:solidFill>
              </a:rPr>
              <a:t>Le istruzioni e le osservazioni dirette all’intervistatore</a:t>
            </a:r>
            <a:br>
              <a:rPr lang="it-IT" sz="2400" b="1" dirty="0">
                <a:solidFill>
                  <a:schemeClr val="bg1"/>
                </a:solidFill>
              </a:rPr>
            </a:br>
            <a:br>
              <a:rPr lang="it-IT" sz="2400" b="1" dirty="0">
                <a:solidFill>
                  <a:schemeClr val="bg1"/>
                </a:solidFill>
              </a:rPr>
            </a:br>
            <a:r>
              <a:rPr lang="it-IT" sz="2400" b="1" dirty="0">
                <a:solidFill>
                  <a:schemeClr val="bg1"/>
                </a:solidFill>
              </a:rPr>
              <a:t>Servono a limitare la variabilità del comportamento degli intervistatori</a:t>
            </a:r>
            <a:br>
              <a:rPr lang="it-IT" sz="2400" b="1" dirty="0">
                <a:solidFill>
                  <a:schemeClr val="bg1"/>
                </a:solidFill>
              </a:rPr>
            </a:br>
            <a:r>
              <a:rPr lang="it-IT" sz="2400" b="1" dirty="0">
                <a:solidFill>
                  <a:schemeClr val="bg1"/>
                </a:solidFill>
              </a:rPr>
              <a:t>All’intervistatore possono essere rivolte delle vere e proprie domande su alcune caratteristiche dell’intervistato</a:t>
            </a:r>
          </a:p>
        </p:txBody>
      </p:sp>
    </p:spTree>
    <p:extLst>
      <p:ext uri="{BB962C8B-B14F-4D97-AF65-F5344CB8AC3E}">
        <p14:creationId xmlns:p14="http://schemas.microsoft.com/office/powerpoint/2010/main" val="1145022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A2192F-2C1E-F6A4-913C-10D1D9B36734}"/>
              </a:ext>
            </a:extLst>
          </p:cNvPr>
          <p:cNvSpPr>
            <a:spLocks noGrp="1"/>
          </p:cNvSpPr>
          <p:nvPr>
            <p:ph type="ctrTitle"/>
          </p:nvPr>
        </p:nvSpPr>
        <p:spPr>
          <a:xfrm>
            <a:off x="319596" y="334109"/>
            <a:ext cx="11523216" cy="6260122"/>
          </a:xfrm>
          <a:solidFill>
            <a:srgbClr val="92D050"/>
          </a:solidFill>
        </p:spPr>
        <p:txBody>
          <a:bodyPr/>
          <a:lstStyle/>
          <a:p>
            <a:pPr algn="ctr"/>
            <a:r>
              <a:rPr lang="it-IT" sz="2400" b="1" dirty="0">
                <a:solidFill>
                  <a:srgbClr val="FF0000"/>
                </a:solidFill>
              </a:rPr>
              <a:t>La forma della domanda (2)</a:t>
            </a:r>
            <a:br>
              <a:rPr lang="it-IT" sz="2400" b="1" dirty="0">
                <a:solidFill>
                  <a:srgbClr val="FF0000"/>
                </a:solidFill>
              </a:rPr>
            </a:br>
            <a:br>
              <a:rPr lang="it-IT" sz="2400" b="1" dirty="0">
                <a:solidFill>
                  <a:srgbClr val="FF0000"/>
                </a:solidFill>
              </a:rPr>
            </a:br>
            <a:r>
              <a:rPr lang="it-IT" sz="2400" b="1" dirty="0">
                <a:solidFill>
                  <a:schemeClr val="bg1"/>
                </a:solidFill>
              </a:rPr>
              <a:t>1) </a:t>
            </a:r>
            <a:r>
              <a:rPr lang="it-IT" sz="2400" b="1" dirty="0">
                <a:solidFill>
                  <a:srgbClr val="FF0000"/>
                </a:solidFill>
              </a:rPr>
              <a:t>domanda aperta </a:t>
            </a:r>
            <a:r>
              <a:rPr lang="it-IT" sz="2400" b="1" dirty="0">
                <a:solidFill>
                  <a:schemeClr val="bg1"/>
                </a:solidFill>
              </a:rPr>
              <a:t>(operazione di successiva chiusura delle domande aperte</a:t>
            </a:r>
            <a:br>
              <a:rPr lang="it-IT" sz="2400" b="1" dirty="0">
                <a:solidFill>
                  <a:schemeClr val="bg1"/>
                </a:solidFill>
              </a:rPr>
            </a:br>
            <a:r>
              <a:rPr lang="it-IT" sz="2400" b="1" dirty="0">
                <a:solidFill>
                  <a:schemeClr val="bg1"/>
                </a:solidFill>
              </a:rPr>
              <a:t>2) </a:t>
            </a:r>
            <a:r>
              <a:rPr lang="it-IT" sz="2400" b="1" dirty="0">
                <a:solidFill>
                  <a:srgbClr val="FF0000"/>
                </a:solidFill>
              </a:rPr>
              <a:t>la domanda semi-chiusa o semi-aperta</a:t>
            </a:r>
            <a:br>
              <a:rPr lang="it-IT" sz="2400" b="1" dirty="0">
                <a:solidFill>
                  <a:schemeClr val="bg1"/>
                </a:solidFill>
              </a:rPr>
            </a:br>
            <a:r>
              <a:rPr lang="it-IT" sz="2400" b="1" dirty="0">
                <a:solidFill>
                  <a:schemeClr val="bg1"/>
                </a:solidFill>
              </a:rPr>
              <a:t>3) </a:t>
            </a:r>
            <a:r>
              <a:rPr lang="it-IT" sz="2400" b="1" dirty="0">
                <a:solidFill>
                  <a:srgbClr val="FF0000"/>
                </a:solidFill>
              </a:rPr>
              <a:t>domanda con risposte </a:t>
            </a:r>
            <a:r>
              <a:rPr lang="it-IT" sz="2400" b="1" dirty="0" err="1">
                <a:solidFill>
                  <a:srgbClr val="FF0000"/>
                </a:solidFill>
              </a:rPr>
              <a:t>precodificate</a:t>
            </a:r>
            <a:r>
              <a:rPr lang="it-IT" sz="2400" b="1" dirty="0">
                <a:solidFill>
                  <a:srgbClr val="FF0000"/>
                </a:solidFill>
              </a:rPr>
              <a:t> o chiuse </a:t>
            </a:r>
            <a:r>
              <a:rPr lang="it-IT" sz="2400" b="1" dirty="0">
                <a:solidFill>
                  <a:schemeClr val="bg1"/>
                </a:solidFill>
              </a:rPr>
              <a:t>(massimo grado di comparabilità). Esse sono efficaci quando le possibili alternative sono note, limitate nel numero, ben distinte. Diminuisce il tasso di risposte irrilevanti. E’ utile quando si affrontano argomenti delicati. </a:t>
            </a:r>
            <a:br>
              <a:rPr lang="it-IT" sz="2400" b="1" dirty="0">
                <a:solidFill>
                  <a:schemeClr val="bg1"/>
                </a:solidFill>
              </a:rPr>
            </a:br>
            <a:br>
              <a:rPr lang="it-IT" sz="2400" b="1" dirty="0">
                <a:solidFill>
                  <a:schemeClr val="bg1"/>
                </a:solidFill>
              </a:rPr>
            </a:br>
            <a:r>
              <a:rPr lang="it-IT" sz="2400" b="1" dirty="0">
                <a:solidFill>
                  <a:schemeClr val="bg1"/>
                </a:solidFill>
              </a:rPr>
              <a:t>Si consiglia di limitare l’impiego di domande aperte alla fase preliminare della ricerca.</a:t>
            </a:r>
            <a:br>
              <a:rPr lang="it-IT" sz="2400" b="1" dirty="0">
                <a:solidFill>
                  <a:schemeClr val="bg1"/>
                </a:solidFill>
              </a:rPr>
            </a:br>
            <a:r>
              <a:rPr lang="it-IT" sz="2400" b="1" dirty="0">
                <a:solidFill>
                  <a:schemeClr val="bg1"/>
                </a:solidFill>
              </a:rPr>
              <a:t>Si consiglia di utilizzare le domande aperte per motivare le scelte operate alle domande chiuse.</a:t>
            </a:r>
            <a:br>
              <a:rPr lang="it-IT" sz="2400" b="1" dirty="0">
                <a:solidFill>
                  <a:schemeClr val="bg1"/>
                </a:solidFill>
              </a:rPr>
            </a:br>
            <a:r>
              <a:rPr lang="it-IT" sz="2400" b="1" dirty="0">
                <a:solidFill>
                  <a:schemeClr val="bg1"/>
                </a:solidFill>
              </a:rPr>
              <a:t>Nelle domande chiuse è grande il rischio che agli intervistati sia lasciato solo la possibilità di confermare gli schemi dei ricercatori</a:t>
            </a:r>
          </a:p>
        </p:txBody>
      </p:sp>
    </p:spTree>
    <p:extLst>
      <p:ext uri="{BB962C8B-B14F-4D97-AF65-F5344CB8AC3E}">
        <p14:creationId xmlns:p14="http://schemas.microsoft.com/office/powerpoint/2010/main" val="2670955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A2192F-2C1E-F6A4-913C-10D1D9B36734}"/>
              </a:ext>
            </a:extLst>
          </p:cNvPr>
          <p:cNvSpPr>
            <a:spLocks noGrp="1"/>
          </p:cNvSpPr>
          <p:nvPr>
            <p:ph type="ctrTitle"/>
          </p:nvPr>
        </p:nvSpPr>
        <p:spPr>
          <a:xfrm>
            <a:off x="319596" y="541538"/>
            <a:ext cx="11523216" cy="5646198"/>
          </a:xfrm>
          <a:solidFill>
            <a:srgbClr val="92D050"/>
          </a:solidFill>
        </p:spPr>
        <p:txBody>
          <a:bodyPr/>
          <a:lstStyle/>
          <a:p>
            <a:pPr algn="ctr"/>
            <a:r>
              <a:rPr lang="it-IT" sz="2800" b="1" dirty="0">
                <a:solidFill>
                  <a:srgbClr val="FF0000"/>
                </a:solidFill>
              </a:rPr>
              <a:t>La successione delle domande (3)</a:t>
            </a:r>
            <a:br>
              <a:rPr lang="it-IT" sz="2800" b="1" dirty="0">
                <a:solidFill>
                  <a:srgbClr val="FF0000"/>
                </a:solidFill>
              </a:rPr>
            </a:br>
            <a:br>
              <a:rPr lang="it-IT" sz="2800" b="1" dirty="0">
                <a:solidFill>
                  <a:srgbClr val="FF0000"/>
                </a:solidFill>
              </a:rPr>
            </a:br>
            <a:r>
              <a:rPr lang="it-IT" sz="2800" b="1" dirty="0">
                <a:solidFill>
                  <a:schemeClr val="bg1"/>
                </a:solidFill>
              </a:rPr>
              <a:t>L’ordine delle domande deve essere studiato con molta cura perché può avere un effetto distorcente sulle risposte.</a:t>
            </a:r>
            <a:br>
              <a:rPr lang="it-IT" sz="2800" b="1" dirty="0">
                <a:solidFill>
                  <a:schemeClr val="bg1"/>
                </a:solidFill>
              </a:rPr>
            </a:br>
            <a:r>
              <a:rPr lang="it-IT" sz="2800" b="1" dirty="0">
                <a:solidFill>
                  <a:schemeClr val="bg1"/>
                </a:solidFill>
              </a:rPr>
              <a:t>Il principio generale è che bisogna distanziare le domande che possono produrre effetti di contaminazione reciproca.</a:t>
            </a:r>
            <a:br>
              <a:rPr lang="it-IT" sz="2800" b="1" dirty="0">
                <a:solidFill>
                  <a:schemeClr val="bg1"/>
                </a:solidFill>
              </a:rPr>
            </a:br>
            <a:r>
              <a:rPr lang="it-IT" sz="2800" b="1" dirty="0">
                <a:solidFill>
                  <a:schemeClr val="bg1"/>
                </a:solidFill>
              </a:rPr>
              <a:t>La sequenza delle domande dovrebbe essere costruita in modo da apparire logica e ragionevole agli intervistati, che seguono criteri non necessariamente analoghi a quelli del ricercatore.</a:t>
            </a:r>
            <a:br>
              <a:rPr lang="it-IT" sz="2800" b="1" dirty="0">
                <a:solidFill>
                  <a:schemeClr val="bg1"/>
                </a:solidFill>
              </a:rPr>
            </a:br>
            <a:br>
              <a:rPr lang="it-IT" sz="2400" b="1" dirty="0">
                <a:solidFill>
                  <a:schemeClr val="bg1"/>
                </a:solidFill>
              </a:rPr>
            </a:br>
            <a:br>
              <a:rPr lang="it-IT" sz="2400" b="1" dirty="0">
                <a:solidFill>
                  <a:schemeClr val="bg1"/>
                </a:solidFill>
              </a:rPr>
            </a:br>
            <a:endParaRPr lang="it-IT" sz="2400" b="1" dirty="0">
              <a:solidFill>
                <a:schemeClr val="bg1"/>
              </a:solidFill>
            </a:endParaRPr>
          </a:p>
        </p:txBody>
      </p:sp>
    </p:spTree>
    <p:extLst>
      <p:ext uri="{BB962C8B-B14F-4D97-AF65-F5344CB8AC3E}">
        <p14:creationId xmlns:p14="http://schemas.microsoft.com/office/powerpoint/2010/main" val="4085897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A2192F-2C1E-F6A4-913C-10D1D9B36734}"/>
              </a:ext>
            </a:extLst>
          </p:cNvPr>
          <p:cNvSpPr>
            <a:spLocks noGrp="1"/>
          </p:cNvSpPr>
          <p:nvPr>
            <p:ph type="ctrTitle"/>
          </p:nvPr>
        </p:nvSpPr>
        <p:spPr>
          <a:xfrm>
            <a:off x="319596" y="541538"/>
            <a:ext cx="11523216" cy="5646198"/>
          </a:xfrm>
          <a:solidFill>
            <a:srgbClr val="92D050"/>
          </a:solidFill>
        </p:spPr>
        <p:txBody>
          <a:bodyPr/>
          <a:lstStyle/>
          <a:p>
            <a:pPr algn="ctr"/>
            <a:endParaRPr lang="it-IT" sz="2400" b="1" dirty="0">
              <a:solidFill>
                <a:schemeClr val="bg1"/>
              </a:solidFill>
            </a:endParaRPr>
          </a:p>
        </p:txBody>
      </p:sp>
      <p:sp>
        <p:nvSpPr>
          <p:cNvPr id="6" name="CasellaDiTesto 5">
            <a:extLst>
              <a:ext uri="{FF2B5EF4-FFF2-40B4-BE49-F238E27FC236}">
                <a16:creationId xmlns:a16="http://schemas.microsoft.com/office/drawing/2014/main" id="{03CF5624-8E8A-398C-E8FB-8CB09F4142C1}"/>
              </a:ext>
            </a:extLst>
          </p:cNvPr>
          <p:cNvSpPr txBox="1"/>
          <p:nvPr/>
        </p:nvSpPr>
        <p:spPr>
          <a:xfrm>
            <a:off x="1306980" y="948591"/>
            <a:ext cx="10535832" cy="4401205"/>
          </a:xfrm>
          <a:prstGeom prst="rect">
            <a:avLst/>
          </a:prstGeom>
          <a:noFill/>
        </p:spPr>
        <p:txBody>
          <a:bodyPr wrap="square">
            <a:spAutoFit/>
          </a:bodyPr>
          <a:lstStyle/>
          <a:p>
            <a:r>
              <a:rPr lang="it-IT" sz="2800" b="1" dirty="0">
                <a:solidFill>
                  <a:schemeClr val="bg1"/>
                </a:solidFill>
              </a:rPr>
              <a:t>L’attenzione e l’interesse dell’intervistato vanno crescendo dopo l’inizio dell’intervista, raggiungendo un massimo sul quale si stabilizzano per un certo tempo e poi decrescono rapidamente per la stanchezza.</a:t>
            </a:r>
          </a:p>
          <a:p>
            <a:br>
              <a:rPr lang="it-IT" sz="2800" b="1" dirty="0">
                <a:solidFill>
                  <a:schemeClr val="bg1"/>
                </a:solidFill>
              </a:rPr>
            </a:br>
            <a:r>
              <a:rPr lang="it-IT" sz="2800" b="1" dirty="0">
                <a:solidFill>
                  <a:srgbClr val="FF0000"/>
                </a:solidFill>
              </a:rPr>
              <a:t>E’ opportuno aprire il questionario </a:t>
            </a:r>
            <a:r>
              <a:rPr lang="it-IT" sz="2800" b="1" dirty="0">
                <a:solidFill>
                  <a:schemeClr val="bg1"/>
                </a:solidFill>
              </a:rPr>
              <a:t>con domande «facili», con domande generali.</a:t>
            </a:r>
            <a:br>
              <a:rPr lang="it-IT" sz="2800" b="1" dirty="0">
                <a:solidFill>
                  <a:schemeClr val="bg1"/>
                </a:solidFill>
              </a:rPr>
            </a:br>
            <a:r>
              <a:rPr lang="it-IT" sz="2800" b="1" dirty="0">
                <a:solidFill>
                  <a:srgbClr val="FF0000"/>
                </a:solidFill>
              </a:rPr>
              <a:t>Parte centrale</a:t>
            </a:r>
            <a:r>
              <a:rPr lang="it-IT" sz="2800" b="1" dirty="0">
                <a:solidFill>
                  <a:schemeClr val="bg1"/>
                </a:solidFill>
              </a:rPr>
              <a:t>: domande che richiedono la massima attenzione all’intervistato</a:t>
            </a:r>
            <a:br>
              <a:rPr lang="it-IT" sz="2800" b="1" dirty="0">
                <a:solidFill>
                  <a:schemeClr val="bg1"/>
                </a:solidFill>
              </a:rPr>
            </a:br>
            <a:r>
              <a:rPr lang="it-IT" sz="2800" b="1" dirty="0">
                <a:solidFill>
                  <a:srgbClr val="FF0000"/>
                </a:solidFill>
              </a:rPr>
              <a:t>alla fine</a:t>
            </a:r>
            <a:r>
              <a:rPr lang="it-IT" sz="2800" b="1" dirty="0">
                <a:solidFill>
                  <a:schemeClr val="bg1"/>
                </a:solidFill>
              </a:rPr>
              <a:t>: domande dal contenuto delicato</a:t>
            </a:r>
            <a:endParaRPr lang="it-IT" sz="2800" dirty="0"/>
          </a:p>
        </p:txBody>
      </p:sp>
    </p:spTree>
    <p:extLst>
      <p:ext uri="{BB962C8B-B14F-4D97-AF65-F5344CB8AC3E}">
        <p14:creationId xmlns:p14="http://schemas.microsoft.com/office/powerpoint/2010/main" val="31372391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37</TotalTime>
  <Words>632</Words>
  <Application>Microsoft Office PowerPoint</Application>
  <PresentationFormat>Widescreen</PresentationFormat>
  <Paragraphs>8</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Arial</vt:lpstr>
      <vt:lpstr>Century Gothic</vt:lpstr>
      <vt:lpstr>Wingdings 3</vt:lpstr>
      <vt:lpstr>Ione</vt:lpstr>
      <vt:lpstr>Il questionario  Il contenuto (1)  Strumento tendenzialmente rigido Due obiettivi: 1) traduzione degli interessi conoscitivi della ricerca on domande 2) assistenza all’intervistatore nel compito di indurre l’intervistato a fornire l’informazione richiesta Il questionario risulta composto da: 1)NUCLEO CENTRALE 2) COMPONENTI STRUMENTALI O ACCESSORIE Le domande devono essere inserite nel questionario sulla base della loro rilevanza ai fini della ricerca. </vt:lpstr>
      <vt:lpstr>L’intervistato dovrebbe essere motivato non solo dalla consapevolezza del valore scientifico del progetto di studio ma anche dalla connessione tra i temi trattai e il suo «mondo vitale»  Il contenuto del questionario  E’ composto da: - domande - parte introduttiva - istruzioni agli intervistatori  Ciascuna domanda è una parte della definizione operativa del concetto cui si riferisce  </vt:lpstr>
      <vt:lpstr>Classificazione delle domande in base al contenuto:  1) domande su alcune caratteristiche dell’individuo(def. Anche demografiche, strutturali, background questions, es. genere, età, professione, luogo di socializzazione  2) domande sull’esperienza di vita (es. mutamenti di ambiente, di residenza, di mobilità sociale e professionale… 3) domande cognitive (domande sulla conoscenza e la percezione di fatti che riguardano o meno gli stessi intervistati) 4) domande su sentimenti e credenze (reazioni e motivazioni di natura emotiva 5) domande su opinioni e valori 6) domande sugli standard di azione 7 domande sul comportamento futuro 8 domande sulle motivazioni </vt:lpstr>
      <vt:lpstr>La presentazione della ricerca  3 funzioni:  1) presentare le persone e/o l’organizzazione che conducono la ricerca 2) indicare gli obiettivi 3) chiarire all’intervistato il valore della sua collaborazione e il suo ruolo  Le istruzioni e le osservazioni dirette all’intervistatore  Servono a limitare la variabilità del comportamento degli intervistatori All’intervistatore possono essere rivolte delle vere e proprie domande su alcune caratteristiche dell’intervistato</vt:lpstr>
      <vt:lpstr>La forma della domanda (2)  1) domanda aperta (operazione di successiva chiusura delle domande aperte 2) la domanda semi-chiusa o semi-aperta 3) domanda con risposte precodificate o chiuse (massimo grado di comparabilità). Esse sono efficaci quando le possibili alternative sono note, limitate nel numero, ben distinte. Diminuisce il tasso di risposte irrilevanti. E’ utile quando si affrontano argomenti delicati.   Si consiglia di limitare l’impiego di domande aperte alla fase preliminare della ricerca. Si consiglia di utilizzare le domande aperte per motivare le scelte operate alle domande chiuse. Nelle domande chiuse è grande il rischio che agli intervistati sia lasciato solo la possibilità di confermare gli schemi dei ricercatori</vt:lpstr>
      <vt:lpstr>La successione delle domande (3)  L’ordine delle domande deve essere studiato con molta cura perché può avere un effetto distorcente sulle risposte. Il principio generale è che bisogna distanziare le domande che possono produrre effetti di contaminazione reciproca. La sequenza delle domande dovrebbe essere costruita in modo da apparire logica e ragionevole agli intervistati, che seguono criteri non necessariamente analoghi a quelli del ricercatore.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questionario  Il contenuto (1)  Strumento tendenzialmente rigido Due obiettivi: 1) traduzione degli interessi conoscitivi della ricerca on domande 2) assistenza all’intervistatore nel compito di indurre l’intervistato a fornire l’informazione richiesta Il questionario risulta composto da: 1)NUCLEO CENTRALE 2) COMPONENTI STRUMENTALI O ACCESSORIE Le domande devono essere inserite nel questionario sulla base della loro rilevanza ai fini della ricerca. </dc:title>
  <dc:creator>SERRA ROSEMARY</dc:creator>
  <cp:lastModifiedBy>SERRA ROSEMARY</cp:lastModifiedBy>
  <cp:revision>2</cp:revision>
  <dcterms:created xsi:type="dcterms:W3CDTF">2022-11-12T14:46:47Z</dcterms:created>
  <dcterms:modified xsi:type="dcterms:W3CDTF">2022-11-12T15:24:45Z</dcterms:modified>
</cp:coreProperties>
</file>