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436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891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1226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9217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2659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378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83455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16543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956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969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400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75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3427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3198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064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2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4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24AB5C2-F007-43EB-9882-C5B91923E1F8}" type="datetimeFigureOut">
              <a:rPr lang="it-IT" smtClean="0"/>
              <a:t>19/11/2022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it-IT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FA5EFB03-0851-4F7B-901D-548B222C99C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54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883A0B-7533-AC8A-2FA5-D49E30C1A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1647" y="685800"/>
            <a:ext cx="10430750" cy="5363308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algn="ctr"/>
            <a:r>
              <a:rPr lang="it-IT" sz="2400" b="1" u="sng" dirty="0">
                <a:solidFill>
                  <a:schemeClr val="tx1"/>
                </a:solidFill>
              </a:rPr>
              <a:t>Il questionario (4)</a:t>
            </a:r>
            <a:br>
              <a:rPr lang="it-IT" sz="2400" b="1" u="sng" dirty="0">
                <a:solidFill>
                  <a:schemeClr val="tx1"/>
                </a:solidFill>
              </a:rPr>
            </a:br>
            <a:br>
              <a:rPr lang="it-IT" sz="2400" b="1" u="sng" dirty="0">
                <a:solidFill>
                  <a:schemeClr val="tx1"/>
                </a:solidFill>
              </a:rPr>
            </a:br>
            <a:r>
              <a:rPr lang="it-IT" sz="2400" b="1" dirty="0">
                <a:solidFill>
                  <a:srgbClr val="FF0000"/>
                </a:solidFill>
              </a:rPr>
              <a:t>La formulazione delle domande</a:t>
            </a:r>
            <a:br>
              <a:rPr lang="it-IT" sz="2400" b="1" dirty="0">
                <a:solidFill>
                  <a:srgbClr val="FF0000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Il problema della formulazione delle domande va inquadrato in una </a:t>
            </a:r>
            <a:r>
              <a:rPr lang="it-IT" sz="2400" b="1" dirty="0">
                <a:solidFill>
                  <a:srgbClr val="FF0000"/>
                </a:solidFill>
              </a:rPr>
              <a:t>classificazione delle cause di distorsione</a:t>
            </a:r>
            <a:r>
              <a:rPr lang="it-IT" sz="2400" dirty="0">
                <a:solidFill>
                  <a:schemeClr val="tx1"/>
                </a:solidFill>
              </a:rPr>
              <a:t>: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1) complessità e oscurità della domanda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2) </a:t>
            </a:r>
            <a:r>
              <a:rPr lang="it-IT" sz="2400" dirty="0" err="1">
                <a:solidFill>
                  <a:schemeClr val="tx1"/>
                </a:solidFill>
              </a:rPr>
              <a:t>sottodeterminazione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3) sovradeterminazione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4) </a:t>
            </a:r>
            <a:r>
              <a:rPr lang="it-IT" sz="2400" dirty="0" err="1">
                <a:solidFill>
                  <a:schemeClr val="tx1"/>
                </a:solidFill>
              </a:rPr>
              <a:t>obtrusività</a:t>
            </a:r>
            <a:br>
              <a:rPr lang="it-IT" sz="2400" dirty="0">
                <a:solidFill>
                  <a:schemeClr val="tx1"/>
                </a:solidFill>
              </a:rPr>
            </a:b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1) Le domande devono essere formulate in un </a:t>
            </a:r>
            <a:r>
              <a:rPr lang="it-IT" sz="2400" b="1" dirty="0">
                <a:solidFill>
                  <a:srgbClr val="FF0000"/>
                </a:solidFill>
              </a:rPr>
              <a:t>linguaggio semplice</a:t>
            </a:r>
            <a:r>
              <a:rPr lang="it-IT" sz="2400" dirty="0">
                <a:solidFill>
                  <a:schemeClr val="tx1"/>
                </a:solidFill>
              </a:rPr>
              <a:t>, comprensibile a tutti.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Vanno evitati termini tecnici e gergali.</a:t>
            </a:r>
            <a:br>
              <a:rPr lang="it-IT" sz="2400" dirty="0">
                <a:solidFill>
                  <a:schemeClr val="tx1"/>
                </a:solidFill>
              </a:rPr>
            </a:b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89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883A0B-7533-AC8A-2FA5-D49E30C1A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097" y="1122363"/>
            <a:ext cx="10138299" cy="4532714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z="2400" dirty="0">
                <a:solidFill>
                  <a:schemeClr val="tx1"/>
                </a:solidFill>
              </a:rPr>
              <a:t>Rientrano in questa categoria le domande che presuppongono nell’intervistato </a:t>
            </a:r>
            <a:r>
              <a:rPr lang="it-IT" sz="2400" b="1" dirty="0">
                <a:solidFill>
                  <a:srgbClr val="FF0000"/>
                </a:solidFill>
              </a:rPr>
              <a:t>conoscenze specifiche  che egli non ha</a:t>
            </a:r>
            <a:r>
              <a:rPr lang="it-IT" sz="2400" dirty="0">
                <a:solidFill>
                  <a:schemeClr val="tx1"/>
                </a:solidFill>
              </a:rPr>
              <a:t>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L’</a:t>
            </a:r>
            <a:r>
              <a:rPr lang="it-IT" sz="2400" b="1" dirty="0">
                <a:solidFill>
                  <a:srgbClr val="FF0000"/>
                </a:solidFill>
              </a:rPr>
              <a:t>oscurità </a:t>
            </a:r>
            <a:r>
              <a:rPr lang="it-IT" sz="2400" dirty="0">
                <a:solidFill>
                  <a:schemeClr val="tx1"/>
                </a:solidFill>
              </a:rPr>
              <a:t>può essere prodotta </a:t>
            </a:r>
            <a:r>
              <a:rPr lang="it-IT" sz="2400" b="1" dirty="0">
                <a:solidFill>
                  <a:srgbClr val="FF0000"/>
                </a:solidFill>
              </a:rPr>
              <a:t>dalla costruzione sintattica </a:t>
            </a:r>
            <a:r>
              <a:rPr lang="it-IT" sz="2400" dirty="0">
                <a:solidFill>
                  <a:schemeClr val="tx1"/>
                </a:solidFill>
              </a:rPr>
              <a:t>della domanda.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Le domande devono essere </a:t>
            </a:r>
            <a:r>
              <a:rPr lang="it-IT" sz="2400" b="1" dirty="0">
                <a:solidFill>
                  <a:srgbClr val="FF0000"/>
                </a:solidFill>
              </a:rPr>
              <a:t>semplici e non ambigue nella formulazione.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b="1" dirty="0">
                <a:solidFill>
                  <a:srgbClr val="FF0000"/>
                </a:solidFill>
              </a:rPr>
              <a:t>Una domanda semplice </a:t>
            </a:r>
            <a:r>
              <a:rPr lang="it-IT" sz="2400" dirty="0">
                <a:solidFill>
                  <a:schemeClr val="tx1"/>
                </a:solidFill>
              </a:rPr>
              <a:t>deve avere: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a) testo breve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b) non contenere troppe premesse o specificazioni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c) se la domanda prevede una lista di risposte, questa non può essere troppo lunga</a:t>
            </a:r>
            <a:br>
              <a:rPr lang="it-IT" sz="2400" dirty="0">
                <a:solidFill>
                  <a:schemeClr val="tx1"/>
                </a:solidFill>
              </a:rPr>
            </a:b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192180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883A0B-7533-AC8A-2FA5-D49E30C1A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097" y="1122363"/>
            <a:ext cx="10138299" cy="4532714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sz="2400" dirty="0">
                <a:solidFill>
                  <a:schemeClr val="tx1"/>
                </a:solidFill>
              </a:rPr>
              <a:t>2) Nella categoria della </a:t>
            </a:r>
            <a:r>
              <a:rPr lang="it-IT" sz="2400" b="1" dirty="0" err="1">
                <a:solidFill>
                  <a:srgbClr val="FF0000"/>
                </a:solidFill>
              </a:rPr>
              <a:t>sottodeterminazione</a:t>
            </a:r>
            <a:r>
              <a:rPr lang="it-IT" sz="2400" dirty="0">
                <a:solidFill>
                  <a:schemeClr val="tx1"/>
                </a:solidFill>
              </a:rPr>
              <a:t> ricadono le domande ambigue o per termini che adottano o per la costruzione sintattica.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Si pone anche il problema della percezione dei termini impiegati.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La domanda è costruita male se contiene più di un oggetto.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Sono di </a:t>
            </a:r>
            <a:r>
              <a:rPr lang="it-IT" sz="2400" b="1" dirty="0">
                <a:solidFill>
                  <a:srgbClr val="FF0000"/>
                </a:solidFill>
              </a:rPr>
              <a:t>difficile o ambigua interpretazione </a:t>
            </a:r>
            <a:r>
              <a:rPr lang="it-IT" sz="2400" dirty="0">
                <a:solidFill>
                  <a:schemeClr val="tx1"/>
                </a:solidFill>
              </a:rPr>
              <a:t>le domande che contengono una </a:t>
            </a:r>
            <a:r>
              <a:rPr lang="it-IT" sz="2400" b="1" dirty="0">
                <a:solidFill>
                  <a:srgbClr val="FF0000"/>
                </a:solidFill>
              </a:rPr>
              <a:t>doppia negazione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E’ di difficile interpretazione il significato di una risposta a una domanda </a:t>
            </a:r>
            <a:r>
              <a:rPr lang="it-IT" sz="2400" b="1" dirty="0" err="1">
                <a:solidFill>
                  <a:srgbClr val="FF0000"/>
                </a:solidFill>
              </a:rPr>
              <a:t>biconcettuale</a:t>
            </a:r>
            <a:r>
              <a:rPr lang="it-IT" sz="2400" dirty="0">
                <a:solidFill>
                  <a:schemeClr val="tx1"/>
                </a:solidFill>
              </a:rPr>
              <a:t>.</a:t>
            </a:r>
            <a:br>
              <a:rPr lang="it-IT" sz="2400" dirty="0">
                <a:solidFill>
                  <a:schemeClr val="tx1"/>
                </a:solidFill>
              </a:rPr>
            </a:br>
            <a:r>
              <a:rPr lang="it-IT" sz="2400" dirty="0">
                <a:solidFill>
                  <a:schemeClr val="tx1"/>
                </a:solidFill>
              </a:rPr>
              <a:t>Un’altra fonte di ambiguità è rappresentata da domande che propongono quesiti cui si può </a:t>
            </a:r>
            <a:r>
              <a:rPr lang="it-IT" sz="2400" b="1" dirty="0">
                <a:solidFill>
                  <a:srgbClr val="FF0000"/>
                </a:solidFill>
              </a:rPr>
              <a:t>rispondere negativamente o affermativamente per ragioni opposte</a:t>
            </a:r>
            <a:r>
              <a:rPr lang="it-IT" sz="24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55241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883A0B-7533-AC8A-2FA5-D49E30C1A0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097" y="808892"/>
            <a:ext cx="10138299" cy="5227924"/>
          </a:xfrm>
          <a:solidFill>
            <a:srgbClr val="92D050"/>
          </a:solidFill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z="2000" dirty="0">
                <a:solidFill>
                  <a:schemeClr val="tx1"/>
                </a:solidFill>
              </a:rPr>
              <a:t>Dovranno essere evitate formulazioni dalla </a:t>
            </a:r>
            <a:r>
              <a:rPr lang="it-IT" sz="2400" b="1" dirty="0">
                <a:solidFill>
                  <a:srgbClr val="FF0000"/>
                </a:solidFill>
              </a:rPr>
              <a:t>forte componente emotiva </a:t>
            </a:r>
            <a:r>
              <a:rPr lang="it-IT" sz="2000" dirty="0">
                <a:solidFill>
                  <a:schemeClr val="tx1"/>
                </a:solidFill>
              </a:rPr>
              <a:t>per ragioni culturali, morali o politiche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	- domande sensibili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In generale, un «</a:t>
            </a:r>
            <a:r>
              <a:rPr lang="it-IT" sz="2400" b="1" dirty="0">
                <a:solidFill>
                  <a:srgbClr val="FF0000"/>
                </a:solidFill>
              </a:rPr>
              <a:t>piano di chiusura</a:t>
            </a:r>
            <a:r>
              <a:rPr lang="it-IT" sz="2000" dirty="0">
                <a:solidFill>
                  <a:schemeClr val="tx1"/>
                </a:solidFill>
              </a:rPr>
              <a:t>» causa distorsioni per </a:t>
            </a:r>
            <a:r>
              <a:rPr lang="it-IT" sz="2000" dirty="0" err="1">
                <a:solidFill>
                  <a:schemeClr val="tx1"/>
                </a:solidFill>
              </a:rPr>
              <a:t>sottodeterminazione</a:t>
            </a:r>
            <a:r>
              <a:rPr lang="it-IT" sz="2000" dirty="0">
                <a:solidFill>
                  <a:schemeClr val="tx1"/>
                </a:solidFill>
              </a:rPr>
              <a:t> se l’elenco delle alternative presentate non è ragionevolmente completo e logicamente ben costruito</a:t>
            </a:r>
            <a:br>
              <a:rPr lang="it-IT" sz="2000" dirty="0">
                <a:solidFill>
                  <a:schemeClr val="tx1"/>
                </a:solidFill>
              </a:rPr>
            </a:b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3) Nelle domande sovradeterminate sono presenti elementi che </a:t>
            </a:r>
            <a:r>
              <a:rPr lang="it-IT" sz="2400" b="1" dirty="0">
                <a:solidFill>
                  <a:srgbClr val="FF0000"/>
                </a:solidFill>
              </a:rPr>
              <a:t>favoriscono la scelta di una particolare risposta </a:t>
            </a:r>
            <a:r>
              <a:rPr lang="it-IT" sz="2000" dirty="0">
                <a:solidFill>
                  <a:schemeClr val="tx1"/>
                </a:solidFill>
              </a:rPr>
              <a:t>piuttosto che altre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		- </a:t>
            </a:r>
            <a:r>
              <a:rPr lang="it-IT" sz="2000" dirty="0" err="1">
                <a:solidFill>
                  <a:schemeClr val="tx1"/>
                </a:solidFill>
              </a:rPr>
              <a:t>leading</a:t>
            </a:r>
            <a:r>
              <a:rPr lang="it-IT" sz="2000" dirty="0">
                <a:solidFill>
                  <a:schemeClr val="tx1"/>
                </a:solidFill>
              </a:rPr>
              <a:t> </a:t>
            </a:r>
            <a:r>
              <a:rPr lang="it-IT" sz="2000" dirty="0" err="1">
                <a:solidFill>
                  <a:schemeClr val="tx1"/>
                </a:solidFill>
              </a:rPr>
              <a:t>questions</a:t>
            </a:r>
            <a:r>
              <a:rPr lang="it-IT" sz="2000" dirty="0">
                <a:solidFill>
                  <a:schemeClr val="tx1"/>
                </a:solidFill>
              </a:rPr>
              <a:t> (domande pilotanti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		- caricamento emotivo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		- risposte scontate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		- alternative di risposta non socialmente accettabili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4) La fonte di distorsione sta nel </a:t>
            </a:r>
            <a:r>
              <a:rPr lang="it-IT" sz="2000" b="1" dirty="0">
                <a:solidFill>
                  <a:srgbClr val="FF0000"/>
                </a:solidFill>
              </a:rPr>
              <a:t>contenuto stesso della domanda </a:t>
            </a:r>
            <a:r>
              <a:rPr lang="it-IT" sz="2000" dirty="0">
                <a:solidFill>
                  <a:schemeClr val="tx1"/>
                </a:solidFill>
              </a:rPr>
              <a:t>(</a:t>
            </a:r>
            <a:r>
              <a:rPr lang="it-IT" sz="2000" b="1" dirty="0" err="1">
                <a:solidFill>
                  <a:srgbClr val="FF0000"/>
                </a:solidFill>
              </a:rPr>
              <a:t>obtrusività</a:t>
            </a:r>
            <a:r>
              <a:rPr lang="it-IT" sz="2000" dirty="0">
                <a:solidFill>
                  <a:schemeClr val="tx1"/>
                </a:solidFill>
              </a:rPr>
              <a:t>)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		- proprietà strutturali</a:t>
            </a:r>
            <a:br>
              <a:rPr lang="it-IT" sz="2000" dirty="0">
                <a:solidFill>
                  <a:schemeClr val="tx1"/>
                </a:solidFill>
              </a:rPr>
            </a:br>
            <a:r>
              <a:rPr lang="it-IT" sz="2000" dirty="0">
                <a:solidFill>
                  <a:schemeClr val="tx1"/>
                </a:solidFill>
              </a:rPr>
              <a:t>			- argomenti delicati</a:t>
            </a:r>
          </a:p>
        </p:txBody>
      </p:sp>
    </p:spTree>
    <p:extLst>
      <p:ext uri="{BB962C8B-B14F-4D97-AF65-F5344CB8AC3E}">
        <p14:creationId xmlns:p14="http://schemas.microsoft.com/office/powerpoint/2010/main" val="28808476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unioni ione">
  <a:themeElements>
    <a:clrScheme name="Riunioni ione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Riunioni ione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iunioni ione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23</TotalTime>
  <Words>387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Riunioni ione</vt:lpstr>
      <vt:lpstr>Il questionario (4)  La formulazione delle domande Il problema della formulazione delle domande va inquadrato in una classificazione delle cause di distorsione: 1) complessità e oscurità della domanda 2) sottodeterminazione 3) sovradeterminazione 4) obtrusività  1) Le domande devono essere formulate in un linguaggio semplice, comprensibile a tutti. Vanno evitati termini tecnici e gergali. </vt:lpstr>
      <vt:lpstr>Rientrano in questa categoria le domande che presuppongono nell’intervistato conoscenze specifiche  che egli non ha. L’oscurità può essere prodotta dalla costruzione sintattica della domanda. Le domande devono essere semplici e non ambigue nella formulazione. Una domanda semplice deve avere: a) testo breve b) non contenere troppe premesse o specificazioni c) se la domanda prevede una lista di risposte, questa non può essere troppo lunga </vt:lpstr>
      <vt:lpstr>2) Nella categoria della sottodeterminazione ricadono le domande ambigue o per termini che adottano o per la costruzione sintattica. Si pone anche il problema della percezione dei termini impiegati. La domanda è costruita male se contiene più di un oggetto. Sono di difficile o ambigua interpretazione le domande che contengono una doppia negazione E’ di difficile interpretazione il significato di una risposta a una domanda biconcettuale. Un’altra fonte di ambiguità è rappresentata da domande che propongono quesiti cui si può rispondere negativamente o affermativamente per ragioni opposte.</vt:lpstr>
      <vt:lpstr>Dovranno essere evitate formulazioni dalla forte componente emotiva per ragioni culturali, morali o politiche   - domande sensibili In generale, un «piano di chiusura» causa distorsioni per sottodeterminazione se l’elenco delle alternative presentate non è ragionevolmente completo e logicamente ben costruito  3) Nelle domande sovradeterminate sono presenti elementi che favoriscono la scelta di una particolare risposta piuttosto che altre    - leading questions (domande pilotanti    - caricamento emotivo    - risposte scontate    - alternative di risposta non socialmente accettabili 4) La fonte di distorsione sta nel contenuto stesso della domanda (obtrusività)    - proprietà strutturali    - argomenti delicati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questionario (4)  La formulazione delle domande Il problema della formulazione delle domande va inquadrato in una classificazione delle cause di distorsione: 1) complessità e oscurità della domanda 2) sottodeterminazione 3) sovradeterminazione 4) obtrusività  1) Le domande devono essere formulate in un linguaggio semplice, comprensibile a tutti. Vanno evitati termini tecnici e gergali. </dc:title>
  <dc:creator>SERRA ROSEMARY</dc:creator>
  <cp:lastModifiedBy>SERRA ROSEMARY</cp:lastModifiedBy>
  <cp:revision>1</cp:revision>
  <dcterms:created xsi:type="dcterms:W3CDTF">2022-11-19T13:16:10Z</dcterms:created>
  <dcterms:modified xsi:type="dcterms:W3CDTF">2022-11-19T13:39:19Z</dcterms:modified>
</cp:coreProperties>
</file>