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4" r:id="rId12"/>
    <p:sldId id="273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95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E769-FBEE-46BC-92B7-147C9E144FA6}" type="datetimeFigureOut">
              <a:rPr lang="it-IT" smtClean="0"/>
              <a:t>12/11/2022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0612-6C0B-435C-9620-82819A1941A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E769-FBEE-46BC-92B7-147C9E144FA6}" type="datetimeFigureOut">
              <a:rPr lang="it-IT" smtClean="0"/>
              <a:t>12/11/2022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0612-6C0B-435C-9620-82819A1941A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E769-FBEE-46BC-92B7-147C9E144FA6}" type="datetimeFigureOut">
              <a:rPr lang="it-IT" smtClean="0"/>
              <a:t>12/11/2022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0612-6C0B-435C-9620-82819A1941A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E769-FBEE-46BC-92B7-147C9E144FA6}" type="datetimeFigureOut">
              <a:rPr lang="it-IT" smtClean="0"/>
              <a:t>12/11/2022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0612-6C0B-435C-9620-82819A1941A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E769-FBEE-46BC-92B7-147C9E144FA6}" type="datetimeFigureOut">
              <a:rPr lang="it-IT" smtClean="0"/>
              <a:t>12/11/2022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0612-6C0B-435C-9620-82819A1941A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E769-FBEE-46BC-92B7-147C9E144FA6}" type="datetimeFigureOut">
              <a:rPr lang="it-IT" smtClean="0"/>
              <a:t>12/11/2022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0612-6C0B-435C-9620-82819A1941A5}" type="slidenum">
              <a:rPr lang="it-IT" smtClean="0"/>
              <a:t>‹N›</a:t>
            </a:fld>
            <a:endParaRPr lang="it-I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E769-FBEE-46BC-92B7-147C9E144FA6}" type="datetimeFigureOut">
              <a:rPr lang="it-IT" smtClean="0"/>
              <a:t>12/11/2022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0612-6C0B-435C-9620-82819A1941A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E769-FBEE-46BC-92B7-147C9E144FA6}" type="datetimeFigureOut">
              <a:rPr lang="it-IT" smtClean="0"/>
              <a:t>12/11/2022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0612-6C0B-435C-9620-82819A1941A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E769-FBEE-46BC-92B7-147C9E144FA6}" type="datetimeFigureOut">
              <a:rPr lang="it-IT" smtClean="0"/>
              <a:t>12/11/2022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0612-6C0B-435C-9620-82819A1941A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E769-FBEE-46BC-92B7-147C9E144FA6}" type="datetimeFigureOut">
              <a:rPr lang="it-IT" smtClean="0"/>
              <a:t>12/11/2022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330612-6C0B-435C-9620-82819A1941A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E769-FBEE-46BC-92B7-147C9E144FA6}" type="datetimeFigureOut">
              <a:rPr lang="it-IT" smtClean="0"/>
              <a:t>12/11/2022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0612-6C0B-435C-9620-82819A1941A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E0CE769-FBEE-46BC-92B7-147C9E144FA6}" type="datetimeFigureOut">
              <a:rPr lang="it-IT" smtClean="0"/>
              <a:t>12/11/2022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76330612-6C0B-435C-9620-82819A1941A5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sz="4400" dirty="0"/>
              <a:t>Street corner society</a:t>
            </a:r>
          </a:p>
        </p:txBody>
      </p:sp>
    </p:spTree>
    <p:extLst>
      <p:ext uri="{BB962C8B-B14F-4D97-AF65-F5344CB8AC3E}">
        <p14:creationId xmlns:p14="http://schemas.microsoft.com/office/powerpoint/2010/main" val="4046629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404664"/>
            <a:ext cx="8424936" cy="6120680"/>
          </a:xfrm>
          <a:solidFill>
            <a:srgbClr val="FFFF00"/>
          </a:solidFill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</a:pPr>
            <a:r>
              <a:rPr lang="it-IT" sz="2000" b="0" dirty="0"/>
              <a:t>I corner boy erano invece pronti a spendere tutto il denaro che avevano in tasca. 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I college boys dedicavano gran parte del loro tempo e delle loro energie a tentare di stabilire rapporti con i membri di gruppi di posizione sociale più elevata. 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Oltre ai dati riguardanti la leadership e la coesione di gruppo, Street corner Society contiene anche un abbondante materiale sulla </a:t>
            </a:r>
            <a:r>
              <a:rPr lang="it-IT" sz="2000" dirty="0">
                <a:solidFill>
                  <a:srgbClr val="FF0000"/>
                </a:solidFill>
              </a:rPr>
              <a:t>mobilità sociale</a:t>
            </a:r>
            <a:r>
              <a:rPr lang="it-IT" sz="2000" b="0" dirty="0"/>
              <a:t>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Secondo W. Sia </a:t>
            </a:r>
            <a:r>
              <a:rPr lang="it-IT" sz="2000" dirty="0">
                <a:solidFill>
                  <a:srgbClr val="FF0000"/>
                </a:solidFill>
              </a:rPr>
              <a:t>i college boys che i corner boys desiderano progredire</a:t>
            </a:r>
            <a:r>
              <a:rPr lang="it-IT" sz="2000" b="0" dirty="0"/>
              <a:t>, ma i college boys sono pronti a sacrificare le loro amicizie se i loro amici non progrediscono con la stessa rapidità.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Quando un individuo è esposto all’influenza di un gruppo di maggior prestigio sociale tende ad adottarne le norme.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A questo proposito va ricordata l’esistenza delle </a:t>
            </a:r>
            <a:r>
              <a:rPr lang="it-IT" sz="2000" dirty="0" err="1">
                <a:solidFill>
                  <a:srgbClr val="FF0000"/>
                </a:solidFill>
              </a:rPr>
              <a:t>settlement</a:t>
            </a:r>
            <a:r>
              <a:rPr lang="it-IT" sz="2000" dirty="0">
                <a:solidFill>
                  <a:srgbClr val="FF0000"/>
                </a:solidFill>
              </a:rPr>
              <a:t> </a:t>
            </a:r>
            <a:r>
              <a:rPr lang="it-IT" sz="2000" dirty="0" err="1">
                <a:solidFill>
                  <a:srgbClr val="FF0000"/>
                </a:solidFill>
              </a:rPr>
              <a:t>houses</a:t>
            </a:r>
            <a:r>
              <a:rPr lang="it-IT" sz="2000" dirty="0">
                <a:solidFill>
                  <a:srgbClr val="FF0000"/>
                </a:solidFill>
              </a:rPr>
              <a:t> </a:t>
            </a:r>
            <a:r>
              <a:rPr lang="it-IT" sz="2000" b="0" dirty="0"/>
              <a:t>che operavano nel cuore del quartiere.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Gli </a:t>
            </a:r>
            <a:r>
              <a:rPr lang="it-IT" sz="2000" dirty="0">
                <a:solidFill>
                  <a:srgbClr val="FF0000"/>
                </a:solidFill>
              </a:rPr>
              <a:t>assistenti sociali </a:t>
            </a:r>
            <a:r>
              <a:rPr lang="it-IT" sz="2000" b="0" dirty="0"/>
              <a:t>di questi istituti appartenevano alla classe media e non erano di origine italiana. 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I comitati direttivi erano formati da persone della classe media superiore o della classe superiore di Boston.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I pochi </a:t>
            </a:r>
            <a:r>
              <a:rPr lang="it-IT" sz="2000" dirty="0">
                <a:solidFill>
                  <a:srgbClr val="FF0000"/>
                </a:solidFill>
              </a:rPr>
              <a:t>italiani </a:t>
            </a:r>
            <a:r>
              <a:rPr lang="it-IT" sz="2000" b="0" dirty="0"/>
              <a:t>avevano </a:t>
            </a:r>
            <a:r>
              <a:rPr lang="it-IT" sz="2000" dirty="0">
                <a:solidFill>
                  <a:srgbClr val="FF0000"/>
                </a:solidFill>
              </a:rPr>
              <a:t>ruoli subalterni</a:t>
            </a:r>
            <a:r>
              <a:rPr lang="it-IT" sz="2000" b="0" dirty="0"/>
              <a:t>: custodi, insegnanti di classi speciali o impiegati.</a:t>
            </a:r>
          </a:p>
          <a:p>
            <a:pPr marL="0" indent="0">
              <a:spcBef>
                <a:spcPts val="0"/>
              </a:spcBef>
            </a:pPr>
            <a:endParaRPr lang="it-IT" sz="2000" b="0" dirty="0"/>
          </a:p>
        </p:txBody>
      </p:sp>
    </p:spTree>
    <p:extLst>
      <p:ext uri="{BB962C8B-B14F-4D97-AF65-F5344CB8AC3E}">
        <p14:creationId xmlns:p14="http://schemas.microsoft.com/office/powerpoint/2010/main" val="2023457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9532" y="764704"/>
            <a:ext cx="8424936" cy="5112568"/>
          </a:xfrm>
          <a:solidFill>
            <a:srgbClr val="F795C1"/>
          </a:solidFill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it-IT" sz="2000" b="0" dirty="0"/>
              <a:t>Gli assistenti sociali non parlavano italiano, facevano pochi tentativi per familiarizzarsi con la struttura sociale locale e concepivano la loro funzione come un’azione diretta a promuovere un adattamento a senso unico dallo slum a una parvenza di classe media.</a:t>
            </a:r>
          </a:p>
          <a:p>
            <a:pPr marL="0" indent="0">
              <a:spcBef>
                <a:spcPts val="0"/>
              </a:spcBef>
            </a:pPr>
            <a:r>
              <a:rPr lang="it-IT" sz="2000" dirty="0">
                <a:solidFill>
                  <a:srgbClr val="FF0000"/>
                </a:solidFill>
              </a:rPr>
              <a:t>Lo scopo che si prefiggevano i </a:t>
            </a:r>
            <a:r>
              <a:rPr lang="it-IT" sz="2000" dirty="0" err="1">
                <a:solidFill>
                  <a:srgbClr val="FF0000"/>
                </a:solidFill>
              </a:rPr>
              <a:t>settlement</a:t>
            </a:r>
            <a:r>
              <a:rPr lang="it-IT" sz="2000" dirty="0">
                <a:solidFill>
                  <a:srgbClr val="FF0000"/>
                </a:solidFill>
              </a:rPr>
              <a:t> </a:t>
            </a:r>
            <a:r>
              <a:rPr lang="it-IT" sz="2000" b="0" dirty="0"/>
              <a:t>era quelli di promuovere la mobilità sociale verso le classi superiori. 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Il risultato fu che i </a:t>
            </a:r>
            <a:r>
              <a:rPr lang="it-IT" sz="2000" b="0" dirty="0" err="1"/>
              <a:t>settlement</a:t>
            </a:r>
            <a:r>
              <a:rPr lang="it-IT" sz="2000" b="0" dirty="0"/>
              <a:t> si isolarono completamente dai corner boys che rappresentavano la stragrande maggioranza della popolazione maschile di C.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Accadeva che i </a:t>
            </a:r>
            <a:r>
              <a:rPr lang="it-IT" sz="2000" dirty="0">
                <a:solidFill>
                  <a:srgbClr val="FF0000"/>
                </a:solidFill>
              </a:rPr>
              <a:t>corner boys </a:t>
            </a:r>
            <a:r>
              <a:rPr lang="it-IT" sz="2000" b="0" dirty="0"/>
              <a:t>arrivassero a dimostrare apertamente la loro </a:t>
            </a:r>
            <a:r>
              <a:rPr lang="it-IT" sz="2000" dirty="0">
                <a:solidFill>
                  <a:srgbClr val="FF0000"/>
                </a:solidFill>
              </a:rPr>
              <a:t>ostilità nei confronti degli assistenti sociali. </a:t>
            </a:r>
            <a:r>
              <a:rPr lang="it-IT" sz="2000" b="0" dirty="0"/>
              <a:t>Gli assistenti sociali non avevano nessuna capacità, né volontà di trattare con i corner boy.</a:t>
            </a:r>
          </a:p>
          <a:p>
            <a:pPr marL="0" indent="0">
              <a:spcBef>
                <a:spcPts val="0"/>
              </a:spcBef>
            </a:pPr>
            <a:r>
              <a:rPr lang="it-IT" sz="2000" dirty="0">
                <a:solidFill>
                  <a:srgbClr val="FF0000"/>
                </a:solidFill>
              </a:rPr>
              <a:t>Anche W. attacca duramente i </a:t>
            </a:r>
            <a:r>
              <a:rPr lang="it-IT" sz="2000" dirty="0" err="1">
                <a:solidFill>
                  <a:srgbClr val="FF0000"/>
                </a:solidFill>
              </a:rPr>
              <a:t>settlement</a:t>
            </a:r>
            <a:r>
              <a:rPr lang="it-IT" sz="2000" b="0" dirty="0"/>
              <a:t>. Egli li accusa di aumentare gli attriti tra i corner boys e i college boys, di soffocare la leadership naturale di C. tentando di sostituirvi dei leader estranei e di forzare gli individui a sottomettersi a gente che essi considerano diversa.</a:t>
            </a:r>
          </a:p>
          <a:p>
            <a:pPr marL="0" indent="0">
              <a:spcBef>
                <a:spcPts val="0"/>
              </a:spcBef>
            </a:pPr>
            <a:endParaRPr lang="it-IT" sz="2000" b="0" dirty="0"/>
          </a:p>
        </p:txBody>
      </p:sp>
    </p:spTree>
    <p:extLst>
      <p:ext uri="{BB962C8B-B14F-4D97-AF65-F5344CB8AC3E}">
        <p14:creationId xmlns:p14="http://schemas.microsoft.com/office/powerpoint/2010/main" val="20640320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id="{36042575-0412-6CF0-A792-CCC158D5C8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416" y="520742"/>
            <a:ext cx="3096344" cy="2304256"/>
          </a:xfrm>
          <a:solidFill>
            <a:schemeClr val="accent3">
              <a:lumMod val="40000"/>
              <a:lumOff val="60000"/>
            </a:schemeClr>
          </a:solidFill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07838658-8DCE-4FB7-0E40-175D0AB480F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56511"/>
            <a:ext cx="1794510" cy="2286000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2DCD342A-A928-C618-387A-26B5AE55D3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3573016"/>
            <a:ext cx="1800200" cy="2880320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B49E8A82-2668-44A2-7345-9D2E016A739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3337" y="4437112"/>
            <a:ext cx="2466975" cy="1847850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F601C544-4D3C-8168-2FCA-22A65C752F6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827973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790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404664"/>
            <a:ext cx="8424936" cy="5976664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it-IT" sz="2000" b="0" dirty="0"/>
              <a:t>Street corner Society di William </a:t>
            </a:r>
            <a:r>
              <a:rPr lang="it-IT" sz="2000" b="0" dirty="0" err="1"/>
              <a:t>Foote</a:t>
            </a:r>
            <a:r>
              <a:rPr lang="it-IT" sz="2000" b="0" dirty="0"/>
              <a:t> White fu pubblicato nel 1943.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Proveniva da una famiglia della ricca borghesia.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I suoi amici appartenevano alla classe media e non sapevano nulla di </a:t>
            </a:r>
            <a:r>
              <a:rPr lang="it-IT" sz="2000" b="0" dirty="0" err="1"/>
              <a:t>slums</a:t>
            </a:r>
            <a:r>
              <a:rPr lang="it-IT" sz="2000" b="0" dirty="0"/>
              <a:t> o della </a:t>
            </a:r>
            <a:r>
              <a:rPr lang="it-IT" sz="2000" b="0" dirty="0" err="1"/>
              <a:t>gold</a:t>
            </a:r>
            <a:r>
              <a:rPr lang="it-IT" sz="2000" b="0" dirty="0"/>
              <a:t> </a:t>
            </a:r>
            <a:r>
              <a:rPr lang="it-IT" sz="2000" b="0" dirty="0" err="1"/>
              <a:t>coast</a:t>
            </a:r>
            <a:r>
              <a:rPr lang="it-IT" sz="2000" b="0" dirty="0"/>
              <a:t>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Desiderava vedere come vivevano le classi meno stimate della società. 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Egli era affascinato dal </a:t>
            </a:r>
            <a:r>
              <a:rPr lang="it-IT" sz="2000" dirty="0">
                <a:solidFill>
                  <a:srgbClr val="FF0000"/>
                </a:solidFill>
              </a:rPr>
              <a:t>RACHET </a:t>
            </a:r>
            <a:r>
              <a:rPr lang="it-IT" sz="2000" b="0" dirty="0"/>
              <a:t>e dai </a:t>
            </a:r>
            <a:r>
              <a:rPr lang="it-IT" sz="2000" dirty="0">
                <a:solidFill>
                  <a:srgbClr val="FF0000"/>
                </a:solidFill>
              </a:rPr>
              <a:t>RACKETERS.</a:t>
            </a:r>
          </a:p>
          <a:p>
            <a:pPr marL="0" indent="0">
              <a:spcBef>
                <a:spcPts val="0"/>
              </a:spcBef>
            </a:pPr>
            <a:endParaRPr lang="it-IT" sz="2000" b="0" dirty="0"/>
          </a:p>
          <a:p>
            <a:pPr marL="0" indent="0" algn="ctr">
              <a:spcBef>
                <a:spcPts val="0"/>
              </a:spcBef>
            </a:pPr>
            <a:r>
              <a:rPr lang="it-IT" sz="2000" u="sng" dirty="0">
                <a:solidFill>
                  <a:srgbClr val="FF0000"/>
                </a:solidFill>
              </a:rPr>
              <a:t>Metodo di indagine</a:t>
            </a:r>
          </a:p>
          <a:p>
            <a:pPr marL="0" indent="0">
              <a:spcBef>
                <a:spcPts val="0"/>
              </a:spcBef>
            </a:pPr>
            <a:endParaRPr lang="it-IT" sz="2000" b="0" dirty="0"/>
          </a:p>
          <a:p>
            <a:pPr marL="0" indent="0" algn="just">
              <a:spcBef>
                <a:spcPts val="0"/>
              </a:spcBef>
            </a:pPr>
            <a:r>
              <a:rPr lang="it-IT" sz="2000" b="0" dirty="0"/>
              <a:t>Il racket era un’organizzazione della malavita diretta all’estorsione intimidatoria e violenta di denaro e di altri vantaggi a persone apparentemente consenzienti.</a:t>
            </a:r>
          </a:p>
          <a:p>
            <a:pPr marL="0" indent="0" algn="just">
              <a:spcBef>
                <a:spcPts val="0"/>
              </a:spcBef>
            </a:pPr>
            <a:r>
              <a:rPr lang="it-IT" sz="2000" b="0" dirty="0"/>
              <a:t>Nel 1936, dopo essersi laureato, ottenne una borsa di studio triennale dalla </a:t>
            </a:r>
            <a:r>
              <a:rPr lang="it-IT" sz="2000" dirty="0">
                <a:solidFill>
                  <a:srgbClr val="FF0000"/>
                </a:solidFill>
              </a:rPr>
              <a:t>Society of </a:t>
            </a:r>
            <a:r>
              <a:rPr lang="it-IT" sz="2000" dirty="0" err="1">
                <a:solidFill>
                  <a:srgbClr val="FF0000"/>
                </a:solidFill>
              </a:rPr>
              <a:t>Fellows</a:t>
            </a:r>
            <a:r>
              <a:rPr lang="it-IT" sz="2000" dirty="0">
                <a:solidFill>
                  <a:srgbClr val="FF0000"/>
                </a:solidFill>
              </a:rPr>
              <a:t> di Harvard</a:t>
            </a:r>
            <a:r>
              <a:rPr lang="it-IT" sz="2000" b="0" dirty="0"/>
              <a:t>.</a:t>
            </a:r>
          </a:p>
          <a:p>
            <a:pPr marL="0" indent="0" algn="just">
              <a:spcBef>
                <a:spcPts val="0"/>
              </a:spcBef>
            </a:pPr>
            <a:r>
              <a:rPr lang="it-IT" sz="2000" b="0" dirty="0"/>
              <a:t>Fin dall’inizio </a:t>
            </a:r>
            <a:r>
              <a:rPr lang="it-IT" sz="2000" b="0" dirty="0" err="1"/>
              <a:t>Whyte</a:t>
            </a:r>
            <a:r>
              <a:rPr lang="it-IT" sz="2000" b="0" dirty="0"/>
              <a:t> decise di studiare uno slum poiché era là che poteva osservare l’attività dei </a:t>
            </a:r>
            <a:r>
              <a:rPr lang="it-IT" sz="2000" dirty="0">
                <a:solidFill>
                  <a:srgbClr val="FF0000"/>
                </a:solidFill>
              </a:rPr>
              <a:t>RACKETERS.</a:t>
            </a:r>
          </a:p>
          <a:p>
            <a:pPr marL="0" indent="0" algn="just">
              <a:spcBef>
                <a:spcPts val="0"/>
              </a:spcBef>
            </a:pPr>
            <a:r>
              <a:rPr lang="it-IT" sz="2000" b="0" dirty="0"/>
              <a:t>Passeggiando per Boston trovò il quartiere che egli chiama </a:t>
            </a:r>
            <a:r>
              <a:rPr lang="it-IT" sz="2000" dirty="0">
                <a:solidFill>
                  <a:srgbClr val="FF0000"/>
                </a:solidFill>
              </a:rPr>
              <a:t>CORNERVILLE</a:t>
            </a:r>
            <a:r>
              <a:rPr lang="it-IT" sz="2000" b="0" dirty="0"/>
              <a:t>.</a:t>
            </a:r>
          </a:p>
          <a:p>
            <a:pPr marL="0" indent="0" algn="just">
              <a:spcBef>
                <a:spcPts val="0"/>
              </a:spcBef>
            </a:pPr>
            <a:r>
              <a:rPr lang="it-IT" sz="2000" b="0" dirty="0"/>
              <a:t>Secondo </a:t>
            </a:r>
            <a:r>
              <a:rPr lang="it-IT" sz="2000" b="0" dirty="0" err="1"/>
              <a:t>Whyte</a:t>
            </a:r>
            <a:r>
              <a:rPr lang="it-IT" sz="2000" b="0" dirty="0"/>
              <a:t>, questo quartiere aveva tutte le caratteristiche dello slum.</a:t>
            </a:r>
          </a:p>
        </p:txBody>
      </p:sp>
    </p:spTree>
    <p:extLst>
      <p:ext uri="{BB962C8B-B14F-4D97-AF65-F5344CB8AC3E}">
        <p14:creationId xmlns:p14="http://schemas.microsoft.com/office/powerpoint/2010/main" val="2367897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404664"/>
            <a:ext cx="8424936" cy="5976664"/>
          </a:xfrm>
          <a:solidFill>
            <a:srgbClr val="FFC000"/>
          </a:solidFill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it-IT" sz="2000" b="0" dirty="0" err="1"/>
              <a:t>Whyte</a:t>
            </a:r>
            <a:r>
              <a:rPr lang="it-IT" sz="2000" b="0" dirty="0"/>
              <a:t> era un </a:t>
            </a:r>
            <a:r>
              <a:rPr lang="it-IT" sz="2000" dirty="0">
                <a:solidFill>
                  <a:srgbClr val="FF0000"/>
                </a:solidFill>
              </a:rPr>
              <a:t>economista</a:t>
            </a:r>
            <a:r>
              <a:rPr lang="it-IT" sz="2000" b="0" dirty="0"/>
              <a:t> e iniziò a programmare la sua indagine prendendo in considerazione gli aspetti che avrebbero interessato soprattutto un economista.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Elaborò un </a:t>
            </a:r>
            <a:r>
              <a:rPr lang="it-IT" sz="2000" dirty="0">
                <a:solidFill>
                  <a:srgbClr val="FF0000"/>
                </a:solidFill>
              </a:rPr>
              <a:t>programma di ricerca piuttosto complesso</a:t>
            </a:r>
            <a:r>
              <a:rPr lang="it-IT" sz="2000" b="0" dirty="0"/>
              <a:t>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Nell’inverno del 1936-1937, ridimensionò il suo studio e giunse a un progetto più limitato di </a:t>
            </a:r>
            <a:r>
              <a:rPr lang="it-IT" sz="2000" b="0" dirty="0" err="1"/>
              <a:t>Cornerville</a:t>
            </a:r>
            <a:r>
              <a:rPr lang="it-IT" sz="2000" b="0" dirty="0"/>
              <a:t>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La sua attenzione si rivolgeva in modo crescente agli atteggiamenti locali e ai modelli di amicizia tra le famiglie di </a:t>
            </a:r>
            <a:r>
              <a:rPr lang="it-IT" sz="2000" b="0" dirty="0" err="1"/>
              <a:t>Cornerville</a:t>
            </a:r>
            <a:r>
              <a:rPr lang="it-IT" sz="2000" b="0" dirty="0"/>
              <a:t>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Elaborò una serie di progetti di interviste a un gran numero di famiglie.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L’interesse di </a:t>
            </a:r>
            <a:r>
              <a:rPr lang="it-IT" sz="2000" b="0" dirty="0" err="1"/>
              <a:t>Whyte</a:t>
            </a:r>
            <a:r>
              <a:rPr lang="it-IT" sz="2000" b="0" dirty="0"/>
              <a:t> si rivolgeva allo </a:t>
            </a:r>
            <a:r>
              <a:rPr lang="it-IT" sz="2000" dirty="0">
                <a:solidFill>
                  <a:srgbClr val="FF0000"/>
                </a:solidFill>
              </a:rPr>
              <a:t>studio del sistema sociale</a:t>
            </a:r>
            <a:r>
              <a:rPr lang="it-IT" sz="2000" b="0" dirty="0"/>
              <a:t>. Egli voleva vedere </a:t>
            </a:r>
            <a:r>
              <a:rPr lang="it-IT" sz="2000" dirty="0">
                <a:solidFill>
                  <a:srgbClr val="FF0000"/>
                </a:solidFill>
              </a:rPr>
              <a:t>come funzionava una comunità locale </a:t>
            </a:r>
            <a:r>
              <a:rPr lang="it-IT" sz="2000" b="0" dirty="0"/>
              <a:t>piuttosto che studiare le sue difficoltà sociali.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W. Partecipò a un corso sui problemi degli </a:t>
            </a:r>
            <a:r>
              <a:rPr lang="it-IT" sz="2000" b="0" dirty="0" err="1"/>
              <a:t>slums</a:t>
            </a:r>
            <a:r>
              <a:rPr lang="it-IT" sz="2000" b="0" dirty="0"/>
              <a:t> svolgendo un’inchiesta che aveva lo scopo di mettere in evidenza i problemi abitativi del quartiere.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Andò di casa in casa a porre le domande stabilite.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In seguito si recò alla </a:t>
            </a:r>
            <a:r>
              <a:rPr lang="it-IT" sz="2000" dirty="0" err="1">
                <a:solidFill>
                  <a:srgbClr val="FF0000"/>
                </a:solidFill>
              </a:rPr>
              <a:t>Settlement</a:t>
            </a:r>
            <a:r>
              <a:rPr lang="it-IT" sz="2000" dirty="0">
                <a:solidFill>
                  <a:srgbClr val="FF0000"/>
                </a:solidFill>
              </a:rPr>
              <a:t> House</a:t>
            </a:r>
            <a:r>
              <a:rPr lang="it-IT" sz="2000" b="0" dirty="0"/>
              <a:t>, un’istituzione fondata nel cuore di </a:t>
            </a:r>
            <a:r>
              <a:rPr lang="it-IT" sz="2000" b="0" dirty="0" err="1"/>
              <a:t>Cornerville</a:t>
            </a:r>
            <a:r>
              <a:rPr lang="it-IT" sz="2000" b="0" dirty="0"/>
              <a:t> per promuovere riforme sociali.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Dalle assistenti sociali </a:t>
            </a:r>
            <a:r>
              <a:rPr lang="it-IT" sz="2000" b="0" dirty="0" err="1"/>
              <a:t>evnne</a:t>
            </a:r>
            <a:r>
              <a:rPr lang="it-IT" sz="2000" b="0" dirty="0"/>
              <a:t> a sapere che nel quartiere viveva un certo </a:t>
            </a:r>
            <a:r>
              <a:rPr lang="it-IT" sz="2000" dirty="0">
                <a:solidFill>
                  <a:srgbClr val="FF0000"/>
                </a:solidFill>
              </a:rPr>
              <a:t>DOC</a:t>
            </a:r>
            <a:r>
              <a:rPr lang="it-IT" sz="2000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7157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404664"/>
            <a:ext cx="8424936" cy="5976664"/>
          </a:xfrm>
          <a:solidFill>
            <a:srgbClr val="92D050"/>
          </a:solidFill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it-IT" sz="2000" b="0" dirty="0"/>
              <a:t>Egli era nato a </a:t>
            </a:r>
            <a:r>
              <a:rPr lang="it-IT" sz="2000" b="0" dirty="0" err="1"/>
              <a:t>Cornerville</a:t>
            </a:r>
            <a:r>
              <a:rPr lang="it-IT" sz="2000" b="0" dirty="0"/>
              <a:t>, conosceva tutti ed era al momento disoccupato.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Dalla descrizione sembrava che DOC fosse un uomo molto intelligente che poteva essere di grande aiuto a W.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All’inizio del 1937 W. Incontrò DOC. Doc aveva </a:t>
            </a:r>
            <a:r>
              <a:rPr lang="it-IT" sz="2000" dirty="0">
                <a:solidFill>
                  <a:srgbClr val="FF0000"/>
                </a:solidFill>
              </a:rPr>
              <a:t>29 anni</a:t>
            </a:r>
            <a:r>
              <a:rPr lang="it-IT" sz="2000" b="0" dirty="0"/>
              <a:t>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W. spiegò a Doc che voleva avere un’immagine più completa possibile dell’intera comunità. Doc si rese disponibile ad accompagnarlo e questo fu l’inizio dell’introduzione di W. Nella società di </a:t>
            </a:r>
            <a:r>
              <a:rPr lang="it-IT" sz="2000" b="0" dirty="0" err="1"/>
              <a:t>Cornerville</a:t>
            </a:r>
            <a:r>
              <a:rPr lang="it-IT" sz="2000" b="0" dirty="0"/>
              <a:t>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Oltre alla necessità di andare d’accordo con Doc, W. Aveva il problema di trovare un’abitazione. </a:t>
            </a:r>
          </a:p>
          <a:p>
            <a:pPr marL="0" indent="0">
              <a:spcBef>
                <a:spcPts val="0"/>
              </a:spcBef>
            </a:pPr>
            <a:r>
              <a:rPr lang="it-IT" sz="2000" dirty="0" err="1">
                <a:solidFill>
                  <a:srgbClr val="FF0000"/>
                </a:solidFill>
              </a:rPr>
              <a:t>Cornerville</a:t>
            </a:r>
            <a:r>
              <a:rPr lang="it-IT" sz="2000" b="0" dirty="0"/>
              <a:t> era una </a:t>
            </a:r>
            <a:r>
              <a:rPr lang="it-IT" sz="2000" dirty="0">
                <a:solidFill>
                  <a:srgbClr val="FF0000"/>
                </a:solidFill>
              </a:rPr>
              <a:t>comunità quasi interamente italiana </a:t>
            </a:r>
            <a:r>
              <a:rPr lang="it-IT" sz="2000" b="0" dirty="0"/>
              <a:t>e W. Iniziò a studiare l’italiano. Trovato casa, iniziò a inserirsi nella comunità locale.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Nella sua ricerca egli avrebbe preso in esame la gente comune, concentrando la sua </a:t>
            </a:r>
            <a:r>
              <a:rPr lang="it-IT" sz="2000" dirty="0">
                <a:solidFill>
                  <a:srgbClr val="FF0000"/>
                </a:solidFill>
              </a:rPr>
              <a:t>attenzione sulle persone e non sulla comunità</a:t>
            </a:r>
            <a:r>
              <a:rPr lang="it-IT" sz="2000" b="0" dirty="0"/>
              <a:t>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Il metodo di ricerca che  utilizzò era quello dell’</a:t>
            </a:r>
            <a:r>
              <a:rPr lang="it-IT" sz="2000" dirty="0">
                <a:solidFill>
                  <a:srgbClr val="FF0000"/>
                </a:solidFill>
              </a:rPr>
              <a:t>osservazione partecipante</a:t>
            </a:r>
            <a:r>
              <a:rPr lang="it-IT" sz="2000" b="0" dirty="0"/>
              <a:t>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Per poter comprendere una comunità occorreva divenire un suo componente.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Una delle prime scoperte fu il fatto che </a:t>
            </a:r>
            <a:r>
              <a:rPr lang="it-IT" sz="2000" dirty="0">
                <a:solidFill>
                  <a:srgbClr val="FF0000"/>
                </a:solidFill>
              </a:rPr>
              <a:t>l’accettazione da parte di un gruppo sociale dipendeva molto di più dalle relazioni personali che egli riusciva a instaurare che da qualsiasi spiegazione razionale di ciò che stava facendo</a:t>
            </a:r>
            <a:r>
              <a:rPr lang="it-IT" sz="2000" b="0" dirty="0"/>
              <a:t>.</a:t>
            </a:r>
          </a:p>
          <a:p>
            <a:pPr marL="0" indent="0">
              <a:spcBef>
                <a:spcPts val="0"/>
              </a:spcBef>
            </a:pPr>
            <a:endParaRPr lang="it-IT" sz="2000" b="0" dirty="0"/>
          </a:p>
          <a:p>
            <a:pPr marL="0" indent="0">
              <a:spcBef>
                <a:spcPts val="0"/>
              </a:spcBef>
            </a:pPr>
            <a:endParaRPr lang="it-IT" sz="2000" b="0" dirty="0"/>
          </a:p>
        </p:txBody>
      </p:sp>
    </p:spTree>
    <p:extLst>
      <p:ext uri="{BB962C8B-B14F-4D97-AF65-F5344CB8AC3E}">
        <p14:creationId xmlns:p14="http://schemas.microsoft.com/office/powerpoint/2010/main" val="1253244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404664"/>
            <a:ext cx="8424936" cy="5976664"/>
          </a:xfrm>
          <a:solidFill>
            <a:srgbClr val="F795C1"/>
          </a:solidFill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it-IT" sz="2000" b="0" dirty="0"/>
              <a:t>Se riusciva a ottenere la collaborazione di alcuni «</a:t>
            </a:r>
            <a:r>
              <a:rPr lang="it-IT" sz="2000" dirty="0">
                <a:solidFill>
                  <a:srgbClr val="FF0000"/>
                </a:solidFill>
              </a:rPr>
              <a:t>individui chiave</a:t>
            </a:r>
            <a:r>
              <a:rPr lang="it-IT" sz="2000" b="0" dirty="0"/>
              <a:t>» era </a:t>
            </a:r>
            <a:r>
              <a:rPr lang="it-IT" sz="2000" b="0" dirty="0" err="1"/>
              <a:t>pressochè</a:t>
            </a:r>
            <a:r>
              <a:rPr lang="it-IT" sz="2000" b="0" dirty="0"/>
              <a:t> sicuro di ottenere ciò che desiderava dagli altri componenti del gruppo che aveva avvicinato.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In questa circostanza, bastava che DOC garantisse per lui.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I rapporti tra W. E Doc subirono una rapida evoluzione.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Doc non era solo un informatore e un garante, ma stava diventando sempre più indispensabile come consigliere e confidente.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Contemporaneamente Doc stava diventando sempre più consapevole di se stesso e della sua posizione a C.</a:t>
            </a:r>
          </a:p>
          <a:p>
            <a:pPr marL="0" indent="0">
              <a:spcBef>
                <a:spcPts val="0"/>
              </a:spcBef>
            </a:pPr>
            <a:r>
              <a:rPr lang="it-IT" sz="2000" dirty="0">
                <a:solidFill>
                  <a:srgbClr val="FF0000"/>
                </a:solidFill>
              </a:rPr>
              <a:t>L’osservazione partecipante </a:t>
            </a:r>
            <a:r>
              <a:rPr lang="it-IT" sz="2000" b="0" dirty="0"/>
              <a:t>implica dei </a:t>
            </a:r>
            <a:r>
              <a:rPr lang="it-IT" sz="2000" dirty="0">
                <a:solidFill>
                  <a:srgbClr val="FF0000"/>
                </a:solidFill>
              </a:rPr>
              <a:t>delicati dilemmi</a:t>
            </a:r>
            <a:r>
              <a:rPr lang="it-IT" sz="2000" b="0" dirty="0"/>
              <a:t>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Il fatto di essere accettati non significa che si debba sempre stare al gioco di coloro che sono l’oggetto dell’osservazione o che si debba essere in tutto e per tutto uguali a essi.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La classificazione delle note e dei dati raccolti avvenne secondo le classi sociali. Era chiara </a:t>
            </a:r>
            <a:r>
              <a:rPr lang="it-IT" sz="2000" dirty="0">
                <a:solidFill>
                  <a:srgbClr val="FF0000"/>
                </a:solidFill>
              </a:rPr>
              <a:t>l’importanza dei gruppi </a:t>
            </a:r>
            <a:r>
              <a:rPr lang="it-IT" sz="2000" b="0" dirty="0"/>
              <a:t>nella sua concettualizzazione.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Dopo aver trascorso due anni a C., W. si sposò.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Quando si trattò di organizzare </a:t>
            </a:r>
            <a:r>
              <a:rPr lang="it-IT" sz="2000" dirty="0">
                <a:solidFill>
                  <a:srgbClr val="FF0000"/>
                </a:solidFill>
              </a:rPr>
              <a:t>il materiale raccolto</a:t>
            </a:r>
            <a:r>
              <a:rPr lang="it-IT" sz="2000" b="0" dirty="0"/>
              <a:t>, si accorse che esso </a:t>
            </a:r>
            <a:r>
              <a:rPr lang="it-IT" sz="2000" dirty="0">
                <a:solidFill>
                  <a:srgbClr val="FF0000"/>
                </a:solidFill>
              </a:rPr>
              <a:t>mancava di uniformità</a:t>
            </a:r>
            <a:r>
              <a:rPr lang="it-IT" sz="2000" b="0" dirty="0"/>
              <a:t>. 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Ad esempio aveva scarse informazioni sulla chiesa e sul racket.</a:t>
            </a:r>
          </a:p>
          <a:p>
            <a:pPr marL="0" indent="0">
              <a:spcBef>
                <a:spcPts val="0"/>
              </a:spcBef>
            </a:pPr>
            <a:endParaRPr lang="it-IT" sz="2000" b="0" dirty="0"/>
          </a:p>
          <a:p>
            <a:pPr marL="0" indent="0">
              <a:spcBef>
                <a:spcPts val="0"/>
              </a:spcBef>
            </a:pPr>
            <a:endParaRPr lang="it-IT" sz="2000" b="0" dirty="0"/>
          </a:p>
          <a:p>
            <a:pPr marL="0" indent="0">
              <a:spcBef>
                <a:spcPts val="0"/>
              </a:spcBef>
            </a:pPr>
            <a:endParaRPr lang="it-IT" sz="2000" b="0" dirty="0"/>
          </a:p>
          <a:p>
            <a:pPr marL="0" indent="0">
              <a:spcBef>
                <a:spcPts val="0"/>
              </a:spcBef>
            </a:pPr>
            <a:endParaRPr lang="it-IT" sz="2000" b="0" dirty="0"/>
          </a:p>
        </p:txBody>
      </p:sp>
    </p:spTree>
    <p:extLst>
      <p:ext uri="{BB962C8B-B14F-4D97-AF65-F5344CB8AC3E}">
        <p14:creationId xmlns:p14="http://schemas.microsoft.com/office/powerpoint/2010/main" val="1253244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404664"/>
            <a:ext cx="8424936" cy="6264696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0"/>
              </a:spcBef>
            </a:pPr>
            <a:r>
              <a:rPr lang="it-IT" sz="2000" b="0" dirty="0"/>
              <a:t>Si rese conto che era interessato a descrivere il sistema sociale, in particolare il piccolo sistema sociale locale.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Era interessato a capire come si strutturavano i piccoli gruppi, in che cosa consisteva la </a:t>
            </a:r>
            <a:r>
              <a:rPr lang="it-IT" sz="2000" b="0" dirty="0" err="1"/>
              <a:t>leadeship</a:t>
            </a:r>
            <a:r>
              <a:rPr lang="it-IT" sz="2000" b="0" dirty="0"/>
              <a:t> e come emergevano i leader.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Si rese conto che il tempo era uno degli elementi chiave del suo studio.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Nella seconda fase della ricerca decise di studiare più a fondo il racket.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Dal punto di partenza al risultato finale vi fu un radicale cambiamento di direzione e di orientamento nella ricerca.</a:t>
            </a:r>
          </a:p>
          <a:p>
            <a:pPr marL="0" indent="0">
              <a:spcBef>
                <a:spcPts val="0"/>
              </a:spcBef>
            </a:pPr>
            <a:r>
              <a:rPr lang="it-IT" sz="2000" dirty="0">
                <a:solidFill>
                  <a:srgbClr val="FF0000"/>
                </a:solidFill>
              </a:rPr>
              <a:t>Le virtù di un buon ricercatore sono la flessibilità, la prontezza nel cogliere una situazione nuova e la capacità di sfruttare le occasioni impreviste</a:t>
            </a:r>
            <a:r>
              <a:rPr lang="it-IT" sz="2000" b="0" dirty="0"/>
              <a:t>.</a:t>
            </a:r>
          </a:p>
          <a:p>
            <a:pPr marL="0" indent="0">
              <a:spcBef>
                <a:spcPts val="0"/>
              </a:spcBef>
            </a:pPr>
            <a:endParaRPr lang="it-IT" sz="2000" b="0" dirty="0"/>
          </a:p>
          <a:p>
            <a:pPr marL="0" indent="0" algn="ctr">
              <a:spcBef>
                <a:spcPts val="0"/>
              </a:spcBef>
            </a:pPr>
            <a:r>
              <a:rPr lang="it-IT" sz="2000" u="sng" dirty="0">
                <a:solidFill>
                  <a:srgbClr val="FF0000"/>
                </a:solidFill>
              </a:rPr>
              <a:t>Risultati fondamentali</a:t>
            </a:r>
          </a:p>
          <a:p>
            <a:pPr marL="0" indent="0">
              <a:spcBef>
                <a:spcPts val="0"/>
              </a:spcBef>
            </a:pPr>
            <a:endParaRPr lang="it-IT" sz="20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C. era abitato </a:t>
            </a:r>
            <a:r>
              <a:rPr lang="it-IT" sz="2000" dirty="0">
                <a:solidFill>
                  <a:srgbClr val="FF0000"/>
                </a:solidFill>
              </a:rPr>
              <a:t>quasi esclusivamente da immigrati italiani e dai loro figli</a:t>
            </a:r>
            <a:r>
              <a:rPr lang="it-IT" sz="2000" b="0" dirty="0"/>
              <a:t>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Il resto della città vedeva il quartiere come deprimente, pericoloso e remoto.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Durante la Seconda G. M. molti temevano che gli italiani sarebbero diventati fascisti. Essi erano sempre stati in conflitto col resto della comunità facendo di C. il centro del racket.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Queste impressioni stereotipate erano confermate dalle statistiche riguardo alla criminalità, ma esse non rappresentavano l’intera realtà.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Le notizia sul quartiere lo dipingevano come un logo di disorganizzazione congenita, mentre per chi vi abitava esso rappresentava un sistema sociale notevolmente integrato e organizzato.</a:t>
            </a:r>
          </a:p>
          <a:p>
            <a:pPr marL="0" indent="0">
              <a:spcBef>
                <a:spcPts val="0"/>
              </a:spcBef>
            </a:pPr>
            <a:endParaRPr lang="it-IT" sz="2000" b="0" dirty="0"/>
          </a:p>
        </p:txBody>
      </p:sp>
    </p:spTree>
    <p:extLst>
      <p:ext uri="{BB962C8B-B14F-4D97-AF65-F5344CB8AC3E}">
        <p14:creationId xmlns:p14="http://schemas.microsoft.com/office/powerpoint/2010/main" val="1253244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404664"/>
            <a:ext cx="8424936" cy="5976664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it-IT" sz="2200" b="0" dirty="0"/>
              <a:t>La prima generazione di immigrati continuava a organizzarsi secondo la città italiana di provenienza; questa divisione tendeva a scomparire man mano che la seconda generazione diventava adulta.</a:t>
            </a:r>
          </a:p>
          <a:p>
            <a:pPr marL="0" indent="0">
              <a:spcBef>
                <a:spcPts val="0"/>
              </a:spcBef>
            </a:pPr>
            <a:r>
              <a:rPr lang="it-IT" sz="2200" b="0" dirty="0"/>
              <a:t>Nella seconda generazione W. Distinse due gruppi fondamentali:</a:t>
            </a:r>
          </a:p>
          <a:p>
            <a:pPr marL="0" indent="0" algn="ctr">
              <a:spcBef>
                <a:spcPts val="0"/>
              </a:spcBef>
            </a:pPr>
            <a:r>
              <a:rPr lang="it-IT" sz="2200" b="0" dirty="0"/>
              <a:t>1) </a:t>
            </a:r>
            <a:r>
              <a:rPr lang="it-IT" sz="2200" dirty="0">
                <a:solidFill>
                  <a:srgbClr val="FF0000"/>
                </a:solidFill>
              </a:rPr>
              <a:t>I corner boy</a:t>
            </a:r>
          </a:p>
          <a:p>
            <a:pPr marL="0" indent="0" algn="ctr">
              <a:spcBef>
                <a:spcPts val="0"/>
              </a:spcBef>
            </a:pPr>
            <a:r>
              <a:rPr lang="it-IT" sz="2200" b="0" dirty="0"/>
              <a:t>2) </a:t>
            </a:r>
            <a:r>
              <a:rPr lang="it-IT" sz="2200" dirty="0">
                <a:solidFill>
                  <a:srgbClr val="FF0000"/>
                </a:solidFill>
              </a:rPr>
              <a:t>I college boy</a:t>
            </a:r>
          </a:p>
          <a:p>
            <a:pPr marL="457200" indent="-457200">
              <a:spcBef>
                <a:spcPts val="0"/>
              </a:spcBef>
              <a:buAutoNum type="arabicParenR"/>
            </a:pPr>
            <a:r>
              <a:rPr lang="it-IT" sz="2200" dirty="0">
                <a:solidFill>
                  <a:srgbClr val="FF0000"/>
                </a:solidFill>
              </a:rPr>
              <a:t>I corner boy</a:t>
            </a:r>
            <a:r>
              <a:rPr lang="it-IT" sz="2200" b="0" dirty="0"/>
              <a:t>  concentravano la loro attività agli angoli delle strade con i relativi negozi. Il gruppo comprendeva il maggior n° dei giovani di C. e costituiva il livello inferiore della società dei loro coetanei.</a:t>
            </a:r>
          </a:p>
          <a:p>
            <a:pPr marL="0" indent="0">
              <a:spcBef>
                <a:spcPts val="0"/>
              </a:spcBef>
            </a:pPr>
            <a:r>
              <a:rPr lang="it-IT" sz="2200" dirty="0">
                <a:solidFill>
                  <a:srgbClr val="FF0000"/>
                </a:solidFill>
              </a:rPr>
              <a:t>2) I college boy  </a:t>
            </a:r>
            <a:r>
              <a:rPr lang="it-IT" sz="2200" b="0" dirty="0"/>
              <a:t>erano</a:t>
            </a:r>
            <a:r>
              <a:rPr lang="it-IT" sz="2200" dirty="0">
                <a:solidFill>
                  <a:srgbClr val="FF0000"/>
                </a:solidFill>
              </a:rPr>
              <a:t> </a:t>
            </a:r>
            <a:r>
              <a:rPr lang="it-IT" sz="2200" b="0" dirty="0"/>
              <a:t>un piccolo gruppo di giovani che si sono elevati al di sopra dei corner boys mediante un più elevato livello d’istruzione.</a:t>
            </a:r>
          </a:p>
          <a:p>
            <a:pPr marL="0" indent="0">
              <a:spcBef>
                <a:spcPts val="0"/>
              </a:spcBef>
            </a:pPr>
            <a:r>
              <a:rPr lang="it-IT" sz="2200" b="0" dirty="0"/>
              <a:t>Sia i college boy che i corner boy erano considerati dei «</a:t>
            </a:r>
            <a:r>
              <a:rPr lang="it-IT" sz="2200" dirty="0">
                <a:solidFill>
                  <a:srgbClr val="FF0000"/>
                </a:solidFill>
              </a:rPr>
              <a:t>galoppini</a:t>
            </a:r>
            <a:r>
              <a:rPr lang="it-IT" sz="2200" b="0" dirty="0"/>
              <a:t>». Dietro di loro c’erano i pezzi grossi, i capi del racket e i politicanti che dominavano le attività del quartiere. .</a:t>
            </a:r>
          </a:p>
          <a:p>
            <a:pPr marL="0" indent="0">
              <a:spcBef>
                <a:spcPts val="0"/>
              </a:spcBef>
            </a:pPr>
            <a:r>
              <a:rPr lang="it-IT" sz="2200" b="0" dirty="0"/>
              <a:t>Un gruppo tipico di aggregazione giovanile a C. era quello dei </a:t>
            </a:r>
            <a:r>
              <a:rPr lang="it-IT" sz="2200" dirty="0" err="1">
                <a:solidFill>
                  <a:srgbClr val="FF0000"/>
                </a:solidFill>
              </a:rPr>
              <a:t>Nortons</a:t>
            </a:r>
            <a:r>
              <a:rPr lang="it-IT" sz="2200" b="0" dirty="0"/>
              <a:t>. Era la banda di Doc che era il loro capo riconosciuto. </a:t>
            </a:r>
          </a:p>
          <a:p>
            <a:pPr marL="0" indent="0">
              <a:spcBef>
                <a:spcPts val="0"/>
              </a:spcBef>
            </a:pPr>
            <a:endParaRPr lang="it-IT" sz="2000" b="0" dirty="0"/>
          </a:p>
        </p:txBody>
      </p:sp>
    </p:spTree>
    <p:extLst>
      <p:ext uri="{BB962C8B-B14F-4D97-AF65-F5344CB8AC3E}">
        <p14:creationId xmlns:p14="http://schemas.microsoft.com/office/powerpoint/2010/main" val="1253244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404664"/>
            <a:ext cx="8424936" cy="5976664"/>
          </a:xfrm>
          <a:solidFill>
            <a:srgbClr val="FFC000"/>
          </a:solidFill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</a:pPr>
            <a:r>
              <a:rPr lang="it-IT" sz="2000" u="sng" dirty="0">
                <a:solidFill>
                  <a:srgbClr val="FF0000"/>
                </a:solidFill>
              </a:rPr>
              <a:t>Teoria sociale</a:t>
            </a:r>
          </a:p>
          <a:p>
            <a:pPr marL="0" indent="0">
              <a:spcBef>
                <a:spcPts val="0"/>
              </a:spcBef>
            </a:pPr>
            <a:endParaRPr lang="it-IT" sz="2000" b="0" dirty="0"/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W. illustra la vita di Doc e dei corner boys e quella dei college boys.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Le differenze di struttura tra i corner boys e i college boys sono dovute ai diversi livelli sociali da cui provengono i componenti dei due gruppi.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W. distingue tre livelli sociali:</a:t>
            </a:r>
          </a:p>
          <a:p>
            <a:pPr marL="457200" indent="-457200">
              <a:spcBef>
                <a:spcPts val="0"/>
              </a:spcBef>
              <a:buAutoNum type="arabicParenR"/>
            </a:pPr>
            <a:r>
              <a:rPr lang="it-IT" sz="2000" b="0" dirty="0"/>
              <a:t>I corner boys al livello inferiore;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2) I college boys alla sommità;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3) Gli </a:t>
            </a:r>
            <a:r>
              <a:rPr lang="it-IT" sz="2000" b="0" dirty="0" err="1"/>
              <a:t>intermediaries</a:t>
            </a:r>
            <a:r>
              <a:rPr lang="it-IT" sz="2000" b="0" dirty="0"/>
              <a:t> che non erano solo a un livello sociale intermedio, ma erano anche un mezzo di comunicazione tra il livello superiore e quello inferiore.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W. elenca alcune </a:t>
            </a:r>
            <a:r>
              <a:rPr lang="it-IT" sz="2200" dirty="0">
                <a:solidFill>
                  <a:srgbClr val="FF0000"/>
                </a:solidFill>
              </a:rPr>
              <a:t>differenze esistenti tra i corner boys e i college boys</a:t>
            </a:r>
            <a:r>
              <a:rPr lang="it-IT" sz="2000" b="0" dirty="0"/>
              <a:t>.</a:t>
            </a:r>
          </a:p>
          <a:p>
            <a:pPr marL="0" indent="0">
              <a:spcBef>
                <a:spcPts val="0"/>
              </a:spcBef>
            </a:pPr>
            <a:r>
              <a:rPr lang="it-IT" sz="2000" b="0" dirty="0"/>
              <a:t>I </a:t>
            </a:r>
            <a:r>
              <a:rPr lang="it-IT" sz="2200" dirty="0">
                <a:solidFill>
                  <a:srgbClr val="FF0000"/>
                </a:solidFill>
              </a:rPr>
              <a:t>primi</a:t>
            </a:r>
            <a:r>
              <a:rPr lang="it-IT" sz="2000" b="0" dirty="0"/>
              <a:t> giudicano ogni componente in base alle sue </a:t>
            </a:r>
            <a:r>
              <a:rPr lang="it-IT" sz="2200" dirty="0">
                <a:solidFill>
                  <a:srgbClr val="FF0000"/>
                </a:solidFill>
              </a:rPr>
              <a:t>relazioni personali </a:t>
            </a:r>
            <a:r>
              <a:rPr lang="it-IT" sz="2000" b="0" dirty="0"/>
              <a:t>con gli altri membri, i secondi giudicano a seconda della </a:t>
            </a:r>
            <a:r>
              <a:rPr lang="it-IT" sz="2200" dirty="0">
                <a:solidFill>
                  <a:srgbClr val="FF0000"/>
                </a:solidFill>
              </a:rPr>
              <a:t>preparazione intellettuale e della capacità di compiacere le autorità esterne</a:t>
            </a:r>
            <a:r>
              <a:rPr lang="it-IT" sz="2000" b="0" dirty="0"/>
              <a:t>.</a:t>
            </a:r>
          </a:p>
          <a:p>
            <a:pPr marL="0" indent="0" algn="just">
              <a:spcBef>
                <a:spcPts val="0"/>
              </a:spcBef>
            </a:pPr>
            <a:r>
              <a:rPr lang="it-IT" sz="2000" b="0" dirty="0"/>
              <a:t>I corner boys si riuniscono in Norton </a:t>
            </a:r>
            <a:r>
              <a:rPr lang="it-IT" sz="2000" b="0" dirty="0" err="1"/>
              <a:t>street</a:t>
            </a:r>
            <a:r>
              <a:rPr lang="it-IT" sz="2000" b="0" dirty="0"/>
              <a:t> mediante riunioni informali. </a:t>
            </a:r>
          </a:p>
          <a:p>
            <a:pPr marL="0" indent="0" algn="just">
              <a:spcBef>
                <a:spcPts val="0"/>
              </a:spcBef>
            </a:pPr>
            <a:r>
              <a:rPr lang="it-IT" sz="2000" b="0" dirty="0"/>
              <a:t>L’organizzazione dei college boys aveva un carattere rigidamente parlamentare.</a:t>
            </a:r>
          </a:p>
        </p:txBody>
      </p:sp>
    </p:spTree>
    <p:extLst>
      <p:ext uri="{BB962C8B-B14F-4D97-AF65-F5344CB8AC3E}">
        <p14:creationId xmlns:p14="http://schemas.microsoft.com/office/powerpoint/2010/main" val="1253244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404664"/>
            <a:ext cx="8424936" cy="5976664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</a:pPr>
            <a:r>
              <a:rPr lang="it-IT" sz="2000" b="0" dirty="0"/>
              <a:t>I corner boy si riunivano anche separatamente perché apprezzavano la compagnia reciproca. </a:t>
            </a:r>
          </a:p>
          <a:p>
            <a:pPr marL="0" indent="0" algn="just">
              <a:spcBef>
                <a:spcPts val="0"/>
              </a:spcBef>
            </a:pPr>
            <a:r>
              <a:rPr lang="it-IT" sz="2000" b="0" dirty="0"/>
              <a:t>Molti giovani facevano parte dell’</a:t>
            </a:r>
            <a:r>
              <a:rPr lang="it-IT" sz="2000" dirty="0">
                <a:solidFill>
                  <a:srgbClr val="FF0000"/>
                </a:solidFill>
              </a:rPr>
              <a:t>Italian Community club.</a:t>
            </a:r>
          </a:p>
          <a:p>
            <a:pPr marL="0" indent="0" algn="just">
              <a:spcBef>
                <a:spcPts val="0"/>
              </a:spcBef>
            </a:pPr>
            <a:r>
              <a:rPr lang="it-IT" sz="2000" b="0" dirty="0"/>
              <a:t>W. discute anche le </a:t>
            </a:r>
            <a:r>
              <a:rPr lang="it-IT" sz="2000" dirty="0">
                <a:solidFill>
                  <a:srgbClr val="FF0000"/>
                </a:solidFill>
              </a:rPr>
              <a:t>due diverse leadership </a:t>
            </a:r>
            <a:r>
              <a:rPr lang="it-IT" sz="2000" b="0" dirty="0"/>
              <a:t>nei due gruppi. </a:t>
            </a:r>
          </a:p>
          <a:p>
            <a:pPr marL="0" indent="0" algn="just">
              <a:spcBef>
                <a:spcPts val="0"/>
              </a:spcBef>
            </a:pPr>
            <a:r>
              <a:rPr lang="it-IT" sz="2000" b="0" dirty="0"/>
              <a:t>Il </a:t>
            </a:r>
            <a:r>
              <a:rPr lang="it-IT" sz="2000" dirty="0">
                <a:solidFill>
                  <a:srgbClr val="FF0000"/>
                </a:solidFill>
              </a:rPr>
              <a:t>leader</a:t>
            </a:r>
            <a:r>
              <a:rPr lang="it-IT" sz="2000" b="0" dirty="0"/>
              <a:t>, secondo W., deve possedere certe qualità personali: agisce quando al situazione lo richiede, possiede maggiori risorse dei suoi seguaci, è più indipendente nei giudizi, mantiene la parola, dà agli altri consigli e incoraggiamento, riceve le confidenze degli altri, conosce meglio di ogni altro ciò che accade nel gruppo,…</a:t>
            </a:r>
          </a:p>
          <a:p>
            <a:pPr marL="0" indent="0" algn="just">
              <a:spcBef>
                <a:spcPts val="0"/>
              </a:spcBef>
            </a:pPr>
            <a:r>
              <a:rPr lang="it-IT" sz="2000" b="0" dirty="0"/>
              <a:t>Ognuno di questi gruppi ebbe la possibilità di raggiungere una certa stabilità.</a:t>
            </a:r>
          </a:p>
          <a:p>
            <a:pPr marL="0" indent="0" algn="just">
              <a:spcBef>
                <a:spcPts val="0"/>
              </a:spcBef>
            </a:pPr>
            <a:r>
              <a:rPr lang="it-IT" sz="2000" b="0" dirty="0"/>
              <a:t>Nel caso dei </a:t>
            </a:r>
            <a:r>
              <a:rPr lang="it-IT" sz="2000" dirty="0" err="1">
                <a:solidFill>
                  <a:srgbClr val="FF0000"/>
                </a:solidFill>
              </a:rPr>
              <a:t>Nortons</a:t>
            </a:r>
            <a:r>
              <a:rPr lang="it-IT" sz="2000" b="0" dirty="0"/>
              <a:t> la forma d’integrazione era quella tipica del «gruppo primario». Il loro modello di valori dominanti era integrativo del sistema. Il gruppo dominava la vita degli appartenenti a esso. </a:t>
            </a:r>
          </a:p>
          <a:p>
            <a:pPr marL="0" indent="0" algn="just">
              <a:spcBef>
                <a:spcPts val="0"/>
              </a:spcBef>
            </a:pPr>
            <a:r>
              <a:rPr lang="it-IT" sz="2000" b="0" dirty="0"/>
              <a:t>La maggior parte dei </a:t>
            </a:r>
            <a:r>
              <a:rPr lang="it-IT" sz="2000" b="0" dirty="0" err="1"/>
              <a:t>Nortons</a:t>
            </a:r>
            <a:r>
              <a:rPr lang="it-IT" sz="2000" b="0" dirty="0"/>
              <a:t>, compreso Doc, erano disoccupati o avevano occupazioni irregolari e casuali.</a:t>
            </a:r>
          </a:p>
          <a:p>
            <a:pPr marL="0" indent="0" algn="just">
              <a:spcBef>
                <a:spcPts val="0"/>
              </a:spcBef>
            </a:pPr>
            <a:r>
              <a:rPr lang="it-IT" sz="2000" b="0" dirty="0"/>
              <a:t>L’orientamento dell’</a:t>
            </a:r>
            <a:r>
              <a:rPr lang="it-IT" sz="2000" dirty="0">
                <a:solidFill>
                  <a:srgbClr val="FF0000"/>
                </a:solidFill>
              </a:rPr>
              <a:t>Italian Community Club </a:t>
            </a:r>
            <a:r>
              <a:rPr lang="it-IT" sz="2000" b="0" dirty="0"/>
              <a:t>era invece completamente diverso. Il club era costituito da giovani della classe superiore e il suo scopo principale era il miglioramento della posizione sociale dei suoi membri.</a:t>
            </a:r>
          </a:p>
          <a:p>
            <a:pPr marL="0" indent="0" algn="just">
              <a:spcBef>
                <a:spcPts val="0"/>
              </a:spcBef>
            </a:pPr>
            <a:r>
              <a:rPr lang="it-IT" sz="2000" b="0" dirty="0"/>
              <a:t>Una delle caratteristiche dei giovani che appartenevano al club era che essi erano molto parsimoniosi. Si privavano dei piaceri quotidiani per far fronte alle spese necessarie per frequentare il college e le scuole professionali.</a:t>
            </a:r>
          </a:p>
          <a:p>
            <a:pPr marL="0" indent="0" algn="just">
              <a:spcBef>
                <a:spcPts val="0"/>
              </a:spcBef>
            </a:pPr>
            <a:endParaRPr lang="it-IT" sz="2000" b="0" dirty="0"/>
          </a:p>
        </p:txBody>
      </p:sp>
    </p:spTree>
    <p:extLst>
      <p:ext uri="{BB962C8B-B14F-4D97-AF65-F5344CB8AC3E}">
        <p14:creationId xmlns:p14="http://schemas.microsoft.com/office/powerpoint/2010/main" val="17624824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oli">
  <a:themeElements>
    <a:clrScheme name="Angoli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ol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oli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165</TotalTime>
  <Words>1895</Words>
  <Application>Microsoft Office PowerPoint</Application>
  <PresentationFormat>Presentazione su schermo (4:3)</PresentationFormat>
  <Paragraphs>104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7" baseType="lpstr">
      <vt:lpstr>Arial</vt:lpstr>
      <vt:lpstr>Franklin Gothic Book</vt:lpstr>
      <vt:lpstr>Franklin Gothic Medium</vt:lpstr>
      <vt:lpstr>Wingdings</vt:lpstr>
      <vt:lpstr>Angoli</vt:lpstr>
      <vt:lpstr>Street corner society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Street corner society</dc:title>
  <dc:creator>Rosemary</dc:creator>
  <cp:lastModifiedBy>SERRA ROSEMARY</cp:lastModifiedBy>
  <cp:revision>18</cp:revision>
  <dcterms:created xsi:type="dcterms:W3CDTF">2022-11-11T20:11:03Z</dcterms:created>
  <dcterms:modified xsi:type="dcterms:W3CDTF">2022-11-12T14:40:14Z</dcterms:modified>
</cp:coreProperties>
</file>