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4" r:id="rId3"/>
    <p:sldId id="275" r:id="rId4"/>
    <p:sldId id="257" r:id="rId5"/>
    <p:sldId id="258" r:id="rId6"/>
    <p:sldId id="259" r:id="rId7"/>
    <p:sldId id="260" r:id="rId8"/>
    <p:sldId id="262" r:id="rId9"/>
    <p:sldId id="263" r:id="rId10"/>
    <p:sldId id="264" r:id="rId11"/>
    <p:sldId id="267" r:id="rId12"/>
    <p:sldId id="265" r:id="rId13"/>
    <p:sldId id="266" r:id="rId14"/>
    <p:sldId id="268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5C5FB"/>
    <a:srgbClr val="ACE2DD"/>
    <a:srgbClr val="EEF6A4"/>
    <a:srgbClr val="A2A2F8"/>
    <a:srgbClr val="FE9C9E"/>
    <a:srgbClr val="F8AAA2"/>
    <a:srgbClr val="AFC2EB"/>
    <a:srgbClr val="66FFCC"/>
    <a:srgbClr val="EEF329"/>
    <a:srgbClr val="ECAE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62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24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AAAC2-E9E5-4737-9B0C-ED8CA6199380}" type="datetimeFigureOut">
              <a:rPr lang="it-IT" smtClean="0"/>
              <a:t>20/11/2021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E36D2-E36E-4FE8-B8C5-592DEABE9A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9848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AAAC2-E9E5-4737-9B0C-ED8CA6199380}" type="datetimeFigureOut">
              <a:rPr lang="it-IT" smtClean="0"/>
              <a:t>20/11/2021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E36D2-E36E-4FE8-B8C5-592DEABE9A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8636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AAAC2-E9E5-4737-9B0C-ED8CA6199380}" type="datetimeFigureOut">
              <a:rPr lang="it-IT" smtClean="0"/>
              <a:t>20/11/2021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E36D2-E36E-4FE8-B8C5-592DEABE9A32}" type="slidenum">
              <a:rPr lang="it-IT" smtClean="0"/>
              <a:t>‹N›</a:t>
            </a:fld>
            <a:endParaRPr lang="it-IT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818004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AAAC2-E9E5-4737-9B0C-ED8CA6199380}" type="datetimeFigureOut">
              <a:rPr lang="it-IT" smtClean="0"/>
              <a:t>20/11/2021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E36D2-E36E-4FE8-B8C5-592DEABE9A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74860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AAAC2-E9E5-4737-9B0C-ED8CA6199380}" type="datetimeFigureOut">
              <a:rPr lang="it-IT" smtClean="0"/>
              <a:t>20/11/2021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E36D2-E36E-4FE8-B8C5-592DEABE9A32}" type="slidenum">
              <a:rPr lang="it-IT" smtClean="0"/>
              <a:t>‹N›</a:t>
            </a:fld>
            <a:endParaRPr lang="it-IT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415813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AAAC2-E9E5-4737-9B0C-ED8CA6199380}" type="datetimeFigureOut">
              <a:rPr lang="it-IT" smtClean="0"/>
              <a:t>20/11/2021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E36D2-E36E-4FE8-B8C5-592DEABE9A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410245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AAAC2-E9E5-4737-9B0C-ED8CA6199380}" type="datetimeFigureOut">
              <a:rPr lang="it-IT" smtClean="0"/>
              <a:t>20/11/2021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E36D2-E36E-4FE8-B8C5-592DEABE9A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50226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AAAC2-E9E5-4737-9B0C-ED8CA6199380}" type="datetimeFigureOut">
              <a:rPr lang="it-IT" smtClean="0"/>
              <a:t>20/11/2021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E36D2-E36E-4FE8-B8C5-592DEABE9A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899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AAAC2-E9E5-4737-9B0C-ED8CA6199380}" type="datetimeFigureOut">
              <a:rPr lang="it-IT" smtClean="0"/>
              <a:t>20/11/2021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E36D2-E36E-4FE8-B8C5-592DEABE9A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1790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AAAC2-E9E5-4737-9B0C-ED8CA6199380}" type="datetimeFigureOut">
              <a:rPr lang="it-IT" smtClean="0"/>
              <a:t>20/11/2021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E36D2-E36E-4FE8-B8C5-592DEABE9A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1384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AAAC2-E9E5-4737-9B0C-ED8CA6199380}" type="datetimeFigureOut">
              <a:rPr lang="it-IT" smtClean="0"/>
              <a:t>20/11/2021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E36D2-E36E-4FE8-B8C5-592DEABE9A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9910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AAAC2-E9E5-4737-9B0C-ED8CA6199380}" type="datetimeFigureOut">
              <a:rPr lang="it-IT" smtClean="0"/>
              <a:t>20/11/2021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E36D2-E36E-4FE8-B8C5-592DEABE9A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3449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AAAC2-E9E5-4737-9B0C-ED8CA6199380}" type="datetimeFigureOut">
              <a:rPr lang="it-IT" smtClean="0"/>
              <a:t>20/11/2021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E36D2-E36E-4FE8-B8C5-592DEABE9A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6550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AAAC2-E9E5-4737-9B0C-ED8CA6199380}" type="datetimeFigureOut">
              <a:rPr lang="it-IT" smtClean="0"/>
              <a:t>20/11/2021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E36D2-E36E-4FE8-B8C5-592DEABE9A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2351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AAAC2-E9E5-4737-9B0C-ED8CA6199380}" type="datetimeFigureOut">
              <a:rPr lang="it-IT" smtClean="0"/>
              <a:t>20/11/2021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E36D2-E36E-4FE8-B8C5-592DEABE9A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6923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DAAAC2-E9E5-4737-9B0C-ED8CA6199380}" type="datetimeFigureOut">
              <a:rPr lang="it-IT" smtClean="0"/>
              <a:t>20/11/2021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E36D2-E36E-4FE8-B8C5-592DEABE9A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8639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DAAAC2-E9E5-4737-9B0C-ED8CA6199380}" type="datetimeFigureOut">
              <a:rPr lang="it-IT" smtClean="0"/>
              <a:t>20/11/2021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33E36D2-E36E-4FE8-B8C5-592DEABE9A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1863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>
            <a:extLst>
              <a:ext uri="{FF2B5EF4-FFF2-40B4-BE49-F238E27FC236}">
                <a16:creationId xmlns:a16="http://schemas.microsoft.com/office/drawing/2014/main" id="{F96654DA-694B-4385-86E6-0802737A79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it-IT" dirty="0">
                <a:solidFill>
                  <a:srgbClr val="FF0000"/>
                </a:solidFill>
              </a:rPr>
              <a:t>Le differenze di genere: prospettive sociologiche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13235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016BEF6-044B-467B-8972-B6D15BB57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5414" y="587829"/>
            <a:ext cx="11061575" cy="5904411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200" dirty="0"/>
              <a:t>Il cosiddetto </a:t>
            </a:r>
            <a:r>
              <a:rPr lang="it-IT" sz="2200" b="1" dirty="0">
                <a:solidFill>
                  <a:srgbClr val="FFFF00"/>
                </a:solidFill>
              </a:rPr>
              <a:t>INDICE DI DISSIMILARITA’</a:t>
            </a:r>
            <a:r>
              <a:rPr lang="it-IT" sz="2200" b="1" dirty="0">
                <a:solidFill>
                  <a:srgbClr val="FF0000"/>
                </a:solidFill>
              </a:rPr>
              <a:t> </a:t>
            </a:r>
            <a:r>
              <a:rPr lang="it-IT" sz="2200" dirty="0"/>
              <a:t>(con valori compresi da 0 a 100), usato da sociologi ed economisti, misura questa concentrazione.</a:t>
            </a:r>
          </a:p>
          <a:p>
            <a:pPr marL="0" indent="0" algn="just">
              <a:buNone/>
            </a:pPr>
            <a:r>
              <a:rPr lang="it-IT" sz="2200" dirty="0"/>
              <a:t>Questo indice è pari a </a:t>
            </a:r>
            <a:r>
              <a:rPr lang="it-IT" sz="2200" b="1" dirty="0">
                <a:solidFill>
                  <a:srgbClr val="FF0000"/>
                </a:solidFill>
              </a:rPr>
              <a:t>100 </a:t>
            </a:r>
            <a:r>
              <a:rPr lang="it-IT" sz="2200" dirty="0"/>
              <a:t>quando in ciascuna occupazione vi sono </a:t>
            </a:r>
            <a:r>
              <a:rPr lang="it-IT" sz="2200" b="1" dirty="0">
                <a:solidFill>
                  <a:srgbClr val="FF0000"/>
                </a:solidFill>
              </a:rPr>
              <a:t>solo uomini o solo donne</a:t>
            </a:r>
            <a:r>
              <a:rPr lang="it-IT" sz="2200" dirty="0"/>
              <a:t>, mentre è </a:t>
            </a:r>
            <a:r>
              <a:rPr lang="it-IT" sz="2200" b="1" dirty="0">
                <a:solidFill>
                  <a:srgbClr val="FF0000"/>
                </a:solidFill>
              </a:rPr>
              <a:t>0 </a:t>
            </a:r>
            <a:r>
              <a:rPr lang="it-IT" sz="2200" dirty="0"/>
              <a:t>quando il </a:t>
            </a:r>
            <a:r>
              <a:rPr lang="it-IT" sz="2200" b="1" dirty="0">
                <a:solidFill>
                  <a:srgbClr val="FF0000"/>
                </a:solidFill>
              </a:rPr>
              <a:t>rapporto tra i due sessi è perfettamente equilibrato </a:t>
            </a:r>
            <a:r>
              <a:rPr lang="it-IT" sz="2200" dirty="0"/>
              <a:t>(metà in ciascun sesso).</a:t>
            </a:r>
          </a:p>
          <a:p>
            <a:pPr marL="0" indent="0" algn="just">
              <a:buNone/>
            </a:pPr>
            <a:r>
              <a:rPr lang="it-IT" sz="2200" dirty="0"/>
              <a:t>Nel </a:t>
            </a:r>
            <a:r>
              <a:rPr lang="it-IT" sz="2200" b="1" dirty="0">
                <a:solidFill>
                  <a:srgbClr val="FF0000"/>
                </a:solidFill>
              </a:rPr>
              <a:t>1901,</a:t>
            </a:r>
            <a:r>
              <a:rPr lang="it-IT" sz="2200" dirty="0"/>
              <a:t> in Italia l’indice di dissimilarità aveva il valore </a:t>
            </a:r>
            <a:r>
              <a:rPr lang="it-IT" sz="2200" dirty="0">
                <a:solidFill>
                  <a:schemeClr val="tx1"/>
                </a:solidFill>
              </a:rPr>
              <a:t>di</a:t>
            </a:r>
            <a:r>
              <a:rPr lang="it-IT" sz="2200" b="1" dirty="0">
                <a:solidFill>
                  <a:srgbClr val="FF0000"/>
                </a:solidFill>
              </a:rPr>
              <a:t> 78 </a:t>
            </a:r>
            <a:r>
              <a:rPr lang="it-IT" sz="2200" dirty="0"/>
              <a:t>ed era assai elevato. Negli anni successivi diminuisce notevolmente.</a:t>
            </a:r>
          </a:p>
          <a:p>
            <a:pPr marL="0" indent="0" algn="just">
              <a:buNone/>
            </a:pPr>
            <a:r>
              <a:rPr lang="it-IT" sz="2200" dirty="0"/>
              <a:t>E’ aumentato l’ingresso delle donne in occupazioni di appannaggio per lungo tempo maschile, quali i medici, i magistrati e gli avvocati.</a:t>
            </a:r>
          </a:p>
          <a:p>
            <a:pPr marL="0" indent="0" algn="just">
              <a:buNone/>
            </a:pPr>
            <a:r>
              <a:rPr lang="it-IT" sz="2200" dirty="0"/>
              <a:t>Nonostante ciò </a:t>
            </a:r>
            <a:r>
              <a:rPr lang="it-IT" sz="2200" b="1" dirty="0">
                <a:solidFill>
                  <a:srgbClr val="FF0000"/>
                </a:solidFill>
              </a:rPr>
              <a:t>il grado di segregazione occupazionale per sesso è ancora elevato</a:t>
            </a:r>
            <a:r>
              <a:rPr lang="it-IT" sz="2200" dirty="0"/>
              <a:t>.</a:t>
            </a:r>
          </a:p>
          <a:p>
            <a:pPr marL="0" indent="0" algn="just">
              <a:buNone/>
            </a:pPr>
            <a:r>
              <a:rPr lang="it-IT" sz="2200" dirty="0"/>
              <a:t>In relazione al mercato del lavoro nel decennio tra il 1970 e 1980, la percentuale femminile della forza lavoro segue un trend ascensionale.</a:t>
            </a:r>
          </a:p>
          <a:p>
            <a:pPr marL="0" indent="0" algn="just">
              <a:buNone/>
            </a:pPr>
            <a:r>
              <a:rPr lang="it-IT" sz="2200" dirty="0"/>
              <a:t>Il tasso di attività delle donne è aumentato ancora negli ultimi anni ed è però aumentato anche il tasso di disoccupazione.</a:t>
            </a:r>
          </a:p>
          <a:p>
            <a:pPr marL="0" indent="0" algn="just">
              <a:buNone/>
            </a:pPr>
            <a:endParaRPr lang="it-IT" sz="2200" dirty="0"/>
          </a:p>
        </p:txBody>
      </p:sp>
    </p:spTree>
    <p:extLst>
      <p:ext uri="{BB962C8B-B14F-4D97-AF65-F5344CB8AC3E}">
        <p14:creationId xmlns:p14="http://schemas.microsoft.com/office/powerpoint/2010/main" val="29028879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016BEF6-044B-467B-8972-B6D15BB57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5414" y="640080"/>
            <a:ext cx="11061575" cy="5969725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400" dirty="0"/>
              <a:t>La debolezza del lavoro femminile è imputabile </a:t>
            </a:r>
            <a:r>
              <a:rPr lang="it-IT" sz="2400" b="1" dirty="0">
                <a:solidFill>
                  <a:srgbClr val="FF0000"/>
                </a:solidFill>
              </a:rPr>
              <a:t>all’ineguale distribuzione delle responsabilità familiari</a:t>
            </a:r>
            <a:r>
              <a:rPr lang="it-IT" sz="2400" dirty="0"/>
              <a:t>, così come alla </a:t>
            </a:r>
            <a:r>
              <a:rPr lang="it-IT" sz="2400" b="1" dirty="0">
                <a:solidFill>
                  <a:srgbClr val="FF0000"/>
                </a:solidFill>
              </a:rPr>
              <a:t>mancanza di servizi di sostegno all’attività di cura nella famiglia.</a:t>
            </a:r>
          </a:p>
          <a:p>
            <a:pPr marL="0" indent="0" algn="just">
              <a:buNone/>
            </a:pPr>
            <a:r>
              <a:rPr lang="it-IT" sz="2400" b="1" dirty="0">
                <a:solidFill>
                  <a:srgbClr val="FF0000"/>
                </a:solidFill>
              </a:rPr>
              <a:t>La donna risulta più facilmente vulnerabile </a:t>
            </a:r>
            <a:r>
              <a:rPr lang="it-IT" sz="2400" dirty="0"/>
              <a:t>e soggetta a situazioni di priorità nei licenziamenti, di ritardo nelle assunzioni, di declassamento nelle mansioni e nelle posizioni professionali, nonché a essere occupata frequentemente in situazioni senza adeguata copertura previdenziale (lavoro nero).</a:t>
            </a:r>
          </a:p>
          <a:p>
            <a:pPr marL="0" indent="0" algn="ctr">
              <a:buNone/>
            </a:pPr>
            <a:r>
              <a:rPr lang="it-IT" sz="2400" b="1" u="sng" dirty="0">
                <a:solidFill>
                  <a:srgbClr val="FF0000"/>
                </a:solidFill>
              </a:rPr>
              <a:t>La politica</a:t>
            </a:r>
          </a:p>
          <a:p>
            <a:pPr marL="0" indent="0" algn="just">
              <a:buNone/>
            </a:pPr>
            <a:r>
              <a:rPr lang="it-IT" sz="2400" dirty="0"/>
              <a:t>Nel corso dell’ultimo secolo le diseguaglianze di genere sono diminuite anche nel campo della politica.</a:t>
            </a:r>
          </a:p>
          <a:p>
            <a:pPr marL="0" indent="0" algn="just">
              <a:buNone/>
            </a:pPr>
            <a:r>
              <a:rPr lang="it-IT" sz="2400" dirty="0"/>
              <a:t>In quasi tutti gli stati del mondo le donne hanno ottenuto il </a:t>
            </a:r>
            <a:r>
              <a:rPr lang="it-IT" sz="2400" b="1" dirty="0">
                <a:solidFill>
                  <a:srgbClr val="FF0000"/>
                </a:solidFill>
              </a:rPr>
              <a:t>diritto al voto</a:t>
            </a:r>
            <a:r>
              <a:rPr lang="it-IT" sz="2400" dirty="0"/>
              <a:t>.</a:t>
            </a:r>
          </a:p>
          <a:p>
            <a:pPr marL="0" indent="0" algn="just">
              <a:buNone/>
            </a:pPr>
            <a:r>
              <a:rPr lang="it-IT" sz="2400" dirty="0"/>
              <a:t>In molti paesi il </a:t>
            </a:r>
            <a:r>
              <a:rPr lang="it-IT" sz="2400" b="1" dirty="0">
                <a:solidFill>
                  <a:srgbClr val="FF0000"/>
                </a:solidFill>
              </a:rPr>
              <a:t>tasso di partecipazione dell’elettorato femminile ha </a:t>
            </a:r>
            <a:r>
              <a:rPr lang="it-IT" sz="2400" dirty="0"/>
              <a:t>raggiunto o addirittura </a:t>
            </a:r>
            <a:r>
              <a:rPr lang="it-IT" sz="2400" b="1" dirty="0">
                <a:solidFill>
                  <a:srgbClr val="FF0000"/>
                </a:solidFill>
              </a:rPr>
              <a:t>superato quello maschile</a:t>
            </a:r>
            <a:r>
              <a:rPr lang="it-IT" sz="2400" dirty="0"/>
              <a:t>.</a:t>
            </a:r>
          </a:p>
          <a:p>
            <a:pPr marL="0" indent="0" algn="just">
              <a:buNone/>
            </a:pP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7020101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016BEF6-044B-467B-8972-B6D15BB57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5414" y="457200"/>
            <a:ext cx="11364220" cy="5956663"/>
          </a:xfrm>
          <a:solidFill>
            <a:srgbClr val="EEF329"/>
          </a:solidFill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200" dirty="0"/>
              <a:t>Anche nelle altre forme di partecipazione politica le differenze di genere sono diminuite.</a:t>
            </a:r>
          </a:p>
          <a:p>
            <a:pPr marL="0" indent="0" algn="just">
              <a:buNone/>
            </a:pPr>
            <a:r>
              <a:rPr lang="it-IT" sz="2200" dirty="0"/>
              <a:t>Nonostante ciò le donne sono </a:t>
            </a:r>
            <a:r>
              <a:rPr lang="it-IT" sz="2200" b="1" dirty="0">
                <a:solidFill>
                  <a:srgbClr val="FF0000"/>
                </a:solidFill>
              </a:rPr>
              <a:t>sottorappresentate ai vertici delle organizzazioni e delle istituzioni politiche</a:t>
            </a:r>
            <a:r>
              <a:rPr lang="it-IT" sz="2200" dirty="0"/>
              <a:t>. E’ ridotta la percentuale di donne elette nei parlamenti.</a:t>
            </a:r>
          </a:p>
          <a:p>
            <a:pPr marL="0" indent="0" algn="ctr">
              <a:buNone/>
            </a:pPr>
            <a:r>
              <a:rPr lang="it-IT" sz="2200" b="1" u="sng" dirty="0">
                <a:solidFill>
                  <a:srgbClr val="FF0000"/>
                </a:solidFill>
              </a:rPr>
              <a:t>L’istruzione</a:t>
            </a:r>
          </a:p>
          <a:p>
            <a:pPr marL="0" indent="0" algn="just">
              <a:buNone/>
            </a:pPr>
            <a:r>
              <a:rPr lang="it-IT" sz="2200" dirty="0"/>
              <a:t>Dal Secondo Dopoguerra a oggi, </a:t>
            </a:r>
            <a:r>
              <a:rPr lang="it-IT" sz="2200" b="1" dirty="0">
                <a:solidFill>
                  <a:srgbClr val="FF0000"/>
                </a:solidFill>
              </a:rPr>
              <a:t>l’istruzione secondaria superiore in Italia </a:t>
            </a:r>
            <a:r>
              <a:rPr lang="it-IT" sz="2200" dirty="0"/>
              <a:t>vede un </a:t>
            </a:r>
            <a:r>
              <a:rPr lang="it-IT" sz="2200" b="1" dirty="0">
                <a:solidFill>
                  <a:srgbClr val="FF0000"/>
                </a:solidFill>
              </a:rPr>
              <a:t>aumento massiccio della presenza femminile.</a:t>
            </a:r>
          </a:p>
          <a:p>
            <a:pPr marL="0" indent="0" algn="just">
              <a:buNone/>
            </a:pPr>
            <a:r>
              <a:rPr lang="it-IT" sz="2200" dirty="0"/>
              <a:t>A tale aumento non ha però corrisposto un cambiamento dei modelli di scolarità per cui la presenza femminile continua a essere preponderante negli istituti magistrali e negli istituti tecnici commerciali.</a:t>
            </a:r>
          </a:p>
          <a:p>
            <a:pPr marL="0" indent="0" algn="just">
              <a:buNone/>
            </a:pPr>
            <a:r>
              <a:rPr lang="it-IT" sz="2200" dirty="0"/>
              <a:t>Anche nell’</a:t>
            </a:r>
            <a:r>
              <a:rPr lang="it-IT" sz="2200" b="1" dirty="0">
                <a:solidFill>
                  <a:srgbClr val="FF0000"/>
                </a:solidFill>
              </a:rPr>
              <a:t>università</a:t>
            </a:r>
            <a:r>
              <a:rPr lang="it-IT" sz="2200" dirty="0"/>
              <a:t> si registra un aumento massiccio della presenza femminile, anche se la loro presenza nei corsi a contenuto professionale più «forte» (chimica, ingegneria, medicina) è decisamente minoritaria.</a:t>
            </a:r>
          </a:p>
          <a:p>
            <a:pPr marL="0" indent="0" algn="just">
              <a:buNone/>
            </a:pPr>
            <a:r>
              <a:rPr lang="it-IT" sz="2200" dirty="0"/>
              <a:t>La percentuale di donne rispetto a quella maschile è nettamente preponderante nei corsi di lettere, pedagogia, servizio sociale.</a:t>
            </a:r>
          </a:p>
          <a:p>
            <a:pPr marL="0" indent="0" algn="just">
              <a:buNone/>
            </a:pP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13948903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016BEF6-044B-467B-8972-B6D15BB57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5414" y="300446"/>
            <a:ext cx="11061575" cy="6126480"/>
          </a:xfrm>
          <a:solidFill>
            <a:srgbClr val="66FFCC"/>
          </a:solidFill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000" dirty="0"/>
              <a:t>Gli sbocchi occupazionali sono quelli dell’insegnamento e il lavoro impiegatizio.</a:t>
            </a:r>
          </a:p>
          <a:p>
            <a:pPr marL="0" indent="0" algn="just">
              <a:buNone/>
            </a:pPr>
            <a:r>
              <a:rPr lang="it-IT" sz="2000" dirty="0"/>
              <a:t>In anni più recenti i dati forniscono indicazioni di segno opposto.</a:t>
            </a:r>
          </a:p>
          <a:p>
            <a:pPr marL="0" indent="0" algn="just">
              <a:buNone/>
            </a:pPr>
            <a:r>
              <a:rPr lang="it-IT" sz="2000" dirty="0"/>
              <a:t>Vi è un accesso maggiore delle donne ai licei. Relativamente all’università, si registra un aumento delle iscrizioni ai corsi di laurea tradizionalmente di accesso maschile, quali medicina, giurisprudenza, economia, chimica e architettura.</a:t>
            </a:r>
          </a:p>
          <a:p>
            <a:pPr marL="0" indent="0" algn="ctr">
              <a:buNone/>
            </a:pPr>
            <a:r>
              <a:rPr lang="it-IT" sz="2000" b="1" u="sng" dirty="0">
                <a:solidFill>
                  <a:srgbClr val="FF0000"/>
                </a:solidFill>
              </a:rPr>
              <a:t>Genere e salute</a:t>
            </a:r>
          </a:p>
          <a:p>
            <a:pPr marL="0" indent="0" algn="just">
              <a:buNone/>
            </a:pPr>
            <a:r>
              <a:rPr lang="it-IT" sz="2000" dirty="0"/>
              <a:t>In Italia oggi la vita media degli uomini dura cinque anni meno di quella delle donne (vita media maschile 80,8, vita media femminile 85,2).</a:t>
            </a:r>
          </a:p>
          <a:p>
            <a:pPr marL="0" indent="0" algn="just">
              <a:buNone/>
            </a:pPr>
            <a:r>
              <a:rPr lang="it-IT" sz="2000" dirty="0"/>
              <a:t>Lo stesso avviene in Francia, Germania, Regno Unito, Svezia e un po’ in tutti i paesi sviluppati.</a:t>
            </a:r>
          </a:p>
          <a:p>
            <a:pPr marL="0" indent="0" algn="just">
              <a:buNone/>
            </a:pPr>
            <a:r>
              <a:rPr lang="it-IT" sz="2000" b="1" dirty="0">
                <a:solidFill>
                  <a:srgbClr val="FF0000"/>
                </a:solidFill>
              </a:rPr>
              <a:t>Perché la vita delle donne dura di più di quella degli uomini?</a:t>
            </a:r>
          </a:p>
          <a:p>
            <a:pPr marL="0" indent="0" algn="just">
              <a:buNone/>
            </a:pPr>
            <a:r>
              <a:rPr lang="it-IT" sz="2000" b="1" u="sng" dirty="0">
                <a:solidFill>
                  <a:srgbClr val="FF0000"/>
                </a:solidFill>
              </a:rPr>
              <a:t>Fattori biologici</a:t>
            </a:r>
          </a:p>
          <a:p>
            <a:pPr marL="0" indent="0" algn="just">
              <a:buNone/>
            </a:pPr>
            <a:r>
              <a:rPr lang="it-IT" sz="2000" dirty="0"/>
              <a:t>Il rapporto dei sessi alla nascita è superiore a 100. Per ogni 100 femmine vengono al mondo 105 maschi.</a:t>
            </a:r>
          </a:p>
          <a:p>
            <a:pPr marL="0" indent="0" algn="just">
              <a:buNone/>
            </a:pPr>
            <a:r>
              <a:rPr lang="it-IT" sz="2000" dirty="0"/>
              <a:t>Le donne corrono meno rischi di malattie degli uomini. L’estrogeno, cioè l’ormone femminile, protegge contro le malattie cardiache. Le donne hanno un sistema immunitario più forte di quello degli uomini.</a:t>
            </a:r>
          </a:p>
          <a:p>
            <a:pPr marL="0" indent="0" algn="just">
              <a:buNone/>
            </a:pP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41734545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016BEF6-044B-467B-8972-B6D15BB57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5414" y="418011"/>
            <a:ext cx="11416472" cy="5982789"/>
          </a:xfrm>
          <a:solidFill>
            <a:srgbClr val="F8AAA2"/>
          </a:solidFill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400" b="1" u="sng" dirty="0">
                <a:solidFill>
                  <a:srgbClr val="FF0000"/>
                </a:solidFill>
              </a:rPr>
              <a:t>Fattori ambientali e sociali</a:t>
            </a:r>
          </a:p>
          <a:p>
            <a:pPr marL="0" indent="0" algn="just">
              <a:buNone/>
            </a:pPr>
            <a:r>
              <a:rPr lang="it-IT" sz="2400" dirty="0"/>
              <a:t>I fattori biologici sono importanti ma lo sono altrettanto i fattori ambientali e sociali.</a:t>
            </a:r>
          </a:p>
          <a:p>
            <a:pPr marL="0" indent="0" algn="just">
              <a:buNone/>
            </a:pPr>
            <a:r>
              <a:rPr lang="it-IT" sz="2400" dirty="0"/>
              <a:t>All’inizio del XX secolo, la differenza tra uomini e donne nella durata della vita media era solo di due anni e che da allora è progressivamente aumentata.</a:t>
            </a:r>
          </a:p>
          <a:p>
            <a:pPr marL="0" indent="0" algn="just">
              <a:buNone/>
            </a:pPr>
            <a:r>
              <a:rPr lang="it-IT" sz="2400" dirty="0"/>
              <a:t>Ciò non è dovuto a mutamenti del patrimonio genetico, ma a fattori sociali e culturali.</a:t>
            </a:r>
          </a:p>
          <a:p>
            <a:pPr marL="0" indent="0" algn="just">
              <a:buNone/>
            </a:pPr>
            <a:r>
              <a:rPr lang="it-IT" sz="2400" dirty="0"/>
              <a:t>Gli uomini seguono un modello di comportamento che favorisce le </a:t>
            </a:r>
            <a:r>
              <a:rPr lang="it-IT" sz="2400" dirty="0" err="1"/>
              <a:t>coronopatie</a:t>
            </a:r>
            <a:r>
              <a:rPr lang="it-IT" sz="2400" dirty="0"/>
              <a:t> ed è caratterizzato da forte desiderio di affermazione, competitività, aggressività.</a:t>
            </a:r>
          </a:p>
          <a:p>
            <a:pPr marL="0" indent="0" algn="just">
              <a:buNone/>
            </a:pPr>
            <a:r>
              <a:rPr lang="it-IT" sz="2400" dirty="0"/>
              <a:t>Se gli uomini muoiono prima delle donne  è anche perché hanno uno stile di vita diverso e si comportano nei modi che tradizionalmente ci si aspetta da loro.</a:t>
            </a:r>
          </a:p>
          <a:p>
            <a:pPr marL="0" indent="0" algn="just">
              <a:buNone/>
            </a:pPr>
            <a:r>
              <a:rPr lang="it-IT" sz="2400" b="1" dirty="0">
                <a:solidFill>
                  <a:srgbClr val="FF0000"/>
                </a:solidFill>
              </a:rPr>
              <a:t>La differenza di mortalità tra i sessi diminuirà man mano che lo stile di vita delle donne diventerà sempre più simile a quello degli uomini.</a:t>
            </a:r>
          </a:p>
          <a:p>
            <a:pPr marL="0" indent="0" algn="just">
              <a:buNone/>
            </a:pPr>
            <a:endParaRPr lang="it-IT" sz="2400" dirty="0"/>
          </a:p>
          <a:p>
            <a:pPr algn="just">
              <a:buAutoNum type="arabicParenR"/>
            </a:pPr>
            <a:endParaRPr lang="it-IT" sz="2400" dirty="0"/>
          </a:p>
          <a:p>
            <a:pPr marL="0" indent="0" algn="just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09884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016BEF6-044B-467B-8972-B6D15BB57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0446" y="169817"/>
            <a:ext cx="11665131" cy="6426926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2000" dirty="0"/>
              <a:t>		</a:t>
            </a:r>
            <a:r>
              <a:rPr lang="it-IT" sz="2000" b="1" u="sng" dirty="0">
                <a:solidFill>
                  <a:srgbClr val="FF0000"/>
                </a:solidFill>
              </a:rPr>
              <a:t>PROBLEMI UNIVERSALI: LO SFRUTTAMENTO E LA VIOLENZA</a:t>
            </a:r>
          </a:p>
          <a:p>
            <a:pPr marL="0" indent="0" algn="just">
              <a:buNone/>
            </a:pPr>
            <a:endParaRPr lang="it-IT" sz="2000" u="sng" dirty="0"/>
          </a:p>
          <a:p>
            <a:pPr marL="0" indent="0" algn="just">
              <a:buNone/>
            </a:pPr>
            <a:r>
              <a:rPr lang="it-IT" sz="2400" dirty="0"/>
              <a:t>La subordinazione delle donne sul lavoro si manifesta non solo nelle strutture astratte dell’economia ma anche nell’interazione.</a:t>
            </a:r>
          </a:p>
          <a:p>
            <a:pPr marL="0" indent="0" algn="just">
              <a:buNone/>
            </a:pPr>
            <a:r>
              <a:rPr lang="it-IT" sz="2400" dirty="0"/>
              <a:t>Si stima che ben il 50% delle donne lavoratrici sia stato </a:t>
            </a:r>
            <a:r>
              <a:rPr lang="it-IT" sz="2400" b="1" dirty="0">
                <a:solidFill>
                  <a:srgbClr val="FF0000"/>
                </a:solidFill>
              </a:rPr>
              <a:t>oggetto di attenzioni sessuali non desiderate</a:t>
            </a:r>
            <a:r>
              <a:rPr lang="it-IT" sz="2400" dirty="0"/>
              <a:t>.</a:t>
            </a:r>
          </a:p>
          <a:p>
            <a:pPr marL="0" indent="0" algn="just">
              <a:buNone/>
            </a:pPr>
            <a:r>
              <a:rPr lang="it-IT" sz="2400" dirty="0"/>
              <a:t>La disuguaglianza di genere non è limitata al lavoro retribuito.</a:t>
            </a:r>
          </a:p>
          <a:p>
            <a:pPr marL="0" indent="0" algn="just">
              <a:buNone/>
            </a:pPr>
            <a:r>
              <a:rPr lang="it-IT" sz="2400" dirty="0"/>
              <a:t>Le donne subiscono la discriminazione e lo sfruttamento anche in altri campi della vita.</a:t>
            </a:r>
          </a:p>
          <a:p>
            <a:pPr marL="0" indent="0" algn="just">
              <a:buNone/>
            </a:pPr>
            <a:r>
              <a:rPr lang="it-IT" sz="2400" dirty="0"/>
              <a:t>Alcune sono vittime di abusi. Altre sono costrette ad avere figli o sono sterilizzate contro la loro volontà.</a:t>
            </a:r>
          </a:p>
          <a:p>
            <a:pPr marL="0" indent="0" algn="just">
              <a:buNone/>
            </a:pPr>
            <a:r>
              <a:rPr lang="it-IT" sz="2400" dirty="0"/>
              <a:t>Sono i corpi delle ragazze che vengono maggiormente utilizzati nello sfruttamento sessuale attraverso la prostituzione e la pornografia.</a:t>
            </a:r>
          </a:p>
          <a:p>
            <a:pPr marL="0" indent="0" algn="just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583664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016BEF6-044B-467B-8972-B6D15BB57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5414" y="365760"/>
            <a:ext cx="11690792" cy="6270171"/>
          </a:xfrm>
          <a:solidFill>
            <a:srgbClr val="C5C5FB"/>
          </a:solidFill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1900" dirty="0"/>
              <a:t>E’ difficile riuscire a raccogliere cifre accurate per quanto riguarda la diffusione degli </a:t>
            </a:r>
            <a:r>
              <a:rPr lang="it-IT" sz="1900" b="1" dirty="0">
                <a:solidFill>
                  <a:srgbClr val="FF0000"/>
                </a:solidFill>
              </a:rPr>
              <a:t>ABUSI DI GENERE </a:t>
            </a:r>
            <a:r>
              <a:rPr lang="it-IT" sz="1900" dirty="0"/>
              <a:t>e dello sfruttamento nel mondo.</a:t>
            </a:r>
          </a:p>
          <a:p>
            <a:pPr marL="0" indent="0" algn="just">
              <a:buNone/>
            </a:pPr>
            <a:r>
              <a:rPr lang="it-IT" sz="1900" dirty="0"/>
              <a:t>Le stime suggeriscono che negli anni successivi alla Quarta Conferenza delle Nazioni Unite sulle donne del 1995, un quarto delle donne nel mondo aveva subito una qualche forma di violenza domestica – causa frequentemente di </a:t>
            </a:r>
            <a:r>
              <a:rPr lang="it-IT" sz="1900" b="1" dirty="0">
                <a:solidFill>
                  <a:srgbClr val="FF0000"/>
                </a:solidFill>
              </a:rPr>
              <a:t>SUICIDIO tra le donne</a:t>
            </a:r>
            <a:r>
              <a:rPr lang="it-IT" sz="1900" dirty="0"/>
              <a:t>.</a:t>
            </a:r>
          </a:p>
          <a:p>
            <a:pPr marL="0" indent="0" algn="just">
              <a:buNone/>
            </a:pPr>
            <a:r>
              <a:rPr lang="it-IT" sz="1900" dirty="0"/>
              <a:t>Almeno </a:t>
            </a:r>
            <a:r>
              <a:rPr lang="it-IT" sz="1900" b="1" dirty="0">
                <a:solidFill>
                  <a:srgbClr val="FF0000"/>
                </a:solidFill>
              </a:rPr>
              <a:t>60 milioni di bambine sono «scomparse» dal totale della popolazione femminile mondiale </a:t>
            </a:r>
            <a:r>
              <a:rPr lang="it-IT" sz="1900" dirty="0"/>
              <a:t>a causa degli  aborti messi in atto per la selezione sessuale, dell’infanticidio e dell’abbandono.</a:t>
            </a:r>
          </a:p>
          <a:p>
            <a:pPr marL="0" indent="0" algn="just">
              <a:buNone/>
            </a:pPr>
            <a:r>
              <a:rPr lang="it-IT" sz="1900" b="1" dirty="0">
                <a:solidFill>
                  <a:srgbClr val="FF0000"/>
                </a:solidFill>
              </a:rPr>
              <a:t>Due milioni di ragazze dai 5 ai 15 anni </a:t>
            </a:r>
            <a:r>
              <a:rPr lang="it-IT" sz="1900" dirty="0"/>
              <a:t>vengono introdotte ogni anno nel business del sesso a pagamento.</a:t>
            </a:r>
          </a:p>
          <a:p>
            <a:pPr marL="0" indent="0" algn="just">
              <a:buNone/>
            </a:pPr>
            <a:r>
              <a:rPr lang="it-IT" sz="1900" dirty="0"/>
              <a:t>Le donne sono anche vittime di violenza estrema in caso di conflitti.</a:t>
            </a:r>
          </a:p>
          <a:p>
            <a:pPr marL="0" indent="0" algn="just">
              <a:buNone/>
            </a:pPr>
            <a:r>
              <a:rPr lang="it-IT" sz="1900" dirty="0"/>
              <a:t>Inoltre l’Organizzazione Internazionale per le Migrazioni stima che </a:t>
            </a:r>
            <a:r>
              <a:rPr lang="it-IT" sz="1900" b="1" dirty="0">
                <a:solidFill>
                  <a:srgbClr val="FF0000"/>
                </a:solidFill>
              </a:rPr>
              <a:t>due milioni di donne all’anno siano vittime di traffico della prostituzione tra i vari stati.</a:t>
            </a:r>
          </a:p>
          <a:p>
            <a:pPr marL="0" indent="0" algn="just">
              <a:buNone/>
            </a:pPr>
            <a:r>
              <a:rPr lang="it-IT" sz="1900" dirty="0"/>
              <a:t>Le donne devono affrontare «vere» diseguaglianze strutturali, come la retribuzione inferiore e le condizioni di lavoro peggiori.</a:t>
            </a:r>
          </a:p>
          <a:p>
            <a:pPr marL="0" indent="0" algn="just">
              <a:buNone/>
            </a:pPr>
            <a:r>
              <a:rPr lang="it-IT" sz="1900" b="1" dirty="0">
                <a:solidFill>
                  <a:srgbClr val="FF0000"/>
                </a:solidFill>
              </a:rPr>
              <a:t>Queste diseguaglianze esistono e sono sostanziali</a:t>
            </a:r>
            <a:r>
              <a:rPr lang="it-IT" sz="1900" dirty="0"/>
              <a:t>. Il significato della costruzione culturale e del mantenimento delle differenze di genere è che </a:t>
            </a:r>
            <a:r>
              <a:rPr lang="it-IT" sz="1900" b="1" dirty="0">
                <a:solidFill>
                  <a:srgbClr val="FF0000"/>
                </a:solidFill>
              </a:rPr>
              <a:t>le società contemporanee proclamano valori di uguaglianza eppure promuovono immagini e pratiche che contribuiscono a riprodurre la disuguaglianza.</a:t>
            </a:r>
          </a:p>
        </p:txBody>
      </p:sp>
    </p:spTree>
    <p:extLst>
      <p:ext uri="{BB962C8B-B14F-4D97-AF65-F5344CB8AC3E}">
        <p14:creationId xmlns:p14="http://schemas.microsoft.com/office/powerpoint/2010/main" val="3243423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098E8E7-AB8D-4E37-96C4-0F26E3A2EA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2441" y="1737063"/>
            <a:ext cx="9549742" cy="2932591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it-IT" sz="4000" dirty="0">
                <a:solidFill>
                  <a:srgbClr val="FF0000"/>
                </a:solidFill>
              </a:rPr>
              <a:t>In che modo la sociologia contribuisce a farci capire come l’influenza del genere modelli le nostre vite, le nostre attitudini e i nostri comportamenti</a:t>
            </a:r>
          </a:p>
        </p:txBody>
      </p:sp>
    </p:spTree>
    <p:extLst>
      <p:ext uri="{BB962C8B-B14F-4D97-AF65-F5344CB8AC3E}">
        <p14:creationId xmlns:p14="http://schemas.microsoft.com/office/powerpoint/2010/main" val="12664682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D653A28-879E-43FD-9886-F52006C40B4E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pPr algn="ctr"/>
            <a:r>
              <a:rPr lang="it-IT" dirty="0">
                <a:solidFill>
                  <a:srgbClr val="FF0000"/>
                </a:solidFill>
              </a:rPr>
              <a:t>Concetti sociologici di base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8D2CCDF-BA8E-4C64-86D2-161315EAA9A8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rgbClr val="EEF6A4"/>
          </a:solidFill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it-IT" sz="2800" b="1" dirty="0">
                <a:solidFill>
                  <a:srgbClr val="7030A0"/>
                </a:solidFill>
              </a:rPr>
              <a:t>Status (ascritti e acquisiti)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2800" b="1" dirty="0">
                <a:solidFill>
                  <a:srgbClr val="7030A0"/>
                </a:solidFill>
              </a:rPr>
              <a:t>Sistema di stratificazione sociale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2800" b="1" dirty="0">
                <a:solidFill>
                  <a:srgbClr val="7030A0"/>
                </a:solidFill>
              </a:rPr>
              <a:t>Ruolo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2800" b="1" dirty="0">
                <a:solidFill>
                  <a:srgbClr val="7030A0"/>
                </a:solidFill>
              </a:rPr>
              <a:t>Norme sociali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2800" b="1" dirty="0">
                <a:solidFill>
                  <a:srgbClr val="7030A0"/>
                </a:solidFill>
              </a:rPr>
              <a:t>Anomia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2800" b="1" dirty="0">
                <a:solidFill>
                  <a:srgbClr val="7030A0"/>
                </a:solidFill>
              </a:rPr>
              <a:t>Stereotipi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it-IT" sz="2800" b="1" dirty="0">
                <a:solidFill>
                  <a:srgbClr val="7030A0"/>
                </a:solidFill>
              </a:rPr>
              <a:t>Sessismo</a:t>
            </a:r>
          </a:p>
        </p:txBody>
      </p:sp>
    </p:spTree>
    <p:extLst>
      <p:ext uri="{BB962C8B-B14F-4D97-AF65-F5344CB8AC3E}">
        <p14:creationId xmlns:p14="http://schemas.microsoft.com/office/powerpoint/2010/main" val="26953996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021D342-FAAF-4360-9E50-BE98D4F5AE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>
                <a:solidFill>
                  <a:srgbClr val="FF0000"/>
                </a:solidFill>
              </a:rPr>
              <a:t>Genere e società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016BEF6-044B-467B-8972-B6D15BB57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107" y="1633491"/>
            <a:ext cx="11061575" cy="4407871"/>
          </a:xfrm>
          <a:solidFill>
            <a:srgbClr val="FFCC66"/>
          </a:solidFill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800" dirty="0"/>
              <a:t>Per «</a:t>
            </a:r>
            <a:r>
              <a:rPr lang="it-IT" sz="2800" b="1" dirty="0">
                <a:solidFill>
                  <a:srgbClr val="FF0000"/>
                </a:solidFill>
              </a:rPr>
              <a:t>sesso</a:t>
            </a:r>
            <a:r>
              <a:rPr lang="it-IT" sz="2800" b="1" dirty="0">
                <a:solidFill>
                  <a:schemeClr val="tx1"/>
                </a:solidFill>
              </a:rPr>
              <a:t>»</a:t>
            </a:r>
            <a:r>
              <a:rPr lang="it-IT" sz="2800" dirty="0"/>
              <a:t> si intendono  gli attributi dell’uomo e della donna riconducibili alle  caratteristiche biologiche.</a:t>
            </a:r>
          </a:p>
          <a:p>
            <a:pPr marL="0" indent="0" algn="just">
              <a:buNone/>
            </a:pPr>
            <a:r>
              <a:rPr lang="it-IT" sz="2800" dirty="0"/>
              <a:t>Il termine «</a:t>
            </a:r>
            <a:r>
              <a:rPr lang="it-IT" sz="2800" b="1" dirty="0">
                <a:solidFill>
                  <a:srgbClr val="FF0000"/>
                </a:solidFill>
              </a:rPr>
              <a:t>genere</a:t>
            </a:r>
            <a:r>
              <a:rPr lang="it-IT" sz="2800" dirty="0"/>
              <a:t>» rimanda alle loro qualità distintive (la mascolinità e la femminilità) definite culturalmente. Tale termine si riferisce alle caratteristiche sociali e non biologiche. </a:t>
            </a:r>
          </a:p>
          <a:p>
            <a:pPr marL="0" indent="0" algn="just">
              <a:buNone/>
            </a:pPr>
            <a:r>
              <a:rPr lang="it-IT" sz="2800" dirty="0"/>
              <a:t>Il sesso di una persona è una realtà fisica, ma il modo in cui gli uomini e le donne vedono se stessi e si pongono in relazione gli uni agli altri e i ruoli che sono loro assegnati sono una costruzione sociale e vengono appresi durante il processo di socializzazione.</a:t>
            </a:r>
          </a:p>
        </p:txBody>
      </p:sp>
    </p:spTree>
    <p:extLst>
      <p:ext uri="{BB962C8B-B14F-4D97-AF65-F5344CB8AC3E}">
        <p14:creationId xmlns:p14="http://schemas.microsoft.com/office/powerpoint/2010/main" val="27989574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021D342-FAAF-4360-9E50-BE98D4F5A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8812895" cy="730928"/>
          </a:xfrm>
        </p:spPr>
        <p:txBody>
          <a:bodyPr/>
          <a:lstStyle/>
          <a:p>
            <a:pPr algn="ctr"/>
            <a:r>
              <a:rPr lang="it-IT" dirty="0">
                <a:solidFill>
                  <a:srgbClr val="FF0000"/>
                </a:solidFill>
              </a:rPr>
              <a:t>Essenzialismo e </a:t>
            </a:r>
            <a:r>
              <a:rPr lang="it-IT" dirty="0" err="1">
                <a:solidFill>
                  <a:srgbClr val="FF0000"/>
                </a:solidFill>
              </a:rPr>
              <a:t>costruzionismo</a:t>
            </a:r>
            <a:r>
              <a:rPr lang="it-IT" dirty="0">
                <a:solidFill>
                  <a:srgbClr val="FF0000"/>
                </a:solidFill>
              </a:rPr>
              <a:t> sociale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016BEF6-044B-467B-8972-B6D15BB57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5414" y="1722267"/>
            <a:ext cx="11061575" cy="4407871"/>
          </a:xfrm>
          <a:solidFill>
            <a:srgbClr val="92D050"/>
          </a:solidFill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dirty="0"/>
              <a:t>Sono state elaborate numerose teorie per spiegare il comportamento maschile e femminile</a:t>
            </a:r>
          </a:p>
          <a:p>
            <a:pPr marL="0" indent="0" algn="just">
              <a:buNone/>
            </a:pPr>
            <a:r>
              <a:rPr lang="it-IT" dirty="0"/>
              <a:t>Tutte possono essere ricondotte a </a:t>
            </a:r>
            <a:r>
              <a:rPr lang="it-IT" b="1" dirty="0">
                <a:solidFill>
                  <a:srgbClr val="FF0000"/>
                </a:solidFill>
              </a:rPr>
              <a:t>due impostazioni </a:t>
            </a:r>
            <a:r>
              <a:rPr lang="it-IT" dirty="0"/>
              <a:t>opposte:</a:t>
            </a:r>
          </a:p>
          <a:p>
            <a:pPr marL="0" indent="0" algn="just">
              <a:buNone/>
            </a:pPr>
            <a:r>
              <a:rPr lang="it-IT" dirty="0"/>
              <a:t>1) </a:t>
            </a:r>
            <a:r>
              <a:rPr lang="it-IT" b="1" dirty="0">
                <a:solidFill>
                  <a:srgbClr val="FF0000"/>
                </a:solidFill>
              </a:rPr>
              <a:t>l’essenzialismo</a:t>
            </a:r>
          </a:p>
          <a:p>
            <a:pPr marL="0" indent="0" algn="just">
              <a:buNone/>
            </a:pPr>
            <a:r>
              <a:rPr lang="it-IT" dirty="0"/>
              <a:t>2) </a:t>
            </a:r>
            <a:r>
              <a:rPr lang="it-IT" b="1" dirty="0">
                <a:solidFill>
                  <a:srgbClr val="FF0000"/>
                </a:solidFill>
              </a:rPr>
              <a:t>Il </a:t>
            </a:r>
            <a:r>
              <a:rPr lang="it-IT" b="1" dirty="0" err="1">
                <a:solidFill>
                  <a:srgbClr val="FF0000"/>
                </a:solidFill>
              </a:rPr>
              <a:t>costruzionismo</a:t>
            </a:r>
            <a:r>
              <a:rPr lang="it-IT" b="1" dirty="0">
                <a:solidFill>
                  <a:srgbClr val="FF0000"/>
                </a:solidFill>
              </a:rPr>
              <a:t> sociale</a:t>
            </a:r>
          </a:p>
          <a:p>
            <a:pPr marL="0" indent="0" algn="just">
              <a:buNone/>
            </a:pPr>
            <a:r>
              <a:rPr lang="it-IT" dirty="0"/>
              <a:t>La </a:t>
            </a:r>
            <a:r>
              <a:rPr lang="it-IT" b="1" dirty="0">
                <a:solidFill>
                  <a:srgbClr val="FF0000"/>
                </a:solidFill>
              </a:rPr>
              <a:t>prima </a:t>
            </a:r>
            <a:r>
              <a:rPr lang="it-IT" dirty="0"/>
              <a:t>mette in risalto il </a:t>
            </a:r>
            <a:r>
              <a:rPr lang="it-IT" b="1" dirty="0">
                <a:solidFill>
                  <a:srgbClr val="FF0000"/>
                </a:solidFill>
              </a:rPr>
              <a:t>dualismo dei due sessi</a:t>
            </a:r>
            <a:r>
              <a:rPr lang="it-IT" dirty="0"/>
              <a:t>, la </a:t>
            </a:r>
            <a:r>
              <a:rPr lang="it-IT" b="1" dirty="0">
                <a:solidFill>
                  <a:srgbClr val="FF0000"/>
                </a:solidFill>
              </a:rPr>
              <a:t>seconda</a:t>
            </a:r>
            <a:r>
              <a:rPr lang="it-IT" dirty="0"/>
              <a:t> mette l’accento sulla </a:t>
            </a:r>
            <a:r>
              <a:rPr lang="it-IT" b="1" dirty="0">
                <a:solidFill>
                  <a:srgbClr val="FF0000"/>
                </a:solidFill>
              </a:rPr>
              <a:t>somiglianza dei due generi.</a:t>
            </a:r>
          </a:p>
          <a:p>
            <a:pPr marL="0" indent="0" algn="just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dirty="0"/>
              <a:t>Per la </a:t>
            </a:r>
            <a:r>
              <a:rPr lang="it-IT" b="1" dirty="0">
                <a:solidFill>
                  <a:srgbClr val="FF0000"/>
                </a:solidFill>
              </a:rPr>
              <a:t>prima</a:t>
            </a:r>
            <a:r>
              <a:rPr lang="it-IT" dirty="0"/>
              <a:t>, le differenze tra mascolinità e femminilità sono </a:t>
            </a:r>
            <a:r>
              <a:rPr lang="it-IT" b="1" dirty="0">
                <a:solidFill>
                  <a:srgbClr val="FF0000"/>
                </a:solidFill>
              </a:rPr>
              <a:t>naturali, universali, immodificabili</a:t>
            </a:r>
            <a:r>
              <a:rPr lang="it-IT" dirty="0"/>
              <a:t>.</a:t>
            </a:r>
          </a:p>
          <a:p>
            <a:pPr marL="0" indent="0" algn="just">
              <a:buNone/>
            </a:pPr>
            <a:r>
              <a:rPr lang="it-IT" dirty="0"/>
              <a:t>Per la </a:t>
            </a:r>
            <a:r>
              <a:rPr lang="it-IT" b="1" dirty="0">
                <a:solidFill>
                  <a:srgbClr val="FF0000"/>
                </a:solidFill>
              </a:rPr>
              <a:t>seconda </a:t>
            </a:r>
            <a:r>
              <a:rPr lang="it-IT" dirty="0"/>
              <a:t>sono una </a:t>
            </a:r>
            <a:r>
              <a:rPr lang="it-IT" b="1" dirty="0">
                <a:solidFill>
                  <a:srgbClr val="FF0000"/>
                </a:solidFill>
              </a:rPr>
              <a:t>costruzione sociale</a:t>
            </a:r>
            <a:r>
              <a:rPr lang="it-IT" dirty="0"/>
              <a:t>.</a:t>
            </a:r>
          </a:p>
          <a:p>
            <a:pPr marL="0" indent="0" algn="just">
              <a:buNone/>
            </a:pPr>
            <a:r>
              <a:rPr lang="it-IT" dirty="0"/>
              <a:t>Per la </a:t>
            </a:r>
            <a:r>
              <a:rPr lang="it-IT" b="1" dirty="0">
                <a:solidFill>
                  <a:srgbClr val="FF0000"/>
                </a:solidFill>
              </a:rPr>
              <a:t>prima</a:t>
            </a:r>
            <a:r>
              <a:rPr lang="it-IT" dirty="0"/>
              <a:t> uomini e donne </a:t>
            </a:r>
            <a:r>
              <a:rPr lang="it-IT" b="1" dirty="0">
                <a:solidFill>
                  <a:srgbClr val="FF0000"/>
                </a:solidFill>
              </a:rPr>
              <a:t>si nasce</a:t>
            </a:r>
            <a:r>
              <a:rPr lang="it-IT" dirty="0"/>
              <a:t>, per la seconda uomini e donne </a:t>
            </a:r>
            <a:r>
              <a:rPr lang="it-IT" b="1" dirty="0">
                <a:solidFill>
                  <a:srgbClr val="FF0000"/>
                </a:solidFill>
              </a:rPr>
              <a:t>si diventa</a:t>
            </a:r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643533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021D342-FAAF-4360-9E50-BE98D4F5A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8812895" cy="730928"/>
          </a:xfrm>
        </p:spPr>
        <p:txBody>
          <a:bodyPr/>
          <a:lstStyle/>
          <a:p>
            <a:pPr algn="ctr"/>
            <a:r>
              <a:rPr lang="it-IT" dirty="0">
                <a:solidFill>
                  <a:srgbClr val="FF0000"/>
                </a:solidFill>
              </a:rPr>
              <a:t>Le teorie </a:t>
            </a:r>
            <a:r>
              <a:rPr lang="it-IT" dirty="0" err="1">
                <a:solidFill>
                  <a:srgbClr val="FF0000"/>
                </a:solidFill>
              </a:rPr>
              <a:t>essenzialiste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016BEF6-044B-467B-8972-B6D15BB57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5414" y="1340528"/>
            <a:ext cx="11061575" cy="5282213"/>
          </a:xfrm>
          <a:solidFill>
            <a:srgbClr val="FFFF00"/>
          </a:solidFill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400" dirty="0"/>
              <a:t>Sono di tipo </a:t>
            </a:r>
            <a:r>
              <a:rPr lang="it-IT" sz="2400" b="1" dirty="0">
                <a:solidFill>
                  <a:srgbClr val="FF0000"/>
                </a:solidFill>
              </a:rPr>
              <a:t>biologico</a:t>
            </a:r>
            <a:r>
              <a:rPr lang="it-IT" sz="2400" dirty="0"/>
              <a:t>. Legano la mascolinità e la femminilità a </a:t>
            </a:r>
            <a:r>
              <a:rPr lang="it-IT" sz="2400" b="1" dirty="0">
                <a:solidFill>
                  <a:srgbClr val="FF0000"/>
                </a:solidFill>
              </a:rPr>
              <a:t>differenze ormonali, di dimensioni del cervello e di capacità riproduttiva.</a:t>
            </a:r>
          </a:p>
          <a:p>
            <a:pPr marL="0" indent="0" algn="just">
              <a:buNone/>
            </a:pPr>
            <a:r>
              <a:rPr lang="it-IT" sz="2400" dirty="0"/>
              <a:t>Le differenze del comportamento maschile e femminile sono spesso ricondotte agli </a:t>
            </a:r>
            <a:r>
              <a:rPr lang="it-IT" sz="2400" b="1" dirty="0">
                <a:solidFill>
                  <a:srgbClr val="FF0000"/>
                </a:solidFill>
              </a:rPr>
              <a:t>ormoni</a:t>
            </a:r>
            <a:r>
              <a:rPr lang="it-IT" sz="2400" dirty="0"/>
              <a:t>.</a:t>
            </a:r>
          </a:p>
          <a:p>
            <a:pPr marL="0" indent="0" algn="just">
              <a:buNone/>
            </a:pPr>
            <a:r>
              <a:rPr lang="it-IT" sz="2400" dirty="0"/>
              <a:t>Le differenze di genere sono anche state spiegate attraverso il </a:t>
            </a:r>
            <a:r>
              <a:rPr lang="it-IT" sz="2400" b="1" dirty="0">
                <a:solidFill>
                  <a:srgbClr val="FF0000"/>
                </a:solidFill>
              </a:rPr>
              <a:t>cervello</a:t>
            </a:r>
            <a:r>
              <a:rPr lang="it-IT" sz="2400" dirty="0"/>
              <a:t>.</a:t>
            </a:r>
          </a:p>
          <a:p>
            <a:pPr marL="0" indent="0" algn="just">
              <a:buNone/>
            </a:pPr>
            <a:r>
              <a:rPr lang="it-IT" sz="2400" dirty="0"/>
              <a:t>Le differenze sono state ricondotte alla cosiddetta </a:t>
            </a:r>
            <a:r>
              <a:rPr lang="it-IT" sz="2400" b="1" dirty="0">
                <a:solidFill>
                  <a:srgbClr val="FF0000"/>
                </a:solidFill>
              </a:rPr>
              <a:t>lateralizzazione del cervello o alla asimmetria emisferica.</a:t>
            </a:r>
          </a:p>
          <a:p>
            <a:pPr marL="0" indent="0" algn="just">
              <a:buNone/>
            </a:pPr>
            <a:r>
              <a:rPr lang="it-IT" sz="2400" dirty="0">
                <a:solidFill>
                  <a:schemeClr val="tx1"/>
                </a:solidFill>
              </a:rPr>
              <a:t>Emisfero sinistro</a:t>
            </a:r>
            <a:r>
              <a:rPr lang="it-IT" sz="2400" dirty="0">
                <a:solidFill>
                  <a:srgbClr val="FF0000"/>
                </a:solidFill>
              </a:rPr>
              <a:t>						linguaggio, attività motorie</a:t>
            </a:r>
          </a:p>
          <a:p>
            <a:pPr marL="0" indent="0" algn="just">
              <a:buNone/>
            </a:pPr>
            <a:r>
              <a:rPr lang="it-IT" sz="2400" dirty="0">
                <a:solidFill>
                  <a:schemeClr val="tx1"/>
                </a:solidFill>
              </a:rPr>
              <a:t>Emisfero destro						</a:t>
            </a:r>
            <a:r>
              <a:rPr lang="it-IT" sz="2400" dirty="0">
                <a:solidFill>
                  <a:srgbClr val="FF0000"/>
                </a:solidFill>
              </a:rPr>
              <a:t>visualizzazione degli oggetti</a:t>
            </a:r>
          </a:p>
          <a:p>
            <a:pPr marL="0" indent="0" algn="just">
              <a:buNone/>
            </a:pPr>
            <a:r>
              <a:rPr lang="it-IT" sz="2400" dirty="0">
                <a:solidFill>
                  <a:schemeClr val="tx1"/>
                </a:solidFill>
              </a:rPr>
              <a:t>Nella donna prevale l’emisfero sinistro, nell’uomo quello destro.</a:t>
            </a:r>
          </a:p>
          <a:p>
            <a:pPr marL="0" indent="0" algn="just">
              <a:buNone/>
            </a:pPr>
            <a:endParaRPr lang="it-IT" dirty="0">
              <a:solidFill>
                <a:schemeClr val="tx1"/>
              </a:solidFill>
            </a:endParaRPr>
          </a:p>
        </p:txBody>
      </p:sp>
      <p:sp>
        <p:nvSpPr>
          <p:cNvPr id="4" name="Freccia a destra 3">
            <a:extLst>
              <a:ext uri="{FF2B5EF4-FFF2-40B4-BE49-F238E27FC236}">
                <a16:creationId xmlns:a16="http://schemas.microsoft.com/office/drawing/2014/main" id="{BFDA5FDD-F774-4509-A7B0-D8CC346750EF}"/>
              </a:ext>
            </a:extLst>
          </p:cNvPr>
          <p:cNvSpPr/>
          <p:nvPr/>
        </p:nvSpPr>
        <p:spPr>
          <a:xfrm>
            <a:off x="3018407" y="4536489"/>
            <a:ext cx="1660125" cy="15979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Freccia a destra 4">
            <a:extLst>
              <a:ext uri="{FF2B5EF4-FFF2-40B4-BE49-F238E27FC236}">
                <a16:creationId xmlns:a16="http://schemas.microsoft.com/office/drawing/2014/main" id="{84BBF39F-65B0-48B8-A96F-768E05732945}"/>
              </a:ext>
            </a:extLst>
          </p:cNvPr>
          <p:cNvSpPr/>
          <p:nvPr/>
        </p:nvSpPr>
        <p:spPr>
          <a:xfrm>
            <a:off x="3187084" y="5055830"/>
            <a:ext cx="1748901" cy="15979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98897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021D342-FAAF-4360-9E50-BE98D4F5A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8812895" cy="730928"/>
          </a:xfrm>
        </p:spPr>
        <p:txBody>
          <a:bodyPr/>
          <a:lstStyle/>
          <a:p>
            <a:pPr algn="ctr"/>
            <a:r>
              <a:rPr lang="it-IT" dirty="0">
                <a:solidFill>
                  <a:srgbClr val="FF0000"/>
                </a:solidFill>
              </a:rPr>
              <a:t>L’essenzialismo femminista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016BEF6-044B-467B-8972-B6D15BB57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5414" y="1722267"/>
            <a:ext cx="11061575" cy="4407871"/>
          </a:xfrm>
          <a:solidFill>
            <a:srgbClr val="ACE2DD"/>
          </a:solidFill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it-IT" sz="2200" dirty="0"/>
              <a:t>Le studiose di </a:t>
            </a:r>
            <a:r>
              <a:rPr lang="it-IT" sz="2200" b="1" dirty="0">
                <a:solidFill>
                  <a:srgbClr val="FF0000"/>
                </a:solidFill>
              </a:rPr>
              <a:t>corrente femminista </a:t>
            </a:r>
            <a:r>
              <a:rPr lang="it-IT" sz="2200" dirty="0"/>
              <a:t>(sono chiamate anche </a:t>
            </a:r>
            <a:r>
              <a:rPr lang="it-IT" sz="2200" b="1" dirty="0">
                <a:solidFill>
                  <a:srgbClr val="FF0000"/>
                </a:solidFill>
              </a:rPr>
              <a:t>differenzialiste</a:t>
            </a:r>
            <a:r>
              <a:rPr lang="it-IT" sz="2200" dirty="0"/>
              <a:t>) sostengono che il genere è una </a:t>
            </a:r>
            <a:r>
              <a:rPr lang="it-IT" sz="2200" b="1" dirty="0">
                <a:solidFill>
                  <a:srgbClr val="FF0000"/>
                </a:solidFill>
              </a:rPr>
              <a:t>qualità che esiste indipendentemente dalla definizione culturale o sociale.</a:t>
            </a:r>
          </a:p>
          <a:p>
            <a:pPr marL="0" indent="0" algn="just">
              <a:buNone/>
            </a:pPr>
            <a:r>
              <a:rPr lang="it-IT" sz="2200" dirty="0"/>
              <a:t>Le sostenitrici del nuovo essenzialismo attribuiscono </a:t>
            </a:r>
            <a:r>
              <a:rPr lang="it-IT" sz="2200" b="1" dirty="0">
                <a:solidFill>
                  <a:srgbClr val="FF0000"/>
                </a:solidFill>
              </a:rPr>
              <a:t>qualità superiori alle donne</a:t>
            </a:r>
            <a:r>
              <a:rPr lang="it-IT" sz="2200" dirty="0"/>
              <a:t>.</a:t>
            </a:r>
          </a:p>
          <a:p>
            <a:pPr marL="0" indent="0" algn="just">
              <a:buNone/>
            </a:pPr>
            <a:r>
              <a:rPr lang="it-IT" sz="2200" b="1" dirty="0">
                <a:solidFill>
                  <a:srgbClr val="FF0000"/>
                </a:solidFill>
              </a:rPr>
              <a:t>Per l’essenzialismo femminista</a:t>
            </a:r>
            <a:r>
              <a:rPr lang="it-IT" sz="2200" dirty="0"/>
              <a:t>, uomini e donne hanno </a:t>
            </a:r>
            <a:r>
              <a:rPr lang="it-IT" sz="2200" b="1" dirty="0">
                <a:solidFill>
                  <a:srgbClr val="FF0000"/>
                </a:solidFill>
              </a:rPr>
              <a:t>tratti completamente diversi</a:t>
            </a:r>
            <a:r>
              <a:rPr lang="it-IT" sz="2200" dirty="0"/>
              <a:t>.</a:t>
            </a:r>
          </a:p>
          <a:p>
            <a:pPr marL="0" indent="0" algn="just">
              <a:buNone/>
            </a:pPr>
            <a:r>
              <a:rPr lang="it-IT" sz="2200" dirty="0"/>
              <a:t>I </a:t>
            </a:r>
            <a:r>
              <a:rPr lang="it-IT" sz="2200" b="1" dirty="0">
                <a:solidFill>
                  <a:srgbClr val="FF0000"/>
                </a:solidFill>
              </a:rPr>
              <a:t>maschi </a:t>
            </a:r>
            <a:r>
              <a:rPr lang="it-IT" sz="2200" dirty="0"/>
              <a:t>tendono</a:t>
            </a:r>
            <a:r>
              <a:rPr lang="it-IT" sz="2200" b="1" dirty="0">
                <a:solidFill>
                  <a:srgbClr val="FFFF00"/>
                </a:solidFill>
              </a:rPr>
              <a:t> </a:t>
            </a:r>
            <a:r>
              <a:rPr lang="it-IT" sz="2200" b="1" dirty="0">
                <a:solidFill>
                  <a:srgbClr val="FF0000"/>
                </a:solidFill>
              </a:rPr>
              <a:t>al dominio, all’isolamento, alla separazione</a:t>
            </a:r>
            <a:r>
              <a:rPr lang="it-IT" sz="2200" dirty="0"/>
              <a:t>.</a:t>
            </a:r>
          </a:p>
          <a:p>
            <a:pPr marL="0" indent="0" algn="just">
              <a:buNone/>
            </a:pPr>
            <a:r>
              <a:rPr lang="it-IT" sz="2200" dirty="0"/>
              <a:t>Le </a:t>
            </a:r>
            <a:r>
              <a:rPr lang="it-IT" sz="2200" b="1" dirty="0">
                <a:solidFill>
                  <a:srgbClr val="FF0000"/>
                </a:solidFill>
              </a:rPr>
              <a:t>donne</a:t>
            </a:r>
            <a:r>
              <a:rPr lang="it-IT" sz="2200" dirty="0"/>
              <a:t> tendono </a:t>
            </a:r>
            <a:r>
              <a:rPr lang="it-IT" sz="2200" b="1" dirty="0">
                <a:solidFill>
                  <a:srgbClr val="FF0000"/>
                </a:solidFill>
              </a:rPr>
              <a:t>all’associazione, all’unione, alla cura e all’assistenza agli altri</a:t>
            </a:r>
            <a:r>
              <a:rPr lang="it-IT" sz="2200" dirty="0"/>
              <a:t>.</a:t>
            </a:r>
          </a:p>
          <a:p>
            <a:pPr marL="0" indent="0" algn="just">
              <a:buNone/>
            </a:pPr>
            <a:r>
              <a:rPr lang="it-IT" sz="2200" dirty="0"/>
              <a:t>Secondo alcune studiose queste differenze dipendono da </a:t>
            </a:r>
            <a:r>
              <a:rPr lang="it-IT" sz="2200" b="1" dirty="0">
                <a:solidFill>
                  <a:srgbClr val="FF0000"/>
                </a:solidFill>
              </a:rPr>
              <a:t>fattori biologici</a:t>
            </a:r>
            <a:r>
              <a:rPr lang="it-IT" sz="2200" dirty="0"/>
              <a:t>. Secondo altre, queste differenze vanno ricondotte </a:t>
            </a:r>
            <a:r>
              <a:rPr lang="it-IT" sz="2200" b="1" dirty="0">
                <a:solidFill>
                  <a:srgbClr val="FF0000"/>
                </a:solidFill>
              </a:rPr>
              <a:t>all’esperienza della maternità </a:t>
            </a:r>
            <a:r>
              <a:rPr lang="it-IT" sz="2200" dirty="0"/>
              <a:t>e al </a:t>
            </a:r>
            <a:r>
              <a:rPr lang="it-IT" sz="2200" b="1" dirty="0">
                <a:solidFill>
                  <a:srgbClr val="FF0000"/>
                </a:solidFill>
              </a:rPr>
              <a:t>diverso rapporto con la madre che hanno i figli e le figlie.</a:t>
            </a:r>
          </a:p>
        </p:txBody>
      </p:sp>
    </p:spTree>
    <p:extLst>
      <p:ext uri="{BB962C8B-B14F-4D97-AF65-F5344CB8AC3E}">
        <p14:creationId xmlns:p14="http://schemas.microsoft.com/office/powerpoint/2010/main" val="41495435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021D342-FAAF-4360-9E50-BE98D4F5A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8812895" cy="730928"/>
          </a:xfrm>
        </p:spPr>
        <p:txBody>
          <a:bodyPr/>
          <a:lstStyle/>
          <a:p>
            <a:pPr algn="ctr"/>
            <a:r>
              <a:rPr lang="it-IT" dirty="0">
                <a:solidFill>
                  <a:srgbClr val="FF0000"/>
                </a:solidFill>
              </a:rPr>
              <a:t>Lo status delle donne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016BEF6-044B-467B-8972-B6D15BB57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5414" y="1340529"/>
            <a:ext cx="11061575" cy="5106454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000" b="1" dirty="0">
                <a:solidFill>
                  <a:srgbClr val="FF0000"/>
                </a:solidFill>
              </a:rPr>
              <a:t>Come varia lo status della donna nello spazio e nel tempo?</a:t>
            </a:r>
          </a:p>
          <a:p>
            <a:pPr marL="0" indent="0" algn="just">
              <a:buNone/>
            </a:pPr>
            <a:r>
              <a:rPr lang="it-IT" sz="2000" dirty="0"/>
              <a:t>Tale concetto è un </a:t>
            </a:r>
            <a:r>
              <a:rPr lang="it-IT" sz="2000" b="1" dirty="0">
                <a:solidFill>
                  <a:srgbClr val="FF0000"/>
                </a:solidFill>
              </a:rPr>
              <a:t>concetto multidimensionale</a:t>
            </a:r>
            <a:r>
              <a:rPr lang="it-IT" sz="2000" dirty="0"/>
              <a:t>: comprende il controllo delle risorse economiche, il potere politico, l’autonomia personale, il grado di deferenza dovuto agli uomini.</a:t>
            </a:r>
          </a:p>
          <a:p>
            <a:pPr marL="0" indent="0" algn="just">
              <a:buNone/>
            </a:pPr>
            <a:r>
              <a:rPr lang="it-IT" sz="2000" dirty="0"/>
              <a:t>Nelle diverse società questo status può essere basso su alcune dimensioni e alto o medio in altre.</a:t>
            </a:r>
          </a:p>
          <a:p>
            <a:pPr marL="0" indent="0" algn="just">
              <a:buNone/>
            </a:pPr>
            <a:r>
              <a:rPr lang="it-IT" sz="2000" b="1" dirty="0">
                <a:solidFill>
                  <a:srgbClr val="FF0000"/>
                </a:solidFill>
              </a:rPr>
              <a:t>Lo status delle donne </a:t>
            </a:r>
            <a:r>
              <a:rPr lang="it-IT" sz="2000" dirty="0"/>
              <a:t>è diminuito nelle società orticole e </a:t>
            </a:r>
            <a:r>
              <a:rPr lang="it-IT" sz="2000" b="1" dirty="0">
                <a:solidFill>
                  <a:srgbClr val="FF0000"/>
                </a:solidFill>
              </a:rPr>
              <a:t>più marcatamente in quelle agricole</a:t>
            </a:r>
            <a:r>
              <a:rPr lang="it-IT" sz="2000" dirty="0"/>
              <a:t>.</a:t>
            </a:r>
          </a:p>
          <a:p>
            <a:pPr marL="0" indent="0" algn="just">
              <a:buNone/>
            </a:pPr>
            <a:r>
              <a:rPr lang="it-IT" sz="2000" dirty="0"/>
              <a:t>In questo periodo si è avuto il massimo grado di </a:t>
            </a:r>
            <a:r>
              <a:rPr lang="it-IT" sz="2000" b="1" dirty="0">
                <a:solidFill>
                  <a:srgbClr val="FF0000"/>
                </a:solidFill>
              </a:rPr>
              <a:t>subordinazione delle donne</a:t>
            </a:r>
            <a:r>
              <a:rPr lang="it-IT" sz="2000" dirty="0"/>
              <a:t>.</a:t>
            </a:r>
          </a:p>
          <a:p>
            <a:pPr marL="0" indent="0" algn="just">
              <a:buNone/>
            </a:pPr>
            <a:r>
              <a:rPr lang="it-IT" sz="2000" dirty="0"/>
              <a:t>Le donne </a:t>
            </a:r>
            <a:r>
              <a:rPr lang="it-IT" sz="2000" b="1" dirty="0">
                <a:solidFill>
                  <a:srgbClr val="FF0000"/>
                </a:solidFill>
              </a:rPr>
              <a:t>persero il ruolo produttivo </a:t>
            </a:r>
            <a:r>
              <a:rPr lang="it-IT" sz="2000" dirty="0"/>
              <a:t>e diventarono sempre più dipendenti dagli uomini.</a:t>
            </a:r>
          </a:p>
          <a:p>
            <a:pPr marL="0" indent="0" algn="just">
              <a:buNone/>
            </a:pPr>
            <a:r>
              <a:rPr lang="it-IT" sz="2000" dirty="0"/>
              <a:t>Nelle società agricole ci fu una netta </a:t>
            </a:r>
            <a:r>
              <a:rPr lang="it-IT" sz="2000" b="1" dirty="0">
                <a:solidFill>
                  <a:srgbClr val="FF0000"/>
                </a:solidFill>
              </a:rPr>
              <a:t>separazione tra sfera pubblica e sfera privata.</a:t>
            </a:r>
          </a:p>
          <a:p>
            <a:pPr marL="0" indent="0" algn="just">
              <a:buNone/>
            </a:pPr>
            <a:r>
              <a:rPr lang="it-IT" sz="2000" dirty="0"/>
              <a:t>Nel corso del Novecento, in molti paesi sviluppati si è avuta un’inversione di tendenza e negli ultimi decenni queste diseguaglianze sono diminuite.</a:t>
            </a:r>
          </a:p>
        </p:txBody>
      </p:sp>
    </p:spTree>
    <p:extLst>
      <p:ext uri="{BB962C8B-B14F-4D97-AF65-F5344CB8AC3E}">
        <p14:creationId xmlns:p14="http://schemas.microsoft.com/office/powerpoint/2010/main" val="3459410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021D342-FAAF-4360-9E50-BE98D4F5A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10700416" cy="730928"/>
          </a:xfrm>
        </p:spPr>
        <p:txBody>
          <a:bodyPr/>
          <a:lstStyle/>
          <a:p>
            <a:pPr algn="ctr"/>
            <a:r>
              <a:rPr lang="it-IT" dirty="0">
                <a:solidFill>
                  <a:srgbClr val="FF0000"/>
                </a:solidFill>
              </a:rPr>
              <a:t>Mutamenti nelle società contemporanee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016BEF6-044B-467B-8972-B6D15BB57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5414" y="1722267"/>
            <a:ext cx="11061575" cy="4407871"/>
          </a:xfrm>
          <a:solidFill>
            <a:srgbClr val="ECAEE5"/>
          </a:solidFill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it-IT" dirty="0"/>
              <a:t>Negli ultimi decenni vi sono stati profondi mutamenti nelle differenze di genere in molti campi.</a:t>
            </a:r>
          </a:p>
          <a:p>
            <a:pPr marL="0" indent="0" algn="ctr">
              <a:buNone/>
            </a:pPr>
            <a:r>
              <a:rPr lang="it-IT" b="1" u="sng" dirty="0">
                <a:solidFill>
                  <a:srgbClr val="FF0000"/>
                </a:solidFill>
              </a:rPr>
              <a:t>Il lavoro</a:t>
            </a:r>
          </a:p>
          <a:p>
            <a:pPr marL="0" indent="0" algn="just">
              <a:buNone/>
            </a:pPr>
            <a:r>
              <a:rPr lang="it-IT" dirty="0"/>
              <a:t>In molte parti del mondo vi è stata una </a:t>
            </a:r>
            <a:r>
              <a:rPr lang="it-IT" b="1" dirty="0">
                <a:solidFill>
                  <a:srgbClr val="FF0000"/>
                </a:solidFill>
              </a:rPr>
              <a:t>significativa diminuzione delle differenze di genere nella partecipazione al mercato del lavoro</a:t>
            </a:r>
            <a:r>
              <a:rPr lang="it-IT" dirty="0"/>
              <a:t>, a causa soprattutto del forte aumento del tasso di attività della popolazione femminile.</a:t>
            </a:r>
          </a:p>
          <a:p>
            <a:pPr marL="0" indent="0" algn="just">
              <a:buNone/>
            </a:pPr>
            <a:r>
              <a:rPr lang="it-IT" dirty="0"/>
              <a:t>Negli ultimi vent’anni, nei paesi sviluppati, vi sono stati </a:t>
            </a:r>
            <a:r>
              <a:rPr lang="it-IT" b="1" dirty="0">
                <a:solidFill>
                  <a:srgbClr val="FF0000"/>
                </a:solidFill>
              </a:rPr>
              <a:t>rilevanti mutamenti nell’uso del tempo</a:t>
            </a:r>
            <a:r>
              <a:rPr lang="it-IT" dirty="0"/>
              <a:t>.</a:t>
            </a:r>
          </a:p>
          <a:p>
            <a:pPr marL="0" indent="0" algn="just">
              <a:buNone/>
            </a:pPr>
            <a:r>
              <a:rPr lang="it-IT" dirty="0"/>
              <a:t>In molti paesi occidentali, le diseguaglianze di genere nella distribuzione del lavoro domestico si sono leggermente ridotte.</a:t>
            </a:r>
          </a:p>
          <a:p>
            <a:pPr marL="0" indent="0" algn="just">
              <a:buNone/>
            </a:pPr>
            <a:r>
              <a:rPr lang="it-IT" dirty="0"/>
              <a:t>In tutti i paesi in cui disponiamo di statistiche vi è </a:t>
            </a:r>
            <a:r>
              <a:rPr lang="it-IT" b="1" dirty="0">
                <a:solidFill>
                  <a:srgbClr val="FF0000"/>
                </a:solidFill>
              </a:rPr>
              <a:t>segregazione occupazionale per sesso</a:t>
            </a:r>
            <a:r>
              <a:rPr lang="it-IT" dirty="0"/>
              <a:t>.</a:t>
            </a:r>
          </a:p>
          <a:p>
            <a:pPr marL="0" indent="0" algn="just">
              <a:buNone/>
            </a:pPr>
            <a:r>
              <a:rPr lang="it-IT" dirty="0"/>
              <a:t>Uomini e donne sono divisi da classificazioni sociali che definiscono femminili alcune occupazioni e maschili altre.</a:t>
            </a:r>
          </a:p>
          <a:p>
            <a:pPr marL="0" indent="0" algn="just">
              <a:buNone/>
            </a:pPr>
            <a:r>
              <a:rPr lang="it-IT" b="1" dirty="0">
                <a:solidFill>
                  <a:srgbClr val="FF0000"/>
                </a:solidFill>
              </a:rPr>
              <a:t>Segregazione occupazionale (orizzontale) secondo il sesso</a:t>
            </a:r>
            <a:r>
              <a:rPr lang="it-IT" dirty="0"/>
              <a:t>: viene indicata la concentrazione di uomini e donne in lavori diversi</a:t>
            </a:r>
          </a:p>
          <a:p>
            <a:pPr marL="0" indent="0" algn="just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09518995"/>
      </p:ext>
    </p:extLst>
  </p:cSld>
  <p:clrMapOvr>
    <a:masterClrMapping/>
  </p:clrMapOvr>
</p:sld>
</file>

<file path=ppt/theme/theme1.xml><?xml version="1.0" encoding="utf-8"?>
<a:theme xmlns:a="http://schemas.openxmlformats.org/drawingml/2006/main" name="Sfaccettatura">
  <a:themeElements>
    <a:clrScheme name="Sfaccettatur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Sfaccettatur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faccettatur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663</TotalTime>
  <Words>1852</Words>
  <Application>Microsoft Office PowerPoint</Application>
  <PresentationFormat>Widescreen</PresentationFormat>
  <Paragraphs>111</Paragraphs>
  <Slides>16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21" baseType="lpstr">
      <vt:lpstr>Arial</vt:lpstr>
      <vt:lpstr>Trebuchet MS</vt:lpstr>
      <vt:lpstr>Wingdings</vt:lpstr>
      <vt:lpstr>Wingdings 3</vt:lpstr>
      <vt:lpstr>Sfaccettatura</vt:lpstr>
      <vt:lpstr>Le differenze di genere: prospettive sociologiche</vt:lpstr>
      <vt:lpstr>In che modo la sociologia contribuisce a farci capire come l’influenza del genere modelli le nostre vite, le nostre attitudini e i nostri comportamenti</vt:lpstr>
      <vt:lpstr>Concetti sociologici di base</vt:lpstr>
      <vt:lpstr>Genere e società</vt:lpstr>
      <vt:lpstr>Essenzialismo e costruzionismo sociale</vt:lpstr>
      <vt:lpstr>Le teorie essenzialiste</vt:lpstr>
      <vt:lpstr>L’essenzialismo femminista</vt:lpstr>
      <vt:lpstr>Lo status delle donne</vt:lpstr>
      <vt:lpstr>Mutamenti nelle società contemporanee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differenze di genere</dc:title>
  <dc:creator>SERRA ROSEMARY</dc:creator>
  <cp:lastModifiedBy>SERRA ROSEMARY</cp:lastModifiedBy>
  <cp:revision>52</cp:revision>
  <dcterms:created xsi:type="dcterms:W3CDTF">2020-11-21T13:22:25Z</dcterms:created>
  <dcterms:modified xsi:type="dcterms:W3CDTF">2021-11-20T10:58:39Z</dcterms:modified>
</cp:coreProperties>
</file>