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56" r:id="rId3"/>
    <p:sldId id="261" r:id="rId4"/>
    <p:sldId id="257" r:id="rId5"/>
    <p:sldId id="280" r:id="rId6"/>
    <p:sldId id="262" r:id="rId7"/>
    <p:sldId id="282" r:id="rId8"/>
    <p:sldId id="285" r:id="rId9"/>
    <p:sldId id="284" r:id="rId10"/>
    <p:sldId id="259" r:id="rId11"/>
    <p:sldId id="263" r:id="rId12"/>
    <p:sldId id="264" r:id="rId13"/>
    <p:sldId id="283" r:id="rId14"/>
    <p:sldId id="265" r:id="rId15"/>
    <p:sldId id="266" r:id="rId16"/>
    <p:sldId id="268" r:id="rId17"/>
    <p:sldId id="278" r:id="rId18"/>
    <p:sldId id="277" r:id="rId19"/>
    <p:sldId id="270" r:id="rId20"/>
    <p:sldId id="292" r:id="rId21"/>
    <p:sldId id="279" r:id="rId22"/>
    <p:sldId id="286" r:id="rId23"/>
    <p:sldId id="287" r:id="rId24"/>
    <p:sldId id="288" r:id="rId25"/>
    <p:sldId id="291"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69231" autoAdjust="0"/>
  </p:normalViewPr>
  <p:slideViewPr>
    <p:cSldViewPr snapToGrid="0">
      <p:cViewPr varScale="1">
        <p:scale>
          <a:sx n="44" d="100"/>
          <a:sy n="44" d="100"/>
        </p:scale>
        <p:origin x="14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0DA388-6DAD-4E81-B14B-0BD1CEAF6F4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A6635A0-609B-499C-A6C9-00AF3EB81193}">
      <dgm:prSet/>
      <dgm:spPr/>
      <dgm:t>
        <a:bodyPr/>
        <a:lstStyle/>
        <a:p>
          <a:pPr>
            <a:defRPr cap="all"/>
          </a:pPr>
          <a:r>
            <a:rPr lang="nl-NL" b="1"/>
            <a:t>Resten van naamvallen</a:t>
          </a:r>
          <a:endParaRPr lang="en-US"/>
        </a:p>
      </dgm:t>
    </dgm:pt>
    <dgm:pt modelId="{78637621-35BD-4548-98C8-B24E1DAFCFD6}" type="parTrans" cxnId="{C6F05EB8-F53B-42BC-8199-5F04692737D4}">
      <dgm:prSet/>
      <dgm:spPr/>
      <dgm:t>
        <a:bodyPr/>
        <a:lstStyle/>
        <a:p>
          <a:endParaRPr lang="en-US"/>
        </a:p>
      </dgm:t>
    </dgm:pt>
    <dgm:pt modelId="{926CE95D-C6F6-45F6-B0A2-6AAEF7D56370}" type="sibTrans" cxnId="{C6F05EB8-F53B-42BC-8199-5F04692737D4}">
      <dgm:prSet/>
      <dgm:spPr/>
      <dgm:t>
        <a:bodyPr/>
        <a:lstStyle/>
        <a:p>
          <a:endParaRPr lang="en-US"/>
        </a:p>
      </dgm:t>
    </dgm:pt>
    <dgm:pt modelId="{4FE7F58F-2E2B-43C6-B769-CB6B971205F8}">
      <dgm:prSet/>
      <dgm:spPr/>
      <dgm:t>
        <a:bodyPr/>
        <a:lstStyle/>
        <a:p>
          <a:pPr>
            <a:defRPr cap="all"/>
          </a:pPr>
          <a:r>
            <a:rPr lang="nl-NL" b="1"/>
            <a:t>Genitief</a:t>
          </a:r>
          <a:r>
            <a:rPr lang="nl-NL"/>
            <a:t>: wiens, ’s middags, desnoods, in naam der wet.</a:t>
          </a:r>
          <a:endParaRPr lang="en-US"/>
        </a:p>
      </dgm:t>
    </dgm:pt>
    <dgm:pt modelId="{F350B993-E795-405F-962B-67571F7C81CF}" type="parTrans" cxnId="{EB1DBC7E-A8EA-40FD-9714-F28AE3271EFD}">
      <dgm:prSet/>
      <dgm:spPr/>
      <dgm:t>
        <a:bodyPr/>
        <a:lstStyle/>
        <a:p>
          <a:endParaRPr lang="en-US"/>
        </a:p>
      </dgm:t>
    </dgm:pt>
    <dgm:pt modelId="{8E7D6961-2840-4812-A14B-ABCC9AB0A33E}" type="sibTrans" cxnId="{EB1DBC7E-A8EA-40FD-9714-F28AE3271EFD}">
      <dgm:prSet/>
      <dgm:spPr/>
      <dgm:t>
        <a:bodyPr/>
        <a:lstStyle/>
        <a:p>
          <a:endParaRPr lang="en-US"/>
        </a:p>
      </dgm:t>
    </dgm:pt>
    <dgm:pt modelId="{74C09394-624A-4DEA-BC3C-945FCC55FBAC}">
      <dgm:prSet/>
      <dgm:spPr/>
      <dgm:t>
        <a:bodyPr/>
        <a:lstStyle/>
        <a:p>
          <a:pPr>
            <a:defRPr cap="all"/>
          </a:pPr>
          <a:r>
            <a:rPr lang="nl-NL" b="1"/>
            <a:t>Datief: </a:t>
          </a:r>
          <a:r>
            <a:rPr lang="nl-NL"/>
            <a:t>ter wille van, ten einde raad, tenslotte, op den duur, van ganser harte.</a:t>
          </a:r>
          <a:endParaRPr lang="en-US"/>
        </a:p>
      </dgm:t>
    </dgm:pt>
    <dgm:pt modelId="{ACFE4D95-99A2-4037-8F3D-137A3C982487}" type="parTrans" cxnId="{F8B4887F-00E7-4750-B137-B444C31B070C}">
      <dgm:prSet/>
      <dgm:spPr/>
      <dgm:t>
        <a:bodyPr/>
        <a:lstStyle/>
        <a:p>
          <a:endParaRPr lang="en-US"/>
        </a:p>
      </dgm:t>
    </dgm:pt>
    <dgm:pt modelId="{FCC4F07B-9E8A-4AD5-AAEF-0A34834B09E6}" type="sibTrans" cxnId="{F8B4887F-00E7-4750-B137-B444C31B070C}">
      <dgm:prSet/>
      <dgm:spPr/>
      <dgm:t>
        <a:bodyPr/>
        <a:lstStyle/>
        <a:p>
          <a:endParaRPr lang="en-US"/>
        </a:p>
      </dgm:t>
    </dgm:pt>
    <dgm:pt modelId="{DE399FB0-99D1-4FF8-84B6-18DC76F31F68}" type="pres">
      <dgm:prSet presAssocID="{760DA388-6DAD-4E81-B14B-0BD1CEAF6F44}" presName="root" presStyleCnt="0">
        <dgm:presLayoutVars>
          <dgm:dir/>
          <dgm:resizeHandles val="exact"/>
        </dgm:presLayoutVars>
      </dgm:prSet>
      <dgm:spPr/>
    </dgm:pt>
    <dgm:pt modelId="{655FE2A7-135D-4921-B1D5-23BD445E093B}" type="pres">
      <dgm:prSet presAssocID="{5A6635A0-609B-499C-A6C9-00AF3EB81193}" presName="compNode" presStyleCnt="0"/>
      <dgm:spPr/>
    </dgm:pt>
    <dgm:pt modelId="{3CBF3ED9-0FC2-45EE-BCDF-7A50FBDD0D57}" type="pres">
      <dgm:prSet presAssocID="{5A6635A0-609B-499C-A6C9-00AF3EB81193}" presName="iconBgRect" presStyleLbl="bgShp" presStyleIdx="0" presStyleCnt="3"/>
      <dgm:spPr/>
    </dgm:pt>
    <dgm:pt modelId="{D840559D-7777-4AE1-87E6-0047A1D3D701}" type="pres">
      <dgm:prSet presAssocID="{5A6635A0-609B-499C-A6C9-00AF3EB811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gno di spunta"/>
        </a:ext>
      </dgm:extLst>
    </dgm:pt>
    <dgm:pt modelId="{8F7245C3-A732-4777-84BF-424DA27CD448}" type="pres">
      <dgm:prSet presAssocID="{5A6635A0-609B-499C-A6C9-00AF3EB81193}" presName="spaceRect" presStyleCnt="0"/>
      <dgm:spPr/>
    </dgm:pt>
    <dgm:pt modelId="{D0D130FF-18B7-4E45-BAA1-1C49E4A246C4}" type="pres">
      <dgm:prSet presAssocID="{5A6635A0-609B-499C-A6C9-00AF3EB81193}" presName="textRect" presStyleLbl="revTx" presStyleIdx="0" presStyleCnt="3">
        <dgm:presLayoutVars>
          <dgm:chMax val="1"/>
          <dgm:chPref val="1"/>
        </dgm:presLayoutVars>
      </dgm:prSet>
      <dgm:spPr/>
    </dgm:pt>
    <dgm:pt modelId="{0EE1AF74-8EC8-4D19-92C6-762F13884533}" type="pres">
      <dgm:prSet presAssocID="{926CE95D-C6F6-45F6-B0A2-6AAEF7D56370}" presName="sibTrans" presStyleCnt="0"/>
      <dgm:spPr/>
    </dgm:pt>
    <dgm:pt modelId="{803AF753-16EB-4DEB-ADEB-C30F7CF92900}" type="pres">
      <dgm:prSet presAssocID="{4FE7F58F-2E2B-43C6-B769-CB6B971205F8}" presName="compNode" presStyleCnt="0"/>
      <dgm:spPr/>
    </dgm:pt>
    <dgm:pt modelId="{F8376326-2B59-41B8-8D58-FA766F65CEA1}" type="pres">
      <dgm:prSet presAssocID="{4FE7F58F-2E2B-43C6-B769-CB6B971205F8}" presName="iconBgRect" presStyleLbl="bgShp" presStyleIdx="1" presStyleCnt="3"/>
      <dgm:spPr/>
    </dgm:pt>
    <dgm:pt modelId="{FBF5BAA7-8914-4677-83BF-4AB133A44E25}" type="pres">
      <dgm:prSet presAssocID="{4FE7F58F-2E2B-43C6-B769-CB6B971205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apanese Dolls"/>
        </a:ext>
      </dgm:extLst>
    </dgm:pt>
    <dgm:pt modelId="{FCE8DAC4-2872-4433-8EDD-6517774CAB7D}" type="pres">
      <dgm:prSet presAssocID="{4FE7F58F-2E2B-43C6-B769-CB6B971205F8}" presName="spaceRect" presStyleCnt="0"/>
      <dgm:spPr/>
    </dgm:pt>
    <dgm:pt modelId="{9346CD51-4DA0-4671-9A31-0F1D29CFDD05}" type="pres">
      <dgm:prSet presAssocID="{4FE7F58F-2E2B-43C6-B769-CB6B971205F8}" presName="textRect" presStyleLbl="revTx" presStyleIdx="1" presStyleCnt="3">
        <dgm:presLayoutVars>
          <dgm:chMax val="1"/>
          <dgm:chPref val="1"/>
        </dgm:presLayoutVars>
      </dgm:prSet>
      <dgm:spPr/>
    </dgm:pt>
    <dgm:pt modelId="{AACBDFDC-C8B0-473B-A240-E9CEB52B4246}" type="pres">
      <dgm:prSet presAssocID="{8E7D6961-2840-4812-A14B-ABCC9AB0A33E}" presName="sibTrans" presStyleCnt="0"/>
      <dgm:spPr/>
    </dgm:pt>
    <dgm:pt modelId="{AE93126A-D380-4CAF-A94D-3625DB551B94}" type="pres">
      <dgm:prSet presAssocID="{74C09394-624A-4DEA-BC3C-945FCC55FBAC}" presName="compNode" presStyleCnt="0"/>
      <dgm:spPr/>
    </dgm:pt>
    <dgm:pt modelId="{192CCF68-E59D-4B65-8540-95603BD90C8C}" type="pres">
      <dgm:prSet presAssocID="{74C09394-624A-4DEA-BC3C-945FCC55FBAC}" presName="iconBgRect" presStyleLbl="bgShp" presStyleIdx="2" presStyleCnt="3"/>
      <dgm:spPr/>
    </dgm:pt>
    <dgm:pt modelId="{901976B2-9924-4FF8-8392-BDCBAC7F0D85}" type="pres">
      <dgm:prSet presAssocID="{74C09394-624A-4DEA-BC3C-945FCC55FBA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va"/>
        </a:ext>
      </dgm:extLst>
    </dgm:pt>
    <dgm:pt modelId="{8732A430-9FC8-4509-9552-9F1E4F84C5B5}" type="pres">
      <dgm:prSet presAssocID="{74C09394-624A-4DEA-BC3C-945FCC55FBAC}" presName="spaceRect" presStyleCnt="0"/>
      <dgm:spPr/>
    </dgm:pt>
    <dgm:pt modelId="{5F6EAB15-F4C5-447F-9EBE-FFC17393CE1C}" type="pres">
      <dgm:prSet presAssocID="{74C09394-624A-4DEA-BC3C-945FCC55FBAC}" presName="textRect" presStyleLbl="revTx" presStyleIdx="2" presStyleCnt="3">
        <dgm:presLayoutVars>
          <dgm:chMax val="1"/>
          <dgm:chPref val="1"/>
        </dgm:presLayoutVars>
      </dgm:prSet>
      <dgm:spPr/>
    </dgm:pt>
  </dgm:ptLst>
  <dgm:cxnLst>
    <dgm:cxn modelId="{87010809-48AB-47B6-88E7-40107FE8D108}" type="presOf" srcId="{5A6635A0-609B-499C-A6C9-00AF3EB81193}" destId="{D0D130FF-18B7-4E45-BAA1-1C49E4A246C4}" srcOrd="0" destOrd="0" presId="urn:microsoft.com/office/officeart/2018/5/layout/IconCircleLabelList"/>
    <dgm:cxn modelId="{10598C11-A14E-49F7-BD16-7616D40BF7B6}" type="presOf" srcId="{4FE7F58F-2E2B-43C6-B769-CB6B971205F8}" destId="{9346CD51-4DA0-4671-9A31-0F1D29CFDD05}" srcOrd="0" destOrd="0" presId="urn:microsoft.com/office/officeart/2018/5/layout/IconCircleLabelList"/>
    <dgm:cxn modelId="{EB1DBC7E-A8EA-40FD-9714-F28AE3271EFD}" srcId="{760DA388-6DAD-4E81-B14B-0BD1CEAF6F44}" destId="{4FE7F58F-2E2B-43C6-B769-CB6B971205F8}" srcOrd="1" destOrd="0" parTransId="{F350B993-E795-405F-962B-67571F7C81CF}" sibTransId="{8E7D6961-2840-4812-A14B-ABCC9AB0A33E}"/>
    <dgm:cxn modelId="{F8B4887F-00E7-4750-B137-B444C31B070C}" srcId="{760DA388-6DAD-4E81-B14B-0BD1CEAF6F44}" destId="{74C09394-624A-4DEA-BC3C-945FCC55FBAC}" srcOrd="2" destOrd="0" parTransId="{ACFE4D95-99A2-4037-8F3D-137A3C982487}" sibTransId="{FCC4F07B-9E8A-4AD5-AAEF-0A34834B09E6}"/>
    <dgm:cxn modelId="{32FB539B-53C6-4E6D-8685-BD7AC90DB725}" type="presOf" srcId="{760DA388-6DAD-4E81-B14B-0BD1CEAF6F44}" destId="{DE399FB0-99D1-4FF8-84B6-18DC76F31F68}" srcOrd="0" destOrd="0" presId="urn:microsoft.com/office/officeart/2018/5/layout/IconCircleLabelList"/>
    <dgm:cxn modelId="{E36458A9-EE24-484A-B822-8E8AEDC8FA1B}" type="presOf" srcId="{74C09394-624A-4DEA-BC3C-945FCC55FBAC}" destId="{5F6EAB15-F4C5-447F-9EBE-FFC17393CE1C}" srcOrd="0" destOrd="0" presId="urn:microsoft.com/office/officeart/2018/5/layout/IconCircleLabelList"/>
    <dgm:cxn modelId="{C6F05EB8-F53B-42BC-8199-5F04692737D4}" srcId="{760DA388-6DAD-4E81-B14B-0BD1CEAF6F44}" destId="{5A6635A0-609B-499C-A6C9-00AF3EB81193}" srcOrd="0" destOrd="0" parTransId="{78637621-35BD-4548-98C8-B24E1DAFCFD6}" sibTransId="{926CE95D-C6F6-45F6-B0A2-6AAEF7D56370}"/>
    <dgm:cxn modelId="{3F6A468D-D82B-42FE-8EA4-D8D82655CCA6}" type="presParOf" srcId="{DE399FB0-99D1-4FF8-84B6-18DC76F31F68}" destId="{655FE2A7-135D-4921-B1D5-23BD445E093B}" srcOrd="0" destOrd="0" presId="urn:microsoft.com/office/officeart/2018/5/layout/IconCircleLabelList"/>
    <dgm:cxn modelId="{F131FB36-9394-451D-AB4B-80CF37AEEC5F}" type="presParOf" srcId="{655FE2A7-135D-4921-B1D5-23BD445E093B}" destId="{3CBF3ED9-0FC2-45EE-BCDF-7A50FBDD0D57}" srcOrd="0" destOrd="0" presId="urn:microsoft.com/office/officeart/2018/5/layout/IconCircleLabelList"/>
    <dgm:cxn modelId="{D8C11E5C-32A2-42E0-9070-D220B83B1915}" type="presParOf" srcId="{655FE2A7-135D-4921-B1D5-23BD445E093B}" destId="{D840559D-7777-4AE1-87E6-0047A1D3D701}" srcOrd="1" destOrd="0" presId="urn:microsoft.com/office/officeart/2018/5/layout/IconCircleLabelList"/>
    <dgm:cxn modelId="{4F9A2BA0-AAC2-432D-B204-E87407C27677}" type="presParOf" srcId="{655FE2A7-135D-4921-B1D5-23BD445E093B}" destId="{8F7245C3-A732-4777-84BF-424DA27CD448}" srcOrd="2" destOrd="0" presId="urn:microsoft.com/office/officeart/2018/5/layout/IconCircleLabelList"/>
    <dgm:cxn modelId="{FD6E547E-D144-41B5-953A-52A013F7E81F}" type="presParOf" srcId="{655FE2A7-135D-4921-B1D5-23BD445E093B}" destId="{D0D130FF-18B7-4E45-BAA1-1C49E4A246C4}" srcOrd="3" destOrd="0" presId="urn:microsoft.com/office/officeart/2018/5/layout/IconCircleLabelList"/>
    <dgm:cxn modelId="{2A0B5712-6BDF-4400-AEC8-EBA58AD5E67C}" type="presParOf" srcId="{DE399FB0-99D1-4FF8-84B6-18DC76F31F68}" destId="{0EE1AF74-8EC8-4D19-92C6-762F13884533}" srcOrd="1" destOrd="0" presId="urn:microsoft.com/office/officeart/2018/5/layout/IconCircleLabelList"/>
    <dgm:cxn modelId="{A0459C05-08BE-49D4-AFBD-97BC81275F28}" type="presParOf" srcId="{DE399FB0-99D1-4FF8-84B6-18DC76F31F68}" destId="{803AF753-16EB-4DEB-ADEB-C30F7CF92900}" srcOrd="2" destOrd="0" presId="urn:microsoft.com/office/officeart/2018/5/layout/IconCircleLabelList"/>
    <dgm:cxn modelId="{782C70A4-E6C0-4E80-99A5-7A93C58577F5}" type="presParOf" srcId="{803AF753-16EB-4DEB-ADEB-C30F7CF92900}" destId="{F8376326-2B59-41B8-8D58-FA766F65CEA1}" srcOrd="0" destOrd="0" presId="urn:microsoft.com/office/officeart/2018/5/layout/IconCircleLabelList"/>
    <dgm:cxn modelId="{A6D00CF8-D9A8-438A-B672-3C019590288E}" type="presParOf" srcId="{803AF753-16EB-4DEB-ADEB-C30F7CF92900}" destId="{FBF5BAA7-8914-4677-83BF-4AB133A44E25}" srcOrd="1" destOrd="0" presId="urn:microsoft.com/office/officeart/2018/5/layout/IconCircleLabelList"/>
    <dgm:cxn modelId="{EB96FF2A-DCFD-45BA-9F9D-DDE0ECC51CE2}" type="presParOf" srcId="{803AF753-16EB-4DEB-ADEB-C30F7CF92900}" destId="{FCE8DAC4-2872-4433-8EDD-6517774CAB7D}" srcOrd="2" destOrd="0" presId="urn:microsoft.com/office/officeart/2018/5/layout/IconCircleLabelList"/>
    <dgm:cxn modelId="{A24674A9-BA2D-4220-A87C-485A1F9FA46C}" type="presParOf" srcId="{803AF753-16EB-4DEB-ADEB-C30F7CF92900}" destId="{9346CD51-4DA0-4671-9A31-0F1D29CFDD05}" srcOrd="3" destOrd="0" presId="urn:microsoft.com/office/officeart/2018/5/layout/IconCircleLabelList"/>
    <dgm:cxn modelId="{D5FCB98A-2AAF-4838-8231-81CB1EDDAE8B}" type="presParOf" srcId="{DE399FB0-99D1-4FF8-84B6-18DC76F31F68}" destId="{AACBDFDC-C8B0-473B-A240-E9CEB52B4246}" srcOrd="3" destOrd="0" presId="urn:microsoft.com/office/officeart/2018/5/layout/IconCircleLabelList"/>
    <dgm:cxn modelId="{732CBDB4-C896-4C8E-B5CF-C474A703B8BC}" type="presParOf" srcId="{DE399FB0-99D1-4FF8-84B6-18DC76F31F68}" destId="{AE93126A-D380-4CAF-A94D-3625DB551B94}" srcOrd="4" destOrd="0" presId="urn:microsoft.com/office/officeart/2018/5/layout/IconCircleLabelList"/>
    <dgm:cxn modelId="{396B372A-417E-402B-B7D8-F77BD539E147}" type="presParOf" srcId="{AE93126A-D380-4CAF-A94D-3625DB551B94}" destId="{192CCF68-E59D-4B65-8540-95603BD90C8C}" srcOrd="0" destOrd="0" presId="urn:microsoft.com/office/officeart/2018/5/layout/IconCircleLabelList"/>
    <dgm:cxn modelId="{A0E1FEDB-F195-409F-A411-6FAF81DA0390}" type="presParOf" srcId="{AE93126A-D380-4CAF-A94D-3625DB551B94}" destId="{901976B2-9924-4FF8-8392-BDCBAC7F0D85}" srcOrd="1" destOrd="0" presId="urn:microsoft.com/office/officeart/2018/5/layout/IconCircleLabelList"/>
    <dgm:cxn modelId="{D68D817A-0ECD-463B-A70A-2167056D3EC0}" type="presParOf" srcId="{AE93126A-D380-4CAF-A94D-3625DB551B94}" destId="{8732A430-9FC8-4509-9552-9F1E4F84C5B5}" srcOrd="2" destOrd="0" presId="urn:microsoft.com/office/officeart/2018/5/layout/IconCircleLabelList"/>
    <dgm:cxn modelId="{3BAD07C0-8C5E-46B2-88D1-7BDF2EED44DC}" type="presParOf" srcId="{AE93126A-D380-4CAF-A94D-3625DB551B94}" destId="{5F6EAB15-F4C5-447F-9EBE-FFC17393CE1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D213EC-4FF5-4450-85E3-ED50BF308DD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1099DAA-5D82-40C3-82E7-2B5095D82DDA}">
      <dgm:prSet/>
      <dgm:spPr/>
      <dgm:t>
        <a:bodyPr/>
        <a:lstStyle/>
        <a:p>
          <a:r>
            <a:rPr lang="nl-NL" b="1"/>
            <a:t>Bijwoord - adjectief</a:t>
          </a:r>
          <a:endParaRPr lang="en-US"/>
        </a:p>
      </dgm:t>
    </dgm:pt>
    <dgm:pt modelId="{7D35174E-950E-4A60-A699-536607668C68}" type="parTrans" cxnId="{E601DE0D-D3B0-4B75-8228-F846F1627760}">
      <dgm:prSet/>
      <dgm:spPr/>
      <dgm:t>
        <a:bodyPr/>
        <a:lstStyle/>
        <a:p>
          <a:endParaRPr lang="en-US"/>
        </a:p>
      </dgm:t>
    </dgm:pt>
    <dgm:pt modelId="{0E91D3E6-5538-46AB-ACDE-6E1DC3378E1F}" type="sibTrans" cxnId="{E601DE0D-D3B0-4B75-8228-F846F1627760}">
      <dgm:prSet/>
      <dgm:spPr/>
      <dgm:t>
        <a:bodyPr/>
        <a:lstStyle/>
        <a:p>
          <a:endParaRPr lang="en-US"/>
        </a:p>
      </dgm:t>
    </dgm:pt>
    <dgm:pt modelId="{01195BEA-BC1E-4D2E-85D4-A898889CDE12}">
      <dgm:prSet/>
      <dgm:spPr/>
      <dgm:t>
        <a:bodyPr/>
        <a:lstStyle/>
        <a:p>
          <a:r>
            <a:rPr lang="nl-NL"/>
            <a:t>Adjectieven kunnen in het Nederlands en het Duits als bijwoord gebruikt worden zonder nadere morfologische markering.</a:t>
          </a:r>
          <a:endParaRPr lang="en-US"/>
        </a:p>
      </dgm:t>
    </dgm:pt>
    <dgm:pt modelId="{17D3E38C-F5AB-43AE-8AA9-5129445880B8}" type="parTrans" cxnId="{252D73E1-A7A3-4F0C-AA8A-227CC717217F}">
      <dgm:prSet/>
      <dgm:spPr/>
      <dgm:t>
        <a:bodyPr/>
        <a:lstStyle/>
        <a:p>
          <a:endParaRPr lang="en-US"/>
        </a:p>
      </dgm:t>
    </dgm:pt>
    <dgm:pt modelId="{7764741B-4C66-48FD-8470-AD26E8286FE4}" type="sibTrans" cxnId="{252D73E1-A7A3-4F0C-AA8A-227CC717217F}">
      <dgm:prSet/>
      <dgm:spPr/>
      <dgm:t>
        <a:bodyPr/>
        <a:lstStyle/>
        <a:p>
          <a:endParaRPr lang="en-US"/>
        </a:p>
      </dgm:t>
    </dgm:pt>
    <dgm:pt modelId="{A227A128-34A5-49D4-9123-77AB24364DF9}">
      <dgm:prSet/>
      <dgm:spPr/>
      <dgm:t>
        <a:bodyPr/>
        <a:lstStyle/>
        <a:p>
          <a:r>
            <a:rPr lang="nl-NL"/>
            <a:t>Wel zijn er een paar voorbeelden van markering van bijwoorden in het Nederlands:</a:t>
          </a:r>
          <a:endParaRPr lang="en-US"/>
        </a:p>
      </dgm:t>
    </dgm:pt>
    <dgm:pt modelId="{83D407A9-4E29-460B-8BCA-43C0146BCE37}" type="parTrans" cxnId="{65749265-7F5E-405F-A06B-D06509D635E7}">
      <dgm:prSet/>
      <dgm:spPr/>
      <dgm:t>
        <a:bodyPr/>
        <a:lstStyle/>
        <a:p>
          <a:endParaRPr lang="en-US"/>
        </a:p>
      </dgm:t>
    </dgm:pt>
    <dgm:pt modelId="{98AFC0D8-6A13-45DD-B07F-E236BA136A5F}" type="sibTrans" cxnId="{65749265-7F5E-405F-A06B-D06509D635E7}">
      <dgm:prSet/>
      <dgm:spPr/>
      <dgm:t>
        <a:bodyPr/>
        <a:lstStyle/>
        <a:p>
          <a:endParaRPr lang="en-US"/>
        </a:p>
      </dgm:t>
    </dgm:pt>
    <dgm:pt modelId="{69F30C11-96D9-43C8-88E6-FCA383C1D08D}">
      <dgm:prSet/>
      <dgm:spPr/>
      <dgm:t>
        <a:bodyPr/>
        <a:lstStyle/>
        <a:p>
          <a:r>
            <a:rPr lang="nl-NL" b="1" i="1"/>
            <a:t>-wijs: </a:t>
          </a:r>
          <a:r>
            <a:rPr lang="nl-NL" i="1"/>
            <a:t>mogelijkerwijs, logischerwijs…</a:t>
          </a:r>
          <a:endParaRPr lang="en-US"/>
        </a:p>
      </dgm:t>
    </dgm:pt>
    <dgm:pt modelId="{5821696D-11C0-4B2C-8052-DDA3A8752E29}" type="parTrans" cxnId="{5006DA3F-17E4-4D13-91FD-25D7A0151FA0}">
      <dgm:prSet/>
      <dgm:spPr/>
      <dgm:t>
        <a:bodyPr/>
        <a:lstStyle/>
        <a:p>
          <a:endParaRPr lang="en-US"/>
        </a:p>
      </dgm:t>
    </dgm:pt>
    <dgm:pt modelId="{BCB5A00C-E21D-4E9C-A4B6-BB9DBC5F684C}" type="sibTrans" cxnId="{5006DA3F-17E4-4D13-91FD-25D7A0151FA0}">
      <dgm:prSet/>
      <dgm:spPr/>
      <dgm:t>
        <a:bodyPr/>
        <a:lstStyle/>
        <a:p>
          <a:endParaRPr lang="en-US"/>
        </a:p>
      </dgm:t>
    </dgm:pt>
    <dgm:pt modelId="{4ED2F2E4-8F75-4CC6-95F6-48EB027C165E}">
      <dgm:prSet/>
      <dgm:spPr/>
      <dgm:t>
        <a:bodyPr/>
        <a:lstStyle/>
        <a:p>
          <a:r>
            <a:rPr lang="nl-NL" b="1" i="1"/>
            <a:t>-s: </a:t>
          </a:r>
          <a:r>
            <a:rPr lang="nl-NL" i="1"/>
            <a:t>dagelijks, tevergeefs, anders, doorgaans</a:t>
          </a:r>
          <a:endParaRPr lang="en-US"/>
        </a:p>
      </dgm:t>
    </dgm:pt>
    <dgm:pt modelId="{56475AC9-A03A-4926-875E-9B5A46E1224B}" type="parTrans" cxnId="{9FEF6F1A-2C5C-4B25-BBCA-FD20A1D4AED1}">
      <dgm:prSet/>
      <dgm:spPr/>
      <dgm:t>
        <a:bodyPr/>
        <a:lstStyle/>
        <a:p>
          <a:endParaRPr lang="en-US"/>
        </a:p>
      </dgm:t>
    </dgm:pt>
    <dgm:pt modelId="{9902CEDA-D95A-4588-A419-54556A225712}" type="sibTrans" cxnId="{9FEF6F1A-2C5C-4B25-BBCA-FD20A1D4AED1}">
      <dgm:prSet/>
      <dgm:spPr/>
      <dgm:t>
        <a:bodyPr/>
        <a:lstStyle/>
        <a:p>
          <a:endParaRPr lang="en-US"/>
        </a:p>
      </dgm:t>
    </dgm:pt>
    <dgm:pt modelId="{191E4BB3-EF21-4ADA-B693-A9D903D9E173}" type="pres">
      <dgm:prSet presAssocID="{0FD213EC-4FF5-4450-85E3-ED50BF308DD5}" presName="vert0" presStyleCnt="0">
        <dgm:presLayoutVars>
          <dgm:dir/>
          <dgm:animOne val="branch"/>
          <dgm:animLvl val="lvl"/>
        </dgm:presLayoutVars>
      </dgm:prSet>
      <dgm:spPr/>
    </dgm:pt>
    <dgm:pt modelId="{0E8018C7-93C2-4C86-89BC-A3B05F986CF4}" type="pres">
      <dgm:prSet presAssocID="{31099DAA-5D82-40C3-82E7-2B5095D82DDA}" presName="thickLine" presStyleLbl="alignNode1" presStyleIdx="0" presStyleCnt="5"/>
      <dgm:spPr/>
    </dgm:pt>
    <dgm:pt modelId="{E88798D6-BDE1-424D-9FFD-E383B24F90C0}" type="pres">
      <dgm:prSet presAssocID="{31099DAA-5D82-40C3-82E7-2B5095D82DDA}" presName="horz1" presStyleCnt="0"/>
      <dgm:spPr/>
    </dgm:pt>
    <dgm:pt modelId="{204F60B1-8DD8-4376-BAB7-32F4EF2263F1}" type="pres">
      <dgm:prSet presAssocID="{31099DAA-5D82-40C3-82E7-2B5095D82DDA}" presName="tx1" presStyleLbl="revTx" presStyleIdx="0" presStyleCnt="5"/>
      <dgm:spPr/>
    </dgm:pt>
    <dgm:pt modelId="{A8B47E95-7160-4442-8690-C3B941A0171A}" type="pres">
      <dgm:prSet presAssocID="{31099DAA-5D82-40C3-82E7-2B5095D82DDA}" presName="vert1" presStyleCnt="0"/>
      <dgm:spPr/>
    </dgm:pt>
    <dgm:pt modelId="{FC1938CD-311F-4E46-946B-ADD7DB85D610}" type="pres">
      <dgm:prSet presAssocID="{01195BEA-BC1E-4D2E-85D4-A898889CDE12}" presName="thickLine" presStyleLbl="alignNode1" presStyleIdx="1" presStyleCnt="5"/>
      <dgm:spPr/>
    </dgm:pt>
    <dgm:pt modelId="{FC3EBBBD-8703-4972-A9A2-0FE0FD524E0C}" type="pres">
      <dgm:prSet presAssocID="{01195BEA-BC1E-4D2E-85D4-A898889CDE12}" presName="horz1" presStyleCnt="0"/>
      <dgm:spPr/>
    </dgm:pt>
    <dgm:pt modelId="{7125ABB6-8057-4C3F-A0A3-3D269C1F4B35}" type="pres">
      <dgm:prSet presAssocID="{01195BEA-BC1E-4D2E-85D4-A898889CDE12}" presName="tx1" presStyleLbl="revTx" presStyleIdx="1" presStyleCnt="5"/>
      <dgm:spPr/>
    </dgm:pt>
    <dgm:pt modelId="{4F9A0D30-EF01-48E8-A625-9F84350CD1A4}" type="pres">
      <dgm:prSet presAssocID="{01195BEA-BC1E-4D2E-85D4-A898889CDE12}" presName="vert1" presStyleCnt="0"/>
      <dgm:spPr/>
    </dgm:pt>
    <dgm:pt modelId="{2FE236B0-0DF9-46DC-86EB-14BC52DDBC8F}" type="pres">
      <dgm:prSet presAssocID="{A227A128-34A5-49D4-9123-77AB24364DF9}" presName="thickLine" presStyleLbl="alignNode1" presStyleIdx="2" presStyleCnt="5"/>
      <dgm:spPr/>
    </dgm:pt>
    <dgm:pt modelId="{F33D682E-FB70-478D-A196-9AB1876750B6}" type="pres">
      <dgm:prSet presAssocID="{A227A128-34A5-49D4-9123-77AB24364DF9}" presName="horz1" presStyleCnt="0"/>
      <dgm:spPr/>
    </dgm:pt>
    <dgm:pt modelId="{520616CA-ECB0-4650-A318-2CFD80D13727}" type="pres">
      <dgm:prSet presAssocID="{A227A128-34A5-49D4-9123-77AB24364DF9}" presName="tx1" presStyleLbl="revTx" presStyleIdx="2" presStyleCnt="5"/>
      <dgm:spPr/>
    </dgm:pt>
    <dgm:pt modelId="{90BBA9BE-8DEF-493C-B93B-2E2B5E1EB7B5}" type="pres">
      <dgm:prSet presAssocID="{A227A128-34A5-49D4-9123-77AB24364DF9}" presName="vert1" presStyleCnt="0"/>
      <dgm:spPr/>
    </dgm:pt>
    <dgm:pt modelId="{F4132EC2-D7F6-40C5-AC9D-938CBDC0D6AC}" type="pres">
      <dgm:prSet presAssocID="{69F30C11-96D9-43C8-88E6-FCA383C1D08D}" presName="thickLine" presStyleLbl="alignNode1" presStyleIdx="3" presStyleCnt="5"/>
      <dgm:spPr/>
    </dgm:pt>
    <dgm:pt modelId="{DF00D9D1-3340-44F4-A52C-4F2E4E6BE44B}" type="pres">
      <dgm:prSet presAssocID="{69F30C11-96D9-43C8-88E6-FCA383C1D08D}" presName="horz1" presStyleCnt="0"/>
      <dgm:spPr/>
    </dgm:pt>
    <dgm:pt modelId="{0AF790AD-2815-4393-8444-D154B8544F55}" type="pres">
      <dgm:prSet presAssocID="{69F30C11-96D9-43C8-88E6-FCA383C1D08D}" presName="tx1" presStyleLbl="revTx" presStyleIdx="3" presStyleCnt="5"/>
      <dgm:spPr/>
    </dgm:pt>
    <dgm:pt modelId="{87B269D9-ACED-4392-B771-13945EC6D3F4}" type="pres">
      <dgm:prSet presAssocID="{69F30C11-96D9-43C8-88E6-FCA383C1D08D}" presName="vert1" presStyleCnt="0"/>
      <dgm:spPr/>
    </dgm:pt>
    <dgm:pt modelId="{965C7549-C2A7-42C2-8005-AE8CC869DFC2}" type="pres">
      <dgm:prSet presAssocID="{4ED2F2E4-8F75-4CC6-95F6-48EB027C165E}" presName="thickLine" presStyleLbl="alignNode1" presStyleIdx="4" presStyleCnt="5"/>
      <dgm:spPr/>
    </dgm:pt>
    <dgm:pt modelId="{26DBCE44-1E38-4E44-B05E-4FDABB69408B}" type="pres">
      <dgm:prSet presAssocID="{4ED2F2E4-8F75-4CC6-95F6-48EB027C165E}" presName="horz1" presStyleCnt="0"/>
      <dgm:spPr/>
    </dgm:pt>
    <dgm:pt modelId="{2C164529-20EC-4693-A09C-08DE4AE8A515}" type="pres">
      <dgm:prSet presAssocID="{4ED2F2E4-8F75-4CC6-95F6-48EB027C165E}" presName="tx1" presStyleLbl="revTx" presStyleIdx="4" presStyleCnt="5"/>
      <dgm:spPr/>
    </dgm:pt>
    <dgm:pt modelId="{7EB0A140-863F-4F96-B19D-F6C014338A76}" type="pres">
      <dgm:prSet presAssocID="{4ED2F2E4-8F75-4CC6-95F6-48EB027C165E}" presName="vert1" presStyleCnt="0"/>
      <dgm:spPr/>
    </dgm:pt>
  </dgm:ptLst>
  <dgm:cxnLst>
    <dgm:cxn modelId="{E601DE0D-D3B0-4B75-8228-F846F1627760}" srcId="{0FD213EC-4FF5-4450-85E3-ED50BF308DD5}" destId="{31099DAA-5D82-40C3-82E7-2B5095D82DDA}" srcOrd="0" destOrd="0" parTransId="{7D35174E-950E-4A60-A699-536607668C68}" sibTransId="{0E91D3E6-5538-46AB-ACDE-6E1DC3378E1F}"/>
    <dgm:cxn modelId="{9A61CF18-4F59-4DC2-9552-C83B3BF935C0}" type="presOf" srcId="{69F30C11-96D9-43C8-88E6-FCA383C1D08D}" destId="{0AF790AD-2815-4393-8444-D154B8544F55}" srcOrd="0" destOrd="0" presId="urn:microsoft.com/office/officeart/2008/layout/LinedList"/>
    <dgm:cxn modelId="{9FEF6F1A-2C5C-4B25-BBCA-FD20A1D4AED1}" srcId="{0FD213EC-4FF5-4450-85E3-ED50BF308DD5}" destId="{4ED2F2E4-8F75-4CC6-95F6-48EB027C165E}" srcOrd="4" destOrd="0" parTransId="{56475AC9-A03A-4926-875E-9B5A46E1224B}" sibTransId="{9902CEDA-D95A-4588-A419-54556A225712}"/>
    <dgm:cxn modelId="{A2D78424-31EB-41D3-9118-DF0E3BD30D2C}" type="presOf" srcId="{4ED2F2E4-8F75-4CC6-95F6-48EB027C165E}" destId="{2C164529-20EC-4693-A09C-08DE4AE8A515}" srcOrd="0" destOrd="0" presId="urn:microsoft.com/office/officeart/2008/layout/LinedList"/>
    <dgm:cxn modelId="{F2576C27-A8A5-4E19-B119-09C025CD59C3}" type="presOf" srcId="{31099DAA-5D82-40C3-82E7-2B5095D82DDA}" destId="{204F60B1-8DD8-4376-BAB7-32F4EF2263F1}" srcOrd="0" destOrd="0" presId="urn:microsoft.com/office/officeart/2008/layout/LinedList"/>
    <dgm:cxn modelId="{5006DA3F-17E4-4D13-91FD-25D7A0151FA0}" srcId="{0FD213EC-4FF5-4450-85E3-ED50BF308DD5}" destId="{69F30C11-96D9-43C8-88E6-FCA383C1D08D}" srcOrd="3" destOrd="0" parTransId="{5821696D-11C0-4B2C-8052-DDA3A8752E29}" sibTransId="{BCB5A00C-E21D-4E9C-A4B6-BB9DBC5F684C}"/>
    <dgm:cxn modelId="{65749265-7F5E-405F-A06B-D06509D635E7}" srcId="{0FD213EC-4FF5-4450-85E3-ED50BF308DD5}" destId="{A227A128-34A5-49D4-9123-77AB24364DF9}" srcOrd="2" destOrd="0" parTransId="{83D407A9-4E29-460B-8BCA-43C0146BCE37}" sibTransId="{98AFC0D8-6A13-45DD-B07F-E236BA136A5F}"/>
    <dgm:cxn modelId="{56BA337B-F54A-4E95-9A30-975C4BB1E219}" type="presOf" srcId="{A227A128-34A5-49D4-9123-77AB24364DF9}" destId="{520616CA-ECB0-4650-A318-2CFD80D13727}" srcOrd="0" destOrd="0" presId="urn:microsoft.com/office/officeart/2008/layout/LinedList"/>
    <dgm:cxn modelId="{087918A9-33D2-46A6-9527-D4C08EDB8779}" type="presOf" srcId="{01195BEA-BC1E-4D2E-85D4-A898889CDE12}" destId="{7125ABB6-8057-4C3F-A0A3-3D269C1F4B35}" srcOrd="0" destOrd="0" presId="urn:microsoft.com/office/officeart/2008/layout/LinedList"/>
    <dgm:cxn modelId="{EE9057D6-BB19-44E4-AD4C-6A65524C3703}" type="presOf" srcId="{0FD213EC-4FF5-4450-85E3-ED50BF308DD5}" destId="{191E4BB3-EF21-4ADA-B693-A9D903D9E173}" srcOrd="0" destOrd="0" presId="urn:microsoft.com/office/officeart/2008/layout/LinedList"/>
    <dgm:cxn modelId="{252D73E1-A7A3-4F0C-AA8A-227CC717217F}" srcId="{0FD213EC-4FF5-4450-85E3-ED50BF308DD5}" destId="{01195BEA-BC1E-4D2E-85D4-A898889CDE12}" srcOrd="1" destOrd="0" parTransId="{17D3E38C-F5AB-43AE-8AA9-5129445880B8}" sibTransId="{7764741B-4C66-48FD-8470-AD26E8286FE4}"/>
    <dgm:cxn modelId="{BE3E09BE-2708-4F99-AAD8-6A57B33BC1FD}" type="presParOf" srcId="{191E4BB3-EF21-4ADA-B693-A9D903D9E173}" destId="{0E8018C7-93C2-4C86-89BC-A3B05F986CF4}" srcOrd="0" destOrd="0" presId="urn:microsoft.com/office/officeart/2008/layout/LinedList"/>
    <dgm:cxn modelId="{7742F1B6-12D8-4DDB-952A-0D52812931DA}" type="presParOf" srcId="{191E4BB3-EF21-4ADA-B693-A9D903D9E173}" destId="{E88798D6-BDE1-424D-9FFD-E383B24F90C0}" srcOrd="1" destOrd="0" presId="urn:microsoft.com/office/officeart/2008/layout/LinedList"/>
    <dgm:cxn modelId="{42EDCFC2-8331-4452-BBE4-DCA0CAB9080A}" type="presParOf" srcId="{E88798D6-BDE1-424D-9FFD-E383B24F90C0}" destId="{204F60B1-8DD8-4376-BAB7-32F4EF2263F1}" srcOrd="0" destOrd="0" presId="urn:microsoft.com/office/officeart/2008/layout/LinedList"/>
    <dgm:cxn modelId="{EA69B366-B34C-401E-8F4A-3C6F65EB90A9}" type="presParOf" srcId="{E88798D6-BDE1-424D-9FFD-E383B24F90C0}" destId="{A8B47E95-7160-4442-8690-C3B941A0171A}" srcOrd="1" destOrd="0" presId="urn:microsoft.com/office/officeart/2008/layout/LinedList"/>
    <dgm:cxn modelId="{1C5B6063-080F-4D62-B7B6-0F41C6D62839}" type="presParOf" srcId="{191E4BB3-EF21-4ADA-B693-A9D903D9E173}" destId="{FC1938CD-311F-4E46-946B-ADD7DB85D610}" srcOrd="2" destOrd="0" presId="urn:microsoft.com/office/officeart/2008/layout/LinedList"/>
    <dgm:cxn modelId="{87301974-F63F-4082-B589-9943F856EF89}" type="presParOf" srcId="{191E4BB3-EF21-4ADA-B693-A9D903D9E173}" destId="{FC3EBBBD-8703-4972-A9A2-0FE0FD524E0C}" srcOrd="3" destOrd="0" presId="urn:microsoft.com/office/officeart/2008/layout/LinedList"/>
    <dgm:cxn modelId="{B9616B2E-991D-4E9A-BC80-CB0926A0501D}" type="presParOf" srcId="{FC3EBBBD-8703-4972-A9A2-0FE0FD524E0C}" destId="{7125ABB6-8057-4C3F-A0A3-3D269C1F4B35}" srcOrd="0" destOrd="0" presId="urn:microsoft.com/office/officeart/2008/layout/LinedList"/>
    <dgm:cxn modelId="{AE6E82B6-BA55-43E3-862F-37057AC3A542}" type="presParOf" srcId="{FC3EBBBD-8703-4972-A9A2-0FE0FD524E0C}" destId="{4F9A0D30-EF01-48E8-A625-9F84350CD1A4}" srcOrd="1" destOrd="0" presId="urn:microsoft.com/office/officeart/2008/layout/LinedList"/>
    <dgm:cxn modelId="{C9FDE981-94E4-4549-82AA-BACD0CE5C4A4}" type="presParOf" srcId="{191E4BB3-EF21-4ADA-B693-A9D903D9E173}" destId="{2FE236B0-0DF9-46DC-86EB-14BC52DDBC8F}" srcOrd="4" destOrd="0" presId="urn:microsoft.com/office/officeart/2008/layout/LinedList"/>
    <dgm:cxn modelId="{3C1E92F6-F380-4623-813D-37785B8991C1}" type="presParOf" srcId="{191E4BB3-EF21-4ADA-B693-A9D903D9E173}" destId="{F33D682E-FB70-478D-A196-9AB1876750B6}" srcOrd="5" destOrd="0" presId="urn:microsoft.com/office/officeart/2008/layout/LinedList"/>
    <dgm:cxn modelId="{68DF7DD6-384C-4872-BD1E-468A724236BA}" type="presParOf" srcId="{F33D682E-FB70-478D-A196-9AB1876750B6}" destId="{520616CA-ECB0-4650-A318-2CFD80D13727}" srcOrd="0" destOrd="0" presId="urn:microsoft.com/office/officeart/2008/layout/LinedList"/>
    <dgm:cxn modelId="{6DBD0523-D663-4096-9479-7065B1BA719B}" type="presParOf" srcId="{F33D682E-FB70-478D-A196-9AB1876750B6}" destId="{90BBA9BE-8DEF-493C-B93B-2E2B5E1EB7B5}" srcOrd="1" destOrd="0" presId="urn:microsoft.com/office/officeart/2008/layout/LinedList"/>
    <dgm:cxn modelId="{0B2E6A96-44B3-4FCD-90A3-C6A546ACEE42}" type="presParOf" srcId="{191E4BB3-EF21-4ADA-B693-A9D903D9E173}" destId="{F4132EC2-D7F6-40C5-AC9D-938CBDC0D6AC}" srcOrd="6" destOrd="0" presId="urn:microsoft.com/office/officeart/2008/layout/LinedList"/>
    <dgm:cxn modelId="{EE455201-F8A2-4699-983D-D4C14D1EA2AA}" type="presParOf" srcId="{191E4BB3-EF21-4ADA-B693-A9D903D9E173}" destId="{DF00D9D1-3340-44F4-A52C-4F2E4E6BE44B}" srcOrd="7" destOrd="0" presId="urn:microsoft.com/office/officeart/2008/layout/LinedList"/>
    <dgm:cxn modelId="{B1272722-1ED2-4D62-B06A-9C25472898CE}" type="presParOf" srcId="{DF00D9D1-3340-44F4-A52C-4F2E4E6BE44B}" destId="{0AF790AD-2815-4393-8444-D154B8544F55}" srcOrd="0" destOrd="0" presId="urn:microsoft.com/office/officeart/2008/layout/LinedList"/>
    <dgm:cxn modelId="{57D2DD43-11E9-45B3-8EC2-95697F5A72A1}" type="presParOf" srcId="{DF00D9D1-3340-44F4-A52C-4F2E4E6BE44B}" destId="{87B269D9-ACED-4392-B771-13945EC6D3F4}" srcOrd="1" destOrd="0" presId="urn:microsoft.com/office/officeart/2008/layout/LinedList"/>
    <dgm:cxn modelId="{F08A62A8-5C61-4658-92B0-8AEF5F385E3D}" type="presParOf" srcId="{191E4BB3-EF21-4ADA-B693-A9D903D9E173}" destId="{965C7549-C2A7-42C2-8005-AE8CC869DFC2}" srcOrd="8" destOrd="0" presId="urn:microsoft.com/office/officeart/2008/layout/LinedList"/>
    <dgm:cxn modelId="{8A794436-0E7F-4861-8516-6721928742BD}" type="presParOf" srcId="{191E4BB3-EF21-4ADA-B693-A9D903D9E173}" destId="{26DBCE44-1E38-4E44-B05E-4FDABB69408B}" srcOrd="9" destOrd="0" presId="urn:microsoft.com/office/officeart/2008/layout/LinedList"/>
    <dgm:cxn modelId="{FA2CC13D-2A65-4E1D-A0DC-FBC934F7CAFE}" type="presParOf" srcId="{26DBCE44-1E38-4E44-B05E-4FDABB69408B}" destId="{2C164529-20EC-4693-A09C-08DE4AE8A515}" srcOrd="0" destOrd="0" presId="urn:microsoft.com/office/officeart/2008/layout/LinedList"/>
    <dgm:cxn modelId="{3842F8F8-0BA4-4E2B-8F13-22C79BA2BC32}" type="presParOf" srcId="{26DBCE44-1E38-4E44-B05E-4FDABB69408B}" destId="{7EB0A140-863F-4F96-B19D-F6C014338A7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57A7B8-69E0-475D-ADCC-DFA9FEA77CB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D2101EE-1C15-4C87-BAA3-E5D5565909E7}">
      <dgm:prSet/>
      <dgm:spPr/>
      <dgm:t>
        <a:bodyPr/>
        <a:lstStyle/>
        <a:p>
          <a:r>
            <a:rPr lang="nl-NL" b="1"/>
            <a:t>Onpersoonlijke constructies</a:t>
          </a:r>
          <a:endParaRPr lang="en-US"/>
        </a:p>
      </dgm:t>
    </dgm:pt>
    <dgm:pt modelId="{C64BCCD4-5DE5-4658-B8C6-5FBA0AA08B8D}" type="parTrans" cxnId="{298C3164-5873-49D2-B3FF-707AF2A35576}">
      <dgm:prSet/>
      <dgm:spPr/>
      <dgm:t>
        <a:bodyPr/>
        <a:lstStyle/>
        <a:p>
          <a:endParaRPr lang="en-US"/>
        </a:p>
      </dgm:t>
    </dgm:pt>
    <dgm:pt modelId="{88DB56EC-74F0-4669-9BFC-8E6E764962A5}" type="sibTrans" cxnId="{298C3164-5873-49D2-B3FF-707AF2A35576}">
      <dgm:prSet/>
      <dgm:spPr/>
      <dgm:t>
        <a:bodyPr/>
        <a:lstStyle/>
        <a:p>
          <a:endParaRPr lang="en-US"/>
        </a:p>
      </dgm:t>
    </dgm:pt>
    <dgm:pt modelId="{D501B73A-F81E-48B8-B670-165A1D76EE8E}">
      <dgm:prSet/>
      <dgm:spPr/>
      <dgm:t>
        <a:bodyPr/>
        <a:lstStyle/>
        <a:p>
          <a:r>
            <a:rPr lang="nl-NL"/>
            <a:t>Het Engels heeft een sterke tendens om onpersoonlijke subjecten te vermijden.</a:t>
          </a:r>
          <a:endParaRPr lang="en-US"/>
        </a:p>
      </dgm:t>
    </dgm:pt>
    <dgm:pt modelId="{70A8CE37-EEE5-4160-909A-02A9E76BE126}" type="parTrans" cxnId="{D9BDE840-D677-4E27-B1E3-F201E66E26CD}">
      <dgm:prSet/>
      <dgm:spPr/>
      <dgm:t>
        <a:bodyPr/>
        <a:lstStyle/>
        <a:p>
          <a:endParaRPr lang="en-US"/>
        </a:p>
      </dgm:t>
    </dgm:pt>
    <dgm:pt modelId="{FC7052B4-43C6-448C-9750-59976011BC35}" type="sibTrans" cxnId="{D9BDE840-D677-4E27-B1E3-F201E66E26CD}">
      <dgm:prSet/>
      <dgm:spPr/>
      <dgm:t>
        <a:bodyPr/>
        <a:lstStyle/>
        <a:p>
          <a:endParaRPr lang="en-US"/>
        </a:p>
      </dgm:t>
    </dgm:pt>
    <dgm:pt modelId="{2C39FD2A-601E-4EB4-B6EA-05819E881941}">
      <dgm:prSet/>
      <dgm:spPr/>
      <dgm:t>
        <a:bodyPr/>
        <a:lstStyle/>
        <a:p>
          <a:r>
            <a:rPr lang="nl-NL"/>
            <a:t>Alle drie talen hebben atmosferische onpersoonlijke werkwoorden, maar het Engels heeft  slechts een kleine subset.</a:t>
          </a:r>
          <a:endParaRPr lang="en-US"/>
        </a:p>
      </dgm:t>
    </dgm:pt>
    <dgm:pt modelId="{4CCBB893-DBA2-4A67-A1FF-311769674085}" type="parTrans" cxnId="{97674652-CEF1-4AA9-8235-1C0DCB2566C3}">
      <dgm:prSet/>
      <dgm:spPr/>
      <dgm:t>
        <a:bodyPr/>
        <a:lstStyle/>
        <a:p>
          <a:endParaRPr lang="en-US"/>
        </a:p>
      </dgm:t>
    </dgm:pt>
    <dgm:pt modelId="{62FCA3B7-430E-4793-96EC-F831D12435C2}" type="sibTrans" cxnId="{97674652-CEF1-4AA9-8235-1C0DCB2566C3}">
      <dgm:prSet/>
      <dgm:spPr/>
      <dgm:t>
        <a:bodyPr/>
        <a:lstStyle/>
        <a:p>
          <a:endParaRPr lang="en-US"/>
        </a:p>
      </dgm:t>
    </dgm:pt>
    <dgm:pt modelId="{F609AFDD-4DE5-48B7-8515-912445E1836C}">
      <dgm:prSet/>
      <dgm:spPr/>
      <dgm:t>
        <a:bodyPr/>
        <a:lstStyle/>
        <a:p>
          <a:r>
            <a:rPr lang="nl-NL"/>
            <a:t>(</a:t>
          </a:r>
          <a:r>
            <a:rPr lang="nl-NL" i="1"/>
            <a:t>stormen - ??storm, bliksemen - *lightning)</a:t>
          </a:r>
          <a:endParaRPr lang="en-US"/>
        </a:p>
      </dgm:t>
    </dgm:pt>
    <dgm:pt modelId="{D77874C8-151E-4DB2-BCF0-D3469FB7042E}" type="parTrans" cxnId="{5FAE1549-FFC4-4C31-8C81-E88A7A9A71A3}">
      <dgm:prSet/>
      <dgm:spPr/>
      <dgm:t>
        <a:bodyPr/>
        <a:lstStyle/>
        <a:p>
          <a:endParaRPr lang="en-US"/>
        </a:p>
      </dgm:t>
    </dgm:pt>
    <dgm:pt modelId="{58DC7282-AA5D-419C-A613-A9AD4F94EF68}" type="sibTrans" cxnId="{5FAE1549-FFC4-4C31-8C81-E88A7A9A71A3}">
      <dgm:prSet/>
      <dgm:spPr/>
      <dgm:t>
        <a:bodyPr/>
        <a:lstStyle/>
        <a:p>
          <a:endParaRPr lang="en-US"/>
        </a:p>
      </dgm:t>
    </dgm:pt>
    <dgm:pt modelId="{C0ABB634-1731-4F8B-A2A9-A21CF9251D0B}">
      <dgm:prSet/>
      <dgm:spPr/>
      <dgm:t>
        <a:bodyPr/>
        <a:lstStyle/>
        <a:p>
          <a:r>
            <a:rPr lang="nl-NL"/>
            <a:t>Duits en Nederlands hebben </a:t>
          </a:r>
          <a:r>
            <a:rPr lang="nl-NL" b="1"/>
            <a:t>onpersoonlijke passieven</a:t>
          </a:r>
          <a:r>
            <a:rPr lang="nl-NL"/>
            <a:t>, het Engels niet:</a:t>
          </a:r>
          <a:endParaRPr lang="en-US"/>
        </a:p>
      </dgm:t>
    </dgm:pt>
    <dgm:pt modelId="{11E2C94D-9B48-4478-B26F-91642A9767BC}" type="parTrans" cxnId="{622DB89D-2A51-4DF4-A857-9825F32C6A3C}">
      <dgm:prSet/>
      <dgm:spPr/>
      <dgm:t>
        <a:bodyPr/>
        <a:lstStyle/>
        <a:p>
          <a:endParaRPr lang="en-US"/>
        </a:p>
      </dgm:t>
    </dgm:pt>
    <dgm:pt modelId="{62E1AC52-A82C-4503-B29A-4267DCDFC465}" type="sibTrans" cxnId="{622DB89D-2A51-4DF4-A857-9825F32C6A3C}">
      <dgm:prSet/>
      <dgm:spPr/>
      <dgm:t>
        <a:bodyPr/>
        <a:lstStyle/>
        <a:p>
          <a:endParaRPr lang="en-US"/>
        </a:p>
      </dgm:t>
    </dgm:pt>
    <dgm:pt modelId="{5A34C959-3601-4A17-8B74-E4044CD144FD}">
      <dgm:prSet/>
      <dgm:spPr/>
      <dgm:t>
        <a:bodyPr/>
        <a:lstStyle/>
        <a:p>
          <a:r>
            <a:rPr lang="nl-NL" i="1"/>
            <a:t>Er werd veel gelachen. Aan tafel mag niet gerookt worden. </a:t>
          </a:r>
          <a:endParaRPr lang="en-US"/>
        </a:p>
      </dgm:t>
    </dgm:pt>
    <dgm:pt modelId="{B82A8701-73D3-4BD0-AE09-66EF331209D0}" type="parTrans" cxnId="{DDFB8BA2-307C-4D7E-A327-5967AF3B84FC}">
      <dgm:prSet/>
      <dgm:spPr/>
      <dgm:t>
        <a:bodyPr/>
        <a:lstStyle/>
        <a:p>
          <a:endParaRPr lang="en-US"/>
        </a:p>
      </dgm:t>
    </dgm:pt>
    <dgm:pt modelId="{5365D10F-CA7D-4786-96E4-6F3E514477B7}" type="sibTrans" cxnId="{DDFB8BA2-307C-4D7E-A327-5967AF3B84FC}">
      <dgm:prSet/>
      <dgm:spPr/>
      <dgm:t>
        <a:bodyPr/>
        <a:lstStyle/>
        <a:p>
          <a:endParaRPr lang="en-US"/>
        </a:p>
      </dgm:t>
    </dgm:pt>
    <dgm:pt modelId="{E8766E41-C932-4CEE-86D5-0AAADD3CA979}" type="pres">
      <dgm:prSet presAssocID="{A957A7B8-69E0-475D-ADCC-DFA9FEA77CB7}" presName="vert0" presStyleCnt="0">
        <dgm:presLayoutVars>
          <dgm:dir/>
          <dgm:animOne val="branch"/>
          <dgm:animLvl val="lvl"/>
        </dgm:presLayoutVars>
      </dgm:prSet>
      <dgm:spPr/>
    </dgm:pt>
    <dgm:pt modelId="{0CB0C885-8022-4772-B0D6-FE17FE212AC3}" type="pres">
      <dgm:prSet presAssocID="{FD2101EE-1C15-4C87-BAA3-E5D5565909E7}" presName="thickLine" presStyleLbl="alignNode1" presStyleIdx="0" presStyleCnt="6"/>
      <dgm:spPr/>
    </dgm:pt>
    <dgm:pt modelId="{DC9302A1-6904-41D9-951A-75F71A96E58D}" type="pres">
      <dgm:prSet presAssocID="{FD2101EE-1C15-4C87-BAA3-E5D5565909E7}" presName="horz1" presStyleCnt="0"/>
      <dgm:spPr/>
    </dgm:pt>
    <dgm:pt modelId="{67E00588-FA10-4454-951D-17A0841415CE}" type="pres">
      <dgm:prSet presAssocID="{FD2101EE-1C15-4C87-BAA3-E5D5565909E7}" presName="tx1" presStyleLbl="revTx" presStyleIdx="0" presStyleCnt="6"/>
      <dgm:spPr/>
    </dgm:pt>
    <dgm:pt modelId="{BFB1E067-DAA1-4FBC-ACC8-592D3EF4E7D2}" type="pres">
      <dgm:prSet presAssocID="{FD2101EE-1C15-4C87-BAA3-E5D5565909E7}" presName="vert1" presStyleCnt="0"/>
      <dgm:spPr/>
    </dgm:pt>
    <dgm:pt modelId="{5FFC9F44-A6DD-4470-A771-44F7583B01DB}" type="pres">
      <dgm:prSet presAssocID="{D501B73A-F81E-48B8-B670-165A1D76EE8E}" presName="thickLine" presStyleLbl="alignNode1" presStyleIdx="1" presStyleCnt="6"/>
      <dgm:spPr/>
    </dgm:pt>
    <dgm:pt modelId="{307C70D6-75AF-4311-A368-5381D7531BD6}" type="pres">
      <dgm:prSet presAssocID="{D501B73A-F81E-48B8-B670-165A1D76EE8E}" presName="horz1" presStyleCnt="0"/>
      <dgm:spPr/>
    </dgm:pt>
    <dgm:pt modelId="{D6633626-4562-446F-8CEF-BACECF4FDA35}" type="pres">
      <dgm:prSet presAssocID="{D501B73A-F81E-48B8-B670-165A1D76EE8E}" presName="tx1" presStyleLbl="revTx" presStyleIdx="1" presStyleCnt="6"/>
      <dgm:spPr/>
    </dgm:pt>
    <dgm:pt modelId="{EAE4AC48-2F4C-4D46-8AE0-00CF25D2CF4D}" type="pres">
      <dgm:prSet presAssocID="{D501B73A-F81E-48B8-B670-165A1D76EE8E}" presName="vert1" presStyleCnt="0"/>
      <dgm:spPr/>
    </dgm:pt>
    <dgm:pt modelId="{96A4129F-CA3A-4E12-89F5-636986A5F388}" type="pres">
      <dgm:prSet presAssocID="{2C39FD2A-601E-4EB4-B6EA-05819E881941}" presName="thickLine" presStyleLbl="alignNode1" presStyleIdx="2" presStyleCnt="6"/>
      <dgm:spPr/>
    </dgm:pt>
    <dgm:pt modelId="{44E72ED0-2A33-4BEF-AB17-30A223ADE7DC}" type="pres">
      <dgm:prSet presAssocID="{2C39FD2A-601E-4EB4-B6EA-05819E881941}" presName="horz1" presStyleCnt="0"/>
      <dgm:spPr/>
    </dgm:pt>
    <dgm:pt modelId="{B209FEEE-27E4-453F-914C-768AC858389D}" type="pres">
      <dgm:prSet presAssocID="{2C39FD2A-601E-4EB4-B6EA-05819E881941}" presName="tx1" presStyleLbl="revTx" presStyleIdx="2" presStyleCnt="6"/>
      <dgm:spPr/>
    </dgm:pt>
    <dgm:pt modelId="{698A4F8A-4A61-4EB6-BFF1-C510ADB5B265}" type="pres">
      <dgm:prSet presAssocID="{2C39FD2A-601E-4EB4-B6EA-05819E881941}" presName="vert1" presStyleCnt="0"/>
      <dgm:spPr/>
    </dgm:pt>
    <dgm:pt modelId="{A447460D-C120-4B3C-BC30-873CF4B306C0}" type="pres">
      <dgm:prSet presAssocID="{F609AFDD-4DE5-48B7-8515-912445E1836C}" presName="thickLine" presStyleLbl="alignNode1" presStyleIdx="3" presStyleCnt="6"/>
      <dgm:spPr/>
    </dgm:pt>
    <dgm:pt modelId="{C6520035-3529-4DD8-A575-4ACF361473F3}" type="pres">
      <dgm:prSet presAssocID="{F609AFDD-4DE5-48B7-8515-912445E1836C}" presName="horz1" presStyleCnt="0"/>
      <dgm:spPr/>
    </dgm:pt>
    <dgm:pt modelId="{0C2D64BB-19A1-4683-98AD-748961812EF1}" type="pres">
      <dgm:prSet presAssocID="{F609AFDD-4DE5-48B7-8515-912445E1836C}" presName="tx1" presStyleLbl="revTx" presStyleIdx="3" presStyleCnt="6"/>
      <dgm:spPr/>
    </dgm:pt>
    <dgm:pt modelId="{5B09F646-79CA-4B58-8580-CEDBA20A6CAE}" type="pres">
      <dgm:prSet presAssocID="{F609AFDD-4DE5-48B7-8515-912445E1836C}" presName="vert1" presStyleCnt="0"/>
      <dgm:spPr/>
    </dgm:pt>
    <dgm:pt modelId="{62EBD91A-D2FD-4E38-B7C4-9D64F385C978}" type="pres">
      <dgm:prSet presAssocID="{C0ABB634-1731-4F8B-A2A9-A21CF9251D0B}" presName="thickLine" presStyleLbl="alignNode1" presStyleIdx="4" presStyleCnt="6"/>
      <dgm:spPr/>
    </dgm:pt>
    <dgm:pt modelId="{E2AFE0CE-D91B-4947-B990-D2AC7B13EA73}" type="pres">
      <dgm:prSet presAssocID="{C0ABB634-1731-4F8B-A2A9-A21CF9251D0B}" presName="horz1" presStyleCnt="0"/>
      <dgm:spPr/>
    </dgm:pt>
    <dgm:pt modelId="{326B75A9-BD7D-4C6E-9853-59E54BB47582}" type="pres">
      <dgm:prSet presAssocID="{C0ABB634-1731-4F8B-A2A9-A21CF9251D0B}" presName="tx1" presStyleLbl="revTx" presStyleIdx="4" presStyleCnt="6"/>
      <dgm:spPr/>
    </dgm:pt>
    <dgm:pt modelId="{A3FCE7DD-472F-4D06-87F8-B5C7C651EA52}" type="pres">
      <dgm:prSet presAssocID="{C0ABB634-1731-4F8B-A2A9-A21CF9251D0B}" presName="vert1" presStyleCnt="0"/>
      <dgm:spPr/>
    </dgm:pt>
    <dgm:pt modelId="{05207F93-B377-4620-A945-5C77C16E5402}" type="pres">
      <dgm:prSet presAssocID="{5A34C959-3601-4A17-8B74-E4044CD144FD}" presName="thickLine" presStyleLbl="alignNode1" presStyleIdx="5" presStyleCnt="6"/>
      <dgm:spPr/>
    </dgm:pt>
    <dgm:pt modelId="{30DAD880-8B1F-4FA4-96EC-81DCDA1FC12F}" type="pres">
      <dgm:prSet presAssocID="{5A34C959-3601-4A17-8B74-E4044CD144FD}" presName="horz1" presStyleCnt="0"/>
      <dgm:spPr/>
    </dgm:pt>
    <dgm:pt modelId="{8541D3B9-6DF5-4005-9588-BD5D3136B030}" type="pres">
      <dgm:prSet presAssocID="{5A34C959-3601-4A17-8B74-E4044CD144FD}" presName="tx1" presStyleLbl="revTx" presStyleIdx="5" presStyleCnt="6"/>
      <dgm:spPr/>
    </dgm:pt>
    <dgm:pt modelId="{4B3B7DD4-37C7-4A76-9085-EB550E6C959E}" type="pres">
      <dgm:prSet presAssocID="{5A34C959-3601-4A17-8B74-E4044CD144FD}" presName="vert1" presStyleCnt="0"/>
      <dgm:spPr/>
    </dgm:pt>
  </dgm:ptLst>
  <dgm:cxnLst>
    <dgm:cxn modelId="{1E293F00-8D73-4F30-B7FE-2C73D9E95926}" type="presOf" srcId="{2C39FD2A-601E-4EB4-B6EA-05819E881941}" destId="{B209FEEE-27E4-453F-914C-768AC858389D}" srcOrd="0" destOrd="0" presId="urn:microsoft.com/office/officeart/2008/layout/LinedList"/>
    <dgm:cxn modelId="{09A7FB27-E7E4-492E-8BEC-6FCB5F830B62}" type="presOf" srcId="{F609AFDD-4DE5-48B7-8515-912445E1836C}" destId="{0C2D64BB-19A1-4683-98AD-748961812EF1}" srcOrd="0" destOrd="0" presId="urn:microsoft.com/office/officeart/2008/layout/LinedList"/>
    <dgm:cxn modelId="{D9BDE840-D677-4E27-B1E3-F201E66E26CD}" srcId="{A957A7B8-69E0-475D-ADCC-DFA9FEA77CB7}" destId="{D501B73A-F81E-48B8-B670-165A1D76EE8E}" srcOrd="1" destOrd="0" parTransId="{70A8CE37-EEE5-4160-909A-02A9E76BE126}" sibTransId="{FC7052B4-43C6-448C-9750-59976011BC35}"/>
    <dgm:cxn modelId="{298C3164-5873-49D2-B3FF-707AF2A35576}" srcId="{A957A7B8-69E0-475D-ADCC-DFA9FEA77CB7}" destId="{FD2101EE-1C15-4C87-BAA3-E5D5565909E7}" srcOrd="0" destOrd="0" parTransId="{C64BCCD4-5DE5-4658-B8C6-5FBA0AA08B8D}" sibTransId="{88DB56EC-74F0-4669-9BFC-8E6E764962A5}"/>
    <dgm:cxn modelId="{5FAE1549-FFC4-4C31-8C81-E88A7A9A71A3}" srcId="{A957A7B8-69E0-475D-ADCC-DFA9FEA77CB7}" destId="{F609AFDD-4DE5-48B7-8515-912445E1836C}" srcOrd="3" destOrd="0" parTransId="{D77874C8-151E-4DB2-BCF0-D3469FB7042E}" sibTransId="{58DC7282-AA5D-419C-A613-A9AD4F94EF68}"/>
    <dgm:cxn modelId="{97674652-CEF1-4AA9-8235-1C0DCB2566C3}" srcId="{A957A7B8-69E0-475D-ADCC-DFA9FEA77CB7}" destId="{2C39FD2A-601E-4EB4-B6EA-05819E881941}" srcOrd="2" destOrd="0" parTransId="{4CCBB893-DBA2-4A67-A1FF-311769674085}" sibTransId="{62FCA3B7-430E-4793-96EC-F831D12435C2}"/>
    <dgm:cxn modelId="{5E37F672-1B1E-452B-94A8-2EDAA223E642}" type="presOf" srcId="{C0ABB634-1731-4F8B-A2A9-A21CF9251D0B}" destId="{326B75A9-BD7D-4C6E-9853-59E54BB47582}" srcOrd="0" destOrd="0" presId="urn:microsoft.com/office/officeart/2008/layout/LinedList"/>
    <dgm:cxn modelId="{5F29027D-0176-48FC-A21D-F7B5034FC7FE}" type="presOf" srcId="{5A34C959-3601-4A17-8B74-E4044CD144FD}" destId="{8541D3B9-6DF5-4005-9588-BD5D3136B030}" srcOrd="0" destOrd="0" presId="urn:microsoft.com/office/officeart/2008/layout/LinedList"/>
    <dgm:cxn modelId="{51A3467D-22BE-4FB7-BB5D-8952E635D80A}" type="presOf" srcId="{A957A7B8-69E0-475D-ADCC-DFA9FEA77CB7}" destId="{E8766E41-C932-4CEE-86D5-0AAADD3CA979}" srcOrd="0" destOrd="0" presId="urn:microsoft.com/office/officeart/2008/layout/LinedList"/>
    <dgm:cxn modelId="{6EF34297-1005-4D52-8A0D-83B1E363D05F}" type="presOf" srcId="{D501B73A-F81E-48B8-B670-165A1D76EE8E}" destId="{D6633626-4562-446F-8CEF-BACECF4FDA35}" srcOrd="0" destOrd="0" presId="urn:microsoft.com/office/officeart/2008/layout/LinedList"/>
    <dgm:cxn modelId="{622DB89D-2A51-4DF4-A857-9825F32C6A3C}" srcId="{A957A7B8-69E0-475D-ADCC-DFA9FEA77CB7}" destId="{C0ABB634-1731-4F8B-A2A9-A21CF9251D0B}" srcOrd="4" destOrd="0" parTransId="{11E2C94D-9B48-4478-B26F-91642A9767BC}" sibTransId="{62E1AC52-A82C-4503-B29A-4267DCDFC465}"/>
    <dgm:cxn modelId="{DDFB8BA2-307C-4D7E-A327-5967AF3B84FC}" srcId="{A957A7B8-69E0-475D-ADCC-DFA9FEA77CB7}" destId="{5A34C959-3601-4A17-8B74-E4044CD144FD}" srcOrd="5" destOrd="0" parTransId="{B82A8701-73D3-4BD0-AE09-66EF331209D0}" sibTransId="{5365D10F-CA7D-4786-96E4-6F3E514477B7}"/>
    <dgm:cxn modelId="{C51B1EAA-E9C5-4C68-9AC0-FC76D227D051}" type="presOf" srcId="{FD2101EE-1C15-4C87-BAA3-E5D5565909E7}" destId="{67E00588-FA10-4454-951D-17A0841415CE}" srcOrd="0" destOrd="0" presId="urn:microsoft.com/office/officeart/2008/layout/LinedList"/>
    <dgm:cxn modelId="{A33F16CC-D32E-4C2A-8141-ED2287137A82}" type="presParOf" srcId="{E8766E41-C932-4CEE-86D5-0AAADD3CA979}" destId="{0CB0C885-8022-4772-B0D6-FE17FE212AC3}" srcOrd="0" destOrd="0" presId="urn:microsoft.com/office/officeart/2008/layout/LinedList"/>
    <dgm:cxn modelId="{9D8326D9-1FCC-432D-9B56-F2482561569C}" type="presParOf" srcId="{E8766E41-C932-4CEE-86D5-0AAADD3CA979}" destId="{DC9302A1-6904-41D9-951A-75F71A96E58D}" srcOrd="1" destOrd="0" presId="urn:microsoft.com/office/officeart/2008/layout/LinedList"/>
    <dgm:cxn modelId="{6507E126-6708-4333-AC6B-15F35ADD3703}" type="presParOf" srcId="{DC9302A1-6904-41D9-951A-75F71A96E58D}" destId="{67E00588-FA10-4454-951D-17A0841415CE}" srcOrd="0" destOrd="0" presId="urn:microsoft.com/office/officeart/2008/layout/LinedList"/>
    <dgm:cxn modelId="{00187497-973E-4167-919E-B1C9909BF822}" type="presParOf" srcId="{DC9302A1-6904-41D9-951A-75F71A96E58D}" destId="{BFB1E067-DAA1-4FBC-ACC8-592D3EF4E7D2}" srcOrd="1" destOrd="0" presId="urn:microsoft.com/office/officeart/2008/layout/LinedList"/>
    <dgm:cxn modelId="{F98F24F6-AD07-4B90-9DB6-F1D6A277BF33}" type="presParOf" srcId="{E8766E41-C932-4CEE-86D5-0AAADD3CA979}" destId="{5FFC9F44-A6DD-4470-A771-44F7583B01DB}" srcOrd="2" destOrd="0" presId="urn:microsoft.com/office/officeart/2008/layout/LinedList"/>
    <dgm:cxn modelId="{ACA2335F-BE6D-4262-B0BB-D11323F8CA90}" type="presParOf" srcId="{E8766E41-C932-4CEE-86D5-0AAADD3CA979}" destId="{307C70D6-75AF-4311-A368-5381D7531BD6}" srcOrd="3" destOrd="0" presId="urn:microsoft.com/office/officeart/2008/layout/LinedList"/>
    <dgm:cxn modelId="{D8C9DC5D-1985-4CB4-8932-50D195386873}" type="presParOf" srcId="{307C70D6-75AF-4311-A368-5381D7531BD6}" destId="{D6633626-4562-446F-8CEF-BACECF4FDA35}" srcOrd="0" destOrd="0" presId="urn:microsoft.com/office/officeart/2008/layout/LinedList"/>
    <dgm:cxn modelId="{F1406290-B10A-4B3C-B69C-23BB7A98BB7C}" type="presParOf" srcId="{307C70D6-75AF-4311-A368-5381D7531BD6}" destId="{EAE4AC48-2F4C-4D46-8AE0-00CF25D2CF4D}" srcOrd="1" destOrd="0" presId="urn:microsoft.com/office/officeart/2008/layout/LinedList"/>
    <dgm:cxn modelId="{9481AB74-5781-4040-AC5D-663207C151B3}" type="presParOf" srcId="{E8766E41-C932-4CEE-86D5-0AAADD3CA979}" destId="{96A4129F-CA3A-4E12-89F5-636986A5F388}" srcOrd="4" destOrd="0" presId="urn:microsoft.com/office/officeart/2008/layout/LinedList"/>
    <dgm:cxn modelId="{B0874330-F029-424D-9864-113CCCCF35EC}" type="presParOf" srcId="{E8766E41-C932-4CEE-86D5-0AAADD3CA979}" destId="{44E72ED0-2A33-4BEF-AB17-30A223ADE7DC}" srcOrd="5" destOrd="0" presId="urn:microsoft.com/office/officeart/2008/layout/LinedList"/>
    <dgm:cxn modelId="{56973B0A-DC7F-4231-A98B-0000C6212C63}" type="presParOf" srcId="{44E72ED0-2A33-4BEF-AB17-30A223ADE7DC}" destId="{B209FEEE-27E4-453F-914C-768AC858389D}" srcOrd="0" destOrd="0" presId="urn:microsoft.com/office/officeart/2008/layout/LinedList"/>
    <dgm:cxn modelId="{858293F5-E03F-4057-8BE3-4F44C7CA467D}" type="presParOf" srcId="{44E72ED0-2A33-4BEF-AB17-30A223ADE7DC}" destId="{698A4F8A-4A61-4EB6-BFF1-C510ADB5B265}" srcOrd="1" destOrd="0" presId="urn:microsoft.com/office/officeart/2008/layout/LinedList"/>
    <dgm:cxn modelId="{D75855D8-A36E-4B22-B25A-8FBBCDC35F91}" type="presParOf" srcId="{E8766E41-C932-4CEE-86D5-0AAADD3CA979}" destId="{A447460D-C120-4B3C-BC30-873CF4B306C0}" srcOrd="6" destOrd="0" presId="urn:microsoft.com/office/officeart/2008/layout/LinedList"/>
    <dgm:cxn modelId="{24639B7B-425E-4E22-B102-23B77A016F58}" type="presParOf" srcId="{E8766E41-C932-4CEE-86D5-0AAADD3CA979}" destId="{C6520035-3529-4DD8-A575-4ACF361473F3}" srcOrd="7" destOrd="0" presId="urn:microsoft.com/office/officeart/2008/layout/LinedList"/>
    <dgm:cxn modelId="{9E3DD764-E279-4289-938A-FCED8F0EE7E2}" type="presParOf" srcId="{C6520035-3529-4DD8-A575-4ACF361473F3}" destId="{0C2D64BB-19A1-4683-98AD-748961812EF1}" srcOrd="0" destOrd="0" presId="urn:microsoft.com/office/officeart/2008/layout/LinedList"/>
    <dgm:cxn modelId="{E21C2694-CA0C-4E92-8022-446516BE5643}" type="presParOf" srcId="{C6520035-3529-4DD8-A575-4ACF361473F3}" destId="{5B09F646-79CA-4B58-8580-CEDBA20A6CAE}" srcOrd="1" destOrd="0" presId="urn:microsoft.com/office/officeart/2008/layout/LinedList"/>
    <dgm:cxn modelId="{AC38A030-0C1F-4C84-B9D0-477646C1A551}" type="presParOf" srcId="{E8766E41-C932-4CEE-86D5-0AAADD3CA979}" destId="{62EBD91A-D2FD-4E38-B7C4-9D64F385C978}" srcOrd="8" destOrd="0" presId="urn:microsoft.com/office/officeart/2008/layout/LinedList"/>
    <dgm:cxn modelId="{0F23D7FD-E4FD-41D8-947B-7317E89D7E56}" type="presParOf" srcId="{E8766E41-C932-4CEE-86D5-0AAADD3CA979}" destId="{E2AFE0CE-D91B-4947-B990-D2AC7B13EA73}" srcOrd="9" destOrd="0" presId="urn:microsoft.com/office/officeart/2008/layout/LinedList"/>
    <dgm:cxn modelId="{7C4D061B-2C35-4B0A-A0B7-D11CFD098588}" type="presParOf" srcId="{E2AFE0CE-D91B-4947-B990-D2AC7B13EA73}" destId="{326B75A9-BD7D-4C6E-9853-59E54BB47582}" srcOrd="0" destOrd="0" presId="urn:microsoft.com/office/officeart/2008/layout/LinedList"/>
    <dgm:cxn modelId="{0D770E2B-80E6-407D-81D1-F76A9CB75DE3}" type="presParOf" srcId="{E2AFE0CE-D91B-4947-B990-D2AC7B13EA73}" destId="{A3FCE7DD-472F-4D06-87F8-B5C7C651EA52}" srcOrd="1" destOrd="0" presId="urn:microsoft.com/office/officeart/2008/layout/LinedList"/>
    <dgm:cxn modelId="{B7E84D02-AC0B-43E0-9C30-FDE8644939F2}" type="presParOf" srcId="{E8766E41-C932-4CEE-86D5-0AAADD3CA979}" destId="{05207F93-B377-4620-A945-5C77C16E5402}" srcOrd="10" destOrd="0" presId="urn:microsoft.com/office/officeart/2008/layout/LinedList"/>
    <dgm:cxn modelId="{6DF1F0E0-01EB-45CB-8E4F-2C524CB6DCCB}" type="presParOf" srcId="{E8766E41-C932-4CEE-86D5-0AAADD3CA979}" destId="{30DAD880-8B1F-4FA4-96EC-81DCDA1FC12F}" srcOrd="11" destOrd="0" presId="urn:microsoft.com/office/officeart/2008/layout/LinedList"/>
    <dgm:cxn modelId="{8C36B7DD-E528-400D-8508-657A5634C067}" type="presParOf" srcId="{30DAD880-8B1F-4FA4-96EC-81DCDA1FC12F}" destId="{8541D3B9-6DF5-4005-9588-BD5D3136B030}" srcOrd="0" destOrd="0" presId="urn:microsoft.com/office/officeart/2008/layout/LinedList"/>
    <dgm:cxn modelId="{E51AA646-345C-4A61-A1DA-F0E93546C029}" type="presParOf" srcId="{30DAD880-8B1F-4FA4-96EC-81DCDA1FC12F}" destId="{4B3B7DD4-37C7-4A76-9085-EB550E6C959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A898A3-D380-4F68-BD22-0865DD800C1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EF480E4-E72C-4A5E-9EB5-8E25184A3753}">
      <dgm:prSet/>
      <dgm:spPr/>
      <dgm:t>
        <a:bodyPr/>
        <a:lstStyle/>
        <a:p>
          <a:r>
            <a:rPr lang="nl-NL" b="1"/>
            <a:t>Woordvolgorde</a:t>
          </a:r>
          <a:endParaRPr lang="en-US"/>
        </a:p>
      </dgm:t>
    </dgm:pt>
    <dgm:pt modelId="{37CFCD66-6FB9-49FF-B969-94F0F9DE0151}" type="parTrans" cxnId="{3F87AA89-11C2-41E7-BC31-891E1DE68B49}">
      <dgm:prSet/>
      <dgm:spPr/>
      <dgm:t>
        <a:bodyPr/>
        <a:lstStyle/>
        <a:p>
          <a:endParaRPr lang="en-US"/>
        </a:p>
      </dgm:t>
    </dgm:pt>
    <dgm:pt modelId="{DAA4DC58-B248-4420-BEA3-02697C471A60}" type="sibTrans" cxnId="{3F87AA89-11C2-41E7-BC31-891E1DE68B49}">
      <dgm:prSet/>
      <dgm:spPr/>
      <dgm:t>
        <a:bodyPr/>
        <a:lstStyle/>
        <a:p>
          <a:endParaRPr lang="en-US"/>
        </a:p>
      </dgm:t>
    </dgm:pt>
    <dgm:pt modelId="{7BD9777F-C891-41AD-9E68-D9E7BD763CD7}">
      <dgm:prSet/>
      <dgm:spPr/>
      <dgm:t>
        <a:bodyPr/>
        <a:lstStyle/>
        <a:p>
          <a:r>
            <a:rPr lang="nl-NL"/>
            <a:t>Ondanks het naamvalverlies is het Nederlands verrassend dicht bij het Duits gebleven wat betreft </a:t>
          </a:r>
          <a:r>
            <a:rPr lang="nl-NL" b="1"/>
            <a:t>de regelmaat van zijn</a:t>
          </a:r>
          <a:r>
            <a:rPr lang="nl-NL"/>
            <a:t> </a:t>
          </a:r>
          <a:r>
            <a:rPr lang="nl-NL" b="1"/>
            <a:t>basisvolgorde</a:t>
          </a:r>
          <a:r>
            <a:rPr lang="nl-NL"/>
            <a:t> (tangconstructie, V2 voor de persoonsvorm in de hoofdzin, werkwoord aan het eind in de bijzin).</a:t>
          </a:r>
          <a:endParaRPr lang="en-US"/>
        </a:p>
      </dgm:t>
    </dgm:pt>
    <dgm:pt modelId="{91A86F8C-33CB-4CBA-9B41-B7A563091D8F}" type="parTrans" cxnId="{F048DFD0-748A-4A86-89AD-5482A3F63BB3}">
      <dgm:prSet/>
      <dgm:spPr/>
      <dgm:t>
        <a:bodyPr/>
        <a:lstStyle/>
        <a:p>
          <a:endParaRPr lang="en-US"/>
        </a:p>
      </dgm:t>
    </dgm:pt>
    <dgm:pt modelId="{0F05F158-C4B1-48E3-8FF6-0E30A0774949}" type="sibTrans" cxnId="{F048DFD0-748A-4A86-89AD-5482A3F63BB3}">
      <dgm:prSet/>
      <dgm:spPr/>
      <dgm:t>
        <a:bodyPr/>
        <a:lstStyle/>
        <a:p>
          <a:endParaRPr lang="en-US"/>
        </a:p>
      </dgm:t>
    </dgm:pt>
    <dgm:pt modelId="{D9E6537A-85C5-41BD-8A0B-C2AD5827403E}" type="pres">
      <dgm:prSet presAssocID="{66A898A3-D380-4F68-BD22-0865DD800C11}" presName="linear" presStyleCnt="0">
        <dgm:presLayoutVars>
          <dgm:animLvl val="lvl"/>
          <dgm:resizeHandles val="exact"/>
        </dgm:presLayoutVars>
      </dgm:prSet>
      <dgm:spPr/>
    </dgm:pt>
    <dgm:pt modelId="{7CF99FC5-FDD9-4872-BF1C-1DFB9C8D62BD}" type="pres">
      <dgm:prSet presAssocID="{CEF480E4-E72C-4A5E-9EB5-8E25184A3753}" presName="parentText" presStyleLbl="node1" presStyleIdx="0" presStyleCnt="2">
        <dgm:presLayoutVars>
          <dgm:chMax val="0"/>
          <dgm:bulletEnabled val="1"/>
        </dgm:presLayoutVars>
      </dgm:prSet>
      <dgm:spPr/>
    </dgm:pt>
    <dgm:pt modelId="{1EDE5893-237D-4B2A-8EA9-6D3EEAF0F0BC}" type="pres">
      <dgm:prSet presAssocID="{DAA4DC58-B248-4420-BEA3-02697C471A60}" presName="spacer" presStyleCnt="0"/>
      <dgm:spPr/>
    </dgm:pt>
    <dgm:pt modelId="{EE4F8B63-E937-444E-A72A-696C5973E8F8}" type="pres">
      <dgm:prSet presAssocID="{7BD9777F-C891-41AD-9E68-D9E7BD763CD7}" presName="parentText" presStyleLbl="node1" presStyleIdx="1" presStyleCnt="2">
        <dgm:presLayoutVars>
          <dgm:chMax val="0"/>
          <dgm:bulletEnabled val="1"/>
        </dgm:presLayoutVars>
      </dgm:prSet>
      <dgm:spPr/>
    </dgm:pt>
  </dgm:ptLst>
  <dgm:cxnLst>
    <dgm:cxn modelId="{52C18838-9305-4EDE-8ECE-CFEDB0237396}" type="presOf" srcId="{7BD9777F-C891-41AD-9E68-D9E7BD763CD7}" destId="{EE4F8B63-E937-444E-A72A-696C5973E8F8}" srcOrd="0" destOrd="0" presId="urn:microsoft.com/office/officeart/2005/8/layout/vList2"/>
    <dgm:cxn modelId="{3F87AA89-11C2-41E7-BC31-891E1DE68B49}" srcId="{66A898A3-D380-4F68-BD22-0865DD800C11}" destId="{CEF480E4-E72C-4A5E-9EB5-8E25184A3753}" srcOrd="0" destOrd="0" parTransId="{37CFCD66-6FB9-49FF-B969-94F0F9DE0151}" sibTransId="{DAA4DC58-B248-4420-BEA3-02697C471A60}"/>
    <dgm:cxn modelId="{C8E3E2CF-6525-4597-AF93-5108D41619B9}" type="presOf" srcId="{66A898A3-D380-4F68-BD22-0865DD800C11}" destId="{D9E6537A-85C5-41BD-8A0B-C2AD5827403E}" srcOrd="0" destOrd="0" presId="urn:microsoft.com/office/officeart/2005/8/layout/vList2"/>
    <dgm:cxn modelId="{F048DFD0-748A-4A86-89AD-5482A3F63BB3}" srcId="{66A898A3-D380-4F68-BD22-0865DD800C11}" destId="{7BD9777F-C891-41AD-9E68-D9E7BD763CD7}" srcOrd="1" destOrd="0" parTransId="{91A86F8C-33CB-4CBA-9B41-B7A563091D8F}" sibTransId="{0F05F158-C4B1-48E3-8FF6-0E30A0774949}"/>
    <dgm:cxn modelId="{243468E9-BA4A-45A6-8060-B12F3AC5D719}" type="presOf" srcId="{CEF480E4-E72C-4A5E-9EB5-8E25184A3753}" destId="{7CF99FC5-FDD9-4872-BF1C-1DFB9C8D62BD}" srcOrd="0" destOrd="0" presId="urn:microsoft.com/office/officeart/2005/8/layout/vList2"/>
    <dgm:cxn modelId="{66B12C2B-B50A-4A4F-9FB4-3D8A83A0B07E}" type="presParOf" srcId="{D9E6537A-85C5-41BD-8A0B-C2AD5827403E}" destId="{7CF99FC5-FDD9-4872-BF1C-1DFB9C8D62BD}" srcOrd="0" destOrd="0" presId="urn:microsoft.com/office/officeart/2005/8/layout/vList2"/>
    <dgm:cxn modelId="{907F16D0-EE37-4C98-B887-72D125571697}" type="presParOf" srcId="{D9E6537A-85C5-41BD-8A0B-C2AD5827403E}" destId="{1EDE5893-237D-4B2A-8EA9-6D3EEAF0F0BC}" srcOrd="1" destOrd="0" presId="urn:microsoft.com/office/officeart/2005/8/layout/vList2"/>
    <dgm:cxn modelId="{EF8C236F-8371-4474-99B8-60355AF2C102}" type="presParOf" srcId="{D9E6537A-85C5-41BD-8A0B-C2AD5827403E}" destId="{EE4F8B63-E937-444E-A72A-696C5973E8F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589E52-9C14-418E-8D93-89AE35F4974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6AB1BA5-CEE9-4E9B-9685-5A1D08D767FA}">
      <dgm:prSet/>
      <dgm:spPr/>
      <dgm:t>
        <a:bodyPr/>
        <a:lstStyle/>
        <a:p>
          <a:r>
            <a:rPr lang="it-IT" b="1"/>
            <a:t>1. </a:t>
          </a:r>
          <a:r>
            <a:rPr lang="nl-NL"/>
            <a:t>De </a:t>
          </a:r>
          <a:r>
            <a:rPr lang="nl-NL" b="1"/>
            <a:t>V2-positie</a:t>
          </a:r>
          <a:r>
            <a:rPr lang="nl-NL"/>
            <a:t> hoort tot de markante eigenschappen van de Germaanse talen en tot de vroegste stadia van de Germaanse talen. </a:t>
          </a:r>
          <a:endParaRPr lang="en-US"/>
        </a:p>
      </dgm:t>
    </dgm:pt>
    <dgm:pt modelId="{14EA95A1-88C7-4219-B790-E91555194726}" type="parTrans" cxnId="{0D007415-8FC5-4A4C-B6BA-2D368FBAD363}">
      <dgm:prSet/>
      <dgm:spPr/>
      <dgm:t>
        <a:bodyPr/>
        <a:lstStyle/>
        <a:p>
          <a:endParaRPr lang="en-US"/>
        </a:p>
      </dgm:t>
    </dgm:pt>
    <dgm:pt modelId="{D34E7CDF-0F0E-45FD-B97A-9009F942EBD8}" type="sibTrans" cxnId="{0D007415-8FC5-4A4C-B6BA-2D368FBAD363}">
      <dgm:prSet/>
      <dgm:spPr/>
      <dgm:t>
        <a:bodyPr/>
        <a:lstStyle/>
        <a:p>
          <a:endParaRPr lang="en-US"/>
        </a:p>
      </dgm:t>
    </dgm:pt>
    <dgm:pt modelId="{A04879C1-00E8-45F7-A737-F75285AAB1F2}">
      <dgm:prSet/>
      <dgm:spPr/>
      <dgm:t>
        <a:bodyPr/>
        <a:lstStyle/>
        <a:p>
          <a:r>
            <a:rPr lang="nl-NL" b="1"/>
            <a:t>2.</a:t>
          </a:r>
          <a:r>
            <a:rPr lang="nl-NL"/>
            <a:t> Andere, typisch Germaanse eigenschap = </a:t>
          </a:r>
          <a:r>
            <a:rPr lang="nl-NL" b="1"/>
            <a:t>SOV</a:t>
          </a:r>
          <a:r>
            <a:rPr lang="nl-NL"/>
            <a:t>-woordvolgorde in de bijzin, wat ook tot de vroegste stadia van de Germaanse talen hoort.</a:t>
          </a:r>
          <a:endParaRPr lang="en-US"/>
        </a:p>
      </dgm:t>
    </dgm:pt>
    <dgm:pt modelId="{5F66251E-9C8E-40D3-9B81-22F48F05EB4B}" type="parTrans" cxnId="{70DCC487-A725-4892-9254-EC2FEEA9D99E}">
      <dgm:prSet/>
      <dgm:spPr/>
      <dgm:t>
        <a:bodyPr/>
        <a:lstStyle/>
        <a:p>
          <a:endParaRPr lang="en-US"/>
        </a:p>
      </dgm:t>
    </dgm:pt>
    <dgm:pt modelId="{F0A107BE-2108-4FF2-93EE-DC397898EB89}" type="sibTrans" cxnId="{70DCC487-A725-4892-9254-EC2FEEA9D99E}">
      <dgm:prSet/>
      <dgm:spPr/>
      <dgm:t>
        <a:bodyPr/>
        <a:lstStyle/>
        <a:p>
          <a:endParaRPr lang="en-US"/>
        </a:p>
      </dgm:t>
    </dgm:pt>
    <dgm:pt modelId="{9786D365-1A64-45DD-9140-0D801B5DD874}">
      <dgm:prSet/>
      <dgm:spPr/>
      <dgm:t>
        <a:bodyPr/>
        <a:lstStyle/>
        <a:p>
          <a:r>
            <a:rPr lang="nl-NL"/>
            <a:t>N.B. In het Engels en het Afrikaans, Jiddisch en IJslands is er geen SOV meer.</a:t>
          </a:r>
          <a:endParaRPr lang="en-US"/>
        </a:p>
      </dgm:t>
    </dgm:pt>
    <dgm:pt modelId="{BC22A8DC-45F8-4FAC-80F9-3EE64AD9EF98}" type="parTrans" cxnId="{7645BE9F-C74B-4E2D-AE92-476DA8D3F1CE}">
      <dgm:prSet/>
      <dgm:spPr/>
      <dgm:t>
        <a:bodyPr/>
        <a:lstStyle/>
        <a:p>
          <a:endParaRPr lang="en-US"/>
        </a:p>
      </dgm:t>
    </dgm:pt>
    <dgm:pt modelId="{5F360BCA-1E79-47CA-AF3D-D49722023FF9}" type="sibTrans" cxnId="{7645BE9F-C74B-4E2D-AE92-476DA8D3F1CE}">
      <dgm:prSet/>
      <dgm:spPr/>
      <dgm:t>
        <a:bodyPr/>
        <a:lstStyle/>
        <a:p>
          <a:endParaRPr lang="en-US"/>
        </a:p>
      </dgm:t>
    </dgm:pt>
    <dgm:pt modelId="{8A34E022-11DB-44E4-A32D-8B1F15D1F741}" type="pres">
      <dgm:prSet presAssocID="{70589E52-9C14-418E-8D93-89AE35F4974A}" presName="hierChild1" presStyleCnt="0">
        <dgm:presLayoutVars>
          <dgm:chPref val="1"/>
          <dgm:dir/>
          <dgm:animOne val="branch"/>
          <dgm:animLvl val="lvl"/>
          <dgm:resizeHandles/>
        </dgm:presLayoutVars>
      </dgm:prSet>
      <dgm:spPr/>
    </dgm:pt>
    <dgm:pt modelId="{8409A703-7B81-47B3-B4AC-BE9859C43840}" type="pres">
      <dgm:prSet presAssocID="{96AB1BA5-CEE9-4E9B-9685-5A1D08D767FA}" presName="hierRoot1" presStyleCnt="0"/>
      <dgm:spPr/>
    </dgm:pt>
    <dgm:pt modelId="{7DAF25CE-EAD9-4890-BFE8-013F473D8D10}" type="pres">
      <dgm:prSet presAssocID="{96AB1BA5-CEE9-4E9B-9685-5A1D08D767FA}" presName="composite" presStyleCnt="0"/>
      <dgm:spPr/>
    </dgm:pt>
    <dgm:pt modelId="{1D361E5F-5D3C-4D9A-8F99-FD98A5E91767}" type="pres">
      <dgm:prSet presAssocID="{96AB1BA5-CEE9-4E9B-9685-5A1D08D767FA}" presName="background" presStyleLbl="node0" presStyleIdx="0" presStyleCnt="3"/>
      <dgm:spPr/>
    </dgm:pt>
    <dgm:pt modelId="{4956DFB2-9B24-4B36-B58B-31DACB437B8B}" type="pres">
      <dgm:prSet presAssocID="{96AB1BA5-CEE9-4E9B-9685-5A1D08D767FA}" presName="text" presStyleLbl="fgAcc0" presStyleIdx="0" presStyleCnt="3">
        <dgm:presLayoutVars>
          <dgm:chPref val="3"/>
        </dgm:presLayoutVars>
      </dgm:prSet>
      <dgm:spPr/>
    </dgm:pt>
    <dgm:pt modelId="{D626BF8D-3289-4EEB-94F2-B18313E85DC9}" type="pres">
      <dgm:prSet presAssocID="{96AB1BA5-CEE9-4E9B-9685-5A1D08D767FA}" presName="hierChild2" presStyleCnt="0"/>
      <dgm:spPr/>
    </dgm:pt>
    <dgm:pt modelId="{4708E5D0-C898-420A-B377-22CF1386E048}" type="pres">
      <dgm:prSet presAssocID="{A04879C1-00E8-45F7-A737-F75285AAB1F2}" presName="hierRoot1" presStyleCnt="0"/>
      <dgm:spPr/>
    </dgm:pt>
    <dgm:pt modelId="{F5EBF007-A0D4-46AE-B595-1EC1DF163D80}" type="pres">
      <dgm:prSet presAssocID="{A04879C1-00E8-45F7-A737-F75285AAB1F2}" presName="composite" presStyleCnt="0"/>
      <dgm:spPr/>
    </dgm:pt>
    <dgm:pt modelId="{992083F7-69F3-490F-92C7-2F47C6864063}" type="pres">
      <dgm:prSet presAssocID="{A04879C1-00E8-45F7-A737-F75285AAB1F2}" presName="background" presStyleLbl="node0" presStyleIdx="1" presStyleCnt="3"/>
      <dgm:spPr/>
    </dgm:pt>
    <dgm:pt modelId="{2308D039-E641-44CF-8210-5C95D0A3A802}" type="pres">
      <dgm:prSet presAssocID="{A04879C1-00E8-45F7-A737-F75285AAB1F2}" presName="text" presStyleLbl="fgAcc0" presStyleIdx="1" presStyleCnt="3">
        <dgm:presLayoutVars>
          <dgm:chPref val="3"/>
        </dgm:presLayoutVars>
      </dgm:prSet>
      <dgm:spPr/>
    </dgm:pt>
    <dgm:pt modelId="{927B13DC-0007-447C-9BA4-342062522433}" type="pres">
      <dgm:prSet presAssocID="{A04879C1-00E8-45F7-A737-F75285AAB1F2}" presName="hierChild2" presStyleCnt="0"/>
      <dgm:spPr/>
    </dgm:pt>
    <dgm:pt modelId="{1701663A-177F-4FD4-BF60-5D8C3313D2E0}" type="pres">
      <dgm:prSet presAssocID="{9786D365-1A64-45DD-9140-0D801B5DD874}" presName="hierRoot1" presStyleCnt="0"/>
      <dgm:spPr/>
    </dgm:pt>
    <dgm:pt modelId="{208639C8-C6D6-4E6B-997F-AD1689669B04}" type="pres">
      <dgm:prSet presAssocID="{9786D365-1A64-45DD-9140-0D801B5DD874}" presName="composite" presStyleCnt="0"/>
      <dgm:spPr/>
    </dgm:pt>
    <dgm:pt modelId="{2922ED78-17DB-4B4A-BC1C-203FDDEB6734}" type="pres">
      <dgm:prSet presAssocID="{9786D365-1A64-45DD-9140-0D801B5DD874}" presName="background" presStyleLbl="node0" presStyleIdx="2" presStyleCnt="3"/>
      <dgm:spPr/>
    </dgm:pt>
    <dgm:pt modelId="{36ECBDB3-B3F8-45C7-9FDD-525040FB3F25}" type="pres">
      <dgm:prSet presAssocID="{9786D365-1A64-45DD-9140-0D801B5DD874}" presName="text" presStyleLbl="fgAcc0" presStyleIdx="2" presStyleCnt="3">
        <dgm:presLayoutVars>
          <dgm:chPref val="3"/>
        </dgm:presLayoutVars>
      </dgm:prSet>
      <dgm:spPr/>
    </dgm:pt>
    <dgm:pt modelId="{74C55CDC-CB88-4E09-A1B1-A6A5334CDABD}" type="pres">
      <dgm:prSet presAssocID="{9786D365-1A64-45DD-9140-0D801B5DD874}" presName="hierChild2" presStyleCnt="0"/>
      <dgm:spPr/>
    </dgm:pt>
  </dgm:ptLst>
  <dgm:cxnLst>
    <dgm:cxn modelId="{0D007415-8FC5-4A4C-B6BA-2D368FBAD363}" srcId="{70589E52-9C14-418E-8D93-89AE35F4974A}" destId="{96AB1BA5-CEE9-4E9B-9685-5A1D08D767FA}" srcOrd="0" destOrd="0" parTransId="{14EA95A1-88C7-4219-B790-E91555194726}" sibTransId="{D34E7CDF-0F0E-45FD-B97A-9009F942EBD8}"/>
    <dgm:cxn modelId="{D742AC7B-AE1E-44A2-8C8B-ADA4FADE5231}" type="presOf" srcId="{9786D365-1A64-45DD-9140-0D801B5DD874}" destId="{36ECBDB3-B3F8-45C7-9FDD-525040FB3F25}" srcOrd="0" destOrd="0" presId="urn:microsoft.com/office/officeart/2005/8/layout/hierarchy1"/>
    <dgm:cxn modelId="{70DCC487-A725-4892-9254-EC2FEEA9D99E}" srcId="{70589E52-9C14-418E-8D93-89AE35F4974A}" destId="{A04879C1-00E8-45F7-A737-F75285AAB1F2}" srcOrd="1" destOrd="0" parTransId="{5F66251E-9C8E-40D3-9B81-22F48F05EB4B}" sibTransId="{F0A107BE-2108-4FF2-93EE-DC397898EB89}"/>
    <dgm:cxn modelId="{7645BE9F-C74B-4E2D-AE92-476DA8D3F1CE}" srcId="{70589E52-9C14-418E-8D93-89AE35F4974A}" destId="{9786D365-1A64-45DD-9140-0D801B5DD874}" srcOrd="2" destOrd="0" parTransId="{BC22A8DC-45F8-4FAC-80F9-3EE64AD9EF98}" sibTransId="{5F360BCA-1E79-47CA-AF3D-D49722023FF9}"/>
    <dgm:cxn modelId="{B62D29EE-020F-4EEF-ACA5-85B97EA5DB06}" type="presOf" srcId="{96AB1BA5-CEE9-4E9B-9685-5A1D08D767FA}" destId="{4956DFB2-9B24-4B36-B58B-31DACB437B8B}" srcOrd="0" destOrd="0" presId="urn:microsoft.com/office/officeart/2005/8/layout/hierarchy1"/>
    <dgm:cxn modelId="{C09CD7F5-AB10-4332-AE58-F04135564C1E}" type="presOf" srcId="{70589E52-9C14-418E-8D93-89AE35F4974A}" destId="{8A34E022-11DB-44E4-A32D-8B1F15D1F741}" srcOrd="0" destOrd="0" presId="urn:microsoft.com/office/officeart/2005/8/layout/hierarchy1"/>
    <dgm:cxn modelId="{CD1676F8-2946-40AC-99E0-8372A9EE1524}" type="presOf" srcId="{A04879C1-00E8-45F7-A737-F75285AAB1F2}" destId="{2308D039-E641-44CF-8210-5C95D0A3A802}" srcOrd="0" destOrd="0" presId="urn:microsoft.com/office/officeart/2005/8/layout/hierarchy1"/>
    <dgm:cxn modelId="{09B6A550-9A98-4275-88AD-FA7AADCF5B09}" type="presParOf" srcId="{8A34E022-11DB-44E4-A32D-8B1F15D1F741}" destId="{8409A703-7B81-47B3-B4AC-BE9859C43840}" srcOrd="0" destOrd="0" presId="urn:microsoft.com/office/officeart/2005/8/layout/hierarchy1"/>
    <dgm:cxn modelId="{0A532A1C-8306-4657-A198-43056A1EBB23}" type="presParOf" srcId="{8409A703-7B81-47B3-B4AC-BE9859C43840}" destId="{7DAF25CE-EAD9-4890-BFE8-013F473D8D10}" srcOrd="0" destOrd="0" presId="urn:microsoft.com/office/officeart/2005/8/layout/hierarchy1"/>
    <dgm:cxn modelId="{B39C0238-501C-4B08-8C09-63F296454D0A}" type="presParOf" srcId="{7DAF25CE-EAD9-4890-BFE8-013F473D8D10}" destId="{1D361E5F-5D3C-4D9A-8F99-FD98A5E91767}" srcOrd="0" destOrd="0" presId="urn:microsoft.com/office/officeart/2005/8/layout/hierarchy1"/>
    <dgm:cxn modelId="{EA85B538-6561-4424-BA73-23AD6F137A17}" type="presParOf" srcId="{7DAF25CE-EAD9-4890-BFE8-013F473D8D10}" destId="{4956DFB2-9B24-4B36-B58B-31DACB437B8B}" srcOrd="1" destOrd="0" presId="urn:microsoft.com/office/officeart/2005/8/layout/hierarchy1"/>
    <dgm:cxn modelId="{AB3B4E2B-04EA-4F67-B161-BD7C3EEB7ED4}" type="presParOf" srcId="{8409A703-7B81-47B3-B4AC-BE9859C43840}" destId="{D626BF8D-3289-4EEB-94F2-B18313E85DC9}" srcOrd="1" destOrd="0" presId="urn:microsoft.com/office/officeart/2005/8/layout/hierarchy1"/>
    <dgm:cxn modelId="{56F0108B-B761-4608-8FF1-CB628111FD33}" type="presParOf" srcId="{8A34E022-11DB-44E4-A32D-8B1F15D1F741}" destId="{4708E5D0-C898-420A-B377-22CF1386E048}" srcOrd="1" destOrd="0" presId="urn:microsoft.com/office/officeart/2005/8/layout/hierarchy1"/>
    <dgm:cxn modelId="{5ECB53F6-28A3-4B43-988D-25656EADB8EA}" type="presParOf" srcId="{4708E5D0-C898-420A-B377-22CF1386E048}" destId="{F5EBF007-A0D4-46AE-B595-1EC1DF163D80}" srcOrd="0" destOrd="0" presId="urn:microsoft.com/office/officeart/2005/8/layout/hierarchy1"/>
    <dgm:cxn modelId="{09F77B2D-A94E-4929-8295-EA111AE0A30B}" type="presParOf" srcId="{F5EBF007-A0D4-46AE-B595-1EC1DF163D80}" destId="{992083F7-69F3-490F-92C7-2F47C6864063}" srcOrd="0" destOrd="0" presId="urn:microsoft.com/office/officeart/2005/8/layout/hierarchy1"/>
    <dgm:cxn modelId="{5963A5FE-EA61-45AE-ADFD-1E28F89CF71E}" type="presParOf" srcId="{F5EBF007-A0D4-46AE-B595-1EC1DF163D80}" destId="{2308D039-E641-44CF-8210-5C95D0A3A802}" srcOrd="1" destOrd="0" presId="urn:microsoft.com/office/officeart/2005/8/layout/hierarchy1"/>
    <dgm:cxn modelId="{7D6ABEE0-2416-41E2-A965-A99D2715076C}" type="presParOf" srcId="{4708E5D0-C898-420A-B377-22CF1386E048}" destId="{927B13DC-0007-447C-9BA4-342062522433}" srcOrd="1" destOrd="0" presId="urn:microsoft.com/office/officeart/2005/8/layout/hierarchy1"/>
    <dgm:cxn modelId="{473E7349-75D4-432E-B314-49A4AE964D2D}" type="presParOf" srcId="{8A34E022-11DB-44E4-A32D-8B1F15D1F741}" destId="{1701663A-177F-4FD4-BF60-5D8C3313D2E0}" srcOrd="2" destOrd="0" presId="urn:microsoft.com/office/officeart/2005/8/layout/hierarchy1"/>
    <dgm:cxn modelId="{FCC0E6D0-6D31-44FE-8CE2-928413F71798}" type="presParOf" srcId="{1701663A-177F-4FD4-BF60-5D8C3313D2E0}" destId="{208639C8-C6D6-4E6B-997F-AD1689669B04}" srcOrd="0" destOrd="0" presId="urn:microsoft.com/office/officeart/2005/8/layout/hierarchy1"/>
    <dgm:cxn modelId="{B9C87436-E604-433C-B67F-914FD28C163C}" type="presParOf" srcId="{208639C8-C6D6-4E6B-997F-AD1689669B04}" destId="{2922ED78-17DB-4B4A-BC1C-203FDDEB6734}" srcOrd="0" destOrd="0" presId="urn:microsoft.com/office/officeart/2005/8/layout/hierarchy1"/>
    <dgm:cxn modelId="{A2593F0F-CF66-4EE7-8014-39DBBF93489D}" type="presParOf" srcId="{208639C8-C6D6-4E6B-997F-AD1689669B04}" destId="{36ECBDB3-B3F8-45C7-9FDD-525040FB3F25}" srcOrd="1" destOrd="0" presId="urn:microsoft.com/office/officeart/2005/8/layout/hierarchy1"/>
    <dgm:cxn modelId="{31290CF5-83FC-4716-8596-F2CE505E5062}" type="presParOf" srcId="{1701663A-177F-4FD4-BF60-5D8C3313D2E0}" destId="{74C55CDC-CB88-4E09-A1B1-A6A5334CDAB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F3ED9-0FC2-45EE-BCDF-7A50FBDD0D57}">
      <dsp:nvSpPr>
        <dsp:cNvPr id="0" name=""/>
        <dsp:cNvSpPr/>
      </dsp:nvSpPr>
      <dsp:spPr>
        <a:xfrm>
          <a:off x="688014" y="429614"/>
          <a:ext cx="1990125" cy="1990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40559D-7777-4AE1-87E6-0047A1D3D701}">
      <dsp:nvSpPr>
        <dsp:cNvPr id="0" name=""/>
        <dsp:cNvSpPr/>
      </dsp:nvSpPr>
      <dsp:spPr>
        <a:xfrm>
          <a:off x="1112139" y="853739"/>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D130FF-18B7-4E45-BAA1-1C49E4A246C4}">
      <dsp:nvSpPr>
        <dsp:cNvPr id="0" name=""/>
        <dsp:cNvSpPr/>
      </dsp:nvSpPr>
      <dsp:spPr>
        <a:xfrm>
          <a:off x="51826" y="3039614"/>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nl-NL" sz="1900" b="1" kern="1200"/>
            <a:t>Resten van naamvallen</a:t>
          </a:r>
          <a:endParaRPr lang="en-US" sz="1900" kern="1200"/>
        </a:p>
      </dsp:txBody>
      <dsp:txXfrm>
        <a:off x="51826" y="3039614"/>
        <a:ext cx="3262500" cy="720000"/>
      </dsp:txXfrm>
    </dsp:sp>
    <dsp:sp modelId="{F8376326-2B59-41B8-8D58-FA766F65CEA1}">
      <dsp:nvSpPr>
        <dsp:cNvPr id="0" name=""/>
        <dsp:cNvSpPr/>
      </dsp:nvSpPr>
      <dsp:spPr>
        <a:xfrm>
          <a:off x="4521452" y="429614"/>
          <a:ext cx="1990125" cy="1990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F5BAA7-8914-4677-83BF-4AB133A44E25}">
      <dsp:nvSpPr>
        <dsp:cNvPr id="0" name=""/>
        <dsp:cNvSpPr/>
      </dsp:nvSpPr>
      <dsp:spPr>
        <a:xfrm>
          <a:off x="4945577" y="853739"/>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46CD51-4DA0-4671-9A31-0F1D29CFDD05}">
      <dsp:nvSpPr>
        <dsp:cNvPr id="0" name=""/>
        <dsp:cNvSpPr/>
      </dsp:nvSpPr>
      <dsp:spPr>
        <a:xfrm>
          <a:off x="3885264" y="3039614"/>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nl-NL" sz="1900" b="1" kern="1200"/>
            <a:t>Genitief</a:t>
          </a:r>
          <a:r>
            <a:rPr lang="nl-NL" sz="1900" kern="1200"/>
            <a:t>: wiens, ’s middags, desnoods, in naam der wet.</a:t>
          </a:r>
          <a:endParaRPr lang="en-US" sz="1900" kern="1200"/>
        </a:p>
      </dsp:txBody>
      <dsp:txXfrm>
        <a:off x="3885264" y="3039614"/>
        <a:ext cx="3262500" cy="720000"/>
      </dsp:txXfrm>
    </dsp:sp>
    <dsp:sp modelId="{192CCF68-E59D-4B65-8540-95603BD90C8C}">
      <dsp:nvSpPr>
        <dsp:cNvPr id="0" name=""/>
        <dsp:cNvSpPr/>
      </dsp:nvSpPr>
      <dsp:spPr>
        <a:xfrm>
          <a:off x="8354889" y="429614"/>
          <a:ext cx="1990125" cy="19901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1976B2-9924-4FF8-8392-BDCBAC7F0D85}">
      <dsp:nvSpPr>
        <dsp:cNvPr id="0" name=""/>
        <dsp:cNvSpPr/>
      </dsp:nvSpPr>
      <dsp:spPr>
        <a:xfrm>
          <a:off x="8779014" y="853739"/>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6EAB15-F4C5-447F-9EBE-FFC17393CE1C}">
      <dsp:nvSpPr>
        <dsp:cNvPr id="0" name=""/>
        <dsp:cNvSpPr/>
      </dsp:nvSpPr>
      <dsp:spPr>
        <a:xfrm>
          <a:off x="7718702" y="3039614"/>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nl-NL" sz="1900" b="1" kern="1200"/>
            <a:t>Datief: </a:t>
          </a:r>
          <a:r>
            <a:rPr lang="nl-NL" sz="1900" kern="1200"/>
            <a:t>ter wille van, ten einde raad, tenslotte, op den duur, van ganser harte.</a:t>
          </a:r>
          <a:endParaRPr lang="en-US" sz="1900" kern="1200"/>
        </a:p>
      </dsp:txBody>
      <dsp:txXfrm>
        <a:off x="7718702" y="3039614"/>
        <a:ext cx="32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018C7-93C2-4C86-89BC-A3B05F986CF4}">
      <dsp:nvSpPr>
        <dsp:cNvPr id="0" name=""/>
        <dsp:cNvSpPr/>
      </dsp:nvSpPr>
      <dsp:spPr>
        <a:xfrm>
          <a:off x="0" y="725"/>
          <a:ext cx="724014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4F60B1-8DD8-4376-BAB7-32F4EF2263F1}">
      <dsp:nvSpPr>
        <dsp:cNvPr id="0" name=""/>
        <dsp:cNvSpPr/>
      </dsp:nvSpPr>
      <dsp:spPr>
        <a:xfrm>
          <a:off x="0" y="725"/>
          <a:ext cx="7240146" cy="11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nl-NL" sz="2600" b="1" kern="1200"/>
            <a:t>Bijwoord - adjectief</a:t>
          </a:r>
          <a:endParaRPr lang="en-US" sz="2600" kern="1200"/>
        </a:p>
      </dsp:txBody>
      <dsp:txXfrm>
        <a:off x="0" y="725"/>
        <a:ext cx="7240146" cy="1188429"/>
      </dsp:txXfrm>
    </dsp:sp>
    <dsp:sp modelId="{FC1938CD-311F-4E46-946B-ADD7DB85D610}">
      <dsp:nvSpPr>
        <dsp:cNvPr id="0" name=""/>
        <dsp:cNvSpPr/>
      </dsp:nvSpPr>
      <dsp:spPr>
        <a:xfrm>
          <a:off x="0" y="1189155"/>
          <a:ext cx="7240146" cy="0"/>
        </a:xfrm>
        <a:prstGeom prst="line">
          <a:avLst/>
        </a:prstGeom>
        <a:solidFill>
          <a:schemeClr val="accent2">
            <a:hueOff val="-642048"/>
            <a:satOff val="7377"/>
            <a:lumOff val="2255"/>
            <a:alphaOff val="0"/>
          </a:schemeClr>
        </a:solidFill>
        <a:ln w="15875" cap="flat" cmpd="sng" algn="ctr">
          <a:solidFill>
            <a:schemeClr val="accent2">
              <a:hueOff val="-642048"/>
              <a:satOff val="7377"/>
              <a:lumOff val="2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25ABB6-8057-4C3F-A0A3-3D269C1F4B35}">
      <dsp:nvSpPr>
        <dsp:cNvPr id="0" name=""/>
        <dsp:cNvSpPr/>
      </dsp:nvSpPr>
      <dsp:spPr>
        <a:xfrm>
          <a:off x="0" y="1189155"/>
          <a:ext cx="7240146" cy="11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nl-NL" sz="2600" kern="1200"/>
            <a:t>Adjectieven kunnen in het Nederlands en het Duits als bijwoord gebruikt worden zonder nadere morfologische markering.</a:t>
          </a:r>
          <a:endParaRPr lang="en-US" sz="2600" kern="1200"/>
        </a:p>
      </dsp:txBody>
      <dsp:txXfrm>
        <a:off x="0" y="1189155"/>
        <a:ext cx="7240146" cy="1188429"/>
      </dsp:txXfrm>
    </dsp:sp>
    <dsp:sp modelId="{2FE236B0-0DF9-46DC-86EB-14BC52DDBC8F}">
      <dsp:nvSpPr>
        <dsp:cNvPr id="0" name=""/>
        <dsp:cNvSpPr/>
      </dsp:nvSpPr>
      <dsp:spPr>
        <a:xfrm>
          <a:off x="0" y="2377585"/>
          <a:ext cx="7240146" cy="0"/>
        </a:xfrm>
        <a:prstGeom prst="line">
          <a:avLst/>
        </a:prstGeom>
        <a:solidFill>
          <a:schemeClr val="accent2">
            <a:hueOff val="-1284095"/>
            <a:satOff val="14753"/>
            <a:lumOff val="4510"/>
            <a:alphaOff val="0"/>
          </a:schemeClr>
        </a:solidFill>
        <a:ln w="15875" cap="flat" cmpd="sng" algn="ctr">
          <a:solidFill>
            <a:schemeClr val="accent2">
              <a:hueOff val="-1284095"/>
              <a:satOff val="14753"/>
              <a:lumOff val="4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0616CA-ECB0-4650-A318-2CFD80D13727}">
      <dsp:nvSpPr>
        <dsp:cNvPr id="0" name=""/>
        <dsp:cNvSpPr/>
      </dsp:nvSpPr>
      <dsp:spPr>
        <a:xfrm>
          <a:off x="0" y="2377585"/>
          <a:ext cx="7240146" cy="11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nl-NL" sz="2600" kern="1200"/>
            <a:t>Wel zijn er een paar voorbeelden van markering van bijwoorden in het Nederlands:</a:t>
          </a:r>
          <a:endParaRPr lang="en-US" sz="2600" kern="1200"/>
        </a:p>
      </dsp:txBody>
      <dsp:txXfrm>
        <a:off x="0" y="2377585"/>
        <a:ext cx="7240146" cy="1188429"/>
      </dsp:txXfrm>
    </dsp:sp>
    <dsp:sp modelId="{F4132EC2-D7F6-40C5-AC9D-938CBDC0D6AC}">
      <dsp:nvSpPr>
        <dsp:cNvPr id="0" name=""/>
        <dsp:cNvSpPr/>
      </dsp:nvSpPr>
      <dsp:spPr>
        <a:xfrm>
          <a:off x="0" y="3566014"/>
          <a:ext cx="7240146" cy="0"/>
        </a:xfrm>
        <a:prstGeom prst="line">
          <a:avLst/>
        </a:prstGeom>
        <a:solidFill>
          <a:schemeClr val="accent2">
            <a:hueOff val="-1926143"/>
            <a:satOff val="22130"/>
            <a:lumOff val="6764"/>
            <a:alphaOff val="0"/>
          </a:schemeClr>
        </a:solidFill>
        <a:ln w="15875" cap="flat" cmpd="sng" algn="ctr">
          <a:solidFill>
            <a:schemeClr val="accent2">
              <a:hueOff val="-1926143"/>
              <a:satOff val="22130"/>
              <a:lumOff val="67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F790AD-2815-4393-8444-D154B8544F55}">
      <dsp:nvSpPr>
        <dsp:cNvPr id="0" name=""/>
        <dsp:cNvSpPr/>
      </dsp:nvSpPr>
      <dsp:spPr>
        <a:xfrm>
          <a:off x="0" y="3566014"/>
          <a:ext cx="7240146" cy="11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nl-NL" sz="2600" b="1" i="1" kern="1200"/>
            <a:t>-wijs: </a:t>
          </a:r>
          <a:r>
            <a:rPr lang="nl-NL" sz="2600" i="1" kern="1200"/>
            <a:t>mogelijkerwijs, logischerwijs…</a:t>
          </a:r>
          <a:endParaRPr lang="en-US" sz="2600" kern="1200"/>
        </a:p>
      </dsp:txBody>
      <dsp:txXfrm>
        <a:off x="0" y="3566014"/>
        <a:ext cx="7240146" cy="1188429"/>
      </dsp:txXfrm>
    </dsp:sp>
    <dsp:sp modelId="{965C7549-C2A7-42C2-8005-AE8CC869DFC2}">
      <dsp:nvSpPr>
        <dsp:cNvPr id="0" name=""/>
        <dsp:cNvSpPr/>
      </dsp:nvSpPr>
      <dsp:spPr>
        <a:xfrm>
          <a:off x="0" y="4754444"/>
          <a:ext cx="7240146" cy="0"/>
        </a:xfrm>
        <a:prstGeom prst="line">
          <a:avLst/>
        </a:prstGeom>
        <a:solidFill>
          <a:schemeClr val="accent2">
            <a:hueOff val="-2568191"/>
            <a:satOff val="29507"/>
            <a:lumOff val="9019"/>
            <a:alphaOff val="0"/>
          </a:schemeClr>
        </a:solidFill>
        <a:ln w="15875" cap="flat" cmpd="sng" algn="ctr">
          <a:solidFill>
            <a:schemeClr val="accent2">
              <a:hueOff val="-2568191"/>
              <a:satOff val="29507"/>
              <a:lumOff val="90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64529-20EC-4693-A09C-08DE4AE8A515}">
      <dsp:nvSpPr>
        <dsp:cNvPr id="0" name=""/>
        <dsp:cNvSpPr/>
      </dsp:nvSpPr>
      <dsp:spPr>
        <a:xfrm>
          <a:off x="0" y="4754444"/>
          <a:ext cx="7240146" cy="11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nl-NL" sz="2600" b="1" i="1" kern="1200"/>
            <a:t>-s: </a:t>
          </a:r>
          <a:r>
            <a:rPr lang="nl-NL" sz="2600" i="1" kern="1200"/>
            <a:t>dagelijks, tevergeefs, anders, doorgaans</a:t>
          </a:r>
          <a:endParaRPr lang="en-US" sz="2600" kern="1200"/>
        </a:p>
      </dsp:txBody>
      <dsp:txXfrm>
        <a:off x="0" y="4754444"/>
        <a:ext cx="7240146" cy="11884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0C885-8022-4772-B0D6-FE17FE212AC3}">
      <dsp:nvSpPr>
        <dsp:cNvPr id="0" name=""/>
        <dsp:cNvSpPr/>
      </dsp:nvSpPr>
      <dsp:spPr>
        <a:xfrm>
          <a:off x="0" y="2902"/>
          <a:ext cx="724014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00588-FA10-4454-951D-17A0841415CE}">
      <dsp:nvSpPr>
        <dsp:cNvPr id="0" name=""/>
        <dsp:cNvSpPr/>
      </dsp:nvSpPr>
      <dsp:spPr>
        <a:xfrm>
          <a:off x="0" y="2902"/>
          <a:ext cx="7240146" cy="98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b="1" kern="1200"/>
            <a:t>Onpersoonlijke constructies</a:t>
          </a:r>
          <a:endParaRPr lang="en-US" sz="2200" kern="1200"/>
        </a:p>
      </dsp:txBody>
      <dsp:txXfrm>
        <a:off x="0" y="2902"/>
        <a:ext cx="7240146" cy="989632"/>
      </dsp:txXfrm>
    </dsp:sp>
    <dsp:sp modelId="{5FFC9F44-A6DD-4470-A771-44F7583B01DB}">
      <dsp:nvSpPr>
        <dsp:cNvPr id="0" name=""/>
        <dsp:cNvSpPr/>
      </dsp:nvSpPr>
      <dsp:spPr>
        <a:xfrm>
          <a:off x="0" y="992534"/>
          <a:ext cx="7240146" cy="0"/>
        </a:xfrm>
        <a:prstGeom prst="line">
          <a:avLst/>
        </a:prstGeom>
        <a:solidFill>
          <a:schemeClr val="accent2">
            <a:hueOff val="-513638"/>
            <a:satOff val="5901"/>
            <a:lumOff val="1804"/>
            <a:alphaOff val="0"/>
          </a:schemeClr>
        </a:solidFill>
        <a:ln w="15875" cap="flat" cmpd="sng" algn="ctr">
          <a:solidFill>
            <a:schemeClr val="accent2">
              <a:hueOff val="-513638"/>
              <a:satOff val="5901"/>
              <a:lumOff val="18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33626-4562-446F-8CEF-BACECF4FDA35}">
      <dsp:nvSpPr>
        <dsp:cNvPr id="0" name=""/>
        <dsp:cNvSpPr/>
      </dsp:nvSpPr>
      <dsp:spPr>
        <a:xfrm>
          <a:off x="0" y="992534"/>
          <a:ext cx="7240146" cy="98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a:t>Het Engels heeft een sterke tendens om onpersoonlijke subjecten te vermijden.</a:t>
          </a:r>
          <a:endParaRPr lang="en-US" sz="2200" kern="1200"/>
        </a:p>
      </dsp:txBody>
      <dsp:txXfrm>
        <a:off x="0" y="992534"/>
        <a:ext cx="7240146" cy="989632"/>
      </dsp:txXfrm>
    </dsp:sp>
    <dsp:sp modelId="{96A4129F-CA3A-4E12-89F5-636986A5F388}">
      <dsp:nvSpPr>
        <dsp:cNvPr id="0" name=""/>
        <dsp:cNvSpPr/>
      </dsp:nvSpPr>
      <dsp:spPr>
        <a:xfrm>
          <a:off x="0" y="1982167"/>
          <a:ext cx="7240146" cy="0"/>
        </a:xfrm>
        <a:prstGeom prst="line">
          <a:avLst/>
        </a:prstGeom>
        <a:solidFill>
          <a:schemeClr val="accent2">
            <a:hueOff val="-1027276"/>
            <a:satOff val="11803"/>
            <a:lumOff val="3608"/>
            <a:alphaOff val="0"/>
          </a:schemeClr>
        </a:solidFill>
        <a:ln w="15875" cap="flat" cmpd="sng" algn="ctr">
          <a:solidFill>
            <a:schemeClr val="accent2">
              <a:hueOff val="-1027276"/>
              <a:satOff val="11803"/>
              <a:lumOff val="3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9FEEE-27E4-453F-914C-768AC858389D}">
      <dsp:nvSpPr>
        <dsp:cNvPr id="0" name=""/>
        <dsp:cNvSpPr/>
      </dsp:nvSpPr>
      <dsp:spPr>
        <a:xfrm>
          <a:off x="0" y="1982167"/>
          <a:ext cx="7240146" cy="98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a:t>Alle drie talen hebben atmosferische onpersoonlijke werkwoorden, maar het Engels heeft  slechts een kleine subset.</a:t>
          </a:r>
          <a:endParaRPr lang="en-US" sz="2200" kern="1200"/>
        </a:p>
      </dsp:txBody>
      <dsp:txXfrm>
        <a:off x="0" y="1982167"/>
        <a:ext cx="7240146" cy="989632"/>
      </dsp:txXfrm>
    </dsp:sp>
    <dsp:sp modelId="{A447460D-C120-4B3C-BC30-873CF4B306C0}">
      <dsp:nvSpPr>
        <dsp:cNvPr id="0" name=""/>
        <dsp:cNvSpPr/>
      </dsp:nvSpPr>
      <dsp:spPr>
        <a:xfrm>
          <a:off x="0" y="2971799"/>
          <a:ext cx="7240146" cy="0"/>
        </a:xfrm>
        <a:prstGeom prst="line">
          <a:avLst/>
        </a:prstGeom>
        <a:solidFill>
          <a:schemeClr val="accent2">
            <a:hueOff val="-1540915"/>
            <a:satOff val="17704"/>
            <a:lumOff val="5411"/>
            <a:alphaOff val="0"/>
          </a:schemeClr>
        </a:solidFill>
        <a:ln w="15875" cap="flat" cmpd="sng" algn="ctr">
          <a:solidFill>
            <a:schemeClr val="accent2">
              <a:hueOff val="-1540915"/>
              <a:satOff val="17704"/>
              <a:lumOff val="54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2D64BB-19A1-4683-98AD-748961812EF1}">
      <dsp:nvSpPr>
        <dsp:cNvPr id="0" name=""/>
        <dsp:cNvSpPr/>
      </dsp:nvSpPr>
      <dsp:spPr>
        <a:xfrm>
          <a:off x="0" y="2971800"/>
          <a:ext cx="7240146" cy="98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a:t>(</a:t>
          </a:r>
          <a:r>
            <a:rPr lang="nl-NL" sz="2200" i="1" kern="1200"/>
            <a:t>stormen - ??storm, bliksemen - *lightning)</a:t>
          </a:r>
          <a:endParaRPr lang="en-US" sz="2200" kern="1200"/>
        </a:p>
      </dsp:txBody>
      <dsp:txXfrm>
        <a:off x="0" y="2971800"/>
        <a:ext cx="7240146" cy="989632"/>
      </dsp:txXfrm>
    </dsp:sp>
    <dsp:sp modelId="{62EBD91A-D2FD-4E38-B7C4-9D64F385C978}">
      <dsp:nvSpPr>
        <dsp:cNvPr id="0" name=""/>
        <dsp:cNvSpPr/>
      </dsp:nvSpPr>
      <dsp:spPr>
        <a:xfrm>
          <a:off x="0" y="3961432"/>
          <a:ext cx="7240146" cy="0"/>
        </a:xfrm>
        <a:prstGeom prst="line">
          <a:avLst/>
        </a:prstGeom>
        <a:solidFill>
          <a:schemeClr val="accent2">
            <a:hueOff val="-2054553"/>
            <a:satOff val="23606"/>
            <a:lumOff val="7215"/>
            <a:alphaOff val="0"/>
          </a:schemeClr>
        </a:solidFill>
        <a:ln w="15875" cap="flat" cmpd="sng" algn="ctr">
          <a:solidFill>
            <a:schemeClr val="accent2">
              <a:hueOff val="-2054553"/>
              <a:satOff val="23606"/>
              <a:lumOff val="72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6B75A9-BD7D-4C6E-9853-59E54BB47582}">
      <dsp:nvSpPr>
        <dsp:cNvPr id="0" name=""/>
        <dsp:cNvSpPr/>
      </dsp:nvSpPr>
      <dsp:spPr>
        <a:xfrm>
          <a:off x="0" y="3961432"/>
          <a:ext cx="7240146" cy="98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a:t>Duits en Nederlands hebben </a:t>
          </a:r>
          <a:r>
            <a:rPr lang="nl-NL" sz="2200" b="1" kern="1200"/>
            <a:t>onpersoonlijke passieven</a:t>
          </a:r>
          <a:r>
            <a:rPr lang="nl-NL" sz="2200" kern="1200"/>
            <a:t>, het Engels niet:</a:t>
          </a:r>
          <a:endParaRPr lang="en-US" sz="2200" kern="1200"/>
        </a:p>
      </dsp:txBody>
      <dsp:txXfrm>
        <a:off x="0" y="3961432"/>
        <a:ext cx="7240146" cy="989632"/>
      </dsp:txXfrm>
    </dsp:sp>
    <dsp:sp modelId="{05207F93-B377-4620-A945-5C77C16E5402}">
      <dsp:nvSpPr>
        <dsp:cNvPr id="0" name=""/>
        <dsp:cNvSpPr/>
      </dsp:nvSpPr>
      <dsp:spPr>
        <a:xfrm>
          <a:off x="0" y="4951065"/>
          <a:ext cx="7240146" cy="0"/>
        </a:xfrm>
        <a:prstGeom prst="line">
          <a:avLst/>
        </a:prstGeom>
        <a:solidFill>
          <a:schemeClr val="accent2">
            <a:hueOff val="-2568191"/>
            <a:satOff val="29507"/>
            <a:lumOff val="9019"/>
            <a:alphaOff val="0"/>
          </a:schemeClr>
        </a:solidFill>
        <a:ln w="15875" cap="flat" cmpd="sng" algn="ctr">
          <a:solidFill>
            <a:schemeClr val="accent2">
              <a:hueOff val="-2568191"/>
              <a:satOff val="29507"/>
              <a:lumOff val="90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41D3B9-6DF5-4005-9588-BD5D3136B030}">
      <dsp:nvSpPr>
        <dsp:cNvPr id="0" name=""/>
        <dsp:cNvSpPr/>
      </dsp:nvSpPr>
      <dsp:spPr>
        <a:xfrm>
          <a:off x="0" y="4951065"/>
          <a:ext cx="7240146" cy="98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i="1" kern="1200"/>
            <a:t>Er werd veel gelachen. Aan tafel mag niet gerookt worden. </a:t>
          </a:r>
          <a:endParaRPr lang="en-US" sz="2200" kern="1200"/>
        </a:p>
      </dsp:txBody>
      <dsp:txXfrm>
        <a:off x="0" y="4951065"/>
        <a:ext cx="7240146" cy="9896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99FC5-FDD9-4872-BF1C-1DFB9C8D62BD}">
      <dsp:nvSpPr>
        <dsp:cNvPr id="0" name=""/>
        <dsp:cNvSpPr/>
      </dsp:nvSpPr>
      <dsp:spPr>
        <a:xfrm>
          <a:off x="0" y="143124"/>
          <a:ext cx="5641974" cy="22815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b="1" kern="1200"/>
            <a:t>Woordvolgorde</a:t>
          </a:r>
          <a:endParaRPr lang="en-US" sz="2500" kern="1200"/>
        </a:p>
      </dsp:txBody>
      <dsp:txXfrm>
        <a:off x="111374" y="254498"/>
        <a:ext cx="5419226" cy="2058752"/>
      </dsp:txXfrm>
    </dsp:sp>
    <dsp:sp modelId="{EE4F8B63-E937-444E-A72A-696C5973E8F8}">
      <dsp:nvSpPr>
        <dsp:cNvPr id="0" name=""/>
        <dsp:cNvSpPr/>
      </dsp:nvSpPr>
      <dsp:spPr>
        <a:xfrm>
          <a:off x="0" y="2496625"/>
          <a:ext cx="5641974" cy="2281500"/>
        </a:xfrm>
        <a:prstGeom prst="roundRect">
          <a:avLst/>
        </a:prstGeom>
        <a:solidFill>
          <a:schemeClr val="accent5">
            <a:hueOff val="29384"/>
            <a:satOff val="-7104"/>
            <a:lumOff val="-12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kern="1200"/>
            <a:t>Ondanks het naamvalverlies is het Nederlands verrassend dicht bij het Duits gebleven wat betreft </a:t>
          </a:r>
          <a:r>
            <a:rPr lang="nl-NL" sz="2500" b="1" kern="1200"/>
            <a:t>de regelmaat van zijn</a:t>
          </a:r>
          <a:r>
            <a:rPr lang="nl-NL" sz="2500" kern="1200"/>
            <a:t> </a:t>
          </a:r>
          <a:r>
            <a:rPr lang="nl-NL" sz="2500" b="1" kern="1200"/>
            <a:t>basisvolgorde</a:t>
          </a:r>
          <a:r>
            <a:rPr lang="nl-NL" sz="2500" kern="1200"/>
            <a:t> (tangconstructie, V2 voor de persoonsvorm in de hoofdzin, werkwoord aan het eind in de bijzin).</a:t>
          </a:r>
          <a:endParaRPr lang="en-US" sz="2500" kern="1200"/>
        </a:p>
      </dsp:txBody>
      <dsp:txXfrm>
        <a:off x="111374" y="2607999"/>
        <a:ext cx="5419226" cy="2058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61E5F-5D3C-4D9A-8F99-FD98A5E91767}">
      <dsp:nvSpPr>
        <dsp:cNvPr id="0" name=""/>
        <dsp:cNvSpPr/>
      </dsp:nvSpPr>
      <dsp:spPr>
        <a:xfrm>
          <a:off x="0" y="920795"/>
          <a:ext cx="2874500" cy="18253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56DFB2-9B24-4B36-B58B-31DACB437B8B}">
      <dsp:nvSpPr>
        <dsp:cNvPr id="0" name=""/>
        <dsp:cNvSpPr/>
      </dsp:nvSpPr>
      <dsp:spPr>
        <a:xfrm>
          <a:off x="319388" y="1224214"/>
          <a:ext cx="2874500" cy="18253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a:t>1. </a:t>
          </a:r>
          <a:r>
            <a:rPr lang="nl-NL" sz="2000" kern="1200"/>
            <a:t>De </a:t>
          </a:r>
          <a:r>
            <a:rPr lang="nl-NL" sz="2000" b="1" kern="1200"/>
            <a:t>V2-positie</a:t>
          </a:r>
          <a:r>
            <a:rPr lang="nl-NL" sz="2000" kern="1200"/>
            <a:t> hoort tot de markante eigenschappen van de Germaanse talen en tot de vroegste stadia van de Germaanse talen. </a:t>
          </a:r>
          <a:endParaRPr lang="en-US" sz="2000" kern="1200"/>
        </a:p>
      </dsp:txBody>
      <dsp:txXfrm>
        <a:off x="372849" y="1277675"/>
        <a:ext cx="2767578" cy="1718385"/>
      </dsp:txXfrm>
    </dsp:sp>
    <dsp:sp modelId="{992083F7-69F3-490F-92C7-2F47C6864063}">
      <dsp:nvSpPr>
        <dsp:cNvPr id="0" name=""/>
        <dsp:cNvSpPr/>
      </dsp:nvSpPr>
      <dsp:spPr>
        <a:xfrm>
          <a:off x="3513278" y="920795"/>
          <a:ext cx="2874500" cy="18253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08D039-E641-44CF-8210-5C95D0A3A802}">
      <dsp:nvSpPr>
        <dsp:cNvPr id="0" name=""/>
        <dsp:cNvSpPr/>
      </dsp:nvSpPr>
      <dsp:spPr>
        <a:xfrm>
          <a:off x="3832667" y="1224214"/>
          <a:ext cx="2874500" cy="18253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a:t>2.</a:t>
          </a:r>
          <a:r>
            <a:rPr lang="nl-NL" sz="2000" kern="1200"/>
            <a:t> Andere, typisch Germaanse eigenschap = </a:t>
          </a:r>
          <a:r>
            <a:rPr lang="nl-NL" sz="2000" b="1" kern="1200"/>
            <a:t>SOV</a:t>
          </a:r>
          <a:r>
            <a:rPr lang="nl-NL" sz="2000" kern="1200"/>
            <a:t>-woordvolgorde in de bijzin, wat ook tot de vroegste stadia van de Germaanse talen hoort.</a:t>
          </a:r>
          <a:endParaRPr lang="en-US" sz="2000" kern="1200"/>
        </a:p>
      </dsp:txBody>
      <dsp:txXfrm>
        <a:off x="3886128" y="1277675"/>
        <a:ext cx="2767578" cy="1718385"/>
      </dsp:txXfrm>
    </dsp:sp>
    <dsp:sp modelId="{2922ED78-17DB-4B4A-BC1C-203FDDEB6734}">
      <dsp:nvSpPr>
        <dsp:cNvPr id="0" name=""/>
        <dsp:cNvSpPr/>
      </dsp:nvSpPr>
      <dsp:spPr>
        <a:xfrm>
          <a:off x="7026556" y="920795"/>
          <a:ext cx="2874500" cy="18253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ECBDB3-B3F8-45C7-9FDD-525040FB3F25}">
      <dsp:nvSpPr>
        <dsp:cNvPr id="0" name=""/>
        <dsp:cNvSpPr/>
      </dsp:nvSpPr>
      <dsp:spPr>
        <a:xfrm>
          <a:off x="7345945" y="1224214"/>
          <a:ext cx="2874500" cy="18253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N.B. In het Engels en het Afrikaans, Jiddisch en IJslands is er geen SOV meer.</a:t>
          </a:r>
          <a:endParaRPr lang="en-US" sz="2000" kern="1200"/>
        </a:p>
      </dsp:txBody>
      <dsp:txXfrm>
        <a:off x="7399406" y="1277675"/>
        <a:ext cx="2767578" cy="171838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EB91B-909E-448B-A40B-A3AE42E194AA}" type="datetimeFigureOut">
              <a:rPr lang="it-IT" smtClean="0"/>
              <a:t>16/11/2022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14FD7-7BCB-42D5-AEA5-553C559080A4}" type="slidenum">
              <a:rPr lang="it-IT" smtClean="0"/>
              <a:t>‹N›</a:t>
            </a:fld>
            <a:endParaRPr lang="it-IT"/>
          </a:p>
        </p:txBody>
      </p:sp>
    </p:spTree>
    <p:extLst>
      <p:ext uri="{BB962C8B-B14F-4D97-AF65-F5344CB8AC3E}">
        <p14:creationId xmlns:p14="http://schemas.microsoft.com/office/powerpoint/2010/main" val="311389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B214FD7-7BCB-42D5-AEA5-553C559080A4}" type="slidenum">
              <a:rPr lang="it-IT" smtClean="0"/>
              <a:t>1</a:t>
            </a:fld>
            <a:endParaRPr lang="it-IT"/>
          </a:p>
        </p:txBody>
      </p:sp>
    </p:spTree>
    <p:extLst>
      <p:ext uri="{BB962C8B-B14F-4D97-AF65-F5344CB8AC3E}">
        <p14:creationId xmlns:p14="http://schemas.microsoft.com/office/powerpoint/2010/main" val="3681625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IT abbiamo si passivanti: in NL si usa ‘</a:t>
            </a:r>
            <a:r>
              <a:rPr lang="it-IT" dirty="0" err="1"/>
              <a:t>er</a:t>
            </a:r>
            <a:r>
              <a:rPr lang="it-IT" dirty="0"/>
              <a:t>’ e ‘men’</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760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Is</a:t>
            </a:r>
            <a:r>
              <a:rPr lang="it-IT" dirty="0"/>
              <a:t> </a:t>
            </a:r>
            <a:r>
              <a:rPr lang="it-IT" dirty="0" err="1"/>
              <a:t>het</a:t>
            </a:r>
            <a:r>
              <a:rPr lang="it-IT" dirty="0"/>
              <a:t> </a:t>
            </a:r>
            <a:r>
              <a:rPr lang="it-IT" dirty="0" err="1"/>
              <a:t>een</a:t>
            </a:r>
            <a:r>
              <a:rPr lang="it-IT" dirty="0"/>
              <a:t> </a:t>
            </a:r>
            <a:r>
              <a:rPr lang="it-IT" dirty="0" err="1"/>
              <a:t>goed</a:t>
            </a:r>
            <a:r>
              <a:rPr lang="it-IT" dirty="0"/>
              <a:t> </a:t>
            </a:r>
            <a:r>
              <a:rPr lang="it-IT" dirty="0" err="1"/>
              <a:t>bericht</a:t>
            </a:r>
            <a:r>
              <a:rPr lang="it-IT" dirty="0"/>
              <a:t> </a:t>
            </a:r>
            <a:r>
              <a:rPr lang="it-IT" dirty="0" err="1"/>
              <a:t>dat</a:t>
            </a:r>
            <a:r>
              <a:rPr lang="it-IT" dirty="0"/>
              <a:t> </a:t>
            </a:r>
            <a:r>
              <a:rPr lang="it-IT" dirty="0" err="1"/>
              <a:t>jullie</a:t>
            </a:r>
            <a:r>
              <a:rPr lang="it-IT" dirty="0"/>
              <a:t> </a:t>
            </a:r>
            <a:r>
              <a:rPr lang="it-IT" dirty="0" err="1"/>
              <a:t>geen</a:t>
            </a:r>
            <a:r>
              <a:rPr lang="it-IT" dirty="0"/>
              <a:t> </a:t>
            </a:r>
            <a:r>
              <a:rPr lang="it-IT" dirty="0" err="1"/>
              <a:t>sterke</a:t>
            </a:r>
            <a:r>
              <a:rPr lang="it-IT" dirty="0"/>
              <a:t> </a:t>
            </a:r>
            <a:r>
              <a:rPr lang="it-IT" dirty="0" err="1"/>
              <a:t>werkwoorden</a:t>
            </a:r>
            <a:r>
              <a:rPr lang="it-IT" dirty="0"/>
              <a:t> </a:t>
            </a:r>
            <a:r>
              <a:rPr lang="it-IT" dirty="0" err="1"/>
              <a:t>hoeven</a:t>
            </a:r>
            <a:r>
              <a:rPr lang="it-IT" dirty="0"/>
              <a:t> te </a:t>
            </a:r>
            <a:r>
              <a:rPr lang="it-IT" dirty="0" err="1"/>
              <a:t>leren</a:t>
            </a:r>
            <a:r>
              <a:rPr lang="it-IT" dirty="0"/>
              <a:t>? </a:t>
            </a:r>
          </a:p>
          <a:p>
            <a:r>
              <a:rPr lang="it-IT" dirty="0"/>
              <a:t>In </a:t>
            </a:r>
            <a:r>
              <a:rPr lang="it-IT" dirty="0" err="1"/>
              <a:t>het</a:t>
            </a:r>
            <a:r>
              <a:rPr lang="it-IT" dirty="0"/>
              <a:t> EN </a:t>
            </a:r>
            <a:r>
              <a:rPr lang="it-IT" dirty="0" err="1"/>
              <a:t>hebben</a:t>
            </a:r>
            <a:r>
              <a:rPr lang="it-IT" dirty="0"/>
              <a:t> </a:t>
            </a:r>
            <a:r>
              <a:rPr lang="it-IT" dirty="0" err="1"/>
              <a:t>jullie</a:t>
            </a:r>
            <a:r>
              <a:rPr lang="it-IT" dirty="0"/>
              <a:t> die </a:t>
            </a:r>
            <a:r>
              <a:rPr lang="it-IT" dirty="0" err="1"/>
              <a:t>geleerd</a:t>
            </a:r>
            <a:endParaRPr lang="it-IT" dirty="0"/>
          </a:p>
          <a:p>
            <a:r>
              <a:rPr lang="it-IT" dirty="0" err="1"/>
              <a:t>Zij</a:t>
            </a:r>
            <a:r>
              <a:rPr lang="it-IT" dirty="0"/>
              <a:t> </a:t>
            </a:r>
            <a:r>
              <a:rPr lang="it-IT" dirty="0" err="1"/>
              <a:t>zijn</a:t>
            </a:r>
            <a:r>
              <a:rPr lang="it-IT" dirty="0"/>
              <a:t> </a:t>
            </a:r>
            <a:r>
              <a:rPr lang="it-IT" dirty="0" err="1"/>
              <a:t>niet</a:t>
            </a:r>
            <a:r>
              <a:rPr lang="it-IT" dirty="0"/>
              <a:t> </a:t>
            </a:r>
            <a:r>
              <a:rPr lang="it-IT" dirty="0" err="1"/>
              <a:t>zo</a:t>
            </a:r>
            <a:r>
              <a:rPr lang="it-IT" dirty="0"/>
              <a:t> </a:t>
            </a:r>
            <a:r>
              <a:rPr lang="it-IT" dirty="0" err="1"/>
              <a:t>dramatisch</a:t>
            </a:r>
            <a:r>
              <a:rPr lang="it-IT" dirty="0"/>
              <a:t>, </a:t>
            </a:r>
            <a:r>
              <a:rPr lang="it-IT" dirty="0" err="1"/>
              <a:t>waarom</a:t>
            </a:r>
            <a:r>
              <a:rPr lang="it-IT" dirty="0"/>
              <a:t>? </a:t>
            </a:r>
            <a:r>
              <a:rPr lang="it-IT" dirty="0" err="1"/>
              <a:t>Het</a:t>
            </a:r>
            <a:r>
              <a:rPr lang="it-IT" dirty="0"/>
              <a:t> </a:t>
            </a:r>
            <a:r>
              <a:rPr lang="it-IT" dirty="0" err="1"/>
              <a:t>zit</a:t>
            </a:r>
            <a:r>
              <a:rPr lang="it-IT" dirty="0"/>
              <a:t> </a:t>
            </a:r>
            <a:r>
              <a:rPr lang="it-IT" dirty="0" err="1"/>
              <a:t>veel</a:t>
            </a:r>
            <a:r>
              <a:rPr lang="it-IT" dirty="0"/>
              <a:t> </a:t>
            </a:r>
            <a:r>
              <a:rPr lang="it-IT" dirty="0" err="1"/>
              <a:t>regelmaat</a:t>
            </a:r>
            <a:r>
              <a:rPr lang="it-IT" dirty="0"/>
              <a:t> in de </a:t>
            </a:r>
            <a:r>
              <a:rPr lang="it-IT" dirty="0" err="1"/>
              <a:t>onregelmatige</a:t>
            </a:r>
            <a:r>
              <a:rPr lang="it-IT" dirty="0"/>
              <a:t> </a:t>
            </a:r>
            <a:r>
              <a:rPr lang="it-IT" dirty="0" err="1"/>
              <a:t>werkwoorden</a:t>
            </a:r>
            <a:r>
              <a:rPr lang="it-IT" dirty="0"/>
              <a:t> </a:t>
            </a:r>
            <a:r>
              <a:rPr lang="it-IT" dirty="0" err="1"/>
              <a:t>ij</a:t>
            </a:r>
            <a:r>
              <a:rPr lang="it-IT" dirty="0"/>
              <a:t> – e </a:t>
            </a:r>
          </a:p>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53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NL </a:t>
            </a:r>
            <a:r>
              <a:rPr lang="it-IT" dirty="0" err="1"/>
              <a:t>is</a:t>
            </a:r>
            <a:r>
              <a:rPr lang="it-IT" dirty="0"/>
              <a:t> </a:t>
            </a:r>
            <a:r>
              <a:rPr lang="it-IT" dirty="0" err="1"/>
              <a:t>dichter</a:t>
            </a:r>
            <a:r>
              <a:rPr lang="it-IT" dirty="0"/>
              <a:t> </a:t>
            </a:r>
            <a:r>
              <a:rPr lang="it-IT" dirty="0" err="1"/>
              <a:t>gebleven</a:t>
            </a:r>
            <a:r>
              <a:rPr lang="it-IT" dirty="0"/>
              <a:t> </a:t>
            </a:r>
            <a:r>
              <a:rPr lang="it-IT" dirty="0" err="1"/>
              <a:t>aan</a:t>
            </a:r>
            <a:r>
              <a:rPr lang="it-IT" dirty="0"/>
              <a:t> </a:t>
            </a:r>
            <a:r>
              <a:rPr lang="it-IT" dirty="0" err="1"/>
              <a:t>het</a:t>
            </a:r>
            <a:r>
              <a:rPr lang="it-IT" dirty="0"/>
              <a:t> DE</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318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indent="-228600">
              <a:buAutoNum type="arabicPeriod"/>
            </a:pPr>
            <a:r>
              <a:rPr lang="it-IT" dirty="0" err="1"/>
              <a:t>Niet</a:t>
            </a:r>
            <a:r>
              <a:rPr lang="it-IT" dirty="0"/>
              <a:t>. </a:t>
            </a:r>
            <a:r>
              <a:rPr lang="it-IT" dirty="0" err="1"/>
              <a:t>Waarom</a:t>
            </a:r>
            <a:r>
              <a:rPr lang="it-IT" dirty="0"/>
              <a:t>? </a:t>
            </a:r>
            <a:r>
              <a:rPr lang="it-IT" dirty="0" err="1"/>
              <a:t>Wij</a:t>
            </a:r>
            <a:r>
              <a:rPr lang="it-IT" dirty="0"/>
              <a:t> </a:t>
            </a:r>
            <a:r>
              <a:rPr lang="it-IT" dirty="0" err="1"/>
              <a:t>hebben</a:t>
            </a:r>
            <a:r>
              <a:rPr lang="it-IT" dirty="0"/>
              <a:t> 5 </a:t>
            </a:r>
            <a:r>
              <a:rPr lang="it-IT" dirty="0" err="1"/>
              <a:t>letters</a:t>
            </a:r>
            <a:r>
              <a:rPr lang="it-IT" dirty="0"/>
              <a:t> en 17 </a:t>
            </a:r>
            <a:r>
              <a:rPr lang="it-IT" dirty="0" err="1"/>
              <a:t>klanken</a:t>
            </a:r>
            <a:r>
              <a:rPr lang="it-IT" dirty="0"/>
              <a:t>. </a:t>
            </a:r>
            <a:r>
              <a:rPr lang="it-IT" dirty="0" err="1"/>
              <a:t>Het</a:t>
            </a:r>
            <a:r>
              <a:rPr lang="it-IT" dirty="0"/>
              <a:t> EN </a:t>
            </a:r>
            <a:r>
              <a:rPr lang="it-IT" dirty="0" err="1"/>
              <a:t>heeft</a:t>
            </a:r>
            <a:r>
              <a:rPr lang="it-IT" dirty="0"/>
              <a:t> 19 </a:t>
            </a:r>
            <a:r>
              <a:rPr lang="it-IT" dirty="0" err="1"/>
              <a:t>klanken</a:t>
            </a:r>
            <a:endParaRPr lang="it-IT" dirty="0"/>
          </a:p>
          <a:p>
            <a:pPr marL="228600" indent="-228600">
              <a:buAutoNum type="arabicPeriod"/>
            </a:pPr>
            <a:r>
              <a:rPr lang="it-IT" dirty="0"/>
              <a:t>WAAR</a:t>
            </a:r>
          </a:p>
          <a:p>
            <a:pPr marL="228600" indent="-228600">
              <a:buAutoNum type="arabicPeriod"/>
            </a:pPr>
            <a:r>
              <a:rPr lang="it-IT" dirty="0"/>
              <a:t>Per esempio: </a:t>
            </a:r>
            <a:r>
              <a:rPr lang="it-IT" dirty="0" err="1"/>
              <a:t>drinken</a:t>
            </a:r>
            <a:r>
              <a:rPr lang="it-IT" dirty="0"/>
              <a:t> </a:t>
            </a:r>
            <a:r>
              <a:rPr lang="it-IT" dirty="0" err="1"/>
              <a:t>is</a:t>
            </a:r>
            <a:r>
              <a:rPr lang="it-IT" dirty="0"/>
              <a:t> </a:t>
            </a:r>
            <a:r>
              <a:rPr lang="it-IT" dirty="0" err="1"/>
              <a:t>het</a:t>
            </a:r>
            <a:r>
              <a:rPr lang="it-IT" dirty="0"/>
              <a:t> </a:t>
            </a:r>
            <a:r>
              <a:rPr lang="it-IT" dirty="0" err="1"/>
              <a:t>werkwoord</a:t>
            </a:r>
            <a:r>
              <a:rPr lang="it-IT" dirty="0"/>
              <a:t>, </a:t>
            </a:r>
            <a:r>
              <a:rPr lang="it-IT" dirty="0" err="1"/>
              <a:t>drank</a:t>
            </a:r>
            <a:r>
              <a:rPr lang="it-IT" dirty="0"/>
              <a:t> </a:t>
            </a:r>
            <a:r>
              <a:rPr lang="it-IT" dirty="0" err="1"/>
              <a:t>is</a:t>
            </a:r>
            <a:r>
              <a:rPr lang="it-IT" dirty="0"/>
              <a:t> </a:t>
            </a:r>
            <a:r>
              <a:rPr lang="it-IT" dirty="0" err="1"/>
              <a:t>een</a:t>
            </a:r>
            <a:r>
              <a:rPr lang="it-IT" dirty="0"/>
              <a:t> </a:t>
            </a:r>
            <a:r>
              <a:rPr lang="it-IT" dirty="0" err="1"/>
              <a:t>substantief</a:t>
            </a:r>
            <a:r>
              <a:rPr lang="it-IT" dirty="0"/>
              <a:t> die </a:t>
            </a:r>
            <a:r>
              <a:rPr lang="it-IT" dirty="0" err="1"/>
              <a:t>ik</a:t>
            </a:r>
            <a:r>
              <a:rPr lang="it-IT" dirty="0"/>
              <a:t> </a:t>
            </a:r>
            <a:r>
              <a:rPr lang="it-IT" dirty="0" err="1"/>
              <a:t>maak</a:t>
            </a:r>
            <a:r>
              <a:rPr lang="it-IT" dirty="0"/>
              <a:t> </a:t>
            </a:r>
            <a:r>
              <a:rPr lang="it-IT" dirty="0" err="1"/>
              <a:t>dankzij</a:t>
            </a:r>
            <a:r>
              <a:rPr lang="it-IT" dirty="0"/>
              <a:t> </a:t>
            </a:r>
            <a:r>
              <a:rPr lang="it-IT" dirty="0" err="1"/>
              <a:t>flexie</a:t>
            </a:r>
            <a:r>
              <a:rPr lang="it-IT" dirty="0"/>
              <a:t> (</a:t>
            </a:r>
            <a:r>
              <a:rPr lang="it-IT" dirty="0" err="1"/>
              <a:t>ik</a:t>
            </a:r>
            <a:r>
              <a:rPr lang="it-IT" dirty="0"/>
              <a:t> </a:t>
            </a:r>
            <a:r>
              <a:rPr lang="it-IT" dirty="0" err="1"/>
              <a:t>verander</a:t>
            </a:r>
            <a:r>
              <a:rPr lang="it-IT" dirty="0"/>
              <a:t> </a:t>
            </a:r>
            <a:r>
              <a:rPr lang="it-IT" dirty="0" err="1"/>
              <a:t>iets</a:t>
            </a:r>
            <a:r>
              <a:rPr lang="it-IT" dirty="0"/>
              <a:t> </a:t>
            </a:r>
            <a:r>
              <a:rPr lang="it-IT" dirty="0" err="1"/>
              <a:t>aan</a:t>
            </a:r>
            <a:r>
              <a:rPr lang="it-IT" dirty="0"/>
              <a:t> </a:t>
            </a:r>
            <a:r>
              <a:rPr lang="it-IT" dirty="0" err="1"/>
              <a:t>het</a:t>
            </a:r>
            <a:r>
              <a:rPr lang="it-IT" dirty="0"/>
              <a:t> </a:t>
            </a:r>
            <a:r>
              <a:rPr lang="it-IT" dirty="0" err="1"/>
              <a:t>woord</a:t>
            </a:r>
            <a:r>
              <a:rPr lang="it-IT" dirty="0"/>
              <a:t>). </a:t>
            </a:r>
            <a:r>
              <a:rPr lang="it-IT" dirty="0" err="1"/>
              <a:t>Deels</a:t>
            </a:r>
            <a:r>
              <a:rPr lang="it-IT" dirty="0"/>
              <a:t> </a:t>
            </a:r>
            <a:r>
              <a:rPr lang="it-IT" dirty="0" err="1"/>
              <a:t>waar</a:t>
            </a:r>
            <a:r>
              <a:rPr lang="it-IT" dirty="0"/>
              <a:t>, </a:t>
            </a:r>
            <a:r>
              <a:rPr lang="it-IT" dirty="0" err="1"/>
              <a:t>want</a:t>
            </a:r>
            <a:r>
              <a:rPr lang="it-IT" dirty="0"/>
              <a:t> NL </a:t>
            </a:r>
            <a:r>
              <a:rPr lang="it-IT" dirty="0" err="1"/>
              <a:t>gebruikt</a:t>
            </a:r>
            <a:r>
              <a:rPr lang="it-IT" dirty="0"/>
              <a:t> </a:t>
            </a:r>
            <a:r>
              <a:rPr lang="it-IT" dirty="0" err="1"/>
              <a:t>samenstellingen</a:t>
            </a:r>
            <a:r>
              <a:rPr lang="it-IT" dirty="0"/>
              <a:t> </a:t>
            </a:r>
            <a:r>
              <a:rPr lang="it-IT" dirty="0" err="1"/>
              <a:t>om</a:t>
            </a:r>
            <a:r>
              <a:rPr lang="it-IT" dirty="0"/>
              <a:t> </a:t>
            </a:r>
            <a:r>
              <a:rPr lang="it-IT" dirty="0" err="1"/>
              <a:t>nieuwe</a:t>
            </a:r>
            <a:r>
              <a:rPr lang="it-IT" dirty="0"/>
              <a:t> </a:t>
            </a:r>
            <a:r>
              <a:rPr lang="it-IT" dirty="0" err="1"/>
              <a:t>woorden</a:t>
            </a:r>
            <a:r>
              <a:rPr lang="it-IT" dirty="0"/>
              <a:t> te </a:t>
            </a:r>
            <a:r>
              <a:rPr lang="it-IT" dirty="0" err="1"/>
              <a:t>vormen</a:t>
            </a:r>
            <a:endParaRPr lang="it-IT" dirty="0"/>
          </a:p>
          <a:p>
            <a:pPr marL="228600" indent="-228600">
              <a:buAutoNum type="arabicPeriod"/>
            </a:pPr>
            <a:r>
              <a:rPr lang="it-IT" dirty="0"/>
              <a:t>WAAR</a:t>
            </a:r>
          </a:p>
          <a:p>
            <a:pPr marL="228600" indent="-228600">
              <a:buAutoNum type="arabicPeriod"/>
            </a:pPr>
            <a:r>
              <a:rPr lang="it-IT" dirty="0" err="1"/>
              <a:t>Woordklemtoon</a:t>
            </a:r>
            <a:r>
              <a:rPr lang="it-IT" dirty="0"/>
              <a:t> (</a:t>
            </a:r>
            <a:r>
              <a:rPr lang="it-IT" dirty="0" err="1"/>
              <a:t>accent</a:t>
            </a:r>
            <a:r>
              <a:rPr lang="it-IT" dirty="0"/>
              <a:t>) </a:t>
            </a:r>
            <a:r>
              <a:rPr lang="it-IT" dirty="0" err="1"/>
              <a:t>niet</a:t>
            </a:r>
            <a:r>
              <a:rPr lang="it-IT" dirty="0"/>
              <a:t> </a:t>
            </a:r>
            <a:r>
              <a:rPr lang="it-IT" dirty="0" err="1"/>
              <a:t>zo</a:t>
            </a:r>
            <a:r>
              <a:rPr lang="it-IT" dirty="0"/>
              <a:t> </a:t>
            </a:r>
            <a:r>
              <a:rPr lang="it-IT" dirty="0" err="1"/>
              <a:t>voorspelbaar</a:t>
            </a:r>
            <a:r>
              <a:rPr lang="it-IT" dirty="0"/>
              <a:t>. </a:t>
            </a:r>
            <a:r>
              <a:rPr lang="it-IT" dirty="0" err="1"/>
              <a:t>Bespréken</a:t>
            </a:r>
            <a:r>
              <a:rPr lang="it-IT" dirty="0"/>
              <a:t> – </a:t>
            </a:r>
            <a:r>
              <a:rPr lang="it-IT" dirty="0" err="1"/>
              <a:t>afspreken</a:t>
            </a:r>
            <a:r>
              <a:rPr lang="it-IT" dirty="0"/>
              <a:t>. Persona imprevedibile = </a:t>
            </a:r>
            <a:r>
              <a:rPr lang="it-IT" dirty="0" err="1"/>
              <a:t>onberekebaar</a:t>
            </a:r>
            <a:r>
              <a:rPr lang="it-IT" dirty="0"/>
              <a:t>, non </a:t>
            </a:r>
            <a:r>
              <a:rPr lang="it-IT" dirty="0" err="1"/>
              <a:t>voorspelbaar</a:t>
            </a:r>
            <a:endParaRPr lang="it-IT" dirty="0"/>
          </a:p>
          <a:p>
            <a:pPr marL="228600" indent="-228600">
              <a:buAutoNum type="arabicPeriod"/>
            </a:pPr>
            <a:r>
              <a:rPr lang="it-IT" dirty="0" err="1"/>
              <a:t>Waar</a:t>
            </a:r>
            <a:r>
              <a:rPr lang="it-IT" dirty="0"/>
              <a:t>: NG, G, H</a:t>
            </a:r>
          </a:p>
          <a:p>
            <a:pPr marL="228600" indent="-228600">
              <a:buAutoNum type="arabicPeriod"/>
            </a:pPr>
            <a:r>
              <a:rPr lang="it-IT" dirty="0"/>
              <a:t>IT </a:t>
            </a:r>
            <a:r>
              <a:rPr lang="it-IT" dirty="0" err="1"/>
              <a:t>heeft</a:t>
            </a:r>
            <a:r>
              <a:rPr lang="it-IT" dirty="0"/>
              <a:t> </a:t>
            </a:r>
            <a:r>
              <a:rPr lang="it-IT" dirty="0" err="1"/>
              <a:t>meer</a:t>
            </a:r>
            <a:r>
              <a:rPr lang="it-IT" dirty="0"/>
              <a:t> </a:t>
            </a:r>
            <a:r>
              <a:rPr lang="it-IT" dirty="0" err="1"/>
              <a:t>klinkers</a:t>
            </a:r>
            <a:r>
              <a:rPr lang="it-IT" dirty="0"/>
              <a:t> in de </a:t>
            </a:r>
            <a:r>
              <a:rPr lang="it-IT" dirty="0" err="1"/>
              <a:t>woorden</a:t>
            </a:r>
            <a:r>
              <a:rPr lang="it-IT" dirty="0"/>
              <a:t>. </a:t>
            </a:r>
            <a:r>
              <a:rPr lang="it-IT" dirty="0" err="1"/>
              <a:t>Het</a:t>
            </a:r>
            <a:r>
              <a:rPr lang="it-IT" dirty="0"/>
              <a:t> </a:t>
            </a:r>
            <a:r>
              <a:rPr lang="it-IT" dirty="0" err="1"/>
              <a:t>meest</a:t>
            </a:r>
            <a:r>
              <a:rPr lang="it-IT" dirty="0"/>
              <a:t> </a:t>
            </a:r>
            <a:r>
              <a:rPr lang="it-IT" dirty="0" err="1"/>
              <a:t>gebruikte</a:t>
            </a:r>
            <a:r>
              <a:rPr lang="it-IT" dirty="0"/>
              <a:t> klinker in </a:t>
            </a:r>
            <a:r>
              <a:rPr lang="it-IT" dirty="0" err="1"/>
              <a:t>het</a:t>
            </a:r>
            <a:r>
              <a:rPr lang="it-IT" dirty="0"/>
              <a:t> NL? Schwa </a:t>
            </a:r>
          </a:p>
          <a:p>
            <a:pPr marL="228600" indent="-228600">
              <a:buAutoNum type="arabicPeriod"/>
            </a:pPr>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592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Knutselwerk</a:t>
            </a:r>
            <a:r>
              <a:rPr lang="it-IT" dirty="0"/>
              <a:t>: bricolage</a:t>
            </a:r>
          </a:p>
          <a:p>
            <a:r>
              <a:rPr lang="it-IT" dirty="0" err="1"/>
              <a:t>Toetjes</a:t>
            </a:r>
            <a:r>
              <a:rPr lang="it-IT" dirty="0"/>
              <a:t> = dessert (anche yogurt) deriva da ‘</a:t>
            </a:r>
            <a:r>
              <a:rPr lang="it-IT" dirty="0" err="1"/>
              <a:t>toe</a:t>
            </a:r>
            <a:r>
              <a:rPr lang="it-IT" dirty="0"/>
              <a:t>’, wat </a:t>
            </a:r>
            <a:r>
              <a:rPr lang="it-IT" dirty="0" err="1"/>
              <a:t>hebben</a:t>
            </a:r>
            <a:r>
              <a:rPr lang="it-IT" dirty="0"/>
              <a:t> </a:t>
            </a:r>
            <a:r>
              <a:rPr lang="it-IT" dirty="0" err="1"/>
              <a:t>we</a:t>
            </a:r>
            <a:r>
              <a:rPr lang="it-IT" dirty="0"/>
              <a:t> </a:t>
            </a:r>
            <a:r>
              <a:rPr lang="it-IT" dirty="0" err="1"/>
              <a:t>toe</a:t>
            </a:r>
            <a:r>
              <a:rPr lang="it-IT" dirty="0"/>
              <a:t>? </a:t>
            </a:r>
          </a:p>
          <a:p>
            <a:r>
              <a:rPr lang="it-IT" dirty="0" err="1"/>
              <a:t>Ommetje</a:t>
            </a:r>
            <a:r>
              <a:rPr lang="it-IT" dirty="0"/>
              <a:t> = giretto</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362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Groepen</a:t>
            </a:r>
            <a:r>
              <a:rPr lang="it-IT" dirty="0"/>
              <a:t> van 2: </a:t>
            </a:r>
            <a:r>
              <a:rPr lang="it-IT" dirty="0" err="1"/>
              <a:t>geef</a:t>
            </a:r>
            <a:r>
              <a:rPr lang="it-IT" dirty="0"/>
              <a:t> </a:t>
            </a:r>
            <a:r>
              <a:rPr lang="it-IT" dirty="0" err="1"/>
              <a:t>een</a:t>
            </a:r>
            <a:r>
              <a:rPr lang="it-IT" dirty="0"/>
              <a:t> </a:t>
            </a:r>
            <a:r>
              <a:rPr lang="it-IT" dirty="0" err="1"/>
              <a:t>leuke</a:t>
            </a:r>
            <a:r>
              <a:rPr lang="it-IT" dirty="0"/>
              <a:t> </a:t>
            </a:r>
            <a:r>
              <a:rPr lang="it-IT" dirty="0" err="1"/>
              <a:t>definitie</a:t>
            </a:r>
            <a:r>
              <a:rPr lang="it-IT" dirty="0"/>
              <a:t> van </a:t>
            </a:r>
            <a:r>
              <a:rPr lang="it-IT" dirty="0" err="1"/>
              <a:t>deze</a:t>
            </a:r>
            <a:r>
              <a:rPr lang="it-IT" dirty="0"/>
              <a:t> </a:t>
            </a:r>
            <a:r>
              <a:rPr lang="it-IT" dirty="0" err="1"/>
              <a:t>samenstellingen</a:t>
            </a:r>
            <a:r>
              <a:rPr lang="it-IT" dirty="0"/>
              <a:t>. </a:t>
            </a:r>
            <a:r>
              <a:rPr lang="it-IT" dirty="0" err="1"/>
              <a:t>Meest</a:t>
            </a:r>
            <a:r>
              <a:rPr lang="it-IT" dirty="0"/>
              <a:t> </a:t>
            </a:r>
            <a:r>
              <a:rPr lang="it-IT" dirty="0" err="1"/>
              <a:t>transparant</a:t>
            </a:r>
            <a:r>
              <a:rPr lang="it-IT" dirty="0"/>
              <a:t> </a:t>
            </a:r>
            <a:r>
              <a:rPr lang="it-IT" dirty="0" err="1"/>
              <a:t>is</a:t>
            </a:r>
            <a:r>
              <a:rPr lang="it-IT" dirty="0"/>
              <a:t> </a:t>
            </a:r>
            <a:r>
              <a:rPr lang="it-IT" dirty="0" err="1"/>
              <a:t>fietssnelweg</a:t>
            </a:r>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88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Klimaatactivist</a:t>
            </a:r>
            <a:endParaRPr lang="it-IT" dirty="0"/>
          </a:p>
          <a:p>
            <a:r>
              <a:rPr lang="it-IT" dirty="0" err="1"/>
              <a:t>Bosbrand</a:t>
            </a:r>
            <a:endParaRPr lang="it-IT" dirty="0"/>
          </a:p>
          <a:p>
            <a:r>
              <a:rPr lang="it-IT" dirty="0" err="1"/>
              <a:t>Hittegolf</a:t>
            </a:r>
            <a:endParaRPr lang="it-IT" dirty="0"/>
          </a:p>
          <a:p>
            <a:r>
              <a:rPr lang="it-IT" dirty="0" err="1"/>
              <a:t>Plasticberg</a:t>
            </a:r>
            <a:endParaRPr lang="it-IT" dirty="0"/>
          </a:p>
          <a:p>
            <a:r>
              <a:rPr lang="it-IT" dirty="0" err="1"/>
              <a:t>Weerpraatje</a:t>
            </a:r>
            <a:r>
              <a:rPr lang="it-IT" dirty="0"/>
              <a:t> = previsioni del tempo (</a:t>
            </a:r>
            <a:r>
              <a:rPr lang="it-IT" dirty="0" err="1"/>
              <a:t>weersvoorspellingen</a:t>
            </a:r>
            <a:r>
              <a:rPr lang="it-IT" dirty="0"/>
              <a:t>)</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79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125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Het</a:t>
            </a:r>
            <a:r>
              <a:rPr lang="it-IT" dirty="0"/>
              <a:t> </a:t>
            </a:r>
            <a:r>
              <a:rPr lang="it-IT" dirty="0" err="1"/>
              <a:t>Nederlands</a:t>
            </a:r>
            <a:r>
              <a:rPr lang="it-IT" dirty="0"/>
              <a:t>, </a:t>
            </a:r>
            <a:r>
              <a:rPr lang="it-IT" dirty="0" err="1"/>
              <a:t>zoals</a:t>
            </a:r>
            <a:r>
              <a:rPr lang="it-IT" dirty="0"/>
              <a:t> de </a:t>
            </a:r>
            <a:r>
              <a:rPr lang="it-IT" dirty="0" err="1"/>
              <a:t>andere</a:t>
            </a:r>
            <a:r>
              <a:rPr lang="it-IT" dirty="0"/>
              <a:t> </a:t>
            </a:r>
            <a:r>
              <a:rPr lang="it-IT" dirty="0" err="1"/>
              <a:t>Germaanse</a:t>
            </a:r>
            <a:r>
              <a:rPr lang="it-IT" dirty="0"/>
              <a:t> </a:t>
            </a:r>
            <a:r>
              <a:rPr lang="it-IT" dirty="0" err="1"/>
              <a:t>talen</a:t>
            </a:r>
            <a:r>
              <a:rPr lang="it-IT" dirty="0"/>
              <a:t>, </a:t>
            </a:r>
            <a:r>
              <a:rPr lang="it-IT" dirty="0" err="1"/>
              <a:t>gebruikt</a:t>
            </a:r>
            <a:r>
              <a:rPr lang="it-IT" dirty="0"/>
              <a:t> </a:t>
            </a:r>
            <a:r>
              <a:rPr lang="it-IT" dirty="0" err="1"/>
              <a:t>meer</a:t>
            </a:r>
            <a:r>
              <a:rPr lang="it-IT" dirty="0"/>
              <a:t> </a:t>
            </a:r>
            <a:r>
              <a:rPr lang="it-IT" dirty="0" err="1"/>
              <a:t>dan</a:t>
            </a:r>
            <a:r>
              <a:rPr lang="it-IT" dirty="0"/>
              <a:t> </a:t>
            </a:r>
            <a:r>
              <a:rPr lang="it-IT" dirty="0" err="1"/>
              <a:t>een</a:t>
            </a:r>
            <a:r>
              <a:rPr lang="it-IT" dirty="0"/>
              <a:t> </a:t>
            </a:r>
            <a:r>
              <a:rPr lang="it-IT" dirty="0" err="1"/>
              <a:t>werkwoord</a:t>
            </a:r>
            <a:r>
              <a:rPr lang="it-IT" dirty="0"/>
              <a:t> </a:t>
            </a:r>
            <a:r>
              <a:rPr lang="it-IT" dirty="0" err="1"/>
              <a:t>om</a:t>
            </a:r>
            <a:r>
              <a:rPr lang="it-IT" dirty="0"/>
              <a:t> </a:t>
            </a:r>
            <a:r>
              <a:rPr lang="it-IT" dirty="0" err="1"/>
              <a:t>een</a:t>
            </a:r>
            <a:r>
              <a:rPr lang="it-IT" dirty="0"/>
              <a:t> </a:t>
            </a:r>
            <a:r>
              <a:rPr lang="it-IT" dirty="0" err="1"/>
              <a:t>beweging</a:t>
            </a:r>
            <a:r>
              <a:rPr lang="it-IT" dirty="0"/>
              <a:t> te </a:t>
            </a:r>
            <a:r>
              <a:rPr lang="it-IT" dirty="0" err="1"/>
              <a:t>beschrijven</a:t>
            </a:r>
            <a:r>
              <a:rPr lang="it-IT" dirty="0"/>
              <a:t>. </a:t>
            </a:r>
          </a:p>
          <a:p>
            <a:r>
              <a:rPr lang="it-IT" dirty="0"/>
              <a:t>L’accento è posto su COME entra nella sala. </a:t>
            </a:r>
          </a:p>
          <a:p>
            <a:r>
              <a:rPr lang="it-IT" dirty="0"/>
              <a:t>E in italiano? Non siamo così specifici, quindi come si risolvono questi problemi di traduzione? Con il gerundio – </a:t>
            </a:r>
            <a:r>
              <a:rPr lang="it-IT"/>
              <a:t>entra correndo</a:t>
            </a:r>
          </a:p>
        </p:txBody>
      </p:sp>
      <p:sp>
        <p:nvSpPr>
          <p:cNvPr id="4" name="Segnaposto numero diapositiva 3"/>
          <p:cNvSpPr>
            <a:spLocks noGrp="1"/>
          </p:cNvSpPr>
          <p:nvPr>
            <p:ph type="sldNum" sz="quarter" idx="5"/>
          </p:nvPr>
        </p:nvSpPr>
        <p:spPr/>
        <p:txBody>
          <a:bodyPr/>
          <a:lstStyle/>
          <a:p>
            <a:fld id="{AB214FD7-7BCB-42D5-AEA5-553C559080A4}" type="slidenum">
              <a:rPr lang="it-IT" smtClean="0"/>
              <a:t>19</a:t>
            </a:fld>
            <a:endParaRPr lang="it-IT"/>
          </a:p>
        </p:txBody>
      </p:sp>
    </p:spTree>
    <p:extLst>
      <p:ext uri="{BB962C8B-B14F-4D97-AF65-F5344CB8AC3E}">
        <p14:creationId xmlns:p14="http://schemas.microsoft.com/office/powerpoint/2010/main" val="1324439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 seconda del complemento oggetto il NL cambia il verbo </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00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Maxima</a:t>
            </a:r>
            <a:r>
              <a:rPr lang="it-IT" baseline="0" dirty="0"/>
              <a:t> </a:t>
            </a:r>
            <a:r>
              <a:rPr lang="it-IT" baseline="0" dirty="0" err="1"/>
              <a:t>is</a:t>
            </a:r>
            <a:r>
              <a:rPr lang="it-IT" baseline="0" dirty="0"/>
              <a:t> van </a:t>
            </a:r>
            <a:r>
              <a:rPr lang="it-IT" baseline="0" dirty="0" err="1"/>
              <a:t>Argentijnse</a:t>
            </a:r>
            <a:r>
              <a:rPr lang="it-IT" baseline="0" dirty="0"/>
              <a:t> </a:t>
            </a:r>
            <a:r>
              <a:rPr lang="it-IT" baseline="0" dirty="0" err="1"/>
              <a:t>afkomst</a:t>
            </a:r>
            <a:r>
              <a:rPr lang="it-IT" baseline="0" dirty="0"/>
              <a:t>. </a:t>
            </a:r>
            <a:r>
              <a:rPr lang="it-IT" baseline="0" dirty="0" err="1"/>
              <a:t>Het</a:t>
            </a:r>
            <a:r>
              <a:rPr lang="it-IT" baseline="0" dirty="0"/>
              <a:t> </a:t>
            </a:r>
            <a:r>
              <a:rPr lang="it-IT" baseline="0" dirty="0" err="1"/>
              <a:t>had</a:t>
            </a:r>
            <a:r>
              <a:rPr lang="it-IT" baseline="0" dirty="0"/>
              <a:t> </a:t>
            </a:r>
            <a:r>
              <a:rPr lang="it-IT" baseline="0" dirty="0" err="1"/>
              <a:t>destijds</a:t>
            </a:r>
            <a:r>
              <a:rPr lang="it-IT" baseline="0" dirty="0"/>
              <a:t> </a:t>
            </a:r>
            <a:r>
              <a:rPr lang="it-IT" baseline="0" dirty="0" err="1"/>
              <a:t>heel</a:t>
            </a:r>
            <a:r>
              <a:rPr lang="it-IT" baseline="0" dirty="0"/>
              <a:t> </a:t>
            </a:r>
            <a:r>
              <a:rPr lang="it-IT" baseline="0" dirty="0" err="1"/>
              <a:t>wat</a:t>
            </a:r>
            <a:r>
              <a:rPr lang="it-IT" baseline="0" dirty="0"/>
              <a:t> </a:t>
            </a:r>
            <a:r>
              <a:rPr lang="it-IT" baseline="0" dirty="0" err="1"/>
              <a:t>voeten</a:t>
            </a:r>
            <a:r>
              <a:rPr lang="it-IT" baseline="0" dirty="0"/>
              <a:t> in de </a:t>
            </a:r>
            <a:r>
              <a:rPr lang="it-IT" baseline="0" dirty="0" err="1"/>
              <a:t>aarde</a:t>
            </a:r>
            <a:r>
              <a:rPr lang="it-IT" baseline="0" dirty="0"/>
              <a:t> </a:t>
            </a:r>
            <a:r>
              <a:rPr lang="it-IT" baseline="0" dirty="0" err="1"/>
              <a:t>dat</a:t>
            </a:r>
            <a:r>
              <a:rPr lang="it-IT" baseline="0" dirty="0"/>
              <a:t> de </a:t>
            </a:r>
            <a:r>
              <a:rPr lang="it-IT" baseline="0" dirty="0" err="1"/>
              <a:t>prins</a:t>
            </a:r>
            <a:r>
              <a:rPr lang="it-IT" baseline="0" dirty="0"/>
              <a:t> </a:t>
            </a:r>
            <a:r>
              <a:rPr lang="it-IT" baseline="0" dirty="0" err="1"/>
              <a:t>kon</a:t>
            </a:r>
            <a:r>
              <a:rPr lang="it-IT" baseline="0" dirty="0"/>
              <a:t> </a:t>
            </a:r>
            <a:r>
              <a:rPr lang="it-IT" baseline="0" dirty="0" err="1"/>
              <a:t>trouwen</a:t>
            </a:r>
            <a:r>
              <a:rPr lang="it-IT" baseline="0" dirty="0"/>
              <a:t> </a:t>
            </a:r>
            <a:r>
              <a:rPr lang="it-IT" baseline="0" dirty="0" err="1"/>
              <a:t>met</a:t>
            </a:r>
            <a:r>
              <a:rPr lang="it-IT" baseline="0" dirty="0"/>
              <a:t> M. </a:t>
            </a:r>
            <a:r>
              <a:rPr lang="it-IT" baseline="0" dirty="0" err="1"/>
              <a:t>Waarom</a:t>
            </a:r>
            <a:r>
              <a:rPr lang="it-IT" baseline="0" dirty="0"/>
              <a:t> </a:t>
            </a:r>
            <a:r>
              <a:rPr lang="it-IT" baseline="0" dirty="0" err="1"/>
              <a:t>was</a:t>
            </a:r>
            <a:r>
              <a:rPr lang="it-IT" baseline="0" dirty="0"/>
              <a:t> </a:t>
            </a:r>
            <a:r>
              <a:rPr lang="it-IT" baseline="0" dirty="0" err="1"/>
              <a:t>het</a:t>
            </a:r>
            <a:r>
              <a:rPr lang="it-IT" baseline="0" dirty="0"/>
              <a:t> </a:t>
            </a:r>
            <a:r>
              <a:rPr lang="it-IT" baseline="0" dirty="0" err="1"/>
              <a:t>zo</a:t>
            </a:r>
            <a:r>
              <a:rPr lang="it-IT" baseline="0" dirty="0"/>
              <a:t> </a:t>
            </a:r>
            <a:r>
              <a:rPr lang="it-IT" baseline="0" dirty="0" err="1"/>
              <a:t>moeilijk</a:t>
            </a:r>
            <a:r>
              <a:rPr lang="it-IT" baseline="0" dirty="0"/>
              <a:t>? </a:t>
            </a:r>
            <a:r>
              <a:rPr lang="it-IT" baseline="0" dirty="0" err="1"/>
              <a:t>Omdat</a:t>
            </a:r>
            <a:r>
              <a:rPr lang="it-IT" baseline="0" dirty="0"/>
              <a:t> de </a:t>
            </a:r>
            <a:r>
              <a:rPr lang="it-IT" baseline="0" dirty="0" err="1"/>
              <a:t>vader</a:t>
            </a:r>
            <a:r>
              <a:rPr lang="it-IT" baseline="0" dirty="0"/>
              <a:t> van M. </a:t>
            </a:r>
            <a:r>
              <a:rPr lang="it-IT" baseline="0" dirty="0" err="1"/>
              <a:t>een</a:t>
            </a:r>
            <a:r>
              <a:rPr lang="it-IT" baseline="0" dirty="0"/>
              <a:t> </a:t>
            </a:r>
            <a:r>
              <a:rPr lang="it-IT" baseline="0" dirty="0" err="1"/>
              <a:t>minister</a:t>
            </a:r>
            <a:r>
              <a:rPr lang="it-IT" baseline="0" dirty="0"/>
              <a:t> </a:t>
            </a:r>
            <a:r>
              <a:rPr lang="it-IT" baseline="0" dirty="0" err="1"/>
              <a:t>was</a:t>
            </a:r>
            <a:r>
              <a:rPr lang="it-IT" baseline="0" dirty="0"/>
              <a:t> in </a:t>
            </a:r>
            <a:r>
              <a:rPr lang="it-IT" baseline="0" dirty="0" err="1"/>
              <a:t>het</a:t>
            </a:r>
            <a:r>
              <a:rPr lang="it-IT" baseline="0" dirty="0"/>
              <a:t> </a:t>
            </a:r>
            <a:r>
              <a:rPr lang="it-IT" baseline="0" dirty="0" err="1"/>
              <a:t>bewind</a:t>
            </a:r>
            <a:r>
              <a:rPr lang="it-IT" baseline="0" dirty="0"/>
              <a:t> van Videla. </a:t>
            </a:r>
            <a:r>
              <a:rPr lang="it-IT" baseline="0" dirty="0" err="1"/>
              <a:t>Hij</a:t>
            </a:r>
            <a:r>
              <a:rPr lang="it-IT" baseline="0" dirty="0"/>
              <a:t> </a:t>
            </a:r>
            <a:r>
              <a:rPr lang="it-IT" baseline="0" dirty="0" err="1"/>
              <a:t>had</a:t>
            </a:r>
            <a:r>
              <a:rPr lang="it-IT" baseline="0" dirty="0"/>
              <a:t> </a:t>
            </a:r>
            <a:r>
              <a:rPr lang="it-IT" baseline="0" dirty="0" err="1"/>
              <a:t>niets</a:t>
            </a:r>
            <a:r>
              <a:rPr lang="it-IT" baseline="0" dirty="0"/>
              <a:t> </a:t>
            </a:r>
            <a:r>
              <a:rPr lang="it-IT" baseline="0" dirty="0" err="1"/>
              <a:t>aan</a:t>
            </a:r>
            <a:r>
              <a:rPr lang="it-IT" baseline="0" dirty="0"/>
              <a:t> </a:t>
            </a:r>
            <a:r>
              <a:rPr lang="it-IT" baseline="0" dirty="0" err="1"/>
              <a:t>martelingen</a:t>
            </a:r>
            <a:r>
              <a:rPr lang="it-IT" baseline="0" dirty="0"/>
              <a:t> </a:t>
            </a:r>
            <a:r>
              <a:rPr lang="it-IT" baseline="0" dirty="0" err="1"/>
              <a:t>gedaan</a:t>
            </a:r>
            <a:r>
              <a:rPr lang="it-IT" baseline="0" dirty="0"/>
              <a:t>. </a:t>
            </a:r>
            <a:r>
              <a:rPr lang="it-IT" baseline="0" dirty="0" err="1"/>
              <a:t>Toen</a:t>
            </a:r>
            <a:r>
              <a:rPr lang="it-IT" baseline="0" dirty="0"/>
              <a:t> </a:t>
            </a:r>
            <a:r>
              <a:rPr lang="it-IT" baseline="0" dirty="0" err="1"/>
              <a:t>zij</a:t>
            </a:r>
            <a:r>
              <a:rPr lang="it-IT" baseline="0" dirty="0"/>
              <a:t> </a:t>
            </a:r>
            <a:r>
              <a:rPr lang="it-IT" baseline="0" dirty="0" err="1"/>
              <a:t>getrouwd</a:t>
            </a:r>
            <a:r>
              <a:rPr lang="it-IT" baseline="0" dirty="0"/>
              <a:t> </a:t>
            </a:r>
            <a:r>
              <a:rPr lang="it-IT" baseline="0" dirty="0" err="1"/>
              <a:t>zijn</a:t>
            </a:r>
            <a:r>
              <a:rPr lang="it-IT" baseline="0" dirty="0"/>
              <a:t>, de </a:t>
            </a:r>
            <a:r>
              <a:rPr lang="it-IT" baseline="0" dirty="0" err="1"/>
              <a:t>vader</a:t>
            </a:r>
            <a:r>
              <a:rPr lang="it-IT" baseline="0" dirty="0"/>
              <a:t> en de </a:t>
            </a:r>
            <a:r>
              <a:rPr lang="it-IT" baseline="0" dirty="0" err="1"/>
              <a:t>moeder</a:t>
            </a:r>
            <a:r>
              <a:rPr lang="it-IT" baseline="0" dirty="0"/>
              <a:t> van M. </a:t>
            </a:r>
            <a:r>
              <a:rPr lang="it-IT" baseline="0" dirty="0" err="1"/>
              <a:t>mochten</a:t>
            </a:r>
            <a:r>
              <a:rPr lang="it-IT" baseline="0" dirty="0"/>
              <a:t> </a:t>
            </a:r>
            <a:r>
              <a:rPr lang="it-IT" baseline="0" dirty="0" err="1"/>
              <a:t>niet</a:t>
            </a:r>
            <a:r>
              <a:rPr lang="it-IT" baseline="0" dirty="0"/>
              <a:t> </a:t>
            </a:r>
            <a:r>
              <a:rPr lang="it-IT" baseline="0" dirty="0" err="1"/>
              <a:t>bij</a:t>
            </a:r>
            <a:r>
              <a:rPr lang="it-IT" baseline="0" dirty="0"/>
              <a:t> de </a:t>
            </a:r>
            <a:r>
              <a:rPr lang="it-IT" baseline="0" dirty="0" err="1"/>
              <a:t>trouw</a:t>
            </a:r>
            <a:r>
              <a:rPr lang="it-IT" baseline="0" dirty="0"/>
              <a:t> </a:t>
            </a:r>
            <a:r>
              <a:rPr lang="it-IT" baseline="0" dirty="0" err="1"/>
              <a:t>aanwezig</a:t>
            </a:r>
            <a:r>
              <a:rPr lang="it-IT" baseline="0" dirty="0"/>
              <a:t> </a:t>
            </a:r>
            <a:r>
              <a:rPr lang="it-IT" baseline="0" dirty="0" err="1"/>
              <a:t>zijn</a:t>
            </a:r>
            <a:r>
              <a:rPr lang="it-IT" baseline="0" dirty="0"/>
              <a:t>. M. </a:t>
            </a:r>
            <a:r>
              <a:rPr lang="it-IT" baseline="0" dirty="0" err="1"/>
              <a:t>is</a:t>
            </a:r>
            <a:r>
              <a:rPr lang="it-IT" baseline="0" dirty="0"/>
              <a:t> </a:t>
            </a:r>
            <a:r>
              <a:rPr lang="it-IT" baseline="0" dirty="0" err="1"/>
              <a:t>zo</a:t>
            </a:r>
            <a:r>
              <a:rPr lang="it-IT" baseline="0" dirty="0"/>
              <a:t> </a:t>
            </a:r>
            <a:r>
              <a:rPr lang="it-IT" baseline="0" dirty="0" err="1"/>
              <a:t>innemend</a:t>
            </a:r>
            <a:r>
              <a:rPr lang="it-IT" baseline="0" dirty="0"/>
              <a:t> </a:t>
            </a:r>
            <a:r>
              <a:rPr lang="it-IT" baseline="0" dirty="0" err="1"/>
              <a:t>dat</a:t>
            </a:r>
            <a:r>
              <a:rPr lang="it-IT" baseline="0" dirty="0"/>
              <a:t> </a:t>
            </a:r>
            <a:r>
              <a:rPr lang="it-IT" baseline="0" dirty="0" err="1"/>
              <a:t>zij</a:t>
            </a:r>
            <a:r>
              <a:rPr lang="it-IT" baseline="0" dirty="0"/>
              <a:t> </a:t>
            </a:r>
            <a:r>
              <a:rPr lang="it-IT" baseline="0" dirty="0" err="1"/>
              <a:t>heel</a:t>
            </a:r>
            <a:r>
              <a:rPr lang="it-IT" baseline="0" dirty="0"/>
              <a:t> </a:t>
            </a:r>
            <a:r>
              <a:rPr lang="it-IT" baseline="0" dirty="0" err="1"/>
              <a:t>populair</a:t>
            </a:r>
            <a:r>
              <a:rPr lang="it-IT" baseline="0" dirty="0"/>
              <a:t> </a:t>
            </a:r>
            <a:r>
              <a:rPr lang="it-IT" baseline="0" dirty="0" err="1"/>
              <a:t>is</a:t>
            </a:r>
            <a:r>
              <a:rPr lang="it-IT" baseline="0" dirty="0"/>
              <a:t> </a:t>
            </a:r>
            <a:r>
              <a:rPr lang="it-IT" baseline="0" dirty="0" err="1"/>
              <a:t>geworden</a:t>
            </a:r>
            <a:r>
              <a:rPr lang="it-IT" baseline="0" dirty="0"/>
              <a:t> in NL. </a:t>
            </a:r>
            <a:endParaRPr lang="it-IT" dirty="0"/>
          </a:p>
        </p:txBody>
      </p:sp>
      <p:sp>
        <p:nvSpPr>
          <p:cNvPr id="4" name="Segnaposto numero diapositiva 3"/>
          <p:cNvSpPr>
            <a:spLocks noGrp="1"/>
          </p:cNvSpPr>
          <p:nvPr>
            <p:ph type="sldNum" sz="quarter" idx="10"/>
          </p:nvPr>
        </p:nvSpPr>
        <p:spPr/>
        <p:txBody>
          <a:bodyPr/>
          <a:lstStyle/>
          <a:p>
            <a:fld id="{3B86955F-C33F-4907-97FC-4EE560DB5EB1}" type="slidenum">
              <a:rPr lang="it-IT" smtClean="0"/>
              <a:t>2</a:t>
            </a:fld>
            <a:endParaRPr lang="it-IT"/>
          </a:p>
        </p:txBody>
      </p:sp>
    </p:spTree>
    <p:extLst>
      <p:ext uri="{BB962C8B-B14F-4D97-AF65-F5344CB8AC3E}">
        <p14:creationId xmlns:p14="http://schemas.microsoft.com/office/powerpoint/2010/main" val="24643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500.000 in Suriname. </a:t>
            </a:r>
            <a:r>
              <a:rPr lang="it-IT" dirty="0" err="1"/>
              <a:t>Het</a:t>
            </a:r>
            <a:r>
              <a:rPr lang="it-IT" dirty="0"/>
              <a:t> </a:t>
            </a:r>
            <a:r>
              <a:rPr lang="it-IT" dirty="0" err="1"/>
              <a:t>ligt</a:t>
            </a:r>
            <a:r>
              <a:rPr lang="it-IT" dirty="0"/>
              <a:t> in </a:t>
            </a:r>
            <a:r>
              <a:rPr lang="it-IT" dirty="0" err="1"/>
              <a:t>Zuid-Amerika</a:t>
            </a:r>
            <a:r>
              <a:rPr lang="it-IT" dirty="0"/>
              <a:t>. NL </a:t>
            </a:r>
            <a:r>
              <a:rPr lang="it-IT" dirty="0" err="1"/>
              <a:t>is</a:t>
            </a:r>
            <a:r>
              <a:rPr lang="it-IT" dirty="0"/>
              <a:t> </a:t>
            </a:r>
            <a:r>
              <a:rPr lang="it-IT" dirty="0" err="1"/>
              <a:t>officiele</a:t>
            </a:r>
            <a:r>
              <a:rPr lang="it-IT" dirty="0"/>
              <a:t> </a:t>
            </a:r>
            <a:r>
              <a:rPr lang="it-IT" dirty="0" err="1"/>
              <a:t>taal</a:t>
            </a:r>
            <a:r>
              <a:rPr lang="it-IT" dirty="0"/>
              <a:t>. Wat </a:t>
            </a:r>
            <a:r>
              <a:rPr lang="it-IT" dirty="0" err="1"/>
              <a:t>zijn</a:t>
            </a:r>
            <a:r>
              <a:rPr lang="it-IT" dirty="0"/>
              <a:t> de </a:t>
            </a:r>
            <a:r>
              <a:rPr lang="it-IT" dirty="0" err="1"/>
              <a:t>creatieve</a:t>
            </a:r>
            <a:r>
              <a:rPr lang="it-IT" dirty="0"/>
              <a:t> </a:t>
            </a:r>
            <a:r>
              <a:rPr lang="it-IT" dirty="0" err="1"/>
              <a:t>elementen</a:t>
            </a:r>
            <a:r>
              <a:rPr lang="it-IT" dirty="0"/>
              <a:t> van </a:t>
            </a:r>
            <a:r>
              <a:rPr lang="it-IT" dirty="0" err="1"/>
              <a:t>het</a:t>
            </a:r>
            <a:r>
              <a:rPr lang="it-IT" dirty="0"/>
              <a:t> NL? </a:t>
            </a:r>
            <a:r>
              <a:rPr lang="it-IT" dirty="0" err="1"/>
              <a:t>Verkleinvormen</a:t>
            </a:r>
            <a:r>
              <a:rPr lang="it-IT" dirty="0"/>
              <a:t>. </a:t>
            </a:r>
            <a:r>
              <a:rPr lang="it-IT" dirty="0" err="1"/>
              <a:t>Een</a:t>
            </a:r>
            <a:r>
              <a:rPr lang="it-IT" dirty="0"/>
              <a:t> </a:t>
            </a:r>
            <a:r>
              <a:rPr lang="it-IT" dirty="0" err="1"/>
              <a:t>suffix</a:t>
            </a:r>
            <a:r>
              <a:rPr lang="it-IT" dirty="0"/>
              <a:t>, </a:t>
            </a:r>
            <a:r>
              <a:rPr lang="it-IT" dirty="0" err="1"/>
              <a:t>voorbeeld</a:t>
            </a:r>
            <a:r>
              <a:rPr lang="it-IT" dirty="0"/>
              <a:t> van </a:t>
            </a:r>
            <a:r>
              <a:rPr lang="it-IT" dirty="0" err="1"/>
              <a:t>informeel</a:t>
            </a:r>
            <a:r>
              <a:rPr lang="it-IT" dirty="0"/>
              <a:t> </a:t>
            </a:r>
            <a:r>
              <a:rPr lang="it-IT" dirty="0" err="1"/>
              <a:t>taalgebruik</a:t>
            </a:r>
            <a:r>
              <a:rPr lang="it-IT" dirty="0"/>
              <a:t>. Modale </a:t>
            </a:r>
            <a:r>
              <a:rPr lang="it-IT" dirty="0" err="1"/>
              <a:t>partikles</a:t>
            </a:r>
            <a:r>
              <a:rPr lang="it-IT" dirty="0"/>
              <a:t> </a:t>
            </a:r>
            <a:r>
              <a:rPr lang="it-IT" dirty="0" err="1"/>
              <a:t>maken</a:t>
            </a:r>
            <a:r>
              <a:rPr lang="it-IT" dirty="0"/>
              <a:t> </a:t>
            </a:r>
            <a:r>
              <a:rPr lang="it-IT" dirty="0" err="1"/>
              <a:t>het</a:t>
            </a:r>
            <a:r>
              <a:rPr lang="it-IT" dirty="0"/>
              <a:t> </a:t>
            </a:r>
            <a:r>
              <a:rPr lang="it-IT" dirty="0" err="1"/>
              <a:t>register</a:t>
            </a:r>
            <a:r>
              <a:rPr lang="it-IT" dirty="0"/>
              <a:t> </a:t>
            </a:r>
            <a:r>
              <a:rPr lang="it-IT" dirty="0" err="1"/>
              <a:t>vrij</a:t>
            </a:r>
            <a:r>
              <a:rPr lang="it-IT" dirty="0"/>
              <a:t> </a:t>
            </a:r>
            <a:r>
              <a:rPr lang="it-IT" dirty="0" err="1"/>
              <a:t>laag</a:t>
            </a:r>
            <a:r>
              <a:rPr lang="it-IT" dirty="0"/>
              <a:t>. </a:t>
            </a:r>
            <a:r>
              <a:rPr lang="it-IT" dirty="0" err="1"/>
              <a:t>Een</a:t>
            </a:r>
            <a:r>
              <a:rPr lang="it-IT" dirty="0"/>
              <a:t> </a:t>
            </a:r>
            <a:r>
              <a:rPr lang="it-IT" dirty="0" err="1"/>
              <a:t>andere</a:t>
            </a:r>
            <a:r>
              <a:rPr lang="it-IT" dirty="0"/>
              <a:t> </a:t>
            </a:r>
            <a:r>
              <a:rPr lang="it-IT" dirty="0" err="1"/>
              <a:t>kenmerk</a:t>
            </a:r>
            <a:r>
              <a:rPr lang="it-IT" dirty="0"/>
              <a:t> </a:t>
            </a:r>
            <a:r>
              <a:rPr lang="it-IT" dirty="0" err="1"/>
              <a:t>zijn</a:t>
            </a:r>
            <a:r>
              <a:rPr lang="it-IT" dirty="0"/>
              <a:t> de </a:t>
            </a:r>
            <a:r>
              <a:rPr lang="it-IT" dirty="0" err="1"/>
              <a:t>samenstellingen</a:t>
            </a:r>
            <a:r>
              <a:rPr lang="it-IT" dirty="0"/>
              <a:t>. </a:t>
            </a:r>
            <a:r>
              <a:rPr lang="it-IT" dirty="0" err="1"/>
              <a:t>Voorbeeld</a:t>
            </a:r>
            <a:r>
              <a:rPr lang="it-IT" dirty="0"/>
              <a:t>: placebo, in </a:t>
            </a:r>
            <a:r>
              <a:rPr lang="it-IT" dirty="0" err="1"/>
              <a:t>het</a:t>
            </a:r>
            <a:r>
              <a:rPr lang="it-IT" dirty="0"/>
              <a:t> NL </a:t>
            </a:r>
            <a:r>
              <a:rPr lang="it-IT" dirty="0" err="1"/>
              <a:t>is</a:t>
            </a:r>
            <a:r>
              <a:rPr lang="it-IT" dirty="0"/>
              <a:t> </a:t>
            </a:r>
            <a:r>
              <a:rPr lang="it-IT" dirty="0" err="1"/>
              <a:t>het</a:t>
            </a:r>
            <a:r>
              <a:rPr lang="it-IT" dirty="0"/>
              <a:t> </a:t>
            </a:r>
            <a:r>
              <a:rPr lang="it-IT" dirty="0" err="1"/>
              <a:t>neppil</a:t>
            </a:r>
            <a:r>
              <a:rPr lang="it-IT" dirty="0"/>
              <a:t>. </a:t>
            </a:r>
            <a:r>
              <a:rPr lang="it-IT" dirty="0" err="1"/>
              <a:t>Het</a:t>
            </a:r>
            <a:r>
              <a:rPr lang="it-IT" dirty="0"/>
              <a:t> </a:t>
            </a:r>
            <a:r>
              <a:rPr lang="it-IT" dirty="0" err="1"/>
              <a:t>niveau</a:t>
            </a:r>
            <a:r>
              <a:rPr lang="it-IT" dirty="0"/>
              <a:t> </a:t>
            </a:r>
            <a:r>
              <a:rPr lang="it-IT" dirty="0" err="1"/>
              <a:t>wordt</a:t>
            </a:r>
            <a:r>
              <a:rPr lang="it-IT" dirty="0"/>
              <a:t> lager. De </a:t>
            </a:r>
            <a:r>
              <a:rPr lang="it-IT" dirty="0" err="1"/>
              <a:t>werkwoorden</a:t>
            </a:r>
            <a:r>
              <a:rPr lang="it-IT" dirty="0"/>
              <a:t> </a:t>
            </a:r>
            <a:r>
              <a:rPr lang="it-IT" dirty="0" err="1"/>
              <a:t>zijn</a:t>
            </a:r>
            <a:r>
              <a:rPr lang="it-IT" dirty="0"/>
              <a:t> </a:t>
            </a:r>
            <a:r>
              <a:rPr lang="it-IT" dirty="0" err="1"/>
              <a:t>heel</a:t>
            </a:r>
            <a:r>
              <a:rPr lang="it-IT" dirty="0"/>
              <a:t> </a:t>
            </a:r>
            <a:r>
              <a:rPr lang="it-IT" dirty="0" err="1"/>
              <a:t>concreet</a:t>
            </a:r>
            <a:r>
              <a:rPr lang="it-IT" dirty="0"/>
              <a:t>. De </a:t>
            </a:r>
            <a:r>
              <a:rPr lang="it-IT" dirty="0" err="1"/>
              <a:t>idiomatische</a:t>
            </a:r>
            <a:r>
              <a:rPr lang="it-IT" dirty="0"/>
              <a:t> </a:t>
            </a:r>
            <a:r>
              <a:rPr lang="it-IT" dirty="0" err="1"/>
              <a:t>uitdrukkingen</a:t>
            </a:r>
            <a:r>
              <a:rPr lang="it-IT" dirty="0"/>
              <a:t> </a:t>
            </a:r>
            <a:r>
              <a:rPr lang="it-IT" dirty="0" err="1"/>
              <a:t>zijn</a:t>
            </a:r>
            <a:r>
              <a:rPr lang="it-IT" dirty="0"/>
              <a:t> </a:t>
            </a:r>
            <a:r>
              <a:rPr lang="it-IT" dirty="0" err="1"/>
              <a:t>een</a:t>
            </a:r>
            <a:r>
              <a:rPr lang="it-IT" dirty="0"/>
              <a:t> </a:t>
            </a:r>
            <a:r>
              <a:rPr lang="it-IT" dirty="0" err="1"/>
              <a:t>probleem</a:t>
            </a:r>
            <a:r>
              <a:rPr lang="it-IT" dirty="0"/>
              <a:t> voor </a:t>
            </a:r>
            <a:r>
              <a:rPr lang="it-IT" dirty="0" err="1"/>
              <a:t>simultaan</a:t>
            </a:r>
            <a:r>
              <a:rPr lang="it-IT" dirty="0"/>
              <a:t> </a:t>
            </a:r>
            <a:r>
              <a:rPr lang="it-IT" dirty="0" err="1"/>
              <a:t>tolken</a:t>
            </a:r>
            <a:r>
              <a:rPr lang="it-IT" dirty="0"/>
              <a:t>. </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82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Het</a:t>
            </a:r>
            <a:r>
              <a:rPr lang="it-IT" dirty="0"/>
              <a:t> NL </a:t>
            </a:r>
            <a:r>
              <a:rPr lang="it-IT" dirty="0" err="1"/>
              <a:t>zit</a:t>
            </a:r>
            <a:r>
              <a:rPr lang="it-IT" dirty="0"/>
              <a:t> </a:t>
            </a:r>
            <a:r>
              <a:rPr lang="it-IT" dirty="0" err="1"/>
              <a:t>geografisch</a:t>
            </a:r>
            <a:r>
              <a:rPr lang="it-IT" dirty="0"/>
              <a:t> en </a:t>
            </a:r>
            <a:r>
              <a:rPr lang="it-IT" dirty="0" err="1"/>
              <a:t>ook</a:t>
            </a:r>
            <a:r>
              <a:rPr lang="it-IT" dirty="0"/>
              <a:t> </a:t>
            </a:r>
            <a:r>
              <a:rPr lang="it-IT" dirty="0" err="1"/>
              <a:t>taalkundig</a:t>
            </a:r>
            <a:r>
              <a:rPr lang="it-IT" dirty="0"/>
              <a:t> </a:t>
            </a:r>
            <a:r>
              <a:rPr lang="it-IT" dirty="0" err="1"/>
              <a:t>tussen</a:t>
            </a:r>
            <a:r>
              <a:rPr lang="it-IT" dirty="0"/>
              <a:t> EN </a:t>
            </a:r>
            <a:r>
              <a:rPr lang="it-IT" dirty="0" err="1"/>
              <a:t>en</a:t>
            </a:r>
            <a:r>
              <a:rPr lang="it-IT" dirty="0"/>
              <a:t> </a:t>
            </a:r>
            <a:r>
              <a:rPr lang="it-IT" dirty="0" err="1"/>
              <a:t>Duits</a:t>
            </a:r>
            <a:r>
              <a:rPr lang="it-IT" dirty="0"/>
              <a:t>. NL </a:t>
            </a:r>
            <a:r>
              <a:rPr lang="it-IT" dirty="0" err="1"/>
              <a:t>is</a:t>
            </a:r>
            <a:r>
              <a:rPr lang="it-IT" dirty="0"/>
              <a:t> </a:t>
            </a:r>
            <a:r>
              <a:rPr lang="it-IT" dirty="0" err="1"/>
              <a:t>een</a:t>
            </a:r>
            <a:r>
              <a:rPr lang="it-IT" dirty="0"/>
              <a:t> West-</a:t>
            </a:r>
            <a:r>
              <a:rPr lang="it-IT" dirty="0" err="1"/>
              <a:t>Germaanse</a:t>
            </a:r>
            <a:r>
              <a:rPr lang="it-IT" dirty="0"/>
              <a:t> </a:t>
            </a:r>
            <a:r>
              <a:rPr lang="it-IT" dirty="0" err="1"/>
              <a:t>taal</a:t>
            </a:r>
            <a:r>
              <a:rPr lang="it-IT" dirty="0"/>
              <a:t>, </a:t>
            </a:r>
            <a:r>
              <a:rPr lang="it-IT" dirty="0" err="1"/>
              <a:t>zoals</a:t>
            </a:r>
            <a:r>
              <a:rPr lang="it-IT" dirty="0"/>
              <a:t> </a:t>
            </a:r>
            <a:r>
              <a:rPr lang="it-IT" dirty="0" err="1"/>
              <a:t>het</a:t>
            </a:r>
            <a:r>
              <a:rPr lang="it-IT" dirty="0"/>
              <a:t> EN, DE, </a:t>
            </a:r>
            <a:r>
              <a:rPr lang="it-IT" dirty="0" err="1"/>
              <a:t>Fries</a:t>
            </a:r>
            <a:r>
              <a:rPr lang="it-IT" dirty="0"/>
              <a:t> (</a:t>
            </a:r>
            <a:r>
              <a:rPr lang="it-IT" dirty="0" err="1"/>
              <a:t>lijkt</a:t>
            </a:r>
            <a:r>
              <a:rPr lang="it-IT" dirty="0"/>
              <a:t> op </a:t>
            </a:r>
            <a:r>
              <a:rPr lang="it-IT" dirty="0" err="1"/>
              <a:t>het</a:t>
            </a:r>
            <a:r>
              <a:rPr lang="it-IT" dirty="0"/>
              <a:t> Engels)</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54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Het</a:t>
            </a:r>
            <a:r>
              <a:rPr lang="it-IT" dirty="0"/>
              <a:t> NL </a:t>
            </a:r>
            <a:r>
              <a:rPr lang="it-IT" dirty="0" err="1"/>
              <a:t>lijkt</a:t>
            </a:r>
            <a:r>
              <a:rPr lang="it-IT" dirty="0"/>
              <a:t> op </a:t>
            </a:r>
            <a:r>
              <a:rPr lang="it-IT" dirty="0" err="1"/>
              <a:t>het</a:t>
            </a:r>
            <a:r>
              <a:rPr lang="it-IT" dirty="0"/>
              <a:t> EN op </a:t>
            </a:r>
            <a:r>
              <a:rPr lang="it-IT" dirty="0" err="1"/>
              <a:t>morfologisch</a:t>
            </a:r>
            <a:r>
              <a:rPr lang="it-IT" dirty="0"/>
              <a:t> </a:t>
            </a:r>
            <a:r>
              <a:rPr lang="it-IT" dirty="0" err="1"/>
              <a:t>niveau</a:t>
            </a:r>
            <a:r>
              <a:rPr lang="it-IT" dirty="0"/>
              <a:t>. Wat </a:t>
            </a:r>
            <a:r>
              <a:rPr lang="it-IT" dirty="0" err="1"/>
              <a:t>is</a:t>
            </a:r>
            <a:r>
              <a:rPr lang="it-IT" dirty="0"/>
              <a:t> morfologie? De </a:t>
            </a:r>
            <a:r>
              <a:rPr lang="it-IT" dirty="0" err="1"/>
              <a:t>twee</a:t>
            </a:r>
            <a:r>
              <a:rPr lang="it-IT" dirty="0"/>
              <a:t> </a:t>
            </a:r>
            <a:r>
              <a:rPr lang="it-IT" dirty="0" err="1"/>
              <a:t>personen</a:t>
            </a:r>
            <a:r>
              <a:rPr lang="it-IT" dirty="0"/>
              <a:t> (I work, </a:t>
            </a:r>
            <a:r>
              <a:rPr lang="it-IT" dirty="0" err="1"/>
              <a:t>you</a:t>
            </a:r>
            <a:r>
              <a:rPr lang="it-IT" dirty="0"/>
              <a:t> work), </a:t>
            </a:r>
            <a:r>
              <a:rPr lang="it-IT" dirty="0" err="1"/>
              <a:t>het</a:t>
            </a:r>
            <a:r>
              <a:rPr lang="it-IT" dirty="0"/>
              <a:t> NL </a:t>
            </a:r>
            <a:r>
              <a:rPr lang="it-IT" dirty="0" err="1"/>
              <a:t>heeft</a:t>
            </a:r>
            <a:r>
              <a:rPr lang="it-IT" dirty="0"/>
              <a:t> </a:t>
            </a:r>
            <a:r>
              <a:rPr lang="it-IT" dirty="0" err="1"/>
              <a:t>meer</a:t>
            </a:r>
            <a:r>
              <a:rPr lang="it-IT" dirty="0"/>
              <a:t> </a:t>
            </a:r>
            <a:r>
              <a:rPr lang="it-IT" dirty="0" err="1"/>
              <a:t>vormen</a:t>
            </a:r>
            <a:r>
              <a:rPr lang="it-IT" dirty="0"/>
              <a:t> </a:t>
            </a:r>
            <a:r>
              <a:rPr lang="it-IT" dirty="0" err="1"/>
              <a:t>dan</a:t>
            </a:r>
            <a:r>
              <a:rPr lang="it-IT" dirty="0"/>
              <a:t> </a:t>
            </a:r>
            <a:r>
              <a:rPr lang="it-IT" dirty="0" err="1"/>
              <a:t>het</a:t>
            </a:r>
            <a:r>
              <a:rPr lang="it-IT" dirty="0"/>
              <a:t> EN </a:t>
            </a:r>
            <a:r>
              <a:rPr lang="it-IT" dirty="0" err="1"/>
              <a:t>maar</a:t>
            </a:r>
            <a:r>
              <a:rPr lang="it-IT" dirty="0"/>
              <a:t> </a:t>
            </a:r>
            <a:r>
              <a:rPr lang="it-IT" dirty="0" err="1"/>
              <a:t>minder</a:t>
            </a:r>
            <a:r>
              <a:rPr lang="it-IT" dirty="0"/>
              <a:t> </a:t>
            </a:r>
            <a:r>
              <a:rPr lang="it-IT" dirty="0" err="1"/>
              <a:t>dan</a:t>
            </a:r>
            <a:r>
              <a:rPr lang="it-IT" dirty="0"/>
              <a:t> </a:t>
            </a:r>
            <a:r>
              <a:rPr lang="it-IT" dirty="0" err="1"/>
              <a:t>het</a:t>
            </a:r>
            <a:r>
              <a:rPr lang="it-IT" dirty="0"/>
              <a:t> DE. </a:t>
            </a:r>
            <a:r>
              <a:rPr lang="it-IT" dirty="0" err="1"/>
              <a:t>Een</a:t>
            </a:r>
            <a:r>
              <a:rPr lang="it-IT" dirty="0"/>
              <a:t> </a:t>
            </a:r>
            <a:r>
              <a:rPr lang="it-IT" dirty="0" err="1"/>
              <a:t>ander</a:t>
            </a:r>
            <a:r>
              <a:rPr lang="it-IT" dirty="0"/>
              <a:t> </a:t>
            </a:r>
            <a:r>
              <a:rPr lang="it-IT" dirty="0" err="1"/>
              <a:t>voorbeeld</a:t>
            </a:r>
            <a:r>
              <a:rPr lang="it-IT" dirty="0"/>
              <a:t> </a:t>
            </a:r>
            <a:r>
              <a:rPr lang="it-IT" dirty="0" err="1"/>
              <a:t>is</a:t>
            </a:r>
            <a:r>
              <a:rPr lang="it-IT" dirty="0"/>
              <a:t> de </a:t>
            </a:r>
            <a:r>
              <a:rPr lang="it-IT" dirty="0" err="1"/>
              <a:t>adjectief</a:t>
            </a:r>
            <a:r>
              <a:rPr lang="it-IT" dirty="0"/>
              <a:t>, </a:t>
            </a:r>
            <a:r>
              <a:rPr lang="it-IT" dirty="0" err="1"/>
              <a:t>het</a:t>
            </a:r>
            <a:r>
              <a:rPr lang="it-IT" dirty="0"/>
              <a:t> EN no </a:t>
            </a:r>
            <a:r>
              <a:rPr lang="it-IT" dirty="0" err="1"/>
              <a:t>flexie</a:t>
            </a:r>
            <a:r>
              <a:rPr lang="it-IT" dirty="0"/>
              <a:t>, </a:t>
            </a:r>
            <a:r>
              <a:rPr lang="it-IT" dirty="0" err="1"/>
              <a:t>een</a:t>
            </a:r>
            <a:r>
              <a:rPr lang="it-IT" dirty="0"/>
              <a:t> </a:t>
            </a:r>
            <a:r>
              <a:rPr lang="it-IT" dirty="0" err="1"/>
              <a:t>meervoud</a:t>
            </a:r>
            <a:r>
              <a:rPr lang="it-IT" dirty="0"/>
              <a:t>, </a:t>
            </a:r>
            <a:r>
              <a:rPr lang="it-IT" dirty="0" err="1"/>
              <a:t>wij</a:t>
            </a:r>
            <a:r>
              <a:rPr lang="it-IT" dirty="0"/>
              <a:t> </a:t>
            </a:r>
            <a:r>
              <a:rPr lang="it-IT" dirty="0" err="1"/>
              <a:t>twee</a:t>
            </a:r>
            <a:r>
              <a:rPr lang="it-IT" dirty="0"/>
              <a:t>, </a:t>
            </a:r>
            <a:r>
              <a:rPr lang="it-IT" dirty="0" err="1"/>
              <a:t>het</a:t>
            </a:r>
            <a:r>
              <a:rPr lang="it-IT" dirty="0"/>
              <a:t> DE </a:t>
            </a:r>
            <a:r>
              <a:rPr lang="it-IT" dirty="0" err="1"/>
              <a:t>meer</a:t>
            </a:r>
            <a:r>
              <a:rPr lang="it-IT" dirty="0"/>
              <a:t> </a:t>
            </a:r>
            <a:r>
              <a:rPr lang="it-IT" dirty="0" err="1"/>
              <a:t>meervoudsvormen</a:t>
            </a:r>
            <a:r>
              <a:rPr lang="it-IT" dirty="0"/>
              <a:t>. </a:t>
            </a:r>
            <a:r>
              <a:rPr lang="it-IT" dirty="0" err="1"/>
              <a:t>Het</a:t>
            </a:r>
            <a:r>
              <a:rPr lang="it-IT" dirty="0"/>
              <a:t> NL </a:t>
            </a:r>
            <a:r>
              <a:rPr lang="it-IT" dirty="0" err="1"/>
              <a:t>lijkt</a:t>
            </a:r>
            <a:r>
              <a:rPr lang="it-IT" dirty="0"/>
              <a:t> op </a:t>
            </a:r>
            <a:r>
              <a:rPr lang="it-IT" dirty="0" err="1"/>
              <a:t>het</a:t>
            </a:r>
            <a:r>
              <a:rPr lang="it-IT" dirty="0"/>
              <a:t> DE op </a:t>
            </a:r>
            <a:r>
              <a:rPr lang="it-IT" dirty="0" err="1"/>
              <a:t>woordvolgorde</a:t>
            </a:r>
            <a:r>
              <a:rPr lang="it-IT" dirty="0"/>
              <a:t> en </a:t>
            </a:r>
            <a:r>
              <a:rPr lang="it-IT" dirty="0" err="1"/>
              <a:t>scheibare</a:t>
            </a:r>
            <a:r>
              <a:rPr lang="it-IT" dirty="0"/>
              <a:t> </a:t>
            </a:r>
            <a:r>
              <a:rPr lang="it-IT" dirty="0" err="1"/>
              <a:t>werkwoorden</a:t>
            </a:r>
            <a:r>
              <a:rPr lang="it-IT" dirty="0"/>
              <a:t>. </a:t>
            </a:r>
            <a:r>
              <a:rPr lang="it-IT" dirty="0" err="1"/>
              <a:t>Nabijheid</a:t>
            </a:r>
            <a:r>
              <a:rPr lang="it-IT" dirty="0"/>
              <a:t> van </a:t>
            </a:r>
            <a:r>
              <a:rPr lang="it-IT" dirty="0" err="1"/>
              <a:t>het</a:t>
            </a:r>
            <a:r>
              <a:rPr lang="it-IT" dirty="0"/>
              <a:t> </a:t>
            </a:r>
            <a:r>
              <a:rPr lang="it-IT" dirty="0" err="1"/>
              <a:t>Romaanse</a:t>
            </a:r>
            <a:r>
              <a:rPr lang="it-IT" dirty="0"/>
              <a:t> </a:t>
            </a:r>
            <a:r>
              <a:rPr lang="it-IT" dirty="0" err="1"/>
              <a:t>gebied</a:t>
            </a:r>
            <a:r>
              <a:rPr lang="it-IT" dirty="0"/>
              <a:t> die te </a:t>
            </a:r>
            <a:r>
              <a:rPr lang="it-IT" dirty="0" err="1"/>
              <a:t>zien</a:t>
            </a:r>
            <a:r>
              <a:rPr lang="it-IT" dirty="0"/>
              <a:t> </a:t>
            </a:r>
            <a:r>
              <a:rPr lang="it-IT" dirty="0" err="1"/>
              <a:t>is</a:t>
            </a:r>
            <a:r>
              <a:rPr lang="it-IT" dirty="0"/>
              <a:t> in </a:t>
            </a:r>
            <a:r>
              <a:rPr lang="it-IT" dirty="0" err="1"/>
              <a:t>het</a:t>
            </a:r>
            <a:r>
              <a:rPr lang="it-IT" dirty="0"/>
              <a:t> </a:t>
            </a:r>
            <a:r>
              <a:rPr lang="it-IT" dirty="0" err="1"/>
              <a:t>woordenschat</a:t>
            </a:r>
            <a:r>
              <a:rPr lang="it-IT" dirty="0"/>
              <a:t>. </a:t>
            </a:r>
            <a:r>
              <a:rPr lang="it-IT" dirty="0" err="1"/>
              <a:t>Ik</a:t>
            </a:r>
            <a:r>
              <a:rPr lang="it-IT" dirty="0"/>
              <a:t> </a:t>
            </a:r>
            <a:r>
              <a:rPr lang="it-IT" dirty="0" err="1"/>
              <a:t>zal</a:t>
            </a:r>
            <a:r>
              <a:rPr lang="it-IT" dirty="0"/>
              <a:t> </a:t>
            </a:r>
            <a:r>
              <a:rPr lang="it-IT" dirty="0" err="1"/>
              <a:t>een</a:t>
            </a:r>
            <a:r>
              <a:rPr lang="it-IT" dirty="0"/>
              <a:t> </a:t>
            </a:r>
            <a:r>
              <a:rPr lang="it-IT" dirty="0" err="1"/>
              <a:t>les</a:t>
            </a:r>
            <a:r>
              <a:rPr lang="it-IT" dirty="0"/>
              <a:t> </a:t>
            </a:r>
            <a:r>
              <a:rPr lang="it-IT" dirty="0" err="1"/>
              <a:t>wijden</a:t>
            </a:r>
            <a:r>
              <a:rPr lang="it-IT" dirty="0"/>
              <a:t> </a:t>
            </a:r>
            <a:r>
              <a:rPr lang="it-IT" dirty="0" err="1"/>
              <a:t>aan</a:t>
            </a:r>
            <a:r>
              <a:rPr lang="it-IT" dirty="0"/>
              <a:t> </a:t>
            </a:r>
            <a:r>
              <a:rPr lang="it-IT" dirty="0" err="1"/>
              <a:t>synoniemen</a:t>
            </a:r>
            <a:r>
              <a:rPr lang="it-IT" dirty="0"/>
              <a:t>. </a:t>
            </a:r>
            <a:r>
              <a:rPr lang="it-IT" dirty="0" err="1"/>
              <a:t>Kunnen</a:t>
            </a:r>
            <a:r>
              <a:rPr lang="it-IT" dirty="0"/>
              <a:t> </a:t>
            </a:r>
            <a:r>
              <a:rPr lang="it-IT" dirty="0" err="1"/>
              <a:t>jullie</a:t>
            </a:r>
            <a:r>
              <a:rPr lang="it-IT" dirty="0"/>
              <a:t> </a:t>
            </a:r>
            <a:r>
              <a:rPr lang="it-IT" dirty="0" err="1"/>
              <a:t>iets</a:t>
            </a:r>
            <a:r>
              <a:rPr lang="it-IT" dirty="0"/>
              <a:t> </a:t>
            </a:r>
            <a:r>
              <a:rPr lang="it-IT" dirty="0" err="1"/>
              <a:t>zeggen</a:t>
            </a:r>
            <a:r>
              <a:rPr lang="it-IT" dirty="0"/>
              <a:t> over </a:t>
            </a:r>
            <a:r>
              <a:rPr lang="it-IT" dirty="0" err="1"/>
              <a:t>het</a:t>
            </a:r>
            <a:r>
              <a:rPr lang="it-IT" dirty="0"/>
              <a:t> EN </a:t>
            </a:r>
            <a:r>
              <a:rPr lang="it-IT" dirty="0" err="1"/>
              <a:t>en</a:t>
            </a:r>
            <a:r>
              <a:rPr lang="it-IT" dirty="0"/>
              <a:t> </a:t>
            </a:r>
            <a:r>
              <a:rPr lang="it-IT" dirty="0" err="1"/>
              <a:t>het</a:t>
            </a:r>
            <a:r>
              <a:rPr lang="it-IT" dirty="0"/>
              <a:t> NL </a:t>
            </a:r>
            <a:r>
              <a:rPr lang="it-IT" dirty="0" err="1"/>
              <a:t>woordenschat</a:t>
            </a:r>
            <a:r>
              <a:rPr lang="it-IT" dirty="0"/>
              <a:t>, wat </a:t>
            </a:r>
            <a:r>
              <a:rPr lang="it-IT" dirty="0" err="1"/>
              <a:t>is</a:t>
            </a:r>
            <a:r>
              <a:rPr lang="it-IT" dirty="0"/>
              <a:t> </a:t>
            </a:r>
            <a:r>
              <a:rPr lang="it-IT" dirty="0" err="1"/>
              <a:t>een</a:t>
            </a:r>
            <a:r>
              <a:rPr lang="it-IT" dirty="0"/>
              <a:t> </a:t>
            </a:r>
            <a:r>
              <a:rPr lang="it-IT" dirty="0" err="1"/>
              <a:t>bekend</a:t>
            </a:r>
            <a:r>
              <a:rPr lang="it-IT" dirty="0"/>
              <a:t> </a:t>
            </a:r>
            <a:r>
              <a:rPr lang="it-IT" dirty="0" err="1"/>
              <a:t>gegeven</a:t>
            </a:r>
            <a:r>
              <a:rPr lang="it-IT" dirty="0"/>
              <a:t> </a:t>
            </a:r>
            <a:r>
              <a:rPr lang="it-IT" dirty="0" err="1"/>
              <a:t>daarvan</a:t>
            </a:r>
            <a:r>
              <a:rPr lang="it-IT" dirty="0"/>
              <a:t>? In </a:t>
            </a:r>
            <a:r>
              <a:rPr lang="it-IT" dirty="0" err="1"/>
              <a:t>het</a:t>
            </a:r>
            <a:r>
              <a:rPr lang="it-IT" dirty="0"/>
              <a:t> EN </a:t>
            </a:r>
            <a:r>
              <a:rPr lang="it-IT" dirty="0" err="1"/>
              <a:t>heb</a:t>
            </a:r>
            <a:r>
              <a:rPr lang="it-IT" dirty="0"/>
              <a:t> je </a:t>
            </a:r>
            <a:r>
              <a:rPr lang="it-IT" dirty="0" err="1"/>
              <a:t>een</a:t>
            </a:r>
            <a:r>
              <a:rPr lang="it-IT" dirty="0"/>
              <a:t> </a:t>
            </a:r>
            <a:r>
              <a:rPr lang="it-IT" dirty="0" err="1"/>
              <a:t>dubbele</a:t>
            </a:r>
            <a:r>
              <a:rPr lang="it-IT" dirty="0"/>
              <a:t> </a:t>
            </a:r>
            <a:r>
              <a:rPr lang="it-IT" dirty="0" err="1"/>
              <a:t>matrix</a:t>
            </a:r>
            <a:r>
              <a:rPr lang="it-IT" dirty="0"/>
              <a:t>: </a:t>
            </a:r>
            <a:r>
              <a:rPr lang="it-IT" dirty="0" err="1"/>
              <a:t>Duitse</a:t>
            </a:r>
            <a:r>
              <a:rPr lang="it-IT" dirty="0"/>
              <a:t> </a:t>
            </a:r>
            <a:r>
              <a:rPr lang="it-IT" dirty="0" err="1"/>
              <a:t>woorden</a:t>
            </a:r>
            <a:r>
              <a:rPr lang="it-IT" dirty="0"/>
              <a:t>, </a:t>
            </a:r>
            <a:r>
              <a:rPr lang="it-IT" dirty="0" err="1"/>
              <a:t>latijnse</a:t>
            </a:r>
            <a:r>
              <a:rPr lang="it-IT" dirty="0"/>
              <a:t> </a:t>
            </a:r>
            <a:r>
              <a:rPr lang="it-IT" dirty="0" err="1"/>
              <a:t>woorden</a:t>
            </a:r>
            <a:r>
              <a:rPr lang="it-IT" dirty="0"/>
              <a:t>. </a:t>
            </a:r>
            <a:r>
              <a:rPr lang="it-IT" dirty="0" err="1"/>
              <a:t>Volgende</a:t>
            </a:r>
            <a:r>
              <a:rPr lang="it-IT" dirty="0"/>
              <a:t> </a:t>
            </a:r>
            <a:r>
              <a:rPr lang="it-IT" dirty="0" err="1"/>
              <a:t>lessen</a:t>
            </a:r>
            <a:r>
              <a:rPr lang="it-IT" dirty="0"/>
              <a:t>: over </a:t>
            </a:r>
            <a:r>
              <a:rPr lang="it-IT" dirty="0" err="1"/>
              <a:t>verschillen</a:t>
            </a:r>
            <a:r>
              <a:rPr lang="it-IT" dirty="0"/>
              <a:t> N-Z, </a:t>
            </a:r>
            <a:r>
              <a:rPr lang="it-IT" dirty="0" err="1"/>
              <a:t>synoniemen</a:t>
            </a:r>
            <a:r>
              <a:rPr lang="it-IT" dirty="0"/>
              <a:t>, </a:t>
            </a:r>
            <a:r>
              <a:rPr lang="it-IT" dirty="0" err="1"/>
              <a:t>vertaalstrategie</a:t>
            </a:r>
            <a:r>
              <a:rPr lang="it-IT" dirty="0"/>
              <a:t>, Afrikaans, </a:t>
            </a:r>
            <a:r>
              <a:rPr lang="it-IT" dirty="0" err="1"/>
              <a:t>realia</a:t>
            </a:r>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51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Naamvallen</a:t>
            </a:r>
            <a:r>
              <a:rPr lang="it-IT" dirty="0"/>
              <a:t> </a:t>
            </a:r>
            <a:r>
              <a:rPr lang="it-IT" dirty="0" err="1"/>
              <a:t>hebben</a:t>
            </a:r>
            <a:r>
              <a:rPr lang="it-IT" dirty="0"/>
              <a:t> </a:t>
            </a:r>
            <a:r>
              <a:rPr lang="it-IT" dirty="0" err="1"/>
              <a:t>we</a:t>
            </a:r>
            <a:r>
              <a:rPr lang="it-IT" dirty="0"/>
              <a:t> </a:t>
            </a:r>
            <a:r>
              <a:rPr lang="it-IT" dirty="0" err="1"/>
              <a:t>niet</a:t>
            </a:r>
            <a:r>
              <a:rPr lang="it-IT" dirty="0"/>
              <a:t> </a:t>
            </a:r>
            <a:r>
              <a:rPr lang="it-IT" dirty="0" err="1"/>
              <a:t>meer</a:t>
            </a:r>
            <a:r>
              <a:rPr lang="it-IT" dirty="0"/>
              <a:t>, </a:t>
            </a:r>
            <a:r>
              <a:rPr lang="it-IT" dirty="0" err="1"/>
              <a:t>alleen</a:t>
            </a:r>
            <a:r>
              <a:rPr lang="it-IT" dirty="0"/>
              <a:t> DE. </a:t>
            </a:r>
            <a:r>
              <a:rPr lang="it-IT" dirty="0" err="1"/>
              <a:t>Er</a:t>
            </a:r>
            <a:r>
              <a:rPr lang="it-IT" dirty="0"/>
              <a:t> </a:t>
            </a:r>
            <a:r>
              <a:rPr lang="it-IT" dirty="0" err="1"/>
              <a:t>zijn</a:t>
            </a:r>
            <a:r>
              <a:rPr lang="it-IT" dirty="0"/>
              <a:t> </a:t>
            </a:r>
            <a:r>
              <a:rPr lang="it-IT" dirty="0" err="1"/>
              <a:t>nog</a:t>
            </a:r>
            <a:r>
              <a:rPr lang="it-IT" dirty="0"/>
              <a:t> </a:t>
            </a:r>
            <a:r>
              <a:rPr lang="it-IT" dirty="0" err="1"/>
              <a:t>naamvallen</a:t>
            </a:r>
            <a:r>
              <a:rPr lang="it-IT" dirty="0"/>
              <a:t> in </a:t>
            </a:r>
            <a:r>
              <a:rPr lang="it-IT" dirty="0" err="1"/>
              <a:t>het</a:t>
            </a:r>
            <a:r>
              <a:rPr lang="it-IT" dirty="0"/>
              <a:t> </a:t>
            </a:r>
            <a:r>
              <a:rPr lang="it-IT" dirty="0" err="1"/>
              <a:t>Ijslands</a:t>
            </a:r>
            <a:r>
              <a:rPr lang="it-IT" dirty="0"/>
              <a:t>, </a:t>
            </a:r>
            <a:r>
              <a:rPr lang="it-IT" dirty="0" err="1"/>
              <a:t>het</a:t>
            </a:r>
            <a:r>
              <a:rPr lang="it-IT" dirty="0"/>
              <a:t> </a:t>
            </a:r>
            <a:r>
              <a:rPr lang="it-IT" dirty="0" err="1"/>
              <a:t>Jiddisch</a:t>
            </a:r>
            <a:r>
              <a:rPr lang="it-IT" dirty="0"/>
              <a:t> en </a:t>
            </a:r>
            <a:r>
              <a:rPr lang="it-IT" dirty="0" err="1"/>
              <a:t>Vlaamse</a:t>
            </a:r>
            <a:r>
              <a:rPr lang="it-IT" dirty="0"/>
              <a:t> </a:t>
            </a:r>
            <a:r>
              <a:rPr lang="it-IT" dirty="0" err="1"/>
              <a:t>dialecten</a:t>
            </a:r>
            <a:r>
              <a:rPr lang="it-IT" dirty="0"/>
              <a:t>. </a:t>
            </a:r>
            <a:r>
              <a:rPr lang="it-IT" dirty="0" err="1"/>
              <a:t>Waarom</a:t>
            </a:r>
            <a:r>
              <a:rPr lang="it-IT" dirty="0"/>
              <a:t> in </a:t>
            </a:r>
            <a:r>
              <a:rPr lang="it-IT" dirty="0" err="1"/>
              <a:t>het</a:t>
            </a:r>
            <a:r>
              <a:rPr lang="it-IT" dirty="0"/>
              <a:t> </a:t>
            </a:r>
            <a:r>
              <a:rPr lang="it-IT" dirty="0" err="1"/>
              <a:t>Ijslands</a:t>
            </a:r>
            <a:r>
              <a:rPr lang="it-IT" dirty="0"/>
              <a:t>? </a:t>
            </a:r>
            <a:r>
              <a:rPr lang="it-IT" dirty="0" err="1"/>
              <a:t>Meer</a:t>
            </a:r>
            <a:r>
              <a:rPr lang="it-IT" dirty="0"/>
              <a:t> </a:t>
            </a:r>
            <a:r>
              <a:rPr lang="it-IT" dirty="0" err="1"/>
              <a:t>geisoleerde</a:t>
            </a:r>
            <a:r>
              <a:rPr lang="it-IT" dirty="0"/>
              <a:t> </a:t>
            </a:r>
            <a:r>
              <a:rPr lang="it-IT" dirty="0" err="1"/>
              <a:t>positie</a:t>
            </a:r>
            <a:r>
              <a:rPr lang="it-IT" dirty="0"/>
              <a:t>. Amber, </a:t>
            </a:r>
            <a:r>
              <a:rPr lang="it-IT" dirty="0" err="1"/>
              <a:t>welke</a:t>
            </a:r>
            <a:r>
              <a:rPr lang="it-IT" dirty="0"/>
              <a:t> </a:t>
            </a:r>
            <a:r>
              <a:rPr lang="it-IT" dirty="0" err="1"/>
              <a:t>vlaamse</a:t>
            </a:r>
            <a:r>
              <a:rPr lang="it-IT" dirty="0"/>
              <a:t> </a:t>
            </a:r>
            <a:r>
              <a:rPr lang="it-IT" dirty="0" err="1"/>
              <a:t>dialecten</a:t>
            </a:r>
            <a:r>
              <a:rPr lang="it-IT" dirty="0"/>
              <a:t> </a:t>
            </a:r>
            <a:r>
              <a:rPr lang="it-IT" dirty="0" err="1"/>
              <a:t>hebben</a:t>
            </a:r>
            <a:r>
              <a:rPr lang="it-IT" dirty="0"/>
              <a:t> </a:t>
            </a:r>
            <a:r>
              <a:rPr lang="it-IT" dirty="0" err="1"/>
              <a:t>naamvallen</a:t>
            </a:r>
            <a:r>
              <a:rPr lang="it-IT" dirty="0"/>
              <a:t>? </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54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Residuen</a:t>
            </a:r>
            <a:r>
              <a:rPr lang="it-IT" dirty="0"/>
              <a:t> van </a:t>
            </a:r>
            <a:r>
              <a:rPr lang="it-IT" dirty="0" err="1"/>
              <a:t>genitief</a:t>
            </a:r>
            <a:r>
              <a:rPr lang="it-IT" dirty="0"/>
              <a:t>: </a:t>
            </a:r>
            <a:r>
              <a:rPr lang="it-IT" dirty="0" err="1"/>
              <a:t>wiens</a:t>
            </a:r>
            <a:r>
              <a:rPr lang="it-IT" dirty="0"/>
              <a:t> (pronome relativo, il cui, la cui), ‘s </a:t>
            </a:r>
            <a:r>
              <a:rPr lang="it-IT" dirty="0" err="1"/>
              <a:t>middags</a:t>
            </a:r>
            <a:r>
              <a:rPr lang="it-IT" dirty="0"/>
              <a:t> (</a:t>
            </a:r>
            <a:r>
              <a:rPr lang="it-IT" dirty="0" err="1"/>
              <a:t>des</a:t>
            </a:r>
            <a:r>
              <a:rPr lang="it-IT" dirty="0"/>
              <a:t> </a:t>
            </a:r>
            <a:r>
              <a:rPr lang="it-IT" dirty="0" err="1"/>
              <a:t>middags</a:t>
            </a:r>
            <a:r>
              <a:rPr lang="it-IT" dirty="0"/>
              <a:t>), </a:t>
            </a:r>
            <a:r>
              <a:rPr lang="it-IT" dirty="0" err="1"/>
              <a:t>desnoods</a:t>
            </a:r>
            <a:r>
              <a:rPr lang="it-IT" dirty="0"/>
              <a:t> (se necessario), in </a:t>
            </a:r>
            <a:r>
              <a:rPr lang="it-IT" dirty="0" err="1"/>
              <a:t>naam</a:t>
            </a:r>
            <a:r>
              <a:rPr lang="it-IT" dirty="0"/>
              <a:t> DER </a:t>
            </a:r>
            <a:r>
              <a:rPr lang="it-IT" dirty="0" err="1"/>
              <a:t>wet</a:t>
            </a:r>
            <a:r>
              <a:rPr lang="it-IT" dirty="0"/>
              <a:t> (</a:t>
            </a:r>
            <a:r>
              <a:rPr lang="it-IT" dirty="0" err="1"/>
              <a:t>genitief</a:t>
            </a:r>
            <a:r>
              <a:rPr lang="it-IT" dirty="0"/>
              <a:t> </a:t>
            </a:r>
            <a:r>
              <a:rPr lang="it-IT" dirty="0" err="1"/>
              <a:t>vrouwelijk</a:t>
            </a:r>
            <a:r>
              <a:rPr lang="it-IT" dirty="0"/>
              <a:t>). </a:t>
            </a:r>
          </a:p>
          <a:p>
            <a:r>
              <a:rPr lang="it-IT" dirty="0" err="1"/>
              <a:t>Datief</a:t>
            </a:r>
            <a:r>
              <a:rPr lang="it-IT" dirty="0"/>
              <a:t>: ter </a:t>
            </a:r>
            <a:r>
              <a:rPr lang="it-IT" dirty="0" err="1"/>
              <a:t>wille</a:t>
            </a:r>
            <a:r>
              <a:rPr lang="it-IT" dirty="0"/>
              <a:t> van (a beneficio di), </a:t>
            </a:r>
            <a:r>
              <a:rPr lang="it-IT" dirty="0" err="1"/>
              <a:t>ten</a:t>
            </a:r>
            <a:r>
              <a:rPr lang="it-IT" dirty="0"/>
              <a:t> </a:t>
            </a:r>
            <a:r>
              <a:rPr lang="it-IT" dirty="0" err="1"/>
              <a:t>einde</a:t>
            </a:r>
            <a:r>
              <a:rPr lang="it-IT" dirty="0"/>
              <a:t> </a:t>
            </a:r>
            <a:r>
              <a:rPr lang="it-IT" dirty="0" err="1"/>
              <a:t>raad</a:t>
            </a:r>
            <a:r>
              <a:rPr lang="it-IT" dirty="0"/>
              <a:t> (sono disperato, </a:t>
            </a:r>
            <a:r>
              <a:rPr lang="it-IT" dirty="0" err="1"/>
              <a:t>compleet</a:t>
            </a:r>
            <a:r>
              <a:rPr lang="it-IT" dirty="0"/>
              <a:t> </a:t>
            </a:r>
            <a:r>
              <a:rPr lang="it-IT" dirty="0" err="1"/>
              <a:t>wanhopig</a:t>
            </a:r>
            <a:r>
              <a:rPr lang="it-IT" dirty="0"/>
              <a:t>), </a:t>
            </a:r>
            <a:r>
              <a:rPr lang="it-IT" dirty="0" err="1"/>
              <a:t>tenslotte</a:t>
            </a:r>
            <a:r>
              <a:rPr lang="it-IT" dirty="0"/>
              <a:t> (dovrebbe essere </a:t>
            </a:r>
            <a:r>
              <a:rPr lang="it-IT" dirty="0" err="1"/>
              <a:t>ten</a:t>
            </a:r>
            <a:r>
              <a:rPr lang="it-IT" dirty="0"/>
              <a:t> </a:t>
            </a:r>
            <a:r>
              <a:rPr lang="it-IT" dirty="0" err="1"/>
              <a:t>slotte</a:t>
            </a:r>
            <a:r>
              <a:rPr lang="it-IT" dirty="0"/>
              <a:t>, infine), op den </a:t>
            </a:r>
            <a:r>
              <a:rPr lang="it-IT" dirty="0" err="1"/>
              <a:t>duur</a:t>
            </a:r>
            <a:r>
              <a:rPr lang="it-IT" dirty="0"/>
              <a:t> (a lungo andare), van </a:t>
            </a:r>
            <a:r>
              <a:rPr lang="it-IT" dirty="0" err="1"/>
              <a:t>ganser</a:t>
            </a:r>
            <a:r>
              <a:rPr lang="it-IT" dirty="0"/>
              <a:t> </a:t>
            </a:r>
            <a:r>
              <a:rPr lang="it-IT" dirty="0" err="1"/>
              <a:t>harte</a:t>
            </a:r>
            <a:r>
              <a:rPr lang="it-IT" dirty="0"/>
              <a:t> (con tutto il cuore). </a:t>
            </a:r>
            <a:r>
              <a:rPr lang="it-IT" dirty="0" err="1"/>
              <a:t>Voorbeelden</a:t>
            </a:r>
            <a:r>
              <a:rPr lang="it-IT" dirty="0"/>
              <a:t> van </a:t>
            </a:r>
            <a:r>
              <a:rPr lang="it-IT" dirty="0" err="1"/>
              <a:t>genitief</a:t>
            </a:r>
            <a:r>
              <a:rPr lang="it-IT" dirty="0"/>
              <a:t> en </a:t>
            </a:r>
            <a:r>
              <a:rPr lang="it-IT" dirty="0" err="1"/>
              <a:t>datief</a:t>
            </a:r>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49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Het</a:t>
            </a:r>
            <a:r>
              <a:rPr lang="it-IT" dirty="0"/>
              <a:t> </a:t>
            </a:r>
            <a:r>
              <a:rPr lang="it-IT" dirty="0" err="1"/>
              <a:t>verschil</a:t>
            </a:r>
            <a:r>
              <a:rPr lang="it-IT" dirty="0"/>
              <a:t> </a:t>
            </a:r>
            <a:r>
              <a:rPr lang="it-IT" dirty="0" err="1"/>
              <a:t>tussen</a:t>
            </a:r>
            <a:r>
              <a:rPr lang="it-IT" dirty="0"/>
              <a:t> </a:t>
            </a:r>
            <a:r>
              <a:rPr lang="it-IT" dirty="0" err="1"/>
              <a:t>bijwoorden</a:t>
            </a:r>
            <a:r>
              <a:rPr lang="it-IT" dirty="0"/>
              <a:t> en </a:t>
            </a:r>
            <a:r>
              <a:rPr lang="it-IT" dirty="0" err="1"/>
              <a:t>adjectieven</a:t>
            </a:r>
            <a:r>
              <a:rPr lang="it-IT" dirty="0"/>
              <a:t> </a:t>
            </a:r>
            <a:r>
              <a:rPr lang="it-IT" dirty="0" err="1"/>
              <a:t>is</a:t>
            </a:r>
            <a:r>
              <a:rPr lang="it-IT" dirty="0"/>
              <a:t> </a:t>
            </a:r>
            <a:r>
              <a:rPr lang="it-IT" dirty="0" err="1"/>
              <a:t>meer</a:t>
            </a:r>
            <a:r>
              <a:rPr lang="it-IT" dirty="0"/>
              <a:t> </a:t>
            </a:r>
            <a:r>
              <a:rPr lang="it-IT" dirty="0" err="1"/>
              <a:t>gemarkeerd</a:t>
            </a:r>
            <a:r>
              <a:rPr lang="it-IT" dirty="0"/>
              <a:t> in </a:t>
            </a:r>
            <a:r>
              <a:rPr lang="it-IT" dirty="0" err="1"/>
              <a:t>het</a:t>
            </a:r>
            <a:r>
              <a:rPr lang="it-IT" dirty="0"/>
              <a:t> EN </a:t>
            </a:r>
            <a:r>
              <a:rPr lang="it-IT" dirty="0" err="1"/>
              <a:t>maar</a:t>
            </a:r>
            <a:r>
              <a:rPr lang="it-IT" dirty="0"/>
              <a:t> </a:t>
            </a:r>
            <a:r>
              <a:rPr lang="it-IT" dirty="0" err="1"/>
              <a:t>niet</a:t>
            </a:r>
            <a:r>
              <a:rPr lang="it-IT" dirty="0"/>
              <a:t> in </a:t>
            </a:r>
            <a:r>
              <a:rPr lang="it-IT" dirty="0" err="1"/>
              <a:t>het</a:t>
            </a:r>
            <a:r>
              <a:rPr lang="it-IT" dirty="0"/>
              <a:t> NL en DE. </a:t>
            </a:r>
            <a:r>
              <a:rPr lang="it-IT" dirty="0" err="1"/>
              <a:t>Zonder</a:t>
            </a:r>
            <a:r>
              <a:rPr lang="it-IT" dirty="0"/>
              <a:t> </a:t>
            </a:r>
            <a:r>
              <a:rPr lang="it-IT" dirty="0" err="1"/>
              <a:t>nader</a:t>
            </a:r>
            <a:r>
              <a:rPr lang="it-IT" dirty="0"/>
              <a:t> </a:t>
            </a:r>
            <a:r>
              <a:rPr lang="it-IT" dirty="0" err="1"/>
              <a:t>morfologische</a:t>
            </a:r>
            <a:r>
              <a:rPr lang="it-IT" dirty="0"/>
              <a:t> </a:t>
            </a:r>
            <a:r>
              <a:rPr lang="it-IT" dirty="0" err="1"/>
              <a:t>markering</a:t>
            </a:r>
            <a:r>
              <a:rPr lang="it-IT" dirty="0"/>
              <a:t>. </a:t>
            </a:r>
            <a:r>
              <a:rPr lang="it-IT" dirty="0" err="1"/>
              <a:t>Er</a:t>
            </a:r>
            <a:r>
              <a:rPr lang="it-IT" dirty="0"/>
              <a:t> </a:t>
            </a:r>
            <a:r>
              <a:rPr lang="it-IT" dirty="0" err="1"/>
              <a:t>zijn</a:t>
            </a:r>
            <a:r>
              <a:rPr lang="it-IT" dirty="0"/>
              <a:t> </a:t>
            </a:r>
            <a:r>
              <a:rPr lang="it-IT" dirty="0" err="1"/>
              <a:t>voorbeelden</a:t>
            </a:r>
            <a:r>
              <a:rPr lang="it-IT" dirty="0"/>
              <a:t> van </a:t>
            </a:r>
            <a:r>
              <a:rPr lang="it-IT" dirty="0" err="1"/>
              <a:t>markering</a:t>
            </a:r>
            <a:r>
              <a:rPr lang="it-IT" dirty="0"/>
              <a:t> van </a:t>
            </a:r>
            <a:r>
              <a:rPr lang="it-IT" dirty="0" err="1"/>
              <a:t>adverbia</a:t>
            </a:r>
            <a:r>
              <a:rPr lang="it-IT" dirty="0"/>
              <a:t> (</a:t>
            </a:r>
            <a:r>
              <a:rPr lang="it-IT" dirty="0" err="1"/>
              <a:t>wijs</a:t>
            </a:r>
            <a:r>
              <a:rPr lang="it-IT" dirty="0"/>
              <a:t> en s). </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42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Het</a:t>
            </a:r>
            <a:r>
              <a:rPr lang="it-IT" dirty="0"/>
              <a:t> NL </a:t>
            </a:r>
            <a:r>
              <a:rPr lang="it-IT" dirty="0" err="1"/>
              <a:t>lijkt</a:t>
            </a:r>
            <a:r>
              <a:rPr lang="it-IT" dirty="0"/>
              <a:t> </a:t>
            </a:r>
            <a:r>
              <a:rPr lang="it-IT" dirty="0" err="1"/>
              <a:t>meer</a:t>
            </a:r>
            <a:r>
              <a:rPr lang="it-IT" dirty="0"/>
              <a:t> op </a:t>
            </a:r>
            <a:r>
              <a:rPr lang="it-IT" dirty="0" err="1"/>
              <a:t>het</a:t>
            </a:r>
            <a:r>
              <a:rPr lang="it-IT" dirty="0"/>
              <a:t> DE op </a:t>
            </a:r>
            <a:r>
              <a:rPr lang="it-IT" dirty="0" err="1"/>
              <a:t>het</a:t>
            </a:r>
            <a:r>
              <a:rPr lang="it-IT" dirty="0"/>
              <a:t> </a:t>
            </a:r>
            <a:r>
              <a:rPr lang="it-IT" dirty="0" err="1"/>
              <a:t>gebied</a:t>
            </a:r>
            <a:r>
              <a:rPr lang="it-IT" dirty="0"/>
              <a:t> van modale </a:t>
            </a:r>
            <a:r>
              <a:rPr lang="it-IT" dirty="0" err="1"/>
              <a:t>partikels</a:t>
            </a:r>
            <a:r>
              <a:rPr lang="it-IT" dirty="0"/>
              <a:t>. </a:t>
            </a:r>
            <a:r>
              <a:rPr lang="it-IT" dirty="0" err="1"/>
              <a:t>Hiermee</a:t>
            </a:r>
            <a:r>
              <a:rPr lang="it-IT" dirty="0"/>
              <a:t>, </a:t>
            </a:r>
            <a:r>
              <a:rPr lang="it-IT" dirty="0" err="1"/>
              <a:t>waarbij</a:t>
            </a:r>
            <a:r>
              <a:rPr lang="it-IT" dirty="0"/>
              <a:t>, </a:t>
            </a:r>
            <a:r>
              <a:rPr lang="it-IT" dirty="0" err="1"/>
              <a:t>daarop</a:t>
            </a:r>
            <a:r>
              <a:rPr lang="it-IT" dirty="0"/>
              <a:t>, </a:t>
            </a:r>
            <a:r>
              <a:rPr lang="it-IT" dirty="0" err="1"/>
              <a:t>hierop</a:t>
            </a:r>
            <a:r>
              <a:rPr lang="it-IT" dirty="0"/>
              <a:t>, </a:t>
            </a:r>
            <a:r>
              <a:rPr lang="it-IT" dirty="0" err="1"/>
              <a:t>hierbij</a:t>
            </a:r>
            <a:r>
              <a:rPr lang="it-IT" dirty="0"/>
              <a:t>…</a:t>
            </a:r>
            <a:r>
              <a:rPr lang="it-IT" dirty="0" err="1"/>
              <a:t>veel</a:t>
            </a:r>
            <a:r>
              <a:rPr lang="it-IT" dirty="0"/>
              <a:t> in </a:t>
            </a:r>
            <a:r>
              <a:rPr lang="it-IT" dirty="0" err="1"/>
              <a:t>het</a:t>
            </a:r>
            <a:r>
              <a:rPr lang="it-IT" dirty="0"/>
              <a:t> NL (</a:t>
            </a:r>
            <a:r>
              <a:rPr lang="it-IT" dirty="0" err="1"/>
              <a:t>meer</a:t>
            </a:r>
            <a:r>
              <a:rPr lang="it-IT" dirty="0"/>
              <a:t> </a:t>
            </a:r>
            <a:r>
              <a:rPr lang="it-IT" dirty="0" err="1"/>
              <a:t>dan</a:t>
            </a:r>
            <a:r>
              <a:rPr lang="it-IT" dirty="0"/>
              <a:t> in </a:t>
            </a:r>
            <a:r>
              <a:rPr lang="it-IT" dirty="0" err="1"/>
              <a:t>het</a:t>
            </a:r>
            <a:r>
              <a:rPr lang="it-IT" dirty="0"/>
              <a:t> DE en in </a:t>
            </a:r>
            <a:r>
              <a:rPr lang="it-IT" dirty="0" err="1"/>
              <a:t>het</a:t>
            </a:r>
            <a:r>
              <a:rPr lang="it-IT" dirty="0"/>
              <a:t> EN) </a:t>
            </a:r>
          </a:p>
          <a:p>
            <a:r>
              <a:rPr lang="it-IT" dirty="0" err="1"/>
              <a:t>Daarop</a:t>
            </a:r>
            <a:r>
              <a:rPr lang="it-IT" dirty="0"/>
              <a:t>, </a:t>
            </a:r>
            <a:r>
              <a:rPr lang="it-IT" dirty="0" err="1"/>
              <a:t>hierop</a:t>
            </a:r>
            <a:r>
              <a:rPr lang="it-IT" dirty="0"/>
              <a:t>, </a:t>
            </a:r>
            <a:r>
              <a:rPr lang="it-IT" dirty="0" err="1"/>
              <a:t>daarmee</a:t>
            </a:r>
            <a:r>
              <a:rPr lang="it-IT" dirty="0"/>
              <a:t>, </a:t>
            </a:r>
            <a:r>
              <a:rPr lang="it-IT" dirty="0" err="1"/>
              <a:t>hiermee</a:t>
            </a:r>
            <a:r>
              <a:rPr lang="it-IT" dirty="0"/>
              <a:t> </a:t>
            </a:r>
          </a:p>
          <a:p>
            <a:endParaRPr lang="it-IT" dirty="0"/>
          </a:p>
          <a:p>
            <a:r>
              <a:rPr lang="it-IT" dirty="0"/>
              <a:t>En --- </a:t>
            </a:r>
            <a:r>
              <a:rPr lang="it-IT" dirty="0" err="1"/>
              <a:t>Duits</a:t>
            </a:r>
            <a:r>
              <a:rPr lang="it-IT" dirty="0"/>
              <a:t> ----NL (continuum) </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6097A-B275-4C48-80E0-FD4077EE14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278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AE0C963C-C1DB-4AFD-9DDC-0691666BF49B}" type="datetime2">
              <a:rPr lang="en-US" smtClean="0"/>
              <a:pPr/>
              <a:t>Wednesday, November 16, 2022</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‹N›</a:t>
            </a:fld>
            <a:endParaRPr lang="en-US" sz="800"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44431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E0C963C-C1DB-4AFD-9DDC-0691666BF49B}" type="datetime2">
              <a:rPr lang="en-US" smtClean="0"/>
              <a:pPr/>
              <a:t>Wednesday, November 16, 2022</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4406130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E0C963C-C1DB-4AFD-9DDC-0691666BF49B}" type="datetime2">
              <a:rPr lang="en-US" smtClean="0"/>
              <a:pPr/>
              <a:t>Wednesday, November 16, 2022</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‹N›</a:t>
            </a:fld>
            <a:endParaRPr lang="en-US" sz="800"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7979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435BC394-F580-45D4-966D-9CB23D58B478}" type="datetimeFigureOut">
              <a:rPr lang="it-IT" smtClean="0"/>
              <a:t>16/11/2022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25ACEC9-A5DA-494C-B67C-BAECDD201450}" type="slidenum">
              <a:rPr lang="it-IT" smtClean="0"/>
              <a:t>‹N›</a:t>
            </a:fld>
            <a:endParaRPr lang="it-IT"/>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2341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35BC394-F580-45D4-966D-9CB23D58B478}" type="datetimeFigureOut">
              <a:rPr lang="it-IT" smtClean="0"/>
              <a:t>16/11/2022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1224696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35BC394-F580-45D4-966D-9CB23D58B478}" type="datetimeFigureOut">
              <a:rPr lang="it-IT" smtClean="0"/>
              <a:t>16/11/2022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25ACEC9-A5DA-494C-B67C-BAECDD201450}" type="slidenum">
              <a:rPr lang="it-IT" smtClean="0"/>
              <a:t>‹N›</a:t>
            </a:fld>
            <a:endParaRPr lang="it-IT"/>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541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35BC394-F580-45D4-966D-9CB23D58B478}" type="datetimeFigureOut">
              <a:rPr lang="it-IT" smtClean="0"/>
              <a:t>16/11/2022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1792269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35BC394-F580-45D4-966D-9CB23D58B478}" type="datetimeFigureOut">
              <a:rPr lang="it-IT" smtClean="0"/>
              <a:t>16/11/2022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2503757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35BC394-F580-45D4-966D-9CB23D58B478}" type="datetimeFigureOut">
              <a:rPr lang="it-IT" smtClean="0"/>
              <a:t>16/11/2022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2349769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BC394-F580-45D4-966D-9CB23D58B478}" type="datetimeFigureOut">
              <a:rPr lang="it-IT" smtClean="0"/>
              <a:t>16/11/2022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2344570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35BC394-F580-45D4-966D-9CB23D58B478}" type="datetimeFigureOut">
              <a:rPr lang="it-IT" smtClean="0"/>
              <a:t>16/11/2022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339728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E0C963C-C1DB-4AFD-9DDC-0691666BF49B}" type="datetime2">
              <a:rPr lang="en-US" smtClean="0"/>
              <a:pPr/>
              <a:t>Wednesday, November 16, 2022</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227351909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35BC394-F580-45D4-966D-9CB23D58B478}" type="datetimeFigureOut">
              <a:rPr lang="it-IT" smtClean="0"/>
              <a:t>16/11/2022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25ACEC9-A5DA-494C-B67C-BAECDD201450}" type="slidenum">
              <a:rPr lang="it-IT" smtClean="0"/>
              <a:t>‹N›</a:t>
            </a:fld>
            <a:endParaRPr lang="it-IT"/>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125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35BC394-F580-45D4-966D-9CB23D58B478}" type="datetimeFigureOut">
              <a:rPr lang="it-IT" smtClean="0"/>
              <a:t>16/11/2022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25ACEC9-A5DA-494C-B67C-BAECDD201450}" type="slidenum">
              <a:rPr lang="it-IT" smtClean="0"/>
              <a:t>‹N›</a:t>
            </a:fld>
            <a:endParaRPr lang="it-IT"/>
          </a:p>
        </p:txBody>
      </p:sp>
    </p:spTree>
    <p:extLst>
      <p:ext uri="{BB962C8B-B14F-4D97-AF65-F5344CB8AC3E}">
        <p14:creationId xmlns:p14="http://schemas.microsoft.com/office/powerpoint/2010/main" val="454966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35BC394-F580-45D4-966D-9CB23D58B478}" type="datetimeFigureOut">
              <a:rPr lang="it-IT" smtClean="0"/>
              <a:t>16/11/2022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25ACEC9-A5DA-494C-B67C-BAECDD201450}" type="slidenum">
              <a:rPr lang="it-IT" smtClean="0"/>
              <a:t>‹N›</a:t>
            </a:fld>
            <a:endParaRPr lang="it-IT"/>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84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E0C963C-C1DB-4AFD-9DDC-0691666BF49B}" type="datetime2">
              <a:rPr lang="en-US" smtClean="0"/>
              <a:pPr/>
              <a:t>Wednesday, November 16, 2022</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‹N›</a:t>
            </a:fld>
            <a:endParaRPr lang="en-US" sz="800"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45536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E0C963C-C1DB-4AFD-9DDC-0691666BF49B}" type="datetime2">
              <a:rPr lang="en-US" smtClean="0"/>
              <a:pPr/>
              <a:t>Wednesday, November 16, 2022</a:t>
            </a:fld>
            <a:endParaRPr lang="en-US" cap="all" dirty="0"/>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14600716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E0C963C-C1DB-4AFD-9DDC-0691666BF49B}" type="datetime2">
              <a:rPr lang="en-US" smtClean="0"/>
              <a:pPr/>
              <a:t>Wednesday, November 16, 2022</a:t>
            </a:fld>
            <a:endParaRPr lang="en-US" cap="all" dirty="0"/>
          </a:p>
        </p:txBody>
      </p:sp>
      <p:sp>
        <p:nvSpPr>
          <p:cNvPr id="8" name="Footer Placeholder 7"/>
          <p:cNvSpPr>
            <a:spLocks noGrp="1"/>
          </p:cNvSpPr>
          <p:nvPr>
            <p:ph type="ftr" sz="quarter" idx="11"/>
          </p:nvPr>
        </p:nvSpPr>
        <p:spPr/>
        <p:txBody>
          <a:bodyPr/>
          <a:lstStyle/>
          <a:p>
            <a:pPr algn="l"/>
            <a:endParaRPr lang="en-US"/>
          </a:p>
        </p:txBody>
      </p:sp>
      <p:sp>
        <p:nvSpPr>
          <p:cNvPr id="9" name="Slide Number Placeholder 8"/>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346550628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E0C963C-C1DB-4AFD-9DDC-0691666BF49B}" type="datetime2">
              <a:rPr lang="en-US" smtClean="0"/>
              <a:pPr/>
              <a:t>Wednesday, November 16, 2022</a:t>
            </a:fld>
            <a:endParaRPr lang="en-US" cap="all" dirty="0"/>
          </a:p>
        </p:txBody>
      </p:sp>
      <p:sp>
        <p:nvSpPr>
          <p:cNvPr id="4" name="Footer Placeholder 3"/>
          <p:cNvSpPr>
            <a:spLocks noGrp="1"/>
          </p:cNvSpPr>
          <p:nvPr>
            <p:ph type="ftr" sz="quarter" idx="11"/>
          </p:nvPr>
        </p:nvSpPr>
        <p:spPr/>
        <p:txBody>
          <a:bodyPr/>
          <a:lstStyle/>
          <a:p>
            <a:pPr algn="l"/>
            <a:endParaRPr lang="en-US"/>
          </a:p>
        </p:txBody>
      </p:sp>
      <p:sp>
        <p:nvSpPr>
          <p:cNvPr id="5" name="Slide Number Placeholder 4"/>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316846008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C963C-C1DB-4AFD-9DDC-0691666BF49B}" type="datetime2">
              <a:rPr lang="en-US" smtClean="0"/>
              <a:pPr/>
              <a:t>Wednesday, November 16, 2022</a:t>
            </a:fld>
            <a:endParaRPr lang="en-US" cap="all" dirty="0"/>
          </a:p>
        </p:txBody>
      </p:sp>
      <p:sp>
        <p:nvSpPr>
          <p:cNvPr id="3" name="Footer Placeholder 2"/>
          <p:cNvSpPr>
            <a:spLocks noGrp="1"/>
          </p:cNvSpPr>
          <p:nvPr>
            <p:ph type="ftr" sz="quarter" idx="11"/>
          </p:nvPr>
        </p:nvSpPr>
        <p:spPr/>
        <p:txBody>
          <a:bodyPr/>
          <a:lstStyle/>
          <a:p>
            <a:pPr algn="l"/>
            <a:endParaRPr lang="en-US"/>
          </a:p>
        </p:txBody>
      </p:sp>
      <p:sp>
        <p:nvSpPr>
          <p:cNvPr id="4" name="Slide Number Placeholder 3"/>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321710968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E0C963C-C1DB-4AFD-9DDC-0691666BF49B}" type="datetime2">
              <a:rPr lang="en-US" smtClean="0"/>
              <a:pPr/>
              <a:t>Wednesday, November 16, 2022</a:t>
            </a:fld>
            <a:endParaRPr lang="en-US" cap="all" dirty="0"/>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2724801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E0C963C-C1DB-4AFD-9DDC-0691666BF49B}" type="datetime2">
              <a:rPr lang="en-US" smtClean="0"/>
              <a:pPr/>
              <a:t>Wednesday, November 16, 2022</a:t>
            </a:fld>
            <a:endParaRPr lang="en-US" cap="all" dirty="0"/>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pPr/>
              <a:t>‹N›</a:t>
            </a:fld>
            <a:endParaRPr lang="en-US" sz="800"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0854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E0C963C-C1DB-4AFD-9DDC-0691666BF49B}" type="datetime2">
              <a:rPr lang="en-US" smtClean="0"/>
              <a:pPr/>
              <a:t>Wednesday, November 16, 2022</a:t>
            </a:fld>
            <a:endParaRPr lang="en-US" cap="all"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lgn="l"/>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01389E6-C847-4AD0-B56D-D205B2EAB1EE}" type="slidenum">
              <a:rPr lang="en-US" smtClean="0"/>
              <a:pPr/>
              <a:t>‹N›</a:t>
            </a:fld>
            <a:endParaRPr lang="en-US" sz="800"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874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E0C963C-C1DB-4AFD-9DDC-0691666BF49B}" type="datetime2">
              <a:rPr lang="en-US" smtClean="0"/>
              <a:pPr/>
              <a:t>Wednesday, November 16, 2022</a:t>
            </a:fld>
            <a:endParaRPr lang="en-US" cap="all"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lgn="l"/>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01389E6-C847-4AD0-B56D-D205B2EAB1EE}" type="slidenum">
              <a:rPr lang="en-US" smtClean="0"/>
              <a:pPr/>
              <a:t>‹N›</a:t>
            </a:fld>
            <a:endParaRPr lang="en-US" sz="800"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638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s://nl.wikipedia.org/wiki/Belgi%C3%AB" TargetMode="External"/><Relationship Id="rId18" Type="http://schemas.openxmlformats.org/officeDocument/2006/relationships/hyperlink" Target="https://nl.wikipedia.org/wiki/Dries_Mertens#cite_note-nieuwsblad1-1" TargetMode="External"/><Relationship Id="rId26" Type="http://schemas.openxmlformats.org/officeDocument/2006/relationships/hyperlink" Target="https://nl.wikipedia.org/wiki/Europees_kampioenschap_voetbal_2020" TargetMode="External"/><Relationship Id="rId3" Type="http://schemas.openxmlformats.org/officeDocument/2006/relationships/image" Target="../media/image4.jpeg"/><Relationship Id="rId21" Type="http://schemas.openxmlformats.org/officeDocument/2006/relationships/hyperlink" Target="https://nl.wikipedia.org/wiki/Istanboel" TargetMode="External"/><Relationship Id="rId7" Type="http://schemas.openxmlformats.org/officeDocument/2006/relationships/image" Target="../media/image8.jpeg"/><Relationship Id="rId12" Type="http://schemas.openxmlformats.org/officeDocument/2006/relationships/hyperlink" Target="https://nl.wikipedia.org/wiki/1987" TargetMode="External"/><Relationship Id="rId17" Type="http://schemas.openxmlformats.org/officeDocument/2006/relationships/hyperlink" Target="https://nl.wikipedia.org/wiki/SSC_Napoli" TargetMode="External"/><Relationship Id="rId25" Type="http://schemas.openxmlformats.org/officeDocument/2006/relationships/hyperlink" Target="https://nl.wikipedia.org/wiki/Europees_kampioenschap_voetbal_2016" TargetMode="External"/><Relationship Id="rId2" Type="http://schemas.openxmlformats.org/officeDocument/2006/relationships/notesSlide" Target="../notesSlides/notesSlide2.xml"/><Relationship Id="rId16" Type="http://schemas.openxmlformats.org/officeDocument/2006/relationships/hyperlink" Target="https://nl.wikipedia.org/wiki/PSV_(voetbalclub)" TargetMode="External"/><Relationship Id="rId20" Type="http://schemas.openxmlformats.org/officeDocument/2006/relationships/hyperlink" Target="https://nl.wikipedia.org/wiki/Galatasaray_SK" TargetMode="External"/><Relationship Id="rId1" Type="http://schemas.openxmlformats.org/officeDocument/2006/relationships/slideLayout" Target="../slideLayouts/slideLayout17.xml"/><Relationship Id="rId6" Type="http://schemas.openxmlformats.org/officeDocument/2006/relationships/image" Target="../media/image7.jpeg"/><Relationship Id="rId11" Type="http://schemas.openxmlformats.org/officeDocument/2006/relationships/hyperlink" Target="https://nl.wikipedia.org/wiki/6_mei" TargetMode="External"/><Relationship Id="rId24" Type="http://schemas.openxmlformats.org/officeDocument/2006/relationships/hyperlink" Target="https://nl.wikipedia.org/wiki/Wereldkampioenschap_voetbal_2018" TargetMode="External"/><Relationship Id="rId5" Type="http://schemas.openxmlformats.org/officeDocument/2006/relationships/image" Target="../media/image6.jpeg"/><Relationship Id="rId15" Type="http://schemas.openxmlformats.org/officeDocument/2006/relationships/hyperlink" Target="https://nl.wikipedia.org/wiki/Aanvaller_(voetbal)" TargetMode="External"/><Relationship Id="rId23" Type="http://schemas.openxmlformats.org/officeDocument/2006/relationships/hyperlink" Target="https://nl.wikipedia.org/wiki/Wereldkampioenschap_voetbal_2014" TargetMode="External"/><Relationship Id="rId10" Type="http://schemas.openxmlformats.org/officeDocument/2006/relationships/hyperlink" Target="https://nl.wikipedia.org/wiki/Leuven" TargetMode="External"/><Relationship Id="rId19" Type="http://schemas.openxmlformats.org/officeDocument/2006/relationships/hyperlink" Target="https://nl.wikipedia.org/wiki/Dries_Mertens#cite_note-nieuwsblad-2" TargetMode="External"/><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hyperlink" Target="https://nl.wikipedia.org/wiki/Voetbal" TargetMode="External"/><Relationship Id="rId22" Type="http://schemas.openxmlformats.org/officeDocument/2006/relationships/hyperlink" Target="https://nl.wikipedia.org/wiki/Belgisch_voetbalelftal_(manne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Immagine che contiene acqua, cielo, barca, esterni&#10;&#10;Descrizione generata automaticamente">
            <a:extLst>
              <a:ext uri="{FF2B5EF4-FFF2-40B4-BE49-F238E27FC236}">
                <a16:creationId xmlns:a16="http://schemas.microsoft.com/office/drawing/2014/main" id="{034842F1-D1EF-B8BE-3A9F-8640183E1A1B}"/>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014CD94B-6292-41B3-B053-01121CE9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olo 1">
            <a:extLst>
              <a:ext uri="{FF2B5EF4-FFF2-40B4-BE49-F238E27FC236}">
                <a16:creationId xmlns:a16="http://schemas.microsoft.com/office/drawing/2014/main" id="{90C866FB-ACC3-F3C9-715B-BA9F8E3B1A0D}"/>
              </a:ext>
            </a:extLst>
          </p:cNvPr>
          <p:cNvSpPr>
            <a:spLocks noGrp="1"/>
          </p:cNvSpPr>
          <p:nvPr>
            <p:ph type="ctrTitle"/>
          </p:nvPr>
        </p:nvSpPr>
        <p:spPr>
          <a:xfrm>
            <a:off x="457200" y="4960137"/>
            <a:ext cx="7772400" cy="1463040"/>
          </a:xfrm>
        </p:spPr>
        <p:txBody>
          <a:bodyPr>
            <a:normAutofit/>
          </a:bodyPr>
          <a:lstStyle/>
          <a:p>
            <a:r>
              <a:rPr lang="it-IT" dirty="0" err="1">
                <a:solidFill>
                  <a:srgbClr val="FFFFFF"/>
                </a:solidFill>
              </a:rPr>
              <a:t>Les</a:t>
            </a:r>
            <a:r>
              <a:rPr lang="it-IT" dirty="0">
                <a:solidFill>
                  <a:srgbClr val="FFFFFF"/>
                </a:solidFill>
              </a:rPr>
              <a:t> 3 	</a:t>
            </a:r>
          </a:p>
        </p:txBody>
      </p:sp>
      <p:sp>
        <p:nvSpPr>
          <p:cNvPr id="3" name="Sottotitolo 2">
            <a:extLst>
              <a:ext uri="{FF2B5EF4-FFF2-40B4-BE49-F238E27FC236}">
                <a16:creationId xmlns:a16="http://schemas.microsoft.com/office/drawing/2014/main" id="{65C8033C-E5FD-9938-BB58-258CAF7B8B30}"/>
              </a:ext>
            </a:extLst>
          </p:cNvPr>
          <p:cNvSpPr>
            <a:spLocks noGrp="1"/>
          </p:cNvSpPr>
          <p:nvPr>
            <p:ph type="subTitle" idx="1"/>
          </p:nvPr>
        </p:nvSpPr>
        <p:spPr>
          <a:xfrm>
            <a:off x="8610600" y="4960137"/>
            <a:ext cx="3200400" cy="1463040"/>
          </a:xfrm>
        </p:spPr>
        <p:txBody>
          <a:bodyPr>
            <a:normAutofit/>
          </a:bodyPr>
          <a:lstStyle/>
          <a:p>
            <a:r>
              <a:rPr lang="it-IT" dirty="0">
                <a:solidFill>
                  <a:srgbClr val="FFFFFF"/>
                </a:solidFill>
              </a:rPr>
              <a:t>27 </a:t>
            </a:r>
            <a:r>
              <a:rPr lang="it-IT" dirty="0" err="1">
                <a:solidFill>
                  <a:srgbClr val="FFFFFF"/>
                </a:solidFill>
              </a:rPr>
              <a:t>oktober</a:t>
            </a:r>
            <a:r>
              <a:rPr lang="it-IT" dirty="0">
                <a:solidFill>
                  <a:srgbClr val="FFFFFF"/>
                </a:solidFill>
              </a:rPr>
              <a:t> 2022</a:t>
            </a:r>
          </a:p>
        </p:txBody>
      </p:sp>
      <p:cxnSp>
        <p:nvCxnSpPr>
          <p:cNvPr id="12" name="Straight Connector 11">
            <a:extLst>
              <a:ext uri="{FF2B5EF4-FFF2-40B4-BE49-F238E27FC236}">
                <a16:creationId xmlns:a16="http://schemas.microsoft.com/office/drawing/2014/main" id="{69BDC10B-3439-4B01-9129-15D8245B0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811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702404-B0C3-4D42-9222-E54A48583B3F}"/>
              </a:ext>
            </a:extLst>
          </p:cNvPr>
          <p:cNvSpPr>
            <a:spLocks noGrp="1"/>
          </p:cNvSpPr>
          <p:nvPr>
            <p:ph type="title"/>
          </p:nvPr>
        </p:nvSpPr>
        <p:spPr>
          <a:xfrm>
            <a:off x="457200" y="868280"/>
            <a:ext cx="3390645" cy="3363597"/>
          </a:xfrm>
        </p:spPr>
        <p:txBody>
          <a:bodyPr>
            <a:normAutofit/>
          </a:bodyPr>
          <a:lstStyle/>
          <a:p>
            <a:pPr algn="r"/>
            <a:r>
              <a:rPr lang="it-IT" sz="3200">
                <a:solidFill>
                  <a:schemeClr val="bg1"/>
                </a:solidFill>
              </a:rPr>
              <a:t>Tussen Duits en ENgels</a:t>
            </a:r>
          </a:p>
        </p:txBody>
      </p:sp>
      <p:graphicFrame>
        <p:nvGraphicFramePr>
          <p:cNvPr id="5" name="Segnaposto contenuto 2">
            <a:extLst>
              <a:ext uri="{FF2B5EF4-FFF2-40B4-BE49-F238E27FC236}">
                <a16:creationId xmlns:a16="http://schemas.microsoft.com/office/drawing/2014/main" id="{833190C0-CF36-728D-232D-9757F44ADAA7}"/>
              </a:ext>
            </a:extLst>
          </p:cNvPr>
          <p:cNvGraphicFramePr>
            <a:graphicFrameLocks noGrp="1"/>
          </p:cNvGraphicFramePr>
          <p:nvPr>
            <p:ph idx="1"/>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4227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29C29B9-CB4D-43C1-81A2-0CABE34D1F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Freeform 16">
            <a:extLst>
              <a:ext uri="{FF2B5EF4-FFF2-40B4-BE49-F238E27FC236}">
                <a16:creationId xmlns:a16="http://schemas.microsoft.com/office/drawing/2014/main" id="{D654DB25-410A-44B7-8058-3193D21EA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2" name="Rectangle 11">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5688020"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olo 1">
            <a:extLst>
              <a:ext uri="{FF2B5EF4-FFF2-40B4-BE49-F238E27FC236}">
                <a16:creationId xmlns:a16="http://schemas.microsoft.com/office/drawing/2014/main" id="{0FD4AE6C-65A1-434B-B9E9-D1F8EB41C7A9}"/>
              </a:ext>
            </a:extLst>
          </p:cNvPr>
          <p:cNvSpPr>
            <a:spLocks noGrp="1"/>
          </p:cNvSpPr>
          <p:nvPr>
            <p:ph type="title"/>
          </p:nvPr>
        </p:nvSpPr>
        <p:spPr>
          <a:xfrm>
            <a:off x="840998" y="965200"/>
            <a:ext cx="4689938" cy="4815596"/>
          </a:xfrm>
        </p:spPr>
        <p:txBody>
          <a:bodyPr vert="horz" lIns="91440" tIns="45720" rIns="91440" bIns="45720" rtlCol="0" anchor="ctr">
            <a:normAutofit/>
          </a:bodyPr>
          <a:lstStyle/>
          <a:p>
            <a:pPr algn="r"/>
            <a:r>
              <a:rPr lang="en-US">
                <a:solidFill>
                  <a:srgbClr val="FFFFFF"/>
                </a:solidFill>
              </a:rPr>
              <a:t>Tussen Duits en ENgels</a:t>
            </a:r>
          </a:p>
        </p:txBody>
      </p:sp>
      <p:sp>
        <p:nvSpPr>
          <p:cNvPr id="14" name="Rectangle 13">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asellaDiTesto 2">
            <a:extLst>
              <a:ext uri="{FF2B5EF4-FFF2-40B4-BE49-F238E27FC236}">
                <a16:creationId xmlns:a16="http://schemas.microsoft.com/office/drawing/2014/main" id="{5F771131-00F6-C746-BA7A-6927A480B4F3}"/>
              </a:ext>
            </a:extLst>
          </p:cNvPr>
          <p:cNvSpPr txBox="1"/>
          <p:nvPr/>
        </p:nvSpPr>
        <p:spPr>
          <a:xfrm>
            <a:off x="6661065" y="974875"/>
            <a:ext cx="4724573" cy="4852362"/>
          </a:xfrm>
          <a:prstGeom prst="rect">
            <a:avLst/>
          </a:prstGeom>
        </p:spPr>
        <p:txBody>
          <a:bodyPr vert="horz" lIns="45720" tIns="45720" rIns="45720" bIns="45720" rtlCol="0" anchor="ctr">
            <a:normAutofit/>
          </a:bodyPr>
          <a:lstStyle/>
          <a:p>
            <a:pPr marL="0" marR="0" lvl="0" indent="0" algn="l" defTabSz="914400" rtl="0" eaLnBrk="1" fontAlgn="auto" latinLnBrk="0" hangingPunct="1">
              <a:lnSpc>
                <a:spcPct val="90000"/>
              </a:lnSpc>
              <a:spcBef>
                <a:spcPts val="0"/>
              </a:spcBef>
              <a:spcAft>
                <a:spcPts val="600"/>
              </a:spcAft>
              <a:buClr>
                <a:srgbClr val="99CB38"/>
              </a:buClr>
              <a:buSzTx/>
              <a:buFontTx/>
              <a:buNone/>
              <a:tabLst/>
              <a:defRPr/>
            </a:pP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Sterke</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en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zwakke</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werkwoorden</a:t>
            </a: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0"/>
              </a:spcBef>
              <a:spcAft>
                <a:spcPts val="600"/>
              </a:spcAft>
              <a:buClr>
                <a:srgbClr val="99CB38"/>
              </a:buClr>
              <a:buSzTx/>
              <a:buFontTx/>
              <a:buNone/>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&gt; Het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maakt</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deel</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uit</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van het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genetisch</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erfgoed</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van de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Germaanse</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talen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p>
          <a:p>
            <a:pPr marL="0" marR="0" lvl="0" indent="0" algn="l" defTabSz="914400" rtl="0" eaLnBrk="1" fontAlgn="auto" latinLnBrk="0" hangingPunct="1">
              <a:lnSpc>
                <a:spcPct val="90000"/>
              </a:lnSpc>
              <a:spcBef>
                <a:spcPts val="0"/>
              </a:spcBef>
              <a:spcAft>
                <a:spcPts val="600"/>
              </a:spcAft>
              <a:buClr>
                <a:srgbClr val="99CB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0"/>
              </a:spcBef>
              <a:spcAft>
                <a:spcPts val="600"/>
              </a:spcAft>
              <a:buClr>
                <a:srgbClr val="99CB38"/>
              </a:buClr>
              <a:buSzTx/>
              <a:buFontTx/>
              <a:buNone/>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“Strong verbs are found in the domain of the most elementary and most frequent vocabulary” (König &amp; Gast 2009: 68).</a:t>
            </a:r>
          </a:p>
          <a:p>
            <a:pPr marL="0" marR="0" lvl="0" indent="0" algn="l" defTabSz="914400" rtl="0" eaLnBrk="1" fontAlgn="auto" latinLnBrk="0" hangingPunct="1">
              <a:lnSpc>
                <a:spcPct val="90000"/>
              </a:lnSpc>
              <a:spcBef>
                <a:spcPts val="0"/>
              </a:spcBef>
              <a:spcAft>
                <a:spcPts val="600"/>
              </a:spcAft>
              <a:buClr>
                <a:srgbClr val="99CB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0"/>
              </a:spcBef>
              <a:spcAft>
                <a:spcPts val="600"/>
              </a:spcAft>
              <a:buClr>
                <a:srgbClr val="99CB38"/>
              </a:buClr>
              <a:buSzTx/>
              <a:buFontTx/>
              <a:buNone/>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Maar in het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Jiddisch</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en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het Afrikaans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bestaan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er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geen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sterke</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werkwoorden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meer</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a:t>
            </a:r>
          </a:p>
        </p:txBody>
      </p:sp>
    </p:spTree>
    <p:extLst>
      <p:ext uri="{BB962C8B-B14F-4D97-AF65-F5344CB8AC3E}">
        <p14:creationId xmlns:p14="http://schemas.microsoft.com/office/powerpoint/2010/main" val="48510333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271758-7AC4-4265-8775-DCDB97A1E7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olo 1">
            <a:extLst>
              <a:ext uri="{FF2B5EF4-FFF2-40B4-BE49-F238E27FC236}">
                <a16:creationId xmlns:a16="http://schemas.microsoft.com/office/drawing/2014/main" id="{ECFD184A-EA29-7E44-8E10-134488B99AC2}"/>
              </a:ext>
            </a:extLst>
          </p:cNvPr>
          <p:cNvSpPr>
            <a:spLocks noGrp="1"/>
          </p:cNvSpPr>
          <p:nvPr>
            <p:ph type="title"/>
          </p:nvPr>
        </p:nvSpPr>
        <p:spPr>
          <a:xfrm>
            <a:off x="643468" y="643467"/>
            <a:ext cx="3415612" cy="5571066"/>
          </a:xfrm>
        </p:spPr>
        <p:txBody>
          <a:bodyPr vert="horz" lIns="91440" tIns="45720" rIns="91440" bIns="45720" rtlCol="0" anchor="ctr">
            <a:normAutofit/>
          </a:bodyPr>
          <a:lstStyle/>
          <a:p>
            <a:r>
              <a:rPr lang="en-US">
                <a:solidFill>
                  <a:srgbClr val="FFFFFF"/>
                </a:solidFill>
              </a:rPr>
              <a:t>Tussen Duits en ENgels</a:t>
            </a:r>
          </a:p>
        </p:txBody>
      </p:sp>
      <p:graphicFrame>
        <p:nvGraphicFramePr>
          <p:cNvPr id="5" name="CasellaDiTesto 2">
            <a:extLst>
              <a:ext uri="{FF2B5EF4-FFF2-40B4-BE49-F238E27FC236}">
                <a16:creationId xmlns:a16="http://schemas.microsoft.com/office/drawing/2014/main" id="{622BAD84-3AED-2EAE-15AD-FC4446A94697}"/>
              </a:ext>
            </a:extLst>
          </p:cNvPr>
          <p:cNvGraphicFramePr/>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709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FD184A-EA29-7E44-8E10-134488B99AC2}"/>
              </a:ext>
            </a:extLst>
          </p:cNvPr>
          <p:cNvSpPr>
            <a:spLocks noGrp="1"/>
          </p:cNvSpPr>
          <p:nvPr>
            <p:ph type="title"/>
          </p:nvPr>
        </p:nvSpPr>
        <p:spPr>
          <a:xfrm>
            <a:off x="1371600" y="219456"/>
            <a:ext cx="6882384" cy="743712"/>
          </a:xfrm>
        </p:spPr>
        <p:txBody>
          <a:bodyPr>
            <a:normAutofit/>
          </a:bodyPr>
          <a:lstStyle/>
          <a:p>
            <a:pPr algn="ctr"/>
            <a:r>
              <a:rPr lang="it-IT" dirty="0" err="1"/>
              <a:t>Typologisch</a:t>
            </a:r>
            <a:r>
              <a:rPr lang="it-IT" dirty="0"/>
              <a:t> </a:t>
            </a:r>
            <a:r>
              <a:rPr lang="it-IT" dirty="0" err="1"/>
              <a:t>gesproken</a:t>
            </a:r>
            <a:endParaRPr lang="it-IT" dirty="0"/>
          </a:p>
        </p:txBody>
      </p:sp>
      <p:graphicFrame>
        <p:nvGraphicFramePr>
          <p:cNvPr id="5" name="CasellaDiTesto 2">
            <a:extLst>
              <a:ext uri="{FF2B5EF4-FFF2-40B4-BE49-F238E27FC236}">
                <a16:creationId xmlns:a16="http://schemas.microsoft.com/office/drawing/2014/main" id="{43EFB634-BAE2-C7A0-4057-A5DF3E3682DA}"/>
              </a:ext>
            </a:extLst>
          </p:cNvPr>
          <p:cNvGraphicFramePr/>
          <p:nvPr/>
        </p:nvGraphicFramePr>
        <p:xfrm>
          <a:off x="833377" y="1487424"/>
          <a:ext cx="10220446"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096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0BC4079D-109F-604F-AFC8-8E52BE5A9F7B}"/>
              </a:ext>
            </a:extLst>
          </p:cNvPr>
          <p:cNvSpPr>
            <a:spLocks noGrp="1"/>
          </p:cNvSpPr>
          <p:nvPr>
            <p:ph type="title"/>
          </p:nvPr>
        </p:nvSpPr>
        <p:spPr>
          <a:xfrm>
            <a:off x="1024128" y="585216"/>
            <a:ext cx="6066818" cy="1499616"/>
          </a:xfrm>
        </p:spPr>
        <p:txBody>
          <a:bodyPr vert="horz" lIns="91440" tIns="45720" rIns="91440" bIns="45720" rtlCol="0" anchor="ctr">
            <a:normAutofit/>
          </a:bodyPr>
          <a:lstStyle/>
          <a:p>
            <a:r>
              <a:rPr lang="en-US"/>
              <a:t>WAAR OF NIET WAAR?</a:t>
            </a:r>
          </a:p>
        </p:txBody>
      </p:sp>
      <p:sp>
        <p:nvSpPr>
          <p:cNvPr id="3" name="CasellaDiTesto 2">
            <a:extLst>
              <a:ext uri="{FF2B5EF4-FFF2-40B4-BE49-F238E27FC236}">
                <a16:creationId xmlns:a16="http://schemas.microsoft.com/office/drawing/2014/main" id="{5F420949-70E6-664F-8B82-183C7ABD0F01}"/>
              </a:ext>
            </a:extLst>
          </p:cNvPr>
          <p:cNvSpPr txBox="1"/>
          <p:nvPr/>
        </p:nvSpPr>
        <p:spPr>
          <a:xfrm>
            <a:off x="278296" y="2286000"/>
            <a:ext cx="6812650" cy="4023360"/>
          </a:xfrm>
          <a:prstGeom prst="rect">
            <a:avLst/>
          </a:prstGeom>
        </p:spPr>
        <p:txBody>
          <a:bodyPr vert="horz" lIns="45720" tIns="45720" rIns="45720" bIns="45720" rtlCol="0">
            <a:noAutofit/>
          </a:bodyPr>
          <a:lstStyle/>
          <a:p>
            <a:pPr marL="457200" marR="0" lvl="0" indent="-457200" algn="l" defTabSz="914400" rtl="0" eaLnBrk="1" fontAlgn="auto" latinLnBrk="0" hangingPunct="1">
              <a:lnSpc>
                <a:spcPct val="90000"/>
              </a:lnSpc>
              <a:spcBef>
                <a:spcPts val="0"/>
              </a:spcBef>
              <a:spcAft>
                <a:spcPts val="600"/>
              </a:spcAft>
              <a:buClr>
                <a:srgbClr val="99CB38"/>
              </a:buClr>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Het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Nederlands</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heeft</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een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eenvoudig</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klinkersysteem</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457200" marR="0" lvl="0" indent="-457200" algn="l" defTabSz="914400" rtl="0" eaLnBrk="1" fontAlgn="auto" latinLnBrk="0" hangingPunct="1">
              <a:lnSpc>
                <a:spcPct val="90000"/>
              </a:lnSpc>
              <a:spcBef>
                <a:spcPts val="0"/>
              </a:spcBef>
              <a:spcAft>
                <a:spcPts val="600"/>
              </a:spcAft>
              <a:buClr>
                <a:srgbClr val="99CB38"/>
              </a:buClr>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Het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onderscheidt</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lange</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en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korte</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klinkers</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457200" marR="0" lvl="0" indent="-457200" algn="l" defTabSz="914400" rtl="0" eaLnBrk="1" fontAlgn="auto" latinLnBrk="0" hangingPunct="1">
              <a:lnSpc>
                <a:spcPct val="90000"/>
              </a:lnSpc>
              <a:spcBef>
                <a:spcPts val="0"/>
              </a:spcBef>
              <a:spcAft>
                <a:spcPts val="600"/>
              </a:spcAft>
              <a:buClr>
                <a:srgbClr val="99CB38"/>
              </a:buClr>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Het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gebruikt</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klinkerwisseling</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alleen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nog</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maar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als</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flexiemiddel</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niet</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om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nieuwe</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woorden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te</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vormen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457200" marR="0" lvl="0" indent="-457200" algn="l" defTabSz="914400" rtl="0" eaLnBrk="1" fontAlgn="auto" latinLnBrk="0" hangingPunct="1">
              <a:lnSpc>
                <a:spcPct val="90000"/>
              </a:lnSpc>
              <a:spcBef>
                <a:spcPts val="0"/>
              </a:spcBef>
              <a:spcAft>
                <a:spcPts val="600"/>
              </a:spcAft>
              <a:buClr>
                <a:srgbClr val="99CB38"/>
              </a:buClr>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De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lettergreepstructuur</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struttura</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sillabica</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is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belangrijk</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457200" marR="0" lvl="0" indent="-457200" algn="l" defTabSz="914400" rtl="0" eaLnBrk="1" fontAlgn="auto" latinLnBrk="0" hangingPunct="1">
              <a:lnSpc>
                <a:spcPct val="90000"/>
              </a:lnSpc>
              <a:spcBef>
                <a:spcPts val="0"/>
              </a:spcBef>
              <a:spcAft>
                <a:spcPts val="600"/>
              </a:spcAft>
              <a:buClr>
                <a:srgbClr val="99CB38"/>
              </a:buClr>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De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woordklemtoon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is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voorspelbaar</a:t>
            </a: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457200" marR="0" lvl="0" indent="-457200" algn="l" defTabSz="914400" rtl="0" eaLnBrk="1" fontAlgn="auto" latinLnBrk="0" hangingPunct="1">
              <a:lnSpc>
                <a:spcPct val="90000"/>
              </a:lnSpc>
              <a:spcBef>
                <a:spcPts val="0"/>
              </a:spcBef>
              <a:spcAft>
                <a:spcPts val="600"/>
              </a:spcAft>
              <a:buClr>
                <a:srgbClr val="99CB38"/>
              </a:buClr>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Er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zijn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een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paar</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lastige</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consonanten</a:t>
            </a: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457200" marR="0" lvl="0" indent="-457200" algn="l" defTabSz="914400" rtl="0" eaLnBrk="1" fontAlgn="auto" latinLnBrk="0" hangingPunct="1">
              <a:lnSpc>
                <a:spcPct val="90000"/>
              </a:lnSpc>
              <a:spcBef>
                <a:spcPts val="0"/>
              </a:spcBef>
              <a:spcAft>
                <a:spcPts val="600"/>
              </a:spcAft>
              <a:buClr>
                <a:srgbClr val="99CB38"/>
              </a:buClr>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47% van de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Italiaanse</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woorden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wordt</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gevormd</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door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klinkers</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39,5% van de Nederlandse </a:t>
            </a:r>
            <a:r>
              <a:rPr kumimoji="0" lang="en-US" sz="2400" b="0" i="0" u="none" strike="noStrike" kern="1200" cap="none" spc="0" normalizeH="0" baseline="0" noProof="0" dirty="0" err="1">
                <a:ln>
                  <a:noFill/>
                </a:ln>
                <a:solidFill>
                  <a:prstClr val="black"/>
                </a:solidFill>
                <a:effectLst/>
                <a:uLnTx/>
                <a:uFillTx/>
                <a:latin typeface="Tw Cen MT" panose="020B0602020104020603"/>
                <a:ea typeface="+mn-ea"/>
                <a:cs typeface="+mn-cs"/>
              </a:rPr>
              <a:t>woorden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0" marR="0" lvl="0" indent="0" algn="l" defTabSz="914400" rtl="0" eaLnBrk="1" fontAlgn="auto" latinLnBrk="0" hangingPunct="1">
              <a:lnSpc>
                <a:spcPct val="90000"/>
              </a:lnSpc>
              <a:spcBef>
                <a:spcPts val="0"/>
              </a:spcBef>
              <a:spcAft>
                <a:spcPts val="600"/>
              </a:spcAft>
              <a:buClr>
                <a:srgbClr val="99CB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0"/>
              </a:spcBef>
              <a:spcAft>
                <a:spcPts val="600"/>
              </a:spcAft>
              <a:buClr>
                <a:srgbClr val="99CB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5" name="Picture 4" descr="Kleurrijke ballen op een rij die worden geraakt door het licht">
            <a:extLst>
              <a:ext uri="{FF2B5EF4-FFF2-40B4-BE49-F238E27FC236}">
                <a16:creationId xmlns:a16="http://schemas.microsoft.com/office/drawing/2014/main" id="{2C98D4A5-CC6E-7C0F-0DDA-9333B81B468C}"/>
              </a:ext>
            </a:extLst>
          </p:cNvPr>
          <p:cNvPicPr>
            <a:picLocks noChangeAspect="1"/>
          </p:cNvPicPr>
          <p:nvPr/>
        </p:nvPicPr>
        <p:blipFill rotWithShape="1">
          <a:blip r:embed="rId3"/>
          <a:srcRect l="29932" r="24908" b="-1"/>
          <a:stretch/>
        </p:blipFill>
        <p:spPr>
          <a:xfrm>
            <a:off x="7552266" y="10"/>
            <a:ext cx="4639733" cy="6857990"/>
          </a:xfrm>
          <a:prstGeom prst="rect">
            <a:avLst/>
          </a:prstGeom>
        </p:spPr>
      </p:pic>
    </p:spTree>
    <p:extLst>
      <p:ext uri="{BB962C8B-B14F-4D97-AF65-F5344CB8AC3E}">
        <p14:creationId xmlns:p14="http://schemas.microsoft.com/office/powerpoint/2010/main" val="780904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3" name="Straight Connector 1032">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5" name="Rectangle 10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04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olo 1">
            <a:extLst>
              <a:ext uri="{FF2B5EF4-FFF2-40B4-BE49-F238E27FC236}">
                <a16:creationId xmlns:a16="http://schemas.microsoft.com/office/drawing/2014/main" id="{809A90E4-FB3D-9549-AFE6-458938CD43EF}"/>
              </a:ext>
            </a:extLst>
          </p:cNvPr>
          <p:cNvSpPr>
            <a:spLocks noGrp="1"/>
          </p:cNvSpPr>
          <p:nvPr>
            <p:ph type="title"/>
          </p:nvPr>
        </p:nvSpPr>
        <p:spPr>
          <a:xfrm>
            <a:off x="524256" y="4767072"/>
            <a:ext cx="6594189" cy="1625210"/>
          </a:xfrm>
        </p:spPr>
        <p:txBody>
          <a:bodyPr vert="horz" lIns="91440" tIns="45720" rIns="91440" bIns="45720" rtlCol="0" anchor="ctr">
            <a:normAutofit/>
          </a:bodyPr>
          <a:lstStyle/>
          <a:p>
            <a:r>
              <a:rPr lang="en-US" spc="100">
                <a:solidFill>
                  <a:srgbClr val="FFFFFF"/>
                </a:solidFill>
              </a:rPr>
              <a:t>KNUTSELWERK</a:t>
            </a:r>
          </a:p>
        </p:txBody>
      </p:sp>
      <p:pic>
        <p:nvPicPr>
          <p:cNvPr id="1028" name="Picture 4" descr="Motivatie om te sporten nodig? Discipline-tips - Sportarena Blog">
            <a:extLst>
              <a:ext uri="{FF2B5EF4-FFF2-40B4-BE49-F238E27FC236}">
                <a16:creationId xmlns:a16="http://schemas.microsoft.com/office/drawing/2014/main" id="{91F7FA04-444E-044A-AD00-1D6F1AD4F252}"/>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9233"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Segnaposto testo 6">
            <a:extLst>
              <a:ext uri="{FF2B5EF4-FFF2-40B4-BE49-F238E27FC236}">
                <a16:creationId xmlns:a16="http://schemas.microsoft.com/office/drawing/2014/main" id="{D8353BEA-CF0A-2A41-8C89-4BE009B9451B}"/>
              </a:ext>
            </a:extLst>
          </p:cNvPr>
          <p:cNvSpPr>
            <a:spLocks noGrp="1"/>
          </p:cNvSpPr>
          <p:nvPr>
            <p:ph type="body" sz="half" idx="2"/>
          </p:nvPr>
        </p:nvSpPr>
        <p:spPr>
          <a:xfrm>
            <a:off x="8029319" y="917725"/>
            <a:ext cx="3424739" cy="4852362"/>
          </a:xfrm>
        </p:spPr>
        <p:txBody>
          <a:bodyPr vert="horz" lIns="45720" tIns="45720" rIns="45720" bIns="45720" rtlCol="0" anchor="ctr">
            <a:normAutofit/>
          </a:bodyPr>
          <a:lstStyle/>
          <a:p>
            <a:pPr>
              <a:lnSpc>
                <a:spcPct val="90000"/>
              </a:lnSpc>
            </a:pPr>
            <a:r>
              <a:rPr lang="en-US" sz="2800" b="1" dirty="0">
                <a:solidFill>
                  <a:srgbClr val="FFFFFF"/>
                </a:solidFill>
              </a:rPr>
              <a:t>Wat is </a:t>
            </a:r>
            <a:r>
              <a:rPr lang="en-US" sz="2800" b="1" dirty="0" err="1">
                <a:solidFill>
                  <a:srgbClr val="FFFFFF"/>
                </a:solidFill>
              </a:rPr>
              <a:t>onze</a:t>
            </a:r>
            <a:r>
              <a:rPr lang="en-US" sz="2800" b="1" dirty="0">
                <a:solidFill>
                  <a:srgbClr val="FFFFFF"/>
                </a:solidFill>
              </a:rPr>
              <a:t> </a:t>
            </a:r>
            <a:r>
              <a:rPr lang="en-US" sz="2800" b="1" dirty="0" err="1">
                <a:solidFill>
                  <a:srgbClr val="FFFFFF"/>
                </a:solidFill>
              </a:rPr>
              <a:t>nationale</a:t>
            </a:r>
            <a:r>
              <a:rPr lang="en-US" sz="2800" b="1" dirty="0">
                <a:solidFill>
                  <a:srgbClr val="FFFFFF"/>
                </a:solidFill>
              </a:rPr>
              <a:t> sport?</a:t>
            </a:r>
          </a:p>
          <a:p>
            <a:pPr>
              <a:lnSpc>
                <a:spcPct val="90000"/>
              </a:lnSpc>
            </a:pPr>
            <a:endParaRPr lang="en-US" sz="2800" dirty="0">
              <a:solidFill>
                <a:srgbClr val="FFFFFF"/>
              </a:solidFill>
            </a:endParaRPr>
          </a:p>
          <a:p>
            <a:pPr>
              <a:lnSpc>
                <a:spcPct val="90000"/>
              </a:lnSpc>
            </a:pPr>
            <a:r>
              <a:rPr lang="en-US" sz="2800" dirty="0">
                <a:solidFill>
                  <a:srgbClr val="FFFFFF"/>
                </a:solidFill>
              </a:rPr>
              <a:t>We </a:t>
            </a:r>
            <a:r>
              <a:rPr lang="en-US" sz="2800" dirty="0" err="1">
                <a:solidFill>
                  <a:srgbClr val="FFFFFF"/>
                </a:solidFill>
              </a:rPr>
              <a:t>houden</a:t>
            </a:r>
            <a:r>
              <a:rPr lang="en-US" sz="2800" dirty="0">
                <a:solidFill>
                  <a:srgbClr val="FFFFFF"/>
                </a:solidFill>
              </a:rPr>
              <a:t> van</a:t>
            </a:r>
            <a:r>
              <a:rPr lang="en-US" sz="2800" i="1" dirty="0">
                <a:solidFill>
                  <a:srgbClr val="FFFFFF"/>
                </a:solidFill>
              </a:rPr>
              <a:t> </a:t>
            </a:r>
            <a:r>
              <a:rPr lang="en-US" sz="2800" i="1" dirty="0" err="1">
                <a:solidFill>
                  <a:srgbClr val="FFFFFF"/>
                </a:solidFill>
              </a:rPr>
              <a:t>aperitiefjes</a:t>
            </a:r>
            <a:r>
              <a:rPr lang="en-US" sz="2800" i="1" dirty="0">
                <a:solidFill>
                  <a:srgbClr val="FFFFFF"/>
                </a:solidFill>
              </a:rPr>
              <a:t>, </a:t>
            </a:r>
            <a:r>
              <a:rPr lang="en-US" sz="2800" i="1" dirty="0" err="1">
                <a:solidFill>
                  <a:srgbClr val="FFFFFF"/>
                </a:solidFill>
              </a:rPr>
              <a:t>toetjes</a:t>
            </a:r>
            <a:r>
              <a:rPr lang="en-US" sz="2800" i="1" dirty="0">
                <a:solidFill>
                  <a:srgbClr val="FFFFFF"/>
                </a:solidFill>
              </a:rPr>
              <a:t>, </a:t>
            </a:r>
            <a:r>
              <a:rPr lang="en-US" sz="2800" i="1" dirty="0" err="1">
                <a:solidFill>
                  <a:srgbClr val="FFFFFF"/>
                </a:solidFill>
              </a:rPr>
              <a:t>een</a:t>
            </a:r>
            <a:r>
              <a:rPr lang="en-US" sz="2800" i="1" dirty="0">
                <a:solidFill>
                  <a:srgbClr val="FFFFFF"/>
                </a:solidFill>
              </a:rPr>
              <a:t> lekker </a:t>
            </a:r>
            <a:r>
              <a:rPr lang="en-US" sz="2800" i="1" dirty="0" err="1">
                <a:solidFill>
                  <a:srgbClr val="FFFFFF"/>
                </a:solidFill>
              </a:rPr>
              <a:t>biertje</a:t>
            </a:r>
            <a:r>
              <a:rPr lang="en-US" sz="2800" i="1" dirty="0">
                <a:solidFill>
                  <a:srgbClr val="FFFFFF"/>
                </a:solidFill>
              </a:rPr>
              <a:t> of </a:t>
            </a:r>
            <a:r>
              <a:rPr lang="en-US" sz="2800" i="1" dirty="0" err="1">
                <a:solidFill>
                  <a:srgbClr val="FFFFFF"/>
                </a:solidFill>
              </a:rPr>
              <a:t>colaatje</a:t>
            </a:r>
            <a:r>
              <a:rPr lang="en-US" sz="2800" i="1" dirty="0">
                <a:solidFill>
                  <a:srgbClr val="FFFFFF"/>
                </a:solidFill>
              </a:rPr>
              <a:t>, </a:t>
            </a:r>
            <a:r>
              <a:rPr lang="en-US" sz="2800" i="1" dirty="0" err="1">
                <a:solidFill>
                  <a:srgbClr val="FFFFFF"/>
                </a:solidFill>
              </a:rPr>
              <a:t>slagroomtaartjes</a:t>
            </a:r>
            <a:r>
              <a:rPr lang="en-US" sz="2800" i="1" dirty="0">
                <a:solidFill>
                  <a:srgbClr val="FFFFFF"/>
                </a:solidFill>
              </a:rPr>
              <a:t> </a:t>
            </a:r>
            <a:r>
              <a:rPr lang="en-US" sz="2800" i="1" dirty="0" err="1">
                <a:solidFill>
                  <a:srgbClr val="FFFFFF"/>
                </a:solidFill>
              </a:rPr>
              <a:t>en</a:t>
            </a:r>
            <a:r>
              <a:rPr lang="en-US" sz="2800" i="1" dirty="0">
                <a:solidFill>
                  <a:srgbClr val="FFFFFF"/>
                </a:solidFill>
              </a:rPr>
              <a:t> </a:t>
            </a:r>
            <a:r>
              <a:rPr lang="en-US" sz="2800" i="1" dirty="0" err="1">
                <a:solidFill>
                  <a:srgbClr val="FFFFFF"/>
                </a:solidFill>
              </a:rPr>
              <a:t>nog</a:t>
            </a:r>
            <a:r>
              <a:rPr lang="en-US" sz="2800" i="1" dirty="0">
                <a:solidFill>
                  <a:srgbClr val="FFFFFF"/>
                </a:solidFill>
              </a:rPr>
              <a:t> </a:t>
            </a:r>
            <a:r>
              <a:rPr lang="en-US" sz="2800" i="1" dirty="0" err="1">
                <a:solidFill>
                  <a:srgbClr val="FFFFFF"/>
                </a:solidFill>
              </a:rPr>
              <a:t>veel</a:t>
            </a:r>
            <a:r>
              <a:rPr lang="en-US" sz="2800" i="1" dirty="0">
                <a:solidFill>
                  <a:srgbClr val="FFFFFF"/>
                </a:solidFill>
              </a:rPr>
              <a:t> </a:t>
            </a:r>
            <a:r>
              <a:rPr lang="en-US" sz="2800" i="1" dirty="0" err="1">
                <a:solidFill>
                  <a:srgbClr val="FFFFFF"/>
                </a:solidFill>
              </a:rPr>
              <a:t>meer</a:t>
            </a:r>
            <a:r>
              <a:rPr lang="en-US" sz="2800" i="1" dirty="0">
                <a:solidFill>
                  <a:srgbClr val="FFFFFF"/>
                </a:solidFill>
              </a:rPr>
              <a:t> </a:t>
            </a:r>
            <a:r>
              <a:rPr lang="en-US" sz="2800" i="1" dirty="0" err="1">
                <a:solidFill>
                  <a:srgbClr val="FFFFFF"/>
                </a:solidFill>
              </a:rPr>
              <a:t>drankjes</a:t>
            </a:r>
            <a:r>
              <a:rPr lang="en-US" sz="2800" i="1" dirty="0">
                <a:solidFill>
                  <a:srgbClr val="FFFFFF"/>
                </a:solidFill>
              </a:rPr>
              <a:t> </a:t>
            </a:r>
            <a:r>
              <a:rPr lang="en-US" sz="2800" i="1" dirty="0" err="1">
                <a:solidFill>
                  <a:srgbClr val="FFFFFF"/>
                </a:solidFill>
              </a:rPr>
              <a:t>en</a:t>
            </a:r>
            <a:r>
              <a:rPr lang="en-US" sz="2800" i="1" dirty="0">
                <a:solidFill>
                  <a:srgbClr val="FFFFFF"/>
                </a:solidFill>
              </a:rPr>
              <a:t> </a:t>
            </a:r>
            <a:r>
              <a:rPr lang="en-US" sz="2800" i="1" dirty="0" err="1">
                <a:solidFill>
                  <a:srgbClr val="FFFFFF"/>
                </a:solidFill>
              </a:rPr>
              <a:t>hapjes</a:t>
            </a:r>
            <a:r>
              <a:rPr lang="en-US" sz="2800" i="1" dirty="0">
                <a:solidFill>
                  <a:srgbClr val="FFFFFF"/>
                </a:solidFill>
              </a:rPr>
              <a:t>. </a:t>
            </a:r>
            <a:r>
              <a:rPr lang="en-US" sz="2800" i="1" dirty="0" err="1">
                <a:solidFill>
                  <a:srgbClr val="FFFFFF"/>
                </a:solidFill>
              </a:rPr>
              <a:t>En</a:t>
            </a:r>
            <a:r>
              <a:rPr lang="en-US" sz="2800" i="1" dirty="0">
                <a:solidFill>
                  <a:srgbClr val="FFFFFF"/>
                </a:solidFill>
              </a:rPr>
              <a:t> </a:t>
            </a:r>
            <a:r>
              <a:rPr lang="en-US" sz="2800" i="1" dirty="0" err="1">
                <a:solidFill>
                  <a:srgbClr val="FFFFFF"/>
                </a:solidFill>
              </a:rPr>
              <a:t>na</a:t>
            </a:r>
            <a:r>
              <a:rPr lang="en-US" sz="2800" i="1" dirty="0">
                <a:solidFill>
                  <a:srgbClr val="FFFFFF"/>
                </a:solidFill>
              </a:rPr>
              <a:t> </a:t>
            </a:r>
            <a:r>
              <a:rPr lang="en-US" sz="2800" i="1" dirty="0" err="1">
                <a:solidFill>
                  <a:srgbClr val="FFFFFF"/>
                </a:solidFill>
              </a:rPr>
              <a:t>afloop</a:t>
            </a:r>
            <a:r>
              <a:rPr lang="en-US" sz="2800" i="1" dirty="0">
                <a:solidFill>
                  <a:srgbClr val="FFFFFF"/>
                </a:solidFill>
              </a:rPr>
              <a:t> </a:t>
            </a:r>
            <a:r>
              <a:rPr lang="en-US" sz="2800" i="1" dirty="0" err="1">
                <a:solidFill>
                  <a:srgbClr val="FFFFFF"/>
                </a:solidFill>
              </a:rPr>
              <a:t>maken</a:t>
            </a:r>
            <a:r>
              <a:rPr lang="en-US" sz="2800" i="1" dirty="0">
                <a:solidFill>
                  <a:srgbClr val="FFFFFF"/>
                </a:solidFill>
              </a:rPr>
              <a:t> we </a:t>
            </a:r>
            <a:r>
              <a:rPr lang="en-US" sz="2800" i="1" dirty="0" err="1">
                <a:solidFill>
                  <a:srgbClr val="FFFFFF"/>
                </a:solidFill>
              </a:rPr>
              <a:t>een</a:t>
            </a:r>
            <a:r>
              <a:rPr lang="en-US" sz="2800" i="1" dirty="0">
                <a:solidFill>
                  <a:srgbClr val="FFFFFF"/>
                </a:solidFill>
              </a:rPr>
              <a:t> </a:t>
            </a:r>
            <a:r>
              <a:rPr lang="en-US" sz="2800" i="1" dirty="0" err="1">
                <a:solidFill>
                  <a:srgbClr val="FFFFFF"/>
                </a:solidFill>
              </a:rPr>
              <a:t>ommetje</a:t>
            </a:r>
            <a:endParaRPr lang="en-US" sz="2800" dirty="0">
              <a:solidFill>
                <a:srgbClr val="FFFFFF"/>
              </a:solidFill>
            </a:endParaRPr>
          </a:p>
          <a:p>
            <a:pPr>
              <a:lnSpc>
                <a:spcPct val="90000"/>
              </a:lnSpc>
            </a:pPr>
            <a:r>
              <a:rPr lang="en-US" sz="2800" i="1" dirty="0">
                <a:solidFill>
                  <a:srgbClr val="FFFFFF"/>
                </a:solidFill>
              </a:rPr>
              <a:t> </a:t>
            </a:r>
            <a:endParaRPr lang="en-US" sz="2800" dirty="0">
              <a:solidFill>
                <a:srgbClr val="FFFFFF"/>
              </a:solidFill>
            </a:endParaRPr>
          </a:p>
        </p:txBody>
      </p:sp>
    </p:spTree>
    <p:extLst>
      <p:ext uri="{BB962C8B-B14F-4D97-AF65-F5344CB8AC3E}">
        <p14:creationId xmlns:p14="http://schemas.microsoft.com/office/powerpoint/2010/main" val="4172713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89" name="Straight Connector 3088">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809A90E4-FB3D-9549-AFE6-458938CD43EF}"/>
              </a:ext>
            </a:extLst>
          </p:cNvPr>
          <p:cNvSpPr>
            <a:spLocks noGrp="1"/>
          </p:cNvSpPr>
          <p:nvPr>
            <p:ph type="title"/>
          </p:nvPr>
        </p:nvSpPr>
        <p:spPr>
          <a:xfrm>
            <a:off x="1024128" y="585216"/>
            <a:ext cx="6066818" cy="1499616"/>
          </a:xfrm>
        </p:spPr>
        <p:txBody>
          <a:bodyPr vert="horz" lIns="91440" tIns="45720" rIns="91440" bIns="45720" rtlCol="0" anchor="ctr">
            <a:normAutofit/>
          </a:bodyPr>
          <a:lstStyle/>
          <a:p>
            <a:pPr algn="l"/>
            <a:r>
              <a:rPr lang="en-US" spc="100"/>
              <a:t>SAMENSTELLINGEN</a:t>
            </a:r>
          </a:p>
        </p:txBody>
      </p:sp>
      <p:sp>
        <p:nvSpPr>
          <p:cNvPr id="7" name="Segnaposto testo 6">
            <a:extLst>
              <a:ext uri="{FF2B5EF4-FFF2-40B4-BE49-F238E27FC236}">
                <a16:creationId xmlns:a16="http://schemas.microsoft.com/office/drawing/2014/main" id="{D8353BEA-CF0A-2A41-8C89-4BE009B9451B}"/>
              </a:ext>
            </a:extLst>
          </p:cNvPr>
          <p:cNvSpPr>
            <a:spLocks noGrp="1"/>
          </p:cNvSpPr>
          <p:nvPr>
            <p:ph type="body" sz="half" idx="2"/>
          </p:nvPr>
        </p:nvSpPr>
        <p:spPr>
          <a:xfrm>
            <a:off x="1024128" y="2286000"/>
            <a:ext cx="6066818" cy="4023360"/>
          </a:xfrm>
        </p:spPr>
        <p:txBody>
          <a:bodyPr vert="horz" lIns="45720" tIns="45720" rIns="45720" bIns="45720" rtlCol="0">
            <a:normAutofit/>
          </a:bodyPr>
          <a:lstStyle/>
          <a:p>
            <a:pPr>
              <a:lnSpc>
                <a:spcPct val="90000"/>
              </a:lnSpc>
            </a:pPr>
            <a:r>
              <a:rPr lang="en-US" sz="2400" i="1" dirty="0">
                <a:solidFill>
                  <a:schemeClr val="tx1"/>
                </a:solidFill>
              </a:rPr>
              <a:t>(</a:t>
            </a:r>
            <a:r>
              <a:rPr lang="en-US" sz="2400" dirty="0">
                <a:solidFill>
                  <a:schemeClr val="tx1"/>
                </a:solidFill>
              </a:rPr>
              <a:t>van </a:t>
            </a:r>
            <a:r>
              <a:rPr lang="en-US" sz="2400" dirty="0" err="1">
                <a:solidFill>
                  <a:schemeClr val="tx1"/>
                </a:solidFill>
              </a:rPr>
              <a:t>transparant</a:t>
            </a:r>
            <a:r>
              <a:rPr lang="en-US" sz="2400" dirty="0">
                <a:solidFill>
                  <a:schemeClr val="tx1"/>
                </a:solidFill>
              </a:rPr>
              <a:t> </a:t>
            </a:r>
            <a:r>
              <a:rPr lang="en-US" sz="2400" dirty="0" err="1">
                <a:solidFill>
                  <a:schemeClr val="tx1"/>
                </a:solidFill>
              </a:rPr>
              <a:t>naar</a:t>
            </a:r>
            <a:r>
              <a:rPr lang="en-US" sz="2400" dirty="0">
                <a:solidFill>
                  <a:schemeClr val="tx1"/>
                </a:solidFill>
              </a:rPr>
              <a:t> </a:t>
            </a:r>
            <a:r>
              <a:rPr lang="en-US" sz="2400" dirty="0" err="1">
                <a:solidFill>
                  <a:schemeClr val="tx1"/>
                </a:solidFill>
              </a:rPr>
              <a:t>opaak</a:t>
            </a:r>
            <a:r>
              <a:rPr lang="en-US" sz="2400" dirty="0">
                <a:solidFill>
                  <a:schemeClr val="tx1"/>
                </a:solidFill>
              </a:rPr>
              <a:t> / </a:t>
            </a:r>
            <a:r>
              <a:rPr lang="en-US" sz="2400" dirty="0" err="1">
                <a:solidFill>
                  <a:schemeClr val="tx1"/>
                </a:solidFill>
              </a:rPr>
              <a:t>doorzichtig-ondoorzichtig</a:t>
            </a:r>
            <a:r>
              <a:rPr lang="en-US" sz="2400" dirty="0">
                <a:solidFill>
                  <a:schemeClr val="tx1"/>
                </a:solidFill>
              </a:rPr>
              <a:t>): </a:t>
            </a:r>
            <a:r>
              <a:rPr lang="en-US" sz="2400" i="1" dirty="0" err="1">
                <a:solidFill>
                  <a:schemeClr val="tx1"/>
                </a:solidFill>
              </a:rPr>
              <a:t>voorleesmoeder</a:t>
            </a:r>
            <a:r>
              <a:rPr lang="en-US" sz="2400" i="1" dirty="0">
                <a:solidFill>
                  <a:schemeClr val="tx1"/>
                </a:solidFill>
              </a:rPr>
              <a:t>, </a:t>
            </a:r>
            <a:r>
              <a:rPr lang="en-US" sz="2400" i="1" dirty="0" err="1">
                <a:solidFill>
                  <a:schemeClr val="tx1"/>
                </a:solidFill>
              </a:rPr>
              <a:t>kruimeldief</a:t>
            </a:r>
            <a:r>
              <a:rPr lang="en-US" sz="2400" i="1" dirty="0">
                <a:solidFill>
                  <a:schemeClr val="tx1"/>
                </a:solidFill>
              </a:rPr>
              <a:t>, </a:t>
            </a:r>
            <a:r>
              <a:rPr lang="en-US" sz="2400" i="1" dirty="0" err="1">
                <a:solidFill>
                  <a:schemeClr val="tx1"/>
                </a:solidFill>
              </a:rPr>
              <a:t>sluiproutes</a:t>
            </a:r>
            <a:r>
              <a:rPr lang="en-US" sz="2400" i="1" dirty="0">
                <a:solidFill>
                  <a:schemeClr val="tx1"/>
                </a:solidFill>
              </a:rPr>
              <a:t>, </a:t>
            </a:r>
            <a:r>
              <a:rPr lang="en-US" sz="2400" i="1" dirty="0" err="1">
                <a:solidFill>
                  <a:schemeClr val="tx1"/>
                </a:solidFill>
              </a:rPr>
              <a:t>prijsvechters</a:t>
            </a:r>
            <a:r>
              <a:rPr lang="en-US" sz="2400" i="1" dirty="0">
                <a:solidFill>
                  <a:schemeClr val="tx1"/>
                </a:solidFill>
              </a:rPr>
              <a:t>, </a:t>
            </a:r>
            <a:r>
              <a:rPr lang="en-US" sz="2400" i="1" dirty="0" err="1">
                <a:solidFill>
                  <a:schemeClr val="tx1"/>
                </a:solidFill>
              </a:rPr>
              <a:t>bolletjesslikker</a:t>
            </a:r>
            <a:r>
              <a:rPr lang="en-US" sz="2400" i="1" dirty="0">
                <a:solidFill>
                  <a:schemeClr val="tx1"/>
                </a:solidFill>
              </a:rPr>
              <a:t>, </a:t>
            </a:r>
            <a:r>
              <a:rPr lang="en-US" sz="2400" i="1" dirty="0" err="1">
                <a:solidFill>
                  <a:schemeClr val="tx1"/>
                </a:solidFill>
              </a:rPr>
              <a:t>oranjegekte</a:t>
            </a:r>
            <a:r>
              <a:rPr lang="en-US" sz="2400" i="1" dirty="0">
                <a:solidFill>
                  <a:schemeClr val="tx1"/>
                </a:solidFill>
              </a:rPr>
              <a:t>, </a:t>
            </a:r>
            <a:r>
              <a:rPr lang="en-US" sz="2400" i="1" dirty="0" err="1">
                <a:solidFill>
                  <a:schemeClr val="tx1"/>
                </a:solidFill>
              </a:rPr>
              <a:t>scharrelvlees</a:t>
            </a:r>
            <a:r>
              <a:rPr lang="en-US" sz="2400" i="1" dirty="0">
                <a:solidFill>
                  <a:schemeClr val="tx1"/>
                </a:solidFill>
              </a:rPr>
              <a:t>, </a:t>
            </a:r>
            <a:r>
              <a:rPr lang="en-US" sz="2400" i="1" dirty="0" err="1">
                <a:solidFill>
                  <a:schemeClr val="tx1"/>
                </a:solidFill>
              </a:rPr>
              <a:t>draaideurcrimineel</a:t>
            </a:r>
            <a:r>
              <a:rPr lang="en-US" sz="2400" i="1" dirty="0">
                <a:solidFill>
                  <a:schemeClr val="tx1"/>
                </a:solidFill>
              </a:rPr>
              <a:t>, </a:t>
            </a:r>
            <a:r>
              <a:rPr lang="en-US" sz="2400" i="1" dirty="0" err="1">
                <a:solidFill>
                  <a:schemeClr val="tx1"/>
                </a:solidFill>
              </a:rPr>
              <a:t>klimaatspijbelaar</a:t>
            </a:r>
            <a:r>
              <a:rPr lang="en-US" sz="2400" i="1" dirty="0">
                <a:solidFill>
                  <a:schemeClr val="tx1"/>
                </a:solidFill>
              </a:rPr>
              <a:t>, </a:t>
            </a:r>
            <a:r>
              <a:rPr lang="en-US" sz="2400" i="1" dirty="0" err="1">
                <a:solidFill>
                  <a:schemeClr val="tx1"/>
                </a:solidFill>
              </a:rPr>
              <a:t>langstudeerboete</a:t>
            </a:r>
            <a:r>
              <a:rPr lang="en-US" sz="2400" i="1" dirty="0">
                <a:solidFill>
                  <a:schemeClr val="tx1"/>
                </a:solidFill>
              </a:rPr>
              <a:t>, </a:t>
            </a:r>
            <a:r>
              <a:rPr lang="en-US" sz="2400" i="1" dirty="0" err="1">
                <a:solidFill>
                  <a:schemeClr val="tx1"/>
                </a:solidFill>
              </a:rPr>
              <a:t>topgozer</a:t>
            </a:r>
            <a:r>
              <a:rPr lang="en-US" sz="2400" i="1" dirty="0">
                <a:solidFill>
                  <a:schemeClr val="tx1"/>
                </a:solidFill>
              </a:rPr>
              <a:t>, </a:t>
            </a:r>
            <a:r>
              <a:rPr lang="en-US" sz="2400" i="1" dirty="0" err="1">
                <a:solidFill>
                  <a:schemeClr val="tx1"/>
                </a:solidFill>
              </a:rPr>
              <a:t>gokverslaafde</a:t>
            </a:r>
            <a:r>
              <a:rPr lang="en-US" sz="2400" i="1" dirty="0">
                <a:solidFill>
                  <a:schemeClr val="tx1"/>
                </a:solidFill>
              </a:rPr>
              <a:t>, </a:t>
            </a:r>
            <a:r>
              <a:rPr lang="en-US" sz="2400" i="1" dirty="0" err="1">
                <a:solidFill>
                  <a:schemeClr val="tx1"/>
                </a:solidFill>
              </a:rPr>
              <a:t>afhaalchinees</a:t>
            </a:r>
            <a:r>
              <a:rPr lang="en-US" sz="2400" i="1" dirty="0">
                <a:solidFill>
                  <a:schemeClr val="tx1"/>
                </a:solidFill>
              </a:rPr>
              <a:t>, </a:t>
            </a:r>
            <a:r>
              <a:rPr lang="en-US" sz="2400" i="1" dirty="0" err="1">
                <a:solidFill>
                  <a:schemeClr val="tx1"/>
                </a:solidFill>
              </a:rPr>
              <a:t>bezorgrestaurant</a:t>
            </a:r>
            <a:r>
              <a:rPr lang="en-US" sz="2400" i="1" dirty="0">
                <a:solidFill>
                  <a:schemeClr val="tx1"/>
                </a:solidFill>
              </a:rPr>
              <a:t>, </a:t>
            </a:r>
            <a:r>
              <a:rPr lang="en-US" sz="2400" i="1" dirty="0" err="1">
                <a:solidFill>
                  <a:schemeClr val="tx1"/>
                </a:solidFill>
              </a:rPr>
              <a:t>fietssnelweg</a:t>
            </a:r>
            <a:r>
              <a:rPr lang="en-US" sz="2400" i="1" dirty="0">
                <a:solidFill>
                  <a:schemeClr val="tx1"/>
                </a:solidFill>
              </a:rPr>
              <a:t>, </a:t>
            </a:r>
            <a:r>
              <a:rPr lang="en-US" sz="2400" i="1" dirty="0" err="1">
                <a:solidFill>
                  <a:schemeClr val="tx1"/>
                </a:solidFill>
              </a:rPr>
              <a:t>curlingouders</a:t>
            </a:r>
            <a:r>
              <a:rPr lang="en-US" sz="2400" i="1" dirty="0">
                <a:solidFill>
                  <a:schemeClr val="tx1"/>
                </a:solidFill>
              </a:rPr>
              <a:t>, </a:t>
            </a:r>
            <a:r>
              <a:rPr lang="en-US" sz="2400" i="1" dirty="0" err="1">
                <a:solidFill>
                  <a:schemeClr val="tx1"/>
                </a:solidFill>
              </a:rPr>
              <a:t>spijbelbus</a:t>
            </a:r>
            <a:r>
              <a:rPr lang="en-US" sz="2400" i="1" dirty="0">
                <a:solidFill>
                  <a:schemeClr val="tx1"/>
                </a:solidFill>
              </a:rPr>
              <a:t>, </a:t>
            </a:r>
            <a:r>
              <a:rPr lang="en-US" sz="2400" i="1" dirty="0" err="1">
                <a:solidFill>
                  <a:schemeClr val="tx1"/>
                </a:solidFill>
              </a:rPr>
              <a:t>grachtengordel</a:t>
            </a:r>
            <a:r>
              <a:rPr lang="en-US" sz="2400" i="1" dirty="0">
                <a:solidFill>
                  <a:schemeClr val="tx1"/>
                </a:solidFill>
              </a:rPr>
              <a:t>. </a:t>
            </a:r>
          </a:p>
        </p:txBody>
      </p:sp>
      <p:pic>
        <p:nvPicPr>
          <p:cNvPr id="3084" name="Picture 12" descr="Timmeren - Blabloom duurzame conceptstore voor het hele gezin">
            <a:extLst>
              <a:ext uri="{FF2B5EF4-FFF2-40B4-BE49-F238E27FC236}">
                <a16:creationId xmlns:a16="http://schemas.microsoft.com/office/drawing/2014/main" id="{F2EAA88D-696C-B24F-B7C1-F708591D67C7}"/>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9613" r="12732"/>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632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89" name="Straight Connector 3088">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91" name="Rectangle 3090">
            <a:extLst>
              <a:ext uri="{FF2B5EF4-FFF2-40B4-BE49-F238E27FC236}">
                <a16:creationId xmlns:a16="http://schemas.microsoft.com/office/drawing/2014/main" id="{D7C9ABFB-47C0-4209-8582-CCE27BC65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olo 1">
            <a:extLst>
              <a:ext uri="{FF2B5EF4-FFF2-40B4-BE49-F238E27FC236}">
                <a16:creationId xmlns:a16="http://schemas.microsoft.com/office/drawing/2014/main" id="{809A90E4-FB3D-9549-AFE6-458938CD43EF}"/>
              </a:ext>
            </a:extLst>
          </p:cNvPr>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4400" spc="100"/>
              <a:t>KLIMAATWOORDEN</a:t>
            </a:r>
            <a:br>
              <a:rPr lang="en-US" sz="4400" spc="100"/>
            </a:br>
            <a:r>
              <a:rPr lang="en-US" sz="4400" spc="100"/>
              <a:t>- een makkie</a:t>
            </a:r>
          </a:p>
        </p:txBody>
      </p:sp>
      <p:cxnSp>
        <p:nvCxnSpPr>
          <p:cNvPr id="3093" name="Straight Connector 3092">
            <a:extLst>
              <a:ext uri="{FF2B5EF4-FFF2-40B4-BE49-F238E27FC236}">
                <a16:creationId xmlns:a16="http://schemas.microsoft.com/office/drawing/2014/main" id="{D3537B80-6184-48FB-ACA1-304647BA2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egnaposto testo 6">
            <a:extLst>
              <a:ext uri="{FF2B5EF4-FFF2-40B4-BE49-F238E27FC236}">
                <a16:creationId xmlns:a16="http://schemas.microsoft.com/office/drawing/2014/main" id="{D8353BEA-CF0A-2A41-8C89-4BE009B9451B}"/>
              </a:ext>
            </a:extLst>
          </p:cNvPr>
          <p:cNvSpPr>
            <a:spLocks noGrp="1"/>
          </p:cNvSpPr>
          <p:nvPr>
            <p:ph type="body" sz="half" idx="2"/>
          </p:nvPr>
        </p:nvSpPr>
        <p:spPr>
          <a:xfrm>
            <a:off x="1024129" y="2286000"/>
            <a:ext cx="4389120" cy="3931920"/>
          </a:xfrm>
        </p:spPr>
        <p:txBody>
          <a:bodyPr vert="horz" lIns="45720" tIns="45720" rIns="45720" bIns="45720" rtlCol="0">
            <a:normAutofit/>
          </a:bodyPr>
          <a:lstStyle/>
          <a:p>
            <a:pPr>
              <a:lnSpc>
                <a:spcPct val="90000"/>
              </a:lnSpc>
            </a:pPr>
            <a:r>
              <a:rPr lang="en-US" sz="2800" dirty="0" err="1">
                <a:solidFill>
                  <a:schemeClr val="tx1"/>
                </a:solidFill>
              </a:rPr>
              <a:t>klimaat</a:t>
            </a:r>
            <a:r>
              <a:rPr lang="en-US" sz="2800" dirty="0">
                <a:solidFill>
                  <a:schemeClr val="tx1"/>
                </a:solidFill>
              </a:rPr>
              <a:t>     	brand</a:t>
            </a:r>
          </a:p>
          <a:p>
            <a:pPr>
              <a:lnSpc>
                <a:spcPct val="90000"/>
              </a:lnSpc>
            </a:pPr>
            <a:r>
              <a:rPr lang="en-US" sz="2800" dirty="0" err="1">
                <a:solidFill>
                  <a:schemeClr val="tx1"/>
                </a:solidFill>
              </a:rPr>
              <a:t>bos</a:t>
            </a:r>
            <a:r>
              <a:rPr lang="en-US" sz="2800" dirty="0">
                <a:solidFill>
                  <a:schemeClr val="tx1"/>
                </a:solidFill>
              </a:rPr>
              <a:t>		berg</a:t>
            </a:r>
          </a:p>
          <a:p>
            <a:pPr>
              <a:lnSpc>
                <a:spcPct val="90000"/>
              </a:lnSpc>
            </a:pPr>
            <a:r>
              <a:rPr lang="en-US" sz="2800" dirty="0" err="1">
                <a:solidFill>
                  <a:schemeClr val="tx1"/>
                </a:solidFill>
              </a:rPr>
              <a:t>hitte</a:t>
            </a:r>
            <a:r>
              <a:rPr lang="en-US" sz="2800" dirty="0">
                <a:solidFill>
                  <a:schemeClr val="tx1"/>
                </a:solidFill>
              </a:rPr>
              <a:t>		</a:t>
            </a:r>
            <a:r>
              <a:rPr lang="en-US" sz="2800" dirty="0" err="1">
                <a:solidFill>
                  <a:schemeClr val="tx1"/>
                </a:solidFill>
              </a:rPr>
              <a:t>praatje</a:t>
            </a:r>
            <a:r>
              <a:rPr lang="en-US" sz="2800" dirty="0">
                <a:solidFill>
                  <a:schemeClr val="tx1"/>
                </a:solidFill>
              </a:rPr>
              <a:t>	</a:t>
            </a:r>
          </a:p>
          <a:p>
            <a:pPr>
              <a:lnSpc>
                <a:spcPct val="90000"/>
              </a:lnSpc>
            </a:pPr>
            <a:r>
              <a:rPr lang="en-US" sz="2800" dirty="0">
                <a:solidFill>
                  <a:schemeClr val="tx1"/>
                </a:solidFill>
              </a:rPr>
              <a:t>plastic		activist</a:t>
            </a:r>
          </a:p>
          <a:p>
            <a:pPr>
              <a:lnSpc>
                <a:spcPct val="90000"/>
              </a:lnSpc>
            </a:pPr>
            <a:r>
              <a:rPr lang="en-US" sz="2800" dirty="0" err="1">
                <a:solidFill>
                  <a:schemeClr val="tx1"/>
                </a:solidFill>
              </a:rPr>
              <a:t>weer</a:t>
            </a:r>
            <a:r>
              <a:rPr lang="en-US" sz="2800" dirty="0">
                <a:solidFill>
                  <a:schemeClr val="tx1"/>
                </a:solidFill>
              </a:rPr>
              <a:t> 		golf</a:t>
            </a:r>
          </a:p>
        </p:txBody>
      </p:sp>
      <p:pic>
        <p:nvPicPr>
          <p:cNvPr id="3084" name="Picture 12" descr="Timmeren - Blabloom duurzame conceptstore voor het hele gezin">
            <a:extLst>
              <a:ext uri="{FF2B5EF4-FFF2-40B4-BE49-F238E27FC236}">
                <a16:creationId xmlns:a16="http://schemas.microsoft.com/office/drawing/2014/main" id="{F2EAA88D-696C-B24F-B7C1-F708591D67C7}"/>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1183" r="4305" b="3"/>
          <a:stretch/>
        </p:blipFill>
        <p:spPr bwMode="auto">
          <a:xfrm>
            <a:off x="7056116" y="960120"/>
            <a:ext cx="4175762" cy="494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408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olo 1">
            <a:extLst>
              <a:ext uri="{FF2B5EF4-FFF2-40B4-BE49-F238E27FC236}">
                <a16:creationId xmlns:a16="http://schemas.microsoft.com/office/drawing/2014/main" id="{E4411126-6A7E-6943-AFFF-FE602C71FA2E}"/>
              </a:ext>
            </a:extLst>
          </p:cNvPr>
          <p:cNvSpPr>
            <a:spLocks noGrp="1"/>
          </p:cNvSpPr>
          <p:nvPr>
            <p:ph type="title"/>
          </p:nvPr>
        </p:nvSpPr>
        <p:spPr>
          <a:xfrm>
            <a:off x="1024128" y="585216"/>
            <a:ext cx="8018272" cy="1499616"/>
          </a:xfrm>
        </p:spPr>
        <p:txBody>
          <a:bodyPr>
            <a:normAutofit/>
          </a:bodyPr>
          <a:lstStyle/>
          <a:p>
            <a:r>
              <a:rPr lang="it-IT" b="1" dirty="0"/>
              <a:t>OPDRACHTJE</a:t>
            </a:r>
            <a:endParaRPr lang="it-IT" b="1"/>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63A36835-1F02-5D4D-8E00-29D66F68B781}"/>
              </a:ext>
            </a:extLst>
          </p:cNvPr>
          <p:cNvSpPr>
            <a:spLocks noGrp="1"/>
          </p:cNvSpPr>
          <p:nvPr>
            <p:ph idx="1"/>
          </p:nvPr>
        </p:nvSpPr>
        <p:spPr>
          <a:xfrm>
            <a:off x="1024128" y="2286000"/>
            <a:ext cx="8018271" cy="4023360"/>
          </a:xfrm>
        </p:spPr>
        <p:txBody>
          <a:bodyPr>
            <a:normAutofit/>
          </a:bodyPr>
          <a:lstStyle/>
          <a:p>
            <a:pPr marL="0" indent="0">
              <a:buNone/>
            </a:pPr>
            <a:r>
              <a:rPr lang="nl-NL" i="1" dirty="0"/>
              <a:t>Vertaal op meer dan 1 manier:</a:t>
            </a:r>
            <a:endParaRPr lang="it-IT" dirty="0"/>
          </a:p>
          <a:p>
            <a:pPr lvl="0"/>
            <a:r>
              <a:rPr lang="it-IT" dirty="0"/>
              <a:t>La ragazza entra nella sala = ……………………..…………</a:t>
            </a:r>
          </a:p>
          <a:p>
            <a:pPr lvl="0"/>
            <a:r>
              <a:rPr lang="it-IT" dirty="0"/>
              <a:t>Il treno attraversa il ponte = ………………………………..</a:t>
            </a:r>
          </a:p>
          <a:p>
            <a:pPr lvl="0"/>
            <a:r>
              <a:rPr lang="it-IT" dirty="0"/>
              <a:t>Bevo la birra = ………………………….. </a:t>
            </a:r>
          </a:p>
          <a:p>
            <a:pPr lvl="0"/>
            <a:r>
              <a:rPr lang="it-IT" dirty="0"/>
              <a:t>Sto cercando una soluzione = ………………………………</a:t>
            </a:r>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443668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EF1F6A-9C04-2D65-625B-6C96B3D9BE91}"/>
              </a:ext>
            </a:extLst>
          </p:cNvPr>
          <p:cNvSpPr>
            <a:spLocks noGrp="1"/>
          </p:cNvSpPr>
          <p:nvPr>
            <p:ph type="title"/>
          </p:nvPr>
        </p:nvSpPr>
        <p:spPr/>
        <p:txBody>
          <a:bodyPr/>
          <a:lstStyle/>
          <a:p>
            <a:r>
              <a:rPr lang="it-IT" dirty="0" err="1"/>
              <a:t>Voorbeeld</a:t>
            </a:r>
            <a:r>
              <a:rPr lang="it-IT" dirty="0"/>
              <a:t> </a:t>
            </a:r>
          </a:p>
        </p:txBody>
      </p:sp>
      <p:sp>
        <p:nvSpPr>
          <p:cNvPr id="3" name="Segnaposto contenuto 2">
            <a:extLst>
              <a:ext uri="{FF2B5EF4-FFF2-40B4-BE49-F238E27FC236}">
                <a16:creationId xmlns:a16="http://schemas.microsoft.com/office/drawing/2014/main" id="{6DC2E64F-4A7D-B974-0E88-3103A00E409E}"/>
              </a:ext>
            </a:extLst>
          </p:cNvPr>
          <p:cNvSpPr>
            <a:spLocks noGrp="1"/>
          </p:cNvSpPr>
          <p:nvPr>
            <p:ph idx="1"/>
          </p:nvPr>
        </p:nvSpPr>
        <p:spPr/>
        <p:txBody>
          <a:bodyPr/>
          <a:lstStyle/>
          <a:p>
            <a:r>
              <a:rPr lang="it-IT" dirty="0" err="1"/>
              <a:t>Het</a:t>
            </a:r>
            <a:r>
              <a:rPr lang="it-IT" dirty="0"/>
              <a:t> </a:t>
            </a:r>
            <a:r>
              <a:rPr lang="it-IT" dirty="0" err="1"/>
              <a:t>meisje</a:t>
            </a:r>
            <a:r>
              <a:rPr lang="it-IT" dirty="0"/>
              <a:t> </a:t>
            </a:r>
            <a:r>
              <a:rPr lang="it-IT" dirty="0" err="1"/>
              <a:t>loopt</a:t>
            </a:r>
            <a:r>
              <a:rPr lang="it-IT" dirty="0"/>
              <a:t> de </a:t>
            </a:r>
            <a:r>
              <a:rPr lang="it-IT" dirty="0" err="1"/>
              <a:t>zaal</a:t>
            </a:r>
            <a:r>
              <a:rPr lang="it-IT" dirty="0"/>
              <a:t> </a:t>
            </a:r>
            <a:r>
              <a:rPr lang="it-IT" dirty="0" err="1"/>
              <a:t>binnen</a:t>
            </a:r>
            <a:endParaRPr lang="it-IT" dirty="0"/>
          </a:p>
          <a:p>
            <a:r>
              <a:rPr lang="it-IT" dirty="0" err="1"/>
              <a:t>Het</a:t>
            </a:r>
            <a:r>
              <a:rPr lang="it-IT" dirty="0"/>
              <a:t> </a:t>
            </a:r>
            <a:r>
              <a:rPr lang="it-IT" dirty="0" err="1"/>
              <a:t>meisje</a:t>
            </a:r>
            <a:r>
              <a:rPr lang="it-IT" dirty="0"/>
              <a:t> </a:t>
            </a:r>
            <a:r>
              <a:rPr lang="it-IT" dirty="0" err="1"/>
              <a:t>betreedt</a:t>
            </a:r>
            <a:r>
              <a:rPr lang="it-IT" dirty="0"/>
              <a:t> de </a:t>
            </a:r>
            <a:r>
              <a:rPr lang="it-IT" dirty="0" err="1"/>
              <a:t>zaal</a:t>
            </a:r>
            <a:r>
              <a:rPr lang="it-IT" dirty="0"/>
              <a:t> </a:t>
            </a:r>
            <a:r>
              <a:rPr lang="it-IT" dirty="0" err="1"/>
              <a:t>binnen</a:t>
            </a:r>
            <a:endParaRPr lang="it-IT" dirty="0"/>
          </a:p>
          <a:p>
            <a:r>
              <a:rPr lang="it-IT" dirty="0" err="1"/>
              <a:t>Het</a:t>
            </a:r>
            <a:r>
              <a:rPr lang="it-IT" dirty="0"/>
              <a:t> </a:t>
            </a:r>
            <a:r>
              <a:rPr lang="it-IT" dirty="0" err="1"/>
              <a:t>meisje</a:t>
            </a:r>
            <a:r>
              <a:rPr lang="it-IT" dirty="0"/>
              <a:t> </a:t>
            </a:r>
            <a:r>
              <a:rPr lang="it-IT" dirty="0" err="1"/>
              <a:t>komt</a:t>
            </a:r>
            <a:r>
              <a:rPr lang="it-IT" dirty="0"/>
              <a:t> de </a:t>
            </a:r>
            <a:r>
              <a:rPr lang="it-IT" dirty="0" err="1"/>
              <a:t>zaal</a:t>
            </a:r>
            <a:r>
              <a:rPr lang="it-IT" dirty="0"/>
              <a:t> </a:t>
            </a:r>
            <a:r>
              <a:rPr lang="it-IT" dirty="0" err="1"/>
              <a:t>binnen</a:t>
            </a:r>
            <a:r>
              <a:rPr lang="it-IT" dirty="0"/>
              <a:t> </a:t>
            </a:r>
          </a:p>
          <a:p>
            <a:r>
              <a:rPr lang="it-IT" dirty="0" err="1"/>
              <a:t>Het</a:t>
            </a:r>
            <a:r>
              <a:rPr lang="it-IT" dirty="0"/>
              <a:t> </a:t>
            </a:r>
            <a:r>
              <a:rPr lang="it-IT" dirty="0" err="1"/>
              <a:t>meisje</a:t>
            </a:r>
            <a:r>
              <a:rPr lang="it-IT" dirty="0"/>
              <a:t> </a:t>
            </a:r>
            <a:r>
              <a:rPr lang="it-IT" dirty="0" err="1"/>
              <a:t>huppelt</a:t>
            </a:r>
            <a:r>
              <a:rPr lang="it-IT" dirty="0"/>
              <a:t> de </a:t>
            </a:r>
            <a:r>
              <a:rPr lang="it-IT" dirty="0" err="1"/>
              <a:t>zaal</a:t>
            </a:r>
            <a:r>
              <a:rPr lang="it-IT" dirty="0"/>
              <a:t> </a:t>
            </a:r>
            <a:r>
              <a:rPr lang="it-IT" dirty="0" err="1"/>
              <a:t>binnen</a:t>
            </a:r>
            <a:r>
              <a:rPr lang="it-IT" dirty="0"/>
              <a:t> </a:t>
            </a:r>
          </a:p>
          <a:p>
            <a:r>
              <a:rPr lang="it-IT" dirty="0" err="1"/>
              <a:t>Het</a:t>
            </a:r>
            <a:r>
              <a:rPr lang="it-IT" dirty="0"/>
              <a:t> </a:t>
            </a:r>
            <a:r>
              <a:rPr lang="it-IT" dirty="0" err="1"/>
              <a:t>meisje</a:t>
            </a:r>
            <a:r>
              <a:rPr lang="it-IT" dirty="0"/>
              <a:t> </a:t>
            </a:r>
            <a:r>
              <a:rPr lang="it-IT" dirty="0" err="1"/>
              <a:t>stapt</a:t>
            </a:r>
            <a:r>
              <a:rPr lang="it-IT" dirty="0"/>
              <a:t> de </a:t>
            </a:r>
            <a:r>
              <a:rPr lang="it-IT" dirty="0" err="1"/>
              <a:t>zaal</a:t>
            </a:r>
            <a:r>
              <a:rPr lang="it-IT" dirty="0"/>
              <a:t> </a:t>
            </a:r>
            <a:r>
              <a:rPr lang="it-IT" dirty="0" err="1"/>
              <a:t>binnen</a:t>
            </a:r>
            <a:r>
              <a:rPr lang="it-IT" dirty="0"/>
              <a:t> </a:t>
            </a:r>
          </a:p>
        </p:txBody>
      </p:sp>
    </p:spTree>
    <p:extLst>
      <p:ext uri="{BB962C8B-B14F-4D97-AF65-F5344CB8AC3E}">
        <p14:creationId xmlns:p14="http://schemas.microsoft.com/office/powerpoint/2010/main" val="37329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3">
            <a:extLst>
              <a:ext uri="{FF2B5EF4-FFF2-40B4-BE49-F238E27FC236}">
                <a16:creationId xmlns:a16="http://schemas.microsoft.com/office/drawing/2014/main" id="{0FA8690C-C499-4BC2-AA77-84BA6093CE66}"/>
              </a:ext>
            </a:extLst>
          </p:cNvPr>
          <p:cNvPicPr>
            <a:picLocks noChangeAspect="1"/>
          </p:cNvPicPr>
          <p:nvPr/>
        </p:nvPicPr>
        <p:blipFill>
          <a:blip r:embed="rId3"/>
          <a:stretch>
            <a:fillRect/>
          </a:stretch>
        </p:blipFill>
        <p:spPr>
          <a:xfrm>
            <a:off x="5019675" y="685800"/>
            <a:ext cx="2355850" cy="1993900"/>
          </a:xfrm>
          <a:prstGeom prst="rect">
            <a:avLst/>
          </a:prstGeom>
        </p:spPr>
      </p:pic>
      <p:pic>
        <p:nvPicPr>
          <p:cNvPr id="30" name="Immagine 33" descr="Immagine che contiene cibo, patatinefritte, pasto, merendina&#10;&#10;Descrizione generata automaticamente">
            <a:extLst>
              <a:ext uri="{FF2B5EF4-FFF2-40B4-BE49-F238E27FC236}">
                <a16:creationId xmlns:a16="http://schemas.microsoft.com/office/drawing/2014/main" id="{7691A5EB-C289-4617-86D9-6D41582E5288}"/>
              </a:ext>
            </a:extLst>
          </p:cNvPr>
          <p:cNvPicPr>
            <a:picLocks noChangeAspect="1"/>
          </p:cNvPicPr>
          <p:nvPr/>
        </p:nvPicPr>
        <p:blipFill>
          <a:blip r:embed="rId4"/>
          <a:stretch>
            <a:fillRect/>
          </a:stretch>
        </p:blipFill>
        <p:spPr>
          <a:xfrm>
            <a:off x="5019675" y="2741613"/>
            <a:ext cx="2355850" cy="1497013"/>
          </a:xfrm>
          <a:prstGeom prst="rect">
            <a:avLst/>
          </a:prstGeom>
        </p:spPr>
      </p:pic>
      <p:pic>
        <p:nvPicPr>
          <p:cNvPr id="8" name="Immagine 8" descr="Immagine che contiene testo, persona, esterni&#10;&#10;Descrizione generata automaticamente">
            <a:extLst>
              <a:ext uri="{FF2B5EF4-FFF2-40B4-BE49-F238E27FC236}">
                <a16:creationId xmlns:a16="http://schemas.microsoft.com/office/drawing/2014/main" id="{A649092C-F9B8-4A1A-9815-58DFE4A646B5}"/>
              </a:ext>
            </a:extLst>
          </p:cNvPr>
          <p:cNvPicPr>
            <a:picLocks noChangeAspect="1"/>
          </p:cNvPicPr>
          <p:nvPr/>
        </p:nvPicPr>
        <p:blipFill>
          <a:blip r:embed="rId5"/>
          <a:stretch>
            <a:fillRect/>
          </a:stretch>
        </p:blipFill>
        <p:spPr>
          <a:xfrm>
            <a:off x="7161213" y="4699734"/>
            <a:ext cx="2355850" cy="1489075"/>
          </a:xfrm>
          <a:prstGeom prst="rect">
            <a:avLst/>
          </a:prstGeom>
        </p:spPr>
      </p:pic>
      <p:pic>
        <p:nvPicPr>
          <p:cNvPr id="9" name="Immagine 21" descr="Immagine che contiene persona, uomo, esterni, sport&#10;&#10;Descrizione generata automaticamente">
            <a:extLst>
              <a:ext uri="{FF2B5EF4-FFF2-40B4-BE49-F238E27FC236}">
                <a16:creationId xmlns:a16="http://schemas.microsoft.com/office/drawing/2014/main" id="{51B6F607-5659-4A83-88C7-7137B0834F72}"/>
              </a:ext>
            </a:extLst>
          </p:cNvPr>
          <p:cNvPicPr>
            <a:picLocks noChangeAspect="1"/>
          </p:cNvPicPr>
          <p:nvPr/>
        </p:nvPicPr>
        <p:blipFill>
          <a:blip r:embed="rId6"/>
          <a:stretch>
            <a:fillRect/>
          </a:stretch>
        </p:blipFill>
        <p:spPr>
          <a:xfrm>
            <a:off x="7437438" y="685800"/>
            <a:ext cx="1803400" cy="1458913"/>
          </a:xfrm>
          <a:prstGeom prst="rect">
            <a:avLst/>
          </a:prstGeom>
        </p:spPr>
      </p:pic>
      <p:pic>
        <p:nvPicPr>
          <p:cNvPr id="6" name="Immagine 6" descr="Immagine che contiene esterni, oggetto da esterni&#10;&#10;Descrizione generata automaticamente">
            <a:extLst>
              <a:ext uri="{FF2B5EF4-FFF2-40B4-BE49-F238E27FC236}">
                <a16:creationId xmlns:a16="http://schemas.microsoft.com/office/drawing/2014/main" id="{F34D8F91-FA4B-4A9B-A519-C2C6B2E4239F}"/>
              </a:ext>
            </a:extLst>
          </p:cNvPr>
          <p:cNvPicPr>
            <a:picLocks noChangeAspect="1"/>
          </p:cNvPicPr>
          <p:nvPr/>
        </p:nvPicPr>
        <p:blipFill>
          <a:blip r:embed="rId7"/>
          <a:stretch>
            <a:fillRect/>
          </a:stretch>
        </p:blipFill>
        <p:spPr>
          <a:xfrm>
            <a:off x="7437438" y="2205038"/>
            <a:ext cx="1803400" cy="2322513"/>
          </a:xfrm>
          <a:prstGeom prst="rect">
            <a:avLst/>
          </a:prstGeom>
        </p:spPr>
      </p:pic>
      <p:pic>
        <p:nvPicPr>
          <p:cNvPr id="10" name="Immagine 10" descr="Immagine che contiene persona, inpiedi, posando, evento&#10;&#10;Descrizione generata automaticamente">
            <a:extLst>
              <a:ext uri="{FF2B5EF4-FFF2-40B4-BE49-F238E27FC236}">
                <a16:creationId xmlns:a16="http://schemas.microsoft.com/office/drawing/2014/main" id="{0E5AD67F-EF13-4F64-A7BE-E7A104AA5AA3}"/>
              </a:ext>
            </a:extLst>
          </p:cNvPr>
          <p:cNvPicPr>
            <a:picLocks noChangeAspect="1"/>
          </p:cNvPicPr>
          <p:nvPr/>
        </p:nvPicPr>
        <p:blipFill>
          <a:blip r:embed="rId8"/>
          <a:stretch>
            <a:fillRect/>
          </a:stretch>
        </p:blipFill>
        <p:spPr>
          <a:xfrm>
            <a:off x="9304338" y="685800"/>
            <a:ext cx="2190750" cy="1404938"/>
          </a:xfrm>
          <a:prstGeom prst="rect">
            <a:avLst/>
          </a:prstGeom>
        </p:spPr>
      </p:pic>
      <p:pic>
        <p:nvPicPr>
          <p:cNvPr id="5" name="Immagine 5" descr="Immagine che contiene pianta, bouquet, fiore&#10;&#10;Descrizione generata automaticamente">
            <a:extLst>
              <a:ext uri="{FF2B5EF4-FFF2-40B4-BE49-F238E27FC236}">
                <a16:creationId xmlns:a16="http://schemas.microsoft.com/office/drawing/2014/main" id="{FF73B4C5-A61A-4A76-915B-D536DDFD350F}"/>
              </a:ext>
            </a:extLst>
          </p:cNvPr>
          <p:cNvPicPr>
            <a:picLocks noChangeAspect="1"/>
          </p:cNvPicPr>
          <p:nvPr/>
        </p:nvPicPr>
        <p:blipFill>
          <a:blip r:embed="rId9"/>
          <a:stretch>
            <a:fillRect/>
          </a:stretch>
        </p:blipFill>
        <p:spPr>
          <a:xfrm>
            <a:off x="9240838" y="2205038"/>
            <a:ext cx="2190750" cy="2193925"/>
          </a:xfrm>
          <a:prstGeom prst="rect">
            <a:avLst/>
          </a:prstGeom>
        </p:spPr>
      </p:pic>
      <p:sp>
        <p:nvSpPr>
          <p:cNvPr id="4" name="Titolo 3"/>
          <p:cNvSpPr>
            <a:spLocks noGrp="1"/>
          </p:cNvSpPr>
          <p:nvPr>
            <p:ph type="title"/>
          </p:nvPr>
        </p:nvSpPr>
        <p:spPr>
          <a:xfrm>
            <a:off x="1163781" y="273600"/>
            <a:ext cx="3158836" cy="1450757"/>
          </a:xfrm>
        </p:spPr>
        <p:txBody>
          <a:bodyPr/>
          <a:lstStyle/>
          <a:p>
            <a:pPr algn="ctr"/>
            <a:r>
              <a:rPr lang="it-IT" dirty="0" err="1"/>
              <a:t>Culturele</a:t>
            </a:r>
            <a:r>
              <a:rPr lang="it-IT" dirty="0"/>
              <a:t> </a:t>
            </a:r>
            <a:r>
              <a:rPr lang="it-IT" dirty="0" err="1"/>
              <a:t>symbolen</a:t>
            </a:r>
            <a:r>
              <a:rPr lang="it-IT" dirty="0"/>
              <a:t> </a:t>
            </a:r>
          </a:p>
        </p:txBody>
      </p:sp>
      <p:sp>
        <p:nvSpPr>
          <p:cNvPr id="12" name="Rettangolo 11"/>
          <p:cNvSpPr/>
          <p:nvPr/>
        </p:nvSpPr>
        <p:spPr>
          <a:xfrm>
            <a:off x="412259" y="1930302"/>
            <a:ext cx="4258887" cy="2308324"/>
          </a:xfrm>
          <a:prstGeom prst="rect">
            <a:avLst/>
          </a:prstGeom>
        </p:spPr>
        <p:txBody>
          <a:bodyPr wrap="square">
            <a:spAutoFit/>
          </a:bodyPr>
          <a:lstStyle/>
          <a:p>
            <a:r>
              <a:rPr lang="nl-NL" sz="1200" dirty="0"/>
              <a:t>Eind 17de eeuw, in de Maasstreek tussen Dinant en Luik, hadden mensen de gewoonte </a:t>
            </a:r>
            <a:r>
              <a:rPr lang="nl-NL" sz="1200" b="1" dirty="0"/>
              <a:t>kleine visjes</a:t>
            </a:r>
            <a:r>
              <a:rPr lang="nl-NL" sz="1200" dirty="0"/>
              <a:t> te vangen en te frituren. Toen eind 18de eeuw de Maas een keertje dichtgevroren was, vervingen ze de vis door staafjes aardappel: ziedaar de uitvinding van de friet. Later, tijdens de Eerste Wereldoorlog, stonden er frietkramen achter het front zodat de soldaten af en toe een warme hap konden gaan halen. Amerikaanse soldaten die hier vochten, maakten zo kennis met onze frietjes, maar dachten dat ze in Frankrijk waren: door een historische vergissing heten onze frietjes in het buitenland dus </a:t>
            </a:r>
            <a:r>
              <a:rPr lang="nl-NL" sz="1200" b="1" i="1" dirty="0"/>
              <a:t>French fries</a:t>
            </a:r>
            <a:r>
              <a:rPr lang="nl-NL" sz="1200" dirty="0"/>
              <a:t>. Al zegt een andere theorie dat ‘French fries’ eigenlijk van het Engelse werkwoord ‘to french’ komt, wat zoveel wil zeggen als ‘in staafjes snijden’.</a:t>
            </a:r>
            <a:endParaRPr lang="it-IT" sz="1200" dirty="0"/>
          </a:p>
        </p:txBody>
      </p:sp>
      <p:sp>
        <p:nvSpPr>
          <p:cNvPr id="16" name="Rettangolo 15"/>
          <p:cNvSpPr/>
          <p:nvPr/>
        </p:nvSpPr>
        <p:spPr>
          <a:xfrm>
            <a:off x="412259" y="3188723"/>
            <a:ext cx="4255120" cy="2677656"/>
          </a:xfrm>
          <a:prstGeom prst="rect">
            <a:avLst/>
          </a:prstGeom>
        </p:spPr>
        <p:txBody>
          <a:bodyPr wrap="square">
            <a:spAutoFit/>
          </a:bodyPr>
          <a:lstStyle/>
          <a:p>
            <a:r>
              <a:rPr lang="nl-NL" sz="1400" dirty="0"/>
              <a:t>Het Nederlandse drugsbeleid richt zich op het voorkomen van drugsgebruik en het beperken van de risico’s van drugsgebruik, voor de gebruiker zelf, de directe omgeving en voor de samenleving. Drie doelstellingen staan hierbij centraal:</a:t>
            </a:r>
            <a:br>
              <a:rPr lang="nl-NL" sz="1400" dirty="0"/>
            </a:br>
            <a:r>
              <a:rPr lang="nl-NL" sz="1400" dirty="0"/>
              <a:t>De vraag naar drugs wordt ontmoedigd door voor goede preventie, hulpverlening en ‘harm reduction’ te zorgen.</a:t>
            </a:r>
            <a:br>
              <a:rPr lang="nl-NL" sz="1400" dirty="0"/>
            </a:br>
            <a:r>
              <a:rPr lang="nl-NL" sz="1400" dirty="0"/>
              <a:t>Bestrijding van drugscriminaliteit is gericht op de aanpak van productie van drugs en de handel hierin.</a:t>
            </a:r>
            <a:br>
              <a:rPr lang="nl-NL" sz="1400" dirty="0"/>
            </a:br>
            <a:r>
              <a:rPr lang="nl-NL" sz="1400" dirty="0"/>
              <a:t>Waar drugsgebruik leidt tot verstoring van de openbare orde of zorgt voor andere overlast wordt dit aangepakt</a:t>
            </a:r>
            <a:endParaRPr lang="it-IT" sz="1400" dirty="0"/>
          </a:p>
        </p:txBody>
      </p:sp>
      <p:sp>
        <p:nvSpPr>
          <p:cNvPr id="17" name="Rettangolo 16"/>
          <p:cNvSpPr/>
          <p:nvPr/>
        </p:nvSpPr>
        <p:spPr>
          <a:xfrm>
            <a:off x="404419" y="2151063"/>
            <a:ext cx="4222376" cy="3293209"/>
          </a:xfrm>
          <a:prstGeom prst="rect">
            <a:avLst/>
          </a:prstGeom>
        </p:spPr>
        <p:txBody>
          <a:bodyPr wrap="square">
            <a:spAutoFit/>
          </a:bodyPr>
          <a:lstStyle/>
          <a:p>
            <a:r>
              <a:rPr lang="nl-NL" sz="1600" dirty="0"/>
              <a:t>Nederland is een jonge monarchie. Het Koninkrijk der Nederlanden werd gevestigd in 1815 en Koning Willem I bezette als eerste de troon. De eerste koning van Nederland kwam uit het Huis van Oranje-Nassau. Het motto van Nederland, ‘Je maintiendrai’ (ik zal handhaven), de kleuren van de vlag en de nationale kleur oranje zijn allemaal te herleiden tot het Huis van Oranje-Nassau. De vorst heeft beperkte macht; de Koning(in) heeft immuniteit, maar de werkelijke macht ligt bij de premier en zijn ministers. De monarch stelt zich neutraal op en laat zich niet uit over politieke onderwerpen. </a:t>
            </a:r>
            <a:endParaRPr lang="it-IT" sz="1600" dirty="0"/>
          </a:p>
        </p:txBody>
      </p:sp>
      <p:sp>
        <p:nvSpPr>
          <p:cNvPr id="14" name="Rettangolo 13"/>
          <p:cNvSpPr/>
          <p:nvPr/>
        </p:nvSpPr>
        <p:spPr>
          <a:xfrm>
            <a:off x="996089" y="2458839"/>
            <a:ext cx="3630706" cy="2677656"/>
          </a:xfrm>
          <a:prstGeom prst="rect">
            <a:avLst/>
          </a:prstGeom>
        </p:spPr>
        <p:txBody>
          <a:bodyPr wrap="square">
            <a:spAutoFit/>
          </a:bodyPr>
          <a:lstStyle/>
          <a:p>
            <a:r>
              <a:rPr lang="nl-NL" sz="1400" b="1" dirty="0"/>
              <a:t>Dries Mertens</a:t>
            </a:r>
            <a:r>
              <a:rPr lang="nl-NL" sz="1400" dirty="0"/>
              <a:t> (</a:t>
            </a:r>
            <a:r>
              <a:rPr lang="nl-NL" sz="1400" dirty="0">
                <a:hlinkClick r:id="rId10" tooltip="Leuven"/>
              </a:rPr>
              <a:t>Leuven</a:t>
            </a:r>
            <a:r>
              <a:rPr lang="nl-NL" sz="1400" dirty="0"/>
              <a:t>, </a:t>
            </a:r>
            <a:r>
              <a:rPr lang="nl-NL" sz="1400" dirty="0">
                <a:hlinkClick r:id="rId11" tooltip="6 mei"/>
              </a:rPr>
              <a:t>6 mei</a:t>
            </a:r>
            <a:r>
              <a:rPr lang="nl-NL" sz="1400" dirty="0"/>
              <a:t> </a:t>
            </a:r>
            <a:r>
              <a:rPr lang="nl-NL" sz="1400" dirty="0">
                <a:hlinkClick r:id="rId12" tooltip="1987"/>
              </a:rPr>
              <a:t>1987</a:t>
            </a:r>
            <a:r>
              <a:rPr lang="nl-NL" sz="1400" dirty="0"/>
              <a:t>) is een </a:t>
            </a:r>
            <a:r>
              <a:rPr lang="nl-NL" sz="1400" dirty="0">
                <a:hlinkClick r:id="rId13" tooltip="België"/>
              </a:rPr>
              <a:t>Belgische</a:t>
            </a:r>
            <a:r>
              <a:rPr lang="nl-NL" sz="1400" dirty="0"/>
              <a:t> </a:t>
            </a:r>
            <a:r>
              <a:rPr lang="nl-NL" sz="1400" dirty="0">
                <a:hlinkClick r:id="rId14" tooltip="Voetbal"/>
              </a:rPr>
              <a:t>voetballer</a:t>
            </a:r>
            <a:r>
              <a:rPr lang="nl-NL" sz="1400" dirty="0"/>
              <a:t> die bij voorkeur als </a:t>
            </a:r>
            <a:r>
              <a:rPr lang="nl-NL" sz="1400" dirty="0">
                <a:hlinkClick r:id="rId15" tooltip="Aanvaller (voetbal)"/>
              </a:rPr>
              <a:t>aanvaller</a:t>
            </a:r>
            <a:r>
              <a:rPr lang="nl-NL" sz="1400" dirty="0"/>
              <a:t> speelt. Hij verruilde in 2013 </a:t>
            </a:r>
            <a:r>
              <a:rPr lang="nl-NL" sz="1400" dirty="0">
                <a:hlinkClick r:id="rId16" tooltip="PSV (voetbalclub)"/>
              </a:rPr>
              <a:t>PSV</a:t>
            </a:r>
            <a:r>
              <a:rPr lang="nl-NL" sz="1400" dirty="0"/>
              <a:t> voor </a:t>
            </a:r>
            <a:r>
              <a:rPr lang="nl-NL" sz="1400" dirty="0">
                <a:hlinkClick r:id="rId17" tooltip="SSC Napoli"/>
              </a:rPr>
              <a:t>SSC Napoli</a:t>
            </a:r>
            <a:r>
              <a:rPr lang="nl-NL" sz="1400" dirty="0"/>
              <a:t>, waar hij anno 2020 een cultstatus bereikt had.</a:t>
            </a:r>
            <a:r>
              <a:rPr lang="nl-NL" sz="1400" baseline="30000" dirty="0">
                <a:hlinkClick r:id="rId18"/>
              </a:rPr>
              <a:t>[1]</a:t>
            </a:r>
            <a:r>
              <a:rPr lang="nl-NL" sz="1400" baseline="30000" dirty="0">
                <a:hlinkClick r:id="rId19"/>
              </a:rPr>
              <a:t>[2]</a:t>
            </a:r>
            <a:r>
              <a:rPr lang="nl-NL" sz="1400" dirty="0"/>
              <a:t> In augustus 2022 maakte hij, na negen seizoenen bij de Napolitaanse club, de overstap naar het Turkse </a:t>
            </a:r>
            <a:r>
              <a:rPr lang="nl-NL" sz="1400" dirty="0">
                <a:hlinkClick r:id="rId20" tooltip="Galatasaray SK"/>
              </a:rPr>
              <a:t>Galatasaray</a:t>
            </a:r>
            <a:r>
              <a:rPr lang="nl-NL" sz="1400" dirty="0"/>
              <a:t> uit </a:t>
            </a:r>
            <a:r>
              <a:rPr lang="nl-NL" sz="1400" dirty="0">
                <a:hlinkClick r:id="rId21" tooltip="Istanboel"/>
              </a:rPr>
              <a:t>Istanboel</a:t>
            </a:r>
            <a:r>
              <a:rPr lang="nl-NL" sz="1400" dirty="0"/>
              <a:t>. In maart 2011 maakte Mertens zijn debuut in het </a:t>
            </a:r>
            <a:r>
              <a:rPr lang="nl-NL" sz="1400" dirty="0">
                <a:hlinkClick r:id="rId22" tooltip="Belgisch voetbalelftal (mannen)"/>
              </a:rPr>
              <a:t>Belgische nationale elftal</a:t>
            </a:r>
            <a:r>
              <a:rPr lang="nl-NL" sz="1400" dirty="0"/>
              <a:t>. Hij speelde meer dan 100 interlands. Mertens speelde op de WK's van </a:t>
            </a:r>
            <a:r>
              <a:rPr lang="nl-NL" sz="1400" dirty="0">
                <a:hlinkClick r:id="rId23" tooltip="Wereldkampioenschap voetbal 2014"/>
              </a:rPr>
              <a:t>2014</a:t>
            </a:r>
            <a:r>
              <a:rPr lang="nl-NL" sz="1400" dirty="0"/>
              <a:t> en </a:t>
            </a:r>
            <a:r>
              <a:rPr lang="nl-NL" sz="1400" dirty="0">
                <a:hlinkClick r:id="rId24" tooltip="Wereldkampioenschap voetbal 2018"/>
              </a:rPr>
              <a:t>2018</a:t>
            </a:r>
            <a:r>
              <a:rPr lang="nl-NL" sz="1400" dirty="0"/>
              <a:t> en op de EK's van </a:t>
            </a:r>
            <a:r>
              <a:rPr lang="nl-NL" sz="1400" dirty="0">
                <a:hlinkClick r:id="rId25" tooltip="Europees kampioenschap voetbal 2016"/>
              </a:rPr>
              <a:t>2016</a:t>
            </a:r>
            <a:r>
              <a:rPr lang="nl-NL" sz="1400" dirty="0"/>
              <a:t> en </a:t>
            </a:r>
            <a:r>
              <a:rPr lang="nl-NL" sz="1400" dirty="0">
                <a:hlinkClick r:id="rId26" tooltip="Europees kampioenschap voetbal 2020"/>
              </a:rPr>
              <a:t>2020</a:t>
            </a:r>
            <a:r>
              <a:rPr lang="nl-NL" sz="1400" dirty="0"/>
              <a:t>. </a:t>
            </a:r>
            <a:endParaRPr lang="it-IT" sz="1400" dirty="0"/>
          </a:p>
        </p:txBody>
      </p:sp>
      <p:sp>
        <p:nvSpPr>
          <p:cNvPr id="15" name="Rettangolo 14"/>
          <p:cNvSpPr/>
          <p:nvPr/>
        </p:nvSpPr>
        <p:spPr>
          <a:xfrm>
            <a:off x="191066" y="2290854"/>
            <a:ext cx="4697506" cy="2677656"/>
          </a:xfrm>
          <a:prstGeom prst="rect">
            <a:avLst/>
          </a:prstGeom>
        </p:spPr>
        <p:txBody>
          <a:bodyPr wrap="square">
            <a:spAutoFit/>
          </a:bodyPr>
          <a:lstStyle/>
          <a:p>
            <a:r>
              <a:rPr lang="nl-NL" sz="1400" dirty="0"/>
              <a:t>De Nederlandse bloemen- en plantenexport sloot 2021 af met een nieuw record van maar liefst 7,3 miljard euro. De exportwaarde van snijbloemen steeg met 25% en komt daarmee uit op 4,4 miljard euro. Voor planten nam de exportwaarde toe met 17% naar 2,9 miljard euro. De sector is trots op deze mijlpaal, al ligt de oorzaak van deze groei voornamelijk bij de hogere inkoopprijzen van producten. Zij blijven alert op wisselende ontwikkelingen in markten en in de politiek. De spanningen tussen Rusland en het Westen worden nauwlettend in de gaten gehouden, evenals de ontwikkelingen rondom Covid en Brexit en de aangescherpte fytosanitaire eisen die daarmee gepaard gaan.</a:t>
            </a:r>
            <a:endParaRPr lang="it-IT" sz="1400" dirty="0"/>
          </a:p>
        </p:txBody>
      </p:sp>
      <p:sp>
        <p:nvSpPr>
          <p:cNvPr id="20" name="Rettangolo 19"/>
          <p:cNvSpPr/>
          <p:nvPr/>
        </p:nvSpPr>
        <p:spPr>
          <a:xfrm>
            <a:off x="482419" y="2805733"/>
            <a:ext cx="4114800" cy="2246769"/>
          </a:xfrm>
          <a:prstGeom prst="rect">
            <a:avLst/>
          </a:prstGeom>
        </p:spPr>
        <p:txBody>
          <a:bodyPr wrap="square">
            <a:spAutoFit/>
          </a:bodyPr>
          <a:lstStyle/>
          <a:p>
            <a:r>
              <a:rPr lang="nl-NL" sz="1400" b="1" dirty="0"/>
              <a:t>Waar een klein land groot in kan zijn: bier! We hebben het natuurlijk over België, waar de biercultuur officieel beschermd is door de VN. Dit zijn de beste bieren van onze zuiderburen.</a:t>
            </a:r>
            <a:endParaRPr lang="nl-NL" sz="1400" dirty="0"/>
          </a:p>
          <a:p>
            <a:r>
              <a:rPr lang="nl-NL" sz="1400" dirty="0"/>
              <a:t>België neemt slechts 0,006% van het totale aardoppervlak in en behoort daarmee tot de top 100 kleinste landen ter wereld. Als het over bier gaat is België echter wereldberoemd. UNESCO heeft de Belgische biercultuur niet voor niets uitgeroepen tot wereld cultureel erfgoed. </a:t>
            </a:r>
          </a:p>
        </p:txBody>
      </p:sp>
    </p:spTree>
    <p:extLst>
      <p:ext uri="{BB962C8B-B14F-4D97-AF65-F5344CB8AC3E}">
        <p14:creationId xmlns:p14="http://schemas.microsoft.com/office/powerpoint/2010/main" val="207141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6" grpId="0"/>
      <p:bldP spid="16" grpId="1"/>
      <p:bldP spid="17" grpId="0"/>
      <p:bldP spid="17" grpId="1"/>
      <p:bldP spid="14" grpId="0"/>
      <p:bldP spid="14" grpId="1"/>
      <p:bldP spid="15" grpId="0"/>
      <p:bldP spid="15" grpId="1"/>
      <p:bldP spid="20" grpId="0"/>
      <p:bldP spid="20"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D3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olo 1">
            <a:extLst>
              <a:ext uri="{FF2B5EF4-FFF2-40B4-BE49-F238E27FC236}">
                <a16:creationId xmlns:a16="http://schemas.microsoft.com/office/drawing/2014/main" id="{E4411126-6A7E-6943-AFFF-FE602C71FA2E}"/>
              </a:ext>
            </a:extLst>
          </p:cNvPr>
          <p:cNvSpPr>
            <a:spLocks noGrp="1"/>
          </p:cNvSpPr>
          <p:nvPr>
            <p:ph type="title"/>
          </p:nvPr>
        </p:nvSpPr>
        <p:spPr>
          <a:xfrm>
            <a:off x="524256" y="4767072"/>
            <a:ext cx="6594189" cy="1625210"/>
          </a:xfrm>
        </p:spPr>
        <p:txBody>
          <a:bodyPr>
            <a:normAutofit/>
          </a:bodyPr>
          <a:lstStyle/>
          <a:p>
            <a:pPr algn="r"/>
            <a:r>
              <a:rPr lang="it-IT" b="1">
                <a:solidFill>
                  <a:srgbClr val="FFFFFF"/>
                </a:solidFill>
              </a:rPr>
              <a:t>OPDRACHTJE</a:t>
            </a:r>
          </a:p>
        </p:txBody>
      </p:sp>
      <p:pic>
        <p:nvPicPr>
          <p:cNvPr id="5" name="Immagine 4">
            <a:extLst>
              <a:ext uri="{FF2B5EF4-FFF2-40B4-BE49-F238E27FC236}">
                <a16:creationId xmlns:a16="http://schemas.microsoft.com/office/drawing/2014/main" id="{7CB3C577-B99B-2623-6D43-44865819FE20}"/>
              </a:ext>
            </a:extLst>
          </p:cNvPr>
          <p:cNvPicPr>
            <a:picLocks noChangeAspect="1"/>
          </p:cNvPicPr>
          <p:nvPr/>
        </p:nvPicPr>
        <p:blipFill rotWithShape="1">
          <a:blip r:embed="rId3">
            <a:extLst>
              <a:ext uri="{28A0092B-C50C-407E-A947-70E740481C1C}">
                <a14:useLocalDpi xmlns:a14="http://schemas.microsoft.com/office/drawing/2010/main" val="0"/>
              </a:ext>
            </a:extLst>
          </a:blip>
          <a:srcRect t="7631"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Segnaposto contenuto 2">
            <a:extLst>
              <a:ext uri="{FF2B5EF4-FFF2-40B4-BE49-F238E27FC236}">
                <a16:creationId xmlns:a16="http://schemas.microsoft.com/office/drawing/2014/main" id="{63A36835-1F02-5D4D-8E00-29D66F68B781}"/>
              </a:ext>
            </a:extLst>
          </p:cNvPr>
          <p:cNvSpPr>
            <a:spLocks noGrp="1"/>
          </p:cNvSpPr>
          <p:nvPr>
            <p:ph idx="1"/>
          </p:nvPr>
        </p:nvSpPr>
        <p:spPr>
          <a:xfrm>
            <a:off x="8029319" y="917725"/>
            <a:ext cx="3424739" cy="4852362"/>
          </a:xfrm>
        </p:spPr>
        <p:txBody>
          <a:bodyPr anchor="ctr">
            <a:normAutofit/>
          </a:bodyPr>
          <a:lstStyle/>
          <a:p>
            <a:pPr marL="0" indent="0">
              <a:buNone/>
            </a:pPr>
            <a:r>
              <a:rPr lang="it-IT" dirty="0" err="1">
                <a:solidFill>
                  <a:srgbClr val="FFFFFF"/>
                </a:solidFill>
              </a:rPr>
              <a:t>Het</a:t>
            </a:r>
            <a:r>
              <a:rPr lang="it-IT" dirty="0">
                <a:solidFill>
                  <a:srgbClr val="FFFFFF"/>
                </a:solidFill>
              </a:rPr>
              <a:t> Nederlandse </a:t>
            </a:r>
            <a:r>
              <a:rPr lang="it-IT" dirty="0" err="1">
                <a:solidFill>
                  <a:srgbClr val="FFFFFF"/>
                </a:solidFill>
              </a:rPr>
              <a:t>werkwoord</a:t>
            </a:r>
            <a:r>
              <a:rPr lang="it-IT" dirty="0">
                <a:solidFill>
                  <a:srgbClr val="FFFFFF"/>
                </a:solidFill>
              </a:rPr>
              <a:t> </a:t>
            </a:r>
            <a:r>
              <a:rPr lang="it-IT" dirty="0" err="1">
                <a:solidFill>
                  <a:srgbClr val="FFFFFF"/>
                </a:solidFill>
              </a:rPr>
              <a:t>is</a:t>
            </a:r>
            <a:r>
              <a:rPr lang="it-IT" dirty="0">
                <a:solidFill>
                  <a:srgbClr val="FFFFFF"/>
                </a:solidFill>
              </a:rPr>
              <a:t> </a:t>
            </a:r>
            <a:r>
              <a:rPr lang="it-IT" dirty="0" err="1">
                <a:solidFill>
                  <a:srgbClr val="FFFFFF"/>
                </a:solidFill>
              </a:rPr>
              <a:t>heel</a:t>
            </a:r>
            <a:r>
              <a:rPr lang="it-IT" dirty="0">
                <a:solidFill>
                  <a:srgbClr val="FFFFFF"/>
                </a:solidFill>
              </a:rPr>
              <a:t> </a:t>
            </a:r>
            <a:r>
              <a:rPr lang="it-IT" dirty="0" err="1">
                <a:solidFill>
                  <a:srgbClr val="FFFFFF"/>
                </a:solidFill>
              </a:rPr>
              <a:t>selectief</a:t>
            </a:r>
            <a:r>
              <a:rPr lang="it-IT" dirty="0">
                <a:solidFill>
                  <a:srgbClr val="FFFFFF"/>
                </a:solidFill>
              </a:rPr>
              <a:t> </a:t>
            </a:r>
            <a:r>
              <a:rPr lang="it-IT" dirty="0" err="1">
                <a:solidFill>
                  <a:srgbClr val="FFFFFF"/>
                </a:solidFill>
              </a:rPr>
              <a:t>ten</a:t>
            </a:r>
            <a:r>
              <a:rPr lang="it-IT" dirty="0">
                <a:solidFill>
                  <a:srgbClr val="FFFFFF"/>
                </a:solidFill>
              </a:rPr>
              <a:t> </a:t>
            </a:r>
            <a:r>
              <a:rPr lang="it-IT" dirty="0" err="1">
                <a:solidFill>
                  <a:srgbClr val="FFFFFF"/>
                </a:solidFill>
              </a:rPr>
              <a:t>opzichte</a:t>
            </a:r>
            <a:r>
              <a:rPr lang="it-IT" dirty="0">
                <a:solidFill>
                  <a:srgbClr val="FFFFFF"/>
                </a:solidFill>
              </a:rPr>
              <a:t> van </a:t>
            </a:r>
            <a:r>
              <a:rPr lang="it-IT" dirty="0" err="1">
                <a:solidFill>
                  <a:srgbClr val="FFFFFF"/>
                </a:solidFill>
              </a:rPr>
              <a:t>het</a:t>
            </a:r>
            <a:r>
              <a:rPr lang="it-IT" dirty="0">
                <a:solidFill>
                  <a:srgbClr val="FFFFFF"/>
                </a:solidFill>
              </a:rPr>
              <a:t> </a:t>
            </a:r>
            <a:r>
              <a:rPr lang="it-IT" dirty="0" err="1">
                <a:solidFill>
                  <a:srgbClr val="FFFFFF"/>
                </a:solidFill>
              </a:rPr>
              <a:t>object</a:t>
            </a:r>
            <a:r>
              <a:rPr lang="it-IT" dirty="0">
                <a:solidFill>
                  <a:srgbClr val="FFFFFF"/>
                </a:solidFill>
              </a:rPr>
              <a:t>. </a:t>
            </a:r>
          </a:p>
          <a:p>
            <a:endParaRPr lang="it-IT" dirty="0">
              <a:solidFill>
                <a:srgbClr val="FFFFFF"/>
              </a:solidFill>
            </a:endParaRPr>
          </a:p>
          <a:p>
            <a:pPr marL="0" indent="0">
              <a:buNone/>
            </a:pPr>
            <a:r>
              <a:rPr lang="it-IT" dirty="0" err="1">
                <a:solidFill>
                  <a:srgbClr val="FFFFFF"/>
                </a:solidFill>
              </a:rPr>
              <a:t>vertaal</a:t>
            </a:r>
            <a:r>
              <a:rPr lang="it-IT" dirty="0">
                <a:solidFill>
                  <a:srgbClr val="FFFFFF"/>
                </a:solidFill>
              </a:rPr>
              <a:t> </a:t>
            </a:r>
            <a:r>
              <a:rPr lang="it-IT" dirty="0" err="1">
                <a:solidFill>
                  <a:srgbClr val="FFFFFF"/>
                </a:solidFill>
              </a:rPr>
              <a:t>elke</a:t>
            </a:r>
            <a:r>
              <a:rPr lang="it-IT" dirty="0">
                <a:solidFill>
                  <a:srgbClr val="FFFFFF"/>
                </a:solidFill>
              </a:rPr>
              <a:t> </a:t>
            </a:r>
            <a:r>
              <a:rPr lang="it-IT" dirty="0" err="1">
                <a:solidFill>
                  <a:srgbClr val="FFFFFF"/>
                </a:solidFill>
              </a:rPr>
              <a:t>woordgroep</a:t>
            </a:r>
            <a:r>
              <a:rPr lang="it-IT" dirty="0">
                <a:solidFill>
                  <a:srgbClr val="FFFFFF"/>
                </a:solidFill>
              </a:rPr>
              <a:t> </a:t>
            </a:r>
            <a:r>
              <a:rPr lang="it-IT" dirty="0" err="1">
                <a:solidFill>
                  <a:srgbClr val="FFFFFF"/>
                </a:solidFill>
              </a:rPr>
              <a:t>hieronder</a:t>
            </a:r>
            <a:r>
              <a:rPr lang="it-IT" dirty="0">
                <a:solidFill>
                  <a:srgbClr val="FFFFFF"/>
                </a:solidFill>
              </a:rPr>
              <a:t> op diverse </a:t>
            </a:r>
            <a:r>
              <a:rPr lang="it-IT" dirty="0" err="1">
                <a:solidFill>
                  <a:srgbClr val="FFFFFF"/>
                </a:solidFill>
              </a:rPr>
              <a:t>manieren</a:t>
            </a:r>
            <a:r>
              <a:rPr lang="it-IT" dirty="0">
                <a:solidFill>
                  <a:srgbClr val="FFFFFF"/>
                </a:solidFill>
              </a:rPr>
              <a:t>, </a:t>
            </a:r>
            <a:r>
              <a:rPr lang="it-IT" dirty="0" err="1">
                <a:solidFill>
                  <a:srgbClr val="FFFFFF"/>
                </a:solidFill>
              </a:rPr>
              <a:t>met</a:t>
            </a:r>
            <a:r>
              <a:rPr lang="it-IT" dirty="0">
                <a:solidFill>
                  <a:srgbClr val="FFFFFF"/>
                </a:solidFill>
              </a:rPr>
              <a:t> </a:t>
            </a:r>
            <a:r>
              <a:rPr lang="it-IT" dirty="0" err="1">
                <a:solidFill>
                  <a:srgbClr val="FFFFFF"/>
                </a:solidFill>
              </a:rPr>
              <a:t>wisselende</a:t>
            </a:r>
            <a:r>
              <a:rPr lang="it-IT" dirty="0">
                <a:solidFill>
                  <a:srgbClr val="FFFFFF"/>
                </a:solidFill>
              </a:rPr>
              <a:t> </a:t>
            </a:r>
            <a:r>
              <a:rPr lang="it-IT" dirty="0" err="1">
                <a:solidFill>
                  <a:srgbClr val="FFFFFF"/>
                </a:solidFill>
              </a:rPr>
              <a:t>werkwoorden</a:t>
            </a:r>
            <a:r>
              <a:rPr lang="it-IT" dirty="0">
                <a:solidFill>
                  <a:srgbClr val="FFFFFF"/>
                </a:solidFill>
              </a:rPr>
              <a:t>:</a:t>
            </a:r>
          </a:p>
          <a:p>
            <a:endParaRPr lang="it-IT" dirty="0">
              <a:solidFill>
                <a:srgbClr val="FFFFFF"/>
              </a:solidFill>
            </a:endParaRPr>
          </a:p>
          <a:p>
            <a:pPr marL="0" indent="0">
              <a:buNone/>
            </a:pPr>
            <a:r>
              <a:rPr lang="it-IT" i="1" dirty="0">
                <a:solidFill>
                  <a:srgbClr val="FFFFFF"/>
                </a:solidFill>
              </a:rPr>
              <a:t>chiudere la porta / il rubinetto / la busta / il libro / la giacca</a:t>
            </a:r>
            <a:endParaRPr lang="it-IT" dirty="0">
              <a:solidFill>
                <a:srgbClr val="FFFFFF"/>
              </a:solidFill>
            </a:endParaRPr>
          </a:p>
          <a:p>
            <a:endParaRPr lang="it-IT" dirty="0">
              <a:solidFill>
                <a:srgbClr val="FFFFFF"/>
              </a:solidFill>
            </a:endParaRPr>
          </a:p>
          <a:p>
            <a:endParaRPr lang="it-IT" dirty="0">
              <a:solidFill>
                <a:srgbClr val="FFFFFF"/>
              </a:solidFill>
            </a:endParaRPr>
          </a:p>
          <a:p>
            <a:endParaRPr lang="it-IT" dirty="0">
              <a:solidFill>
                <a:srgbClr val="FFFFFF"/>
              </a:solidFill>
            </a:endParaRPr>
          </a:p>
        </p:txBody>
      </p:sp>
    </p:spTree>
    <p:extLst>
      <p:ext uri="{BB962C8B-B14F-4D97-AF65-F5344CB8AC3E}">
        <p14:creationId xmlns:p14="http://schemas.microsoft.com/office/powerpoint/2010/main" val="4014080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olo 1">
            <a:extLst>
              <a:ext uri="{FF2B5EF4-FFF2-40B4-BE49-F238E27FC236}">
                <a16:creationId xmlns:a16="http://schemas.microsoft.com/office/drawing/2014/main" id="{E4411126-6A7E-6943-AFFF-FE602C71FA2E}"/>
              </a:ext>
            </a:extLst>
          </p:cNvPr>
          <p:cNvSpPr>
            <a:spLocks noGrp="1"/>
          </p:cNvSpPr>
          <p:nvPr>
            <p:ph type="title"/>
          </p:nvPr>
        </p:nvSpPr>
        <p:spPr>
          <a:xfrm>
            <a:off x="1024128" y="585216"/>
            <a:ext cx="8018272" cy="1499616"/>
          </a:xfrm>
        </p:spPr>
        <p:txBody>
          <a:bodyPr>
            <a:normAutofit/>
          </a:bodyPr>
          <a:lstStyle/>
          <a:p>
            <a:r>
              <a:rPr lang="it-IT" b="1"/>
              <a:t>OPFRISOEFENING: </a:t>
            </a:r>
            <a:r>
              <a:rPr lang="it-IT" b="1" err="1"/>
              <a:t>speur</a:t>
            </a:r>
            <a:r>
              <a:rPr lang="it-IT" b="1"/>
              <a:t> de </a:t>
            </a:r>
            <a:r>
              <a:rPr lang="it-IT" b="1" err="1"/>
              <a:t>ongerechtigheden</a:t>
            </a:r>
            <a:r>
              <a:rPr lang="it-IT" b="1"/>
              <a:t> op</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63A36835-1F02-5D4D-8E00-29D66F68B781}"/>
              </a:ext>
            </a:extLst>
          </p:cNvPr>
          <p:cNvSpPr>
            <a:spLocks noGrp="1"/>
          </p:cNvSpPr>
          <p:nvPr>
            <p:ph idx="1"/>
          </p:nvPr>
        </p:nvSpPr>
        <p:spPr>
          <a:xfrm>
            <a:off x="1024128" y="2286000"/>
            <a:ext cx="8018271" cy="4023360"/>
          </a:xfrm>
        </p:spPr>
        <p:txBody>
          <a:bodyPr>
            <a:normAutofit/>
          </a:bodyPr>
          <a:lstStyle/>
          <a:p>
            <a:pPr marL="0" indent="0">
              <a:buNone/>
            </a:pPr>
            <a:r>
              <a:rPr lang="nl-NL" sz="1700" b="1" i="1"/>
              <a:t>(N.B. </a:t>
            </a:r>
            <a:r>
              <a:rPr lang="nl-NL" sz="1700" i="1"/>
              <a:t>Dit is een checklist, handig voor de vertaaltoets) </a:t>
            </a:r>
            <a:endParaRPr lang="it-IT" sz="1700"/>
          </a:p>
          <a:p>
            <a:r>
              <a:rPr lang="nl-NL" sz="1700"/>
              <a:t>Hij heeft voor dit een oplossing</a:t>
            </a:r>
            <a:endParaRPr lang="it-IT" sz="1700"/>
          </a:p>
          <a:p>
            <a:r>
              <a:rPr lang="nl-NL" sz="1700"/>
              <a:t>Hij zegt dat morgen gaat hij naar de tandarts</a:t>
            </a:r>
            <a:endParaRPr lang="it-IT" sz="1700"/>
          </a:p>
          <a:p>
            <a:r>
              <a:rPr lang="nl-NL" sz="1700"/>
              <a:t>Die systeem werkt niet goed</a:t>
            </a:r>
            <a:endParaRPr lang="it-IT" sz="1700"/>
          </a:p>
          <a:p>
            <a:r>
              <a:rPr lang="nl-NL" sz="1700"/>
              <a:t>Ik heb het bericht alleen nu gezien</a:t>
            </a:r>
            <a:endParaRPr lang="it-IT" sz="1700"/>
          </a:p>
          <a:p>
            <a:r>
              <a:rPr lang="nl-NL" sz="1700"/>
              <a:t>’s Avonds zij loopt niet graag op straat</a:t>
            </a:r>
            <a:endParaRPr lang="it-IT" sz="1700"/>
          </a:p>
          <a:p>
            <a:r>
              <a:rPr lang="nl-NL" sz="1700"/>
              <a:t>Eet je bord op!</a:t>
            </a:r>
            <a:endParaRPr lang="it-IT" sz="1700"/>
          </a:p>
          <a:p>
            <a:r>
              <a:rPr lang="nl-NL" sz="1700"/>
              <a:t>De moeder is ook bang daarvoor dat haar dochter psychologisch schade oploopt.</a:t>
            </a:r>
            <a:endParaRPr lang="it-IT" sz="1700"/>
          </a:p>
          <a:p>
            <a:r>
              <a:rPr lang="nl-NL" sz="1700"/>
              <a:t>Lees ik de tekst?</a:t>
            </a:r>
            <a:endParaRPr lang="it-IT" sz="1700"/>
          </a:p>
          <a:p>
            <a:endParaRPr lang="it-IT" sz="1700"/>
          </a:p>
          <a:p>
            <a:endParaRPr lang="it-IT" sz="1700"/>
          </a:p>
          <a:p>
            <a:endParaRPr lang="it-IT" sz="170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184556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411126-6A7E-6943-AFFF-FE602C71FA2E}"/>
              </a:ext>
            </a:extLst>
          </p:cNvPr>
          <p:cNvSpPr>
            <a:spLocks noGrp="1"/>
          </p:cNvSpPr>
          <p:nvPr>
            <p:ph type="title"/>
          </p:nvPr>
        </p:nvSpPr>
        <p:spPr>
          <a:xfrm>
            <a:off x="1276096" y="500062"/>
            <a:ext cx="9914418" cy="1325563"/>
          </a:xfrm>
        </p:spPr>
        <p:txBody>
          <a:bodyPr>
            <a:normAutofit/>
          </a:bodyPr>
          <a:lstStyle/>
          <a:p>
            <a:pPr algn="ctr"/>
            <a:r>
              <a:rPr lang="it-IT" sz="3600" b="1" dirty="0"/>
              <a:t>OPFRISOEFENING: </a:t>
            </a:r>
            <a:r>
              <a:rPr lang="it-IT" sz="3600" b="1" dirty="0" err="1"/>
              <a:t>speur</a:t>
            </a:r>
            <a:r>
              <a:rPr lang="it-IT" sz="3600" b="1" dirty="0"/>
              <a:t> de </a:t>
            </a:r>
            <a:r>
              <a:rPr lang="it-IT" sz="3600" b="1" dirty="0" err="1"/>
              <a:t>ongerechtigheden</a:t>
            </a:r>
            <a:r>
              <a:rPr lang="it-IT" sz="3600" b="1" dirty="0"/>
              <a:t> op</a:t>
            </a:r>
          </a:p>
        </p:txBody>
      </p:sp>
      <p:sp>
        <p:nvSpPr>
          <p:cNvPr id="3" name="Segnaposto contenuto 2">
            <a:extLst>
              <a:ext uri="{FF2B5EF4-FFF2-40B4-BE49-F238E27FC236}">
                <a16:creationId xmlns:a16="http://schemas.microsoft.com/office/drawing/2014/main" id="{63A36835-1F02-5D4D-8E00-29D66F68B781}"/>
              </a:ext>
            </a:extLst>
          </p:cNvPr>
          <p:cNvSpPr>
            <a:spLocks noGrp="1"/>
          </p:cNvSpPr>
          <p:nvPr>
            <p:ph idx="1"/>
          </p:nvPr>
        </p:nvSpPr>
        <p:spPr>
          <a:xfrm>
            <a:off x="810229" y="1825625"/>
            <a:ext cx="9711158" cy="4170061"/>
          </a:xfrm>
        </p:spPr>
        <p:txBody>
          <a:bodyPr>
            <a:normAutofit fontScale="40000" lnSpcReduction="20000"/>
          </a:bodyPr>
          <a:lstStyle/>
          <a:p>
            <a:r>
              <a:rPr lang="nl-NL" sz="6000" dirty="0"/>
              <a:t>Deze is de juiste keuze.</a:t>
            </a:r>
            <a:endParaRPr lang="it-IT" sz="6000" dirty="0"/>
          </a:p>
          <a:p>
            <a:r>
              <a:rPr lang="nl-NL" sz="6000" dirty="0"/>
              <a:t>Nu dat hij zijn studie heeft afgerond, kan hij zich volledig aan zijn hobby’s wijden</a:t>
            </a:r>
            <a:endParaRPr lang="it-IT" sz="6000" dirty="0"/>
          </a:p>
          <a:p>
            <a:r>
              <a:rPr lang="nl-NL" sz="6000" dirty="0"/>
              <a:t>Ik heb goede nieuws voor u</a:t>
            </a:r>
          </a:p>
          <a:p>
            <a:r>
              <a:rPr lang="nl-NL" sz="6600" dirty="0"/>
              <a:t>Alle deze onderzoeken worden automatisch uitgevoerd</a:t>
            </a:r>
            <a:endParaRPr lang="it-IT" sz="6600" dirty="0"/>
          </a:p>
          <a:p>
            <a:r>
              <a:rPr lang="nl-NL" sz="6600" dirty="0"/>
              <a:t>In het buitenland kan het niet, terwijl in Nederland is euthanasie mogelijk.</a:t>
            </a:r>
            <a:endParaRPr lang="it-IT" sz="6600" dirty="0"/>
          </a:p>
          <a:p>
            <a:r>
              <a:rPr lang="nl-NL" sz="6600" dirty="0"/>
              <a:t>Ik weet niet.</a:t>
            </a:r>
            <a:endParaRPr lang="it-IT" sz="6600" dirty="0"/>
          </a:p>
          <a:p>
            <a:r>
              <a:rPr lang="nl-NL" sz="6600" dirty="0"/>
              <a:t>Dat leidde hiertoe dat de familie niet meer naar de kerk wilde.</a:t>
            </a:r>
            <a:endParaRPr lang="it-IT" sz="6600" dirty="0"/>
          </a:p>
          <a:p>
            <a:r>
              <a:rPr lang="nl-NL" sz="6600" dirty="0"/>
              <a:t>Ik heb van die informaties nodig.</a:t>
            </a:r>
            <a:endParaRPr lang="it-IT" sz="6600" dirty="0"/>
          </a:p>
          <a:p>
            <a:endParaRPr lang="it-IT" sz="6200" dirty="0"/>
          </a:p>
          <a:p>
            <a:endParaRPr lang="it-IT" dirty="0"/>
          </a:p>
          <a:p>
            <a:endParaRPr lang="it-IT" dirty="0"/>
          </a:p>
        </p:txBody>
      </p:sp>
    </p:spTree>
    <p:extLst>
      <p:ext uri="{BB962C8B-B14F-4D97-AF65-F5344CB8AC3E}">
        <p14:creationId xmlns:p14="http://schemas.microsoft.com/office/powerpoint/2010/main" val="53403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411126-6A7E-6943-AFFF-FE602C71FA2E}"/>
              </a:ext>
            </a:extLst>
          </p:cNvPr>
          <p:cNvSpPr>
            <a:spLocks noGrp="1"/>
          </p:cNvSpPr>
          <p:nvPr>
            <p:ph type="title"/>
          </p:nvPr>
        </p:nvSpPr>
        <p:spPr>
          <a:xfrm>
            <a:off x="1024128" y="585216"/>
            <a:ext cx="6066818" cy="1499616"/>
          </a:xfrm>
        </p:spPr>
        <p:txBody>
          <a:bodyPr>
            <a:normAutofit/>
          </a:bodyPr>
          <a:lstStyle/>
          <a:p>
            <a:r>
              <a:rPr lang="it-IT" sz="4300" b="1"/>
              <a:t>OPFRISOEFENING: </a:t>
            </a:r>
            <a:r>
              <a:rPr lang="it-IT" sz="4300" b="1" err="1"/>
              <a:t>speur</a:t>
            </a:r>
            <a:r>
              <a:rPr lang="it-IT" sz="4300" b="1"/>
              <a:t> de </a:t>
            </a:r>
            <a:r>
              <a:rPr lang="it-IT" sz="4300" b="1" err="1"/>
              <a:t>ongerechtigheden</a:t>
            </a:r>
            <a:r>
              <a:rPr lang="it-IT" sz="4300" b="1"/>
              <a:t> op</a:t>
            </a:r>
          </a:p>
        </p:txBody>
      </p:sp>
      <p:sp>
        <p:nvSpPr>
          <p:cNvPr id="3" name="Segnaposto contenuto 2">
            <a:extLst>
              <a:ext uri="{FF2B5EF4-FFF2-40B4-BE49-F238E27FC236}">
                <a16:creationId xmlns:a16="http://schemas.microsoft.com/office/drawing/2014/main" id="{63A36835-1F02-5D4D-8E00-29D66F68B781}"/>
              </a:ext>
            </a:extLst>
          </p:cNvPr>
          <p:cNvSpPr>
            <a:spLocks noGrp="1"/>
          </p:cNvSpPr>
          <p:nvPr>
            <p:ph idx="1"/>
          </p:nvPr>
        </p:nvSpPr>
        <p:spPr>
          <a:xfrm>
            <a:off x="1024128" y="2286000"/>
            <a:ext cx="6066818" cy="4023360"/>
          </a:xfrm>
        </p:spPr>
        <p:txBody>
          <a:bodyPr>
            <a:normAutofit/>
          </a:bodyPr>
          <a:lstStyle/>
          <a:p>
            <a:r>
              <a:rPr lang="nl-NL"/>
              <a:t>De provincies zijn 12.</a:t>
            </a:r>
          </a:p>
          <a:p>
            <a:r>
              <a:rPr lang="nl-NL"/>
              <a:t>De </a:t>
            </a:r>
            <a:r>
              <a:rPr lang="nl-NL" err="1"/>
              <a:t>gemenschap</a:t>
            </a:r>
            <a:r>
              <a:rPr lang="nl-NL"/>
              <a:t> moet weer betalen</a:t>
            </a:r>
            <a:endParaRPr lang="it-IT"/>
          </a:p>
          <a:p>
            <a:r>
              <a:rPr lang="nl-NL"/>
              <a:t>De Belgische specialiteiten zijn de bier en de kaas.</a:t>
            </a:r>
            <a:endParaRPr lang="it-IT"/>
          </a:p>
          <a:p>
            <a:r>
              <a:rPr lang="nl-NL"/>
              <a:t>Ik heb </a:t>
            </a:r>
            <a:r>
              <a:rPr lang="nl-NL" err="1"/>
              <a:t>wenig</a:t>
            </a:r>
            <a:r>
              <a:rPr lang="nl-NL"/>
              <a:t> vertrouwen in hem.</a:t>
            </a:r>
            <a:endParaRPr lang="it-IT"/>
          </a:p>
          <a:p>
            <a:r>
              <a:rPr lang="nl-NL"/>
              <a:t>Ik herinner mij van die wedstrijd.</a:t>
            </a:r>
            <a:endParaRPr lang="it-IT"/>
          </a:p>
          <a:p>
            <a:r>
              <a:rPr lang="nl-NL"/>
              <a:t>Ik ben me vergeten die oefening</a:t>
            </a:r>
            <a:endParaRPr lang="it-IT"/>
          </a:p>
          <a:p>
            <a:pPr marL="0" indent="0">
              <a:buNone/>
            </a:pPr>
            <a:endParaRPr lang="it-IT" dirty="0"/>
          </a:p>
        </p:txBody>
      </p:sp>
      <p:pic>
        <p:nvPicPr>
          <p:cNvPr id="5" name="Picture 4" descr="Close-up van een tafelvoetbaltafel">
            <a:extLst>
              <a:ext uri="{FF2B5EF4-FFF2-40B4-BE49-F238E27FC236}">
                <a16:creationId xmlns:a16="http://schemas.microsoft.com/office/drawing/2014/main" id="{1DC054A0-B61C-829F-6088-5ED4C4A58CE2}"/>
              </a:ext>
            </a:extLst>
          </p:cNvPr>
          <p:cNvPicPr>
            <a:picLocks noChangeAspect="1"/>
          </p:cNvPicPr>
          <p:nvPr/>
        </p:nvPicPr>
        <p:blipFill rotWithShape="1">
          <a:blip r:embed="rId2"/>
          <a:srcRect l="28372" r="26468" b="-1"/>
          <a:stretch/>
        </p:blipFill>
        <p:spPr>
          <a:xfrm>
            <a:off x="7552266" y="10"/>
            <a:ext cx="4639733" cy="6857990"/>
          </a:xfrm>
          <a:prstGeom prst="rect">
            <a:avLst/>
          </a:prstGeom>
        </p:spPr>
      </p:pic>
    </p:spTree>
    <p:extLst>
      <p:ext uri="{BB962C8B-B14F-4D97-AF65-F5344CB8AC3E}">
        <p14:creationId xmlns:p14="http://schemas.microsoft.com/office/powerpoint/2010/main" val="2239468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2C8E1D-BE3D-F04F-8572-109FCE5DE863}"/>
              </a:ext>
            </a:extLst>
          </p:cNvPr>
          <p:cNvSpPr>
            <a:spLocks noGrp="1"/>
          </p:cNvSpPr>
          <p:nvPr>
            <p:ph type="title"/>
          </p:nvPr>
        </p:nvSpPr>
        <p:spPr>
          <a:xfrm>
            <a:off x="1024128" y="585216"/>
            <a:ext cx="6066818" cy="1499616"/>
          </a:xfrm>
        </p:spPr>
        <p:txBody>
          <a:bodyPr>
            <a:normAutofit/>
          </a:bodyPr>
          <a:lstStyle/>
          <a:p>
            <a:r>
              <a:rPr lang="it-IT" dirty="0" err="1"/>
              <a:t>huiswerk</a:t>
            </a:r>
            <a:endParaRPr lang="it-IT"/>
          </a:p>
        </p:txBody>
      </p:sp>
      <p:sp>
        <p:nvSpPr>
          <p:cNvPr id="3" name="Segnaposto contenuto 2">
            <a:extLst>
              <a:ext uri="{FF2B5EF4-FFF2-40B4-BE49-F238E27FC236}">
                <a16:creationId xmlns:a16="http://schemas.microsoft.com/office/drawing/2014/main" id="{62A2C7CD-83DB-604E-A53A-9C2F0DDC1EC7}"/>
              </a:ext>
            </a:extLst>
          </p:cNvPr>
          <p:cNvSpPr>
            <a:spLocks noGrp="1"/>
          </p:cNvSpPr>
          <p:nvPr>
            <p:ph idx="1"/>
          </p:nvPr>
        </p:nvSpPr>
        <p:spPr>
          <a:xfrm>
            <a:off x="1024128" y="2286000"/>
            <a:ext cx="6066818" cy="4023360"/>
          </a:xfrm>
        </p:spPr>
        <p:txBody>
          <a:bodyPr>
            <a:normAutofit/>
          </a:bodyPr>
          <a:lstStyle/>
          <a:p>
            <a:r>
              <a:rPr lang="it-IT" dirty="0" err="1"/>
              <a:t>https</a:t>
            </a:r>
            <a:r>
              <a:rPr lang="it-IT" dirty="0"/>
              <a:t>://</a:t>
            </a:r>
            <a:r>
              <a:rPr lang="it-IT" dirty="0" err="1"/>
              <a:t>podcastluisteren.nl</a:t>
            </a:r>
            <a:r>
              <a:rPr lang="it-IT" dirty="0"/>
              <a:t>/</a:t>
            </a:r>
            <a:r>
              <a:rPr lang="it-IT" dirty="0" err="1"/>
              <a:t>ep</a:t>
            </a:r>
            <a:r>
              <a:rPr lang="it-IT" dirty="0"/>
              <a:t>/De-Universiteit-van-Nederland-Podcast-Word-je-ongelukkig-van-sociale-media</a:t>
            </a:r>
          </a:p>
        </p:txBody>
      </p:sp>
      <p:pic>
        <p:nvPicPr>
          <p:cNvPr id="5" name="Picture 4" descr="Rode punaises op een kaart">
            <a:extLst>
              <a:ext uri="{FF2B5EF4-FFF2-40B4-BE49-F238E27FC236}">
                <a16:creationId xmlns:a16="http://schemas.microsoft.com/office/drawing/2014/main" id="{72A5E3D5-1E4E-C9E5-DFCF-569CEFA701B1}"/>
              </a:ext>
            </a:extLst>
          </p:cNvPr>
          <p:cNvPicPr>
            <a:picLocks noChangeAspect="1"/>
          </p:cNvPicPr>
          <p:nvPr/>
        </p:nvPicPr>
        <p:blipFill rotWithShape="1">
          <a:blip r:embed="rId2"/>
          <a:srcRect l="20714" r="28545"/>
          <a:stretch/>
        </p:blipFill>
        <p:spPr>
          <a:xfrm>
            <a:off x="7552266" y="10"/>
            <a:ext cx="4639733" cy="6857990"/>
          </a:xfrm>
          <a:prstGeom prst="rect">
            <a:avLst/>
          </a:prstGeom>
        </p:spPr>
      </p:pic>
    </p:spTree>
    <p:extLst>
      <p:ext uri="{BB962C8B-B14F-4D97-AF65-F5344CB8AC3E}">
        <p14:creationId xmlns:p14="http://schemas.microsoft.com/office/powerpoint/2010/main" val="207413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617E83-F74C-443A-AC10-DBF06830534F}"/>
              </a:ext>
            </a:extLst>
          </p:cNvPr>
          <p:cNvSpPr>
            <a:spLocks noGrp="1"/>
          </p:cNvSpPr>
          <p:nvPr>
            <p:ph type="title"/>
          </p:nvPr>
        </p:nvSpPr>
        <p:spPr>
          <a:xfrm>
            <a:off x="1371600" y="457200"/>
            <a:ext cx="5268036" cy="969267"/>
          </a:xfrm>
        </p:spPr>
        <p:txBody>
          <a:bodyPr vert="horz" lIns="0" tIns="0" rIns="0" bIns="0" rtlCol="0" anchor="b">
            <a:normAutofit/>
          </a:bodyPr>
          <a:lstStyle/>
          <a:p>
            <a:pPr algn="ctr"/>
            <a:r>
              <a:rPr lang="en-US" dirty="0"/>
              <a:t>La lingua </a:t>
            </a:r>
            <a:r>
              <a:rPr lang="en-US" dirty="0" err="1"/>
              <a:t>neerlandESE</a:t>
            </a:r>
            <a:endParaRPr lang="en-US" dirty="0"/>
          </a:p>
        </p:txBody>
      </p:sp>
      <p:pic>
        <p:nvPicPr>
          <p:cNvPr id="4" name="Immagine 4" descr="Immagine che contiene esterni, barca, scena, fiume&#10;&#10;Descrizione generata automaticamente">
            <a:extLst>
              <a:ext uri="{FF2B5EF4-FFF2-40B4-BE49-F238E27FC236}">
                <a16:creationId xmlns:a16="http://schemas.microsoft.com/office/drawing/2014/main" id="{2DAB8FA4-7DE6-4CEC-8759-10D990A27FB7}"/>
              </a:ext>
            </a:extLst>
          </p:cNvPr>
          <p:cNvPicPr>
            <a:picLocks noGrp="1" noChangeAspect="1"/>
          </p:cNvPicPr>
          <p:nvPr>
            <p:ph idx="1"/>
          </p:nvPr>
        </p:nvPicPr>
        <p:blipFill rotWithShape="1">
          <a:blip r:embed="rId3"/>
          <a:srcRect t="12836" r="3" b="25916"/>
          <a:stretch/>
        </p:blipFill>
        <p:spPr>
          <a:xfrm>
            <a:off x="7828098" y="975645"/>
            <a:ext cx="3662862" cy="3662862"/>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5" name="CasellaDiTesto 4">
            <a:extLst>
              <a:ext uri="{FF2B5EF4-FFF2-40B4-BE49-F238E27FC236}">
                <a16:creationId xmlns:a16="http://schemas.microsoft.com/office/drawing/2014/main" id="{502DC5CD-9326-4BCB-9970-9E730862C8C5}"/>
              </a:ext>
            </a:extLst>
          </p:cNvPr>
          <p:cNvSpPr txBox="1"/>
          <p:nvPr/>
        </p:nvSpPr>
        <p:spPr>
          <a:xfrm>
            <a:off x="386575" y="2069521"/>
            <a:ext cx="5992866" cy="2567508"/>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err="1">
                <a:ln>
                  <a:noFill/>
                </a:ln>
                <a:solidFill>
                  <a:srgbClr val="000000"/>
                </a:solidFill>
                <a:effectLst/>
                <a:uLnTx/>
                <a:uFillTx/>
                <a:latin typeface="Tw Cen MT"/>
                <a:ea typeface="+mn-lt"/>
                <a:cs typeface="+mn-lt"/>
              </a:rPr>
              <a:t>Neerlandese</a:t>
            </a:r>
            <a:r>
              <a:rPr kumimoji="0" lang="en-US" sz="2000" b="1" i="0" u="none" strike="noStrike" kern="1200" cap="none" spc="0" normalizeH="0" baseline="0" noProof="0" dirty="0">
                <a:ln>
                  <a:noFill/>
                </a:ln>
                <a:solidFill>
                  <a:srgbClr val="000000"/>
                </a:solidFill>
                <a:effectLst/>
                <a:uLnTx/>
                <a:uFillTx/>
                <a:latin typeface="Tw Cen MT"/>
                <a:ea typeface="+mn-lt"/>
                <a:cs typeface="+mn-lt"/>
              </a:rPr>
              <a:t> =  </a:t>
            </a:r>
            <a:r>
              <a:rPr kumimoji="0" lang="en-US" sz="2000" b="1" i="0" u="none" strike="noStrike" kern="1200" cap="none" spc="0" normalizeH="0" baseline="0" noProof="0" dirty="0" err="1">
                <a:ln>
                  <a:noFill/>
                </a:ln>
                <a:solidFill>
                  <a:srgbClr val="000000"/>
                </a:solidFill>
                <a:effectLst/>
                <a:uLnTx/>
                <a:uFillTx/>
                <a:latin typeface="Tw Cen MT"/>
                <a:ea typeface="+mn-lt"/>
                <a:cs typeface="+mn-lt"/>
              </a:rPr>
              <a:t>olandese</a:t>
            </a:r>
            <a:r>
              <a:rPr kumimoji="0" lang="en-US" sz="2000" b="1" i="0" u="none" strike="noStrike" kern="1200" cap="none" spc="0" normalizeH="0" baseline="0" noProof="0" dirty="0">
                <a:ln>
                  <a:noFill/>
                </a:ln>
                <a:solidFill>
                  <a:srgbClr val="000000"/>
                </a:solidFill>
                <a:effectLst/>
                <a:uLnTx/>
                <a:uFillTx/>
                <a:latin typeface="Tw Cen MT"/>
                <a:ea typeface="+mn-lt"/>
                <a:cs typeface="+mn-lt"/>
              </a:rPr>
              <a:t> (</a:t>
            </a:r>
            <a:r>
              <a:rPr kumimoji="0" lang="en-US" sz="2000" b="1" i="0" u="none" strike="noStrike" kern="1200" cap="none" spc="0" normalizeH="0" baseline="0" noProof="0" dirty="0" err="1">
                <a:ln>
                  <a:noFill/>
                </a:ln>
                <a:solidFill>
                  <a:srgbClr val="000000"/>
                </a:solidFill>
                <a:effectLst/>
                <a:uLnTx/>
                <a:uFillTx/>
                <a:latin typeface="Tw Cen MT"/>
                <a:ea typeface="+mn-lt"/>
                <a:cs typeface="+mn-lt"/>
              </a:rPr>
              <a:t>Paesi</a:t>
            </a:r>
            <a:r>
              <a:rPr kumimoji="0" lang="en-US" sz="2000" b="1" i="0" u="none" strike="noStrike" kern="1200" cap="none" spc="0" normalizeH="0" baseline="0" noProof="0" dirty="0">
                <a:ln>
                  <a:noFill/>
                </a:ln>
                <a:solidFill>
                  <a:srgbClr val="000000"/>
                </a:solidFill>
                <a:effectLst/>
                <a:uLnTx/>
                <a:uFillTx/>
                <a:latin typeface="Tw Cen MT"/>
                <a:ea typeface="+mn-lt"/>
                <a:cs typeface="+mn-lt"/>
              </a:rPr>
              <a:t> Bassi) + </a:t>
            </a:r>
            <a:r>
              <a:rPr kumimoji="0" lang="en-US" sz="2000" b="1" i="0" u="none" strike="noStrike" kern="1200" cap="none" spc="0" normalizeH="0" baseline="0" noProof="0" dirty="0" err="1">
                <a:ln>
                  <a:noFill/>
                </a:ln>
                <a:solidFill>
                  <a:srgbClr val="000000"/>
                </a:solidFill>
                <a:effectLst/>
                <a:uLnTx/>
                <a:uFillTx/>
                <a:latin typeface="Tw Cen MT"/>
                <a:ea typeface="+mn-lt"/>
                <a:cs typeface="+mn-lt"/>
              </a:rPr>
              <a:t>fiammingo</a:t>
            </a:r>
            <a:r>
              <a:rPr kumimoji="0" lang="en-US" sz="2000" b="1" i="0" u="none" strike="noStrike" kern="1200" cap="none" spc="0" normalizeH="0" baseline="0" noProof="0" dirty="0">
                <a:ln>
                  <a:noFill/>
                </a:ln>
                <a:solidFill>
                  <a:srgbClr val="000000"/>
                </a:solidFill>
                <a:effectLst/>
                <a:uLnTx/>
                <a:uFillTx/>
                <a:latin typeface="Tw Cen MT"/>
                <a:ea typeface="+mn-lt"/>
                <a:cs typeface="+mn-lt"/>
              </a:rPr>
              <a:t> (</a:t>
            </a:r>
            <a:r>
              <a:rPr kumimoji="0" lang="en-US" sz="2000" b="1" i="0" u="none" strike="noStrike" kern="1200" cap="none" spc="0" normalizeH="0" baseline="0" noProof="0" dirty="0" err="1">
                <a:ln>
                  <a:noFill/>
                </a:ln>
                <a:solidFill>
                  <a:srgbClr val="000000"/>
                </a:solidFill>
                <a:effectLst/>
                <a:uLnTx/>
                <a:uFillTx/>
                <a:latin typeface="Tw Cen MT"/>
                <a:ea typeface="+mn-lt"/>
                <a:cs typeface="+mn-lt"/>
              </a:rPr>
              <a:t>Fiandre</a:t>
            </a:r>
            <a:r>
              <a:rPr kumimoji="0" lang="en-US" sz="2000" b="1" i="0" u="none" strike="noStrike" kern="1200" cap="none" spc="0" normalizeH="0" baseline="0" noProof="0" dirty="0">
                <a:ln>
                  <a:noFill/>
                </a:ln>
                <a:solidFill>
                  <a:srgbClr val="000000"/>
                </a:solidFill>
                <a:effectLst/>
                <a:uLnTx/>
                <a:uFillTx/>
                <a:latin typeface="Tw Cen MT"/>
                <a:ea typeface="+mn-lt"/>
                <a:cs typeface="+mn-lt"/>
              </a:rPr>
              <a:t>, </a:t>
            </a:r>
            <a:r>
              <a:rPr kumimoji="0" lang="en-US" sz="2000" b="1" i="0" u="none" strike="noStrike" kern="1200" cap="none" spc="0" normalizeH="0" baseline="0" noProof="0" dirty="0" err="1">
                <a:ln>
                  <a:noFill/>
                </a:ln>
                <a:solidFill>
                  <a:srgbClr val="000000"/>
                </a:solidFill>
                <a:effectLst/>
                <a:uLnTx/>
                <a:uFillTx/>
                <a:latin typeface="Tw Cen MT"/>
                <a:ea typeface="+mn-lt"/>
                <a:cs typeface="+mn-lt"/>
              </a:rPr>
              <a:t>Belgio</a:t>
            </a:r>
            <a:r>
              <a:rPr kumimoji="0" lang="en-US" sz="2000" b="1" i="0" u="none" strike="noStrike" kern="1200" cap="none" spc="0" normalizeH="0" baseline="0" noProof="0" dirty="0">
                <a:ln>
                  <a:noFill/>
                </a:ln>
                <a:solidFill>
                  <a:srgbClr val="000000"/>
                </a:solidFill>
                <a:effectLst/>
                <a:uLnTx/>
                <a:uFillTx/>
                <a:latin typeface="Tw Cen MT"/>
                <a:ea typeface="+mn-lt"/>
                <a:cs typeface="+mn-lt"/>
              </a:rPr>
              <a:t>)</a:t>
            </a:r>
            <a:endParaRPr kumimoji="0" lang="it-IT" sz="2000" b="0" i="0" u="none" strike="noStrike" kern="120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Tw Cen MT"/>
                <a:ea typeface="+mn-lt"/>
                <a:cs typeface="+mn-lt"/>
              </a:rPr>
              <a:t>24 </a:t>
            </a:r>
            <a:r>
              <a:rPr kumimoji="0" lang="en-US" sz="2000" b="1" i="0" u="none" strike="noStrike" kern="1200" cap="none" spc="0" normalizeH="0" baseline="0" noProof="0" dirty="0" err="1">
                <a:ln>
                  <a:noFill/>
                </a:ln>
                <a:solidFill>
                  <a:srgbClr val="000000"/>
                </a:solidFill>
                <a:effectLst/>
                <a:uLnTx/>
                <a:uFillTx/>
                <a:latin typeface="Tw Cen MT"/>
                <a:ea typeface="+mn-lt"/>
                <a:cs typeface="+mn-lt"/>
              </a:rPr>
              <a:t>miljoen</a:t>
            </a:r>
            <a:r>
              <a:rPr kumimoji="0" lang="en-US" sz="2000" b="1" i="0" u="none" strike="noStrike" kern="1200" cap="none" spc="0" normalizeH="0" baseline="0" noProof="0" dirty="0">
                <a:ln>
                  <a:noFill/>
                </a:ln>
                <a:solidFill>
                  <a:srgbClr val="000000"/>
                </a:solidFill>
                <a:effectLst/>
                <a:uLnTx/>
                <a:uFillTx/>
                <a:latin typeface="Tw Cen MT"/>
                <a:ea typeface="+mn-lt"/>
                <a:cs typeface="+mn-lt"/>
              </a:rPr>
              <a:t> </a:t>
            </a:r>
            <a:r>
              <a:rPr kumimoji="0" lang="en-US" sz="2000" b="1" i="0" u="none" strike="noStrike" kern="1200" cap="none" spc="0" normalizeH="0" baseline="0" noProof="0" dirty="0" err="1">
                <a:ln>
                  <a:noFill/>
                </a:ln>
                <a:solidFill>
                  <a:srgbClr val="000000"/>
                </a:solidFill>
                <a:effectLst/>
                <a:uLnTx/>
                <a:uFillTx/>
                <a:latin typeface="Tw Cen MT"/>
                <a:ea typeface="+mn-lt"/>
                <a:cs typeface="+mn-lt"/>
              </a:rPr>
              <a:t>moedertaalsprekers</a:t>
            </a:r>
            <a:endParaRPr kumimoji="0" lang="en-US" sz="2000" b="0" i="0" u="none" strike="noStrike" kern="120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Tw Cen MT"/>
                <a:ea typeface="+mn-lt"/>
                <a:cs typeface="+mn-lt"/>
              </a:rPr>
              <a:t>17 in </a:t>
            </a:r>
            <a:endParaRPr kumimoji="0" lang="en-US" sz="2000" b="0" i="0" u="none" strike="noStrike" kern="120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Tw Cen MT"/>
                <a:ea typeface="+mn-lt"/>
                <a:cs typeface="+mn-lt"/>
              </a:rPr>
              <a:t>6,5 in</a:t>
            </a:r>
            <a:endParaRPr kumimoji="0" lang="en-US" sz="2000" b="0" i="0" u="none" strike="noStrike" kern="1200" cap="none" spc="0" normalizeH="0" baseline="0" noProof="0" dirty="0" err="1">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Tw Cen MT"/>
                <a:ea typeface="+mn-lt"/>
                <a:cs typeface="+mn-lt"/>
              </a:rPr>
              <a:t>circa 500.000 in…</a:t>
            </a:r>
            <a:endParaRPr kumimoji="0" lang="en-US" sz="2000" b="0" i="0" u="none" strike="noStrike" kern="1200" cap="none" spc="0" normalizeH="0" baseline="0" noProof="0" dirty="0">
              <a:ln>
                <a:noFill/>
              </a:ln>
              <a:solidFill>
                <a:srgbClr val="000000"/>
              </a:solidFill>
              <a:effectLst/>
              <a:uLnTx/>
              <a:uFillTx/>
              <a:latin typeface="Tw Cen MT"/>
              <a:ea typeface="+mn-ea"/>
              <a:cs typeface="+mn-cs"/>
            </a:endParaRP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Tw Cen MT"/>
              <a:ea typeface="+mn-ea"/>
              <a:cs typeface="+mn-cs"/>
            </a:endParaRPr>
          </a:p>
        </p:txBody>
      </p:sp>
      <p:pic>
        <p:nvPicPr>
          <p:cNvPr id="7" name="Immagine 8" descr="Immagine che contiene mappa&#10;&#10;Descrizione generata automaticamente">
            <a:extLst>
              <a:ext uri="{FF2B5EF4-FFF2-40B4-BE49-F238E27FC236}">
                <a16:creationId xmlns:a16="http://schemas.microsoft.com/office/drawing/2014/main" id="{49B6A11A-00A1-4644-9D43-FBC65B69845F}"/>
              </a:ext>
            </a:extLst>
          </p:cNvPr>
          <p:cNvPicPr>
            <a:picLocks noChangeAspect="1"/>
          </p:cNvPicPr>
          <p:nvPr/>
        </p:nvPicPr>
        <p:blipFill>
          <a:blip r:embed="rId4"/>
          <a:stretch>
            <a:fillRect/>
          </a:stretch>
        </p:blipFill>
        <p:spPr>
          <a:xfrm>
            <a:off x="3923818" y="2485358"/>
            <a:ext cx="1400535" cy="1636443"/>
          </a:xfrm>
          <a:prstGeom prst="rect">
            <a:avLst/>
          </a:prstGeom>
        </p:spPr>
      </p:pic>
      <p:pic>
        <p:nvPicPr>
          <p:cNvPr id="9" name="Immagine 10" descr="Immagine che contiene mappa&#10;&#10;Descrizione generata automaticamente">
            <a:extLst>
              <a:ext uri="{FF2B5EF4-FFF2-40B4-BE49-F238E27FC236}">
                <a16:creationId xmlns:a16="http://schemas.microsoft.com/office/drawing/2014/main" id="{AAA8354D-37ED-48BD-83D3-15153C0F2824}"/>
              </a:ext>
            </a:extLst>
          </p:cNvPr>
          <p:cNvPicPr>
            <a:picLocks noChangeAspect="1"/>
          </p:cNvPicPr>
          <p:nvPr/>
        </p:nvPicPr>
        <p:blipFill>
          <a:blip r:embed="rId5"/>
          <a:stretch>
            <a:fillRect/>
          </a:stretch>
        </p:blipFill>
        <p:spPr>
          <a:xfrm>
            <a:off x="5324353" y="2579119"/>
            <a:ext cx="1989733" cy="1636443"/>
          </a:xfrm>
          <a:prstGeom prst="rect">
            <a:avLst/>
          </a:prstGeom>
        </p:spPr>
      </p:pic>
      <p:sp>
        <p:nvSpPr>
          <p:cNvPr id="26" name="CasellaDiTesto 25">
            <a:extLst>
              <a:ext uri="{FF2B5EF4-FFF2-40B4-BE49-F238E27FC236}">
                <a16:creationId xmlns:a16="http://schemas.microsoft.com/office/drawing/2014/main" id="{6BE6BDEF-2027-42C9-A835-C58EA7212A6C}"/>
              </a:ext>
            </a:extLst>
          </p:cNvPr>
          <p:cNvSpPr txBox="1"/>
          <p:nvPr/>
        </p:nvSpPr>
        <p:spPr>
          <a:xfrm>
            <a:off x="3634451" y="4637030"/>
            <a:ext cx="837052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000000"/>
                </a:solidFill>
                <a:effectLst/>
                <a:uLnTx/>
                <a:uFillTx/>
                <a:latin typeface="Tw Cen MT"/>
                <a:ea typeface="+mn-ea"/>
                <a:cs typeface="+mn-cs"/>
              </a:rPr>
              <a:t>Nederlands</a:t>
            </a:r>
            <a:r>
              <a:rPr kumimoji="0" lang="it-IT" sz="2400" b="0" i="0" u="none" strike="noStrike" kern="1200" cap="none" spc="0" normalizeH="0" baseline="0" noProof="0" dirty="0">
                <a:ln>
                  <a:noFill/>
                </a:ln>
                <a:solidFill>
                  <a:srgbClr val="000000"/>
                </a:solidFill>
                <a:effectLst/>
                <a:uLnTx/>
                <a:uFillTx/>
                <a:latin typeface="Tw Cen MT"/>
                <a:ea typeface="+mn-ea"/>
                <a:cs typeface="+mn-cs"/>
              </a:rPr>
              <a:t> </a:t>
            </a:r>
            <a:r>
              <a:rPr kumimoji="0" lang="it-IT" sz="2400" b="0" i="0" u="none" strike="noStrike" kern="1200" cap="none" spc="0" normalizeH="0" baseline="0" noProof="0" dirty="0" err="1">
                <a:ln>
                  <a:noFill/>
                </a:ln>
                <a:solidFill>
                  <a:srgbClr val="000000"/>
                </a:solidFill>
                <a:effectLst/>
                <a:uLnTx/>
                <a:uFillTx/>
                <a:latin typeface="Tw Cen MT"/>
                <a:ea typeface="+mn-ea"/>
                <a:cs typeface="+mn-cs"/>
              </a:rPr>
              <a:t>is</a:t>
            </a:r>
            <a:r>
              <a:rPr kumimoji="0" lang="it-IT" sz="2400" b="0" i="0" u="none" strike="noStrike" kern="1200" cap="none" spc="0" normalizeH="0" baseline="0" noProof="0" dirty="0">
                <a:ln>
                  <a:noFill/>
                </a:ln>
                <a:solidFill>
                  <a:srgbClr val="000000"/>
                </a:solidFill>
                <a:effectLst/>
                <a:uLnTx/>
                <a:uFillTx/>
                <a:latin typeface="Tw Cen MT"/>
                <a:ea typeface="+mn-ea"/>
                <a:cs typeface="+mn-cs"/>
              </a:rPr>
              <a:t> </a:t>
            </a:r>
            <a:r>
              <a:rPr kumimoji="0" lang="it-IT" sz="2400" b="0" i="0" u="none" strike="noStrike" kern="1200" cap="none" spc="0" normalizeH="0" baseline="0" noProof="0" dirty="0" err="1">
                <a:ln>
                  <a:noFill/>
                </a:ln>
                <a:solidFill>
                  <a:srgbClr val="000000"/>
                </a:solidFill>
                <a:effectLst/>
                <a:uLnTx/>
                <a:uFillTx/>
                <a:latin typeface="Tw Cen MT"/>
                <a:ea typeface="+mn-ea"/>
                <a:cs typeface="+mn-cs"/>
              </a:rPr>
              <a:t>een</a:t>
            </a:r>
            <a:r>
              <a:rPr kumimoji="0" lang="it-IT" sz="2400" b="0" i="0" u="none" strike="noStrike" kern="1200" cap="none" spc="0" normalizeH="0" baseline="0" noProof="0" dirty="0">
                <a:ln>
                  <a:noFill/>
                </a:ln>
                <a:solidFill>
                  <a:srgbClr val="000000"/>
                </a:solidFill>
                <a:effectLst/>
                <a:uLnTx/>
                <a:uFillTx/>
                <a:latin typeface="Tw Cen MT"/>
                <a:ea typeface="+mn-ea"/>
                <a:cs typeface="+mn-cs"/>
              </a:rPr>
              <a:t> </a:t>
            </a:r>
            <a:r>
              <a:rPr kumimoji="0" lang="it-IT" sz="2400" b="0" i="0" u="none" strike="noStrike" kern="1200" cap="none" spc="0" normalizeH="0" baseline="0" noProof="0" dirty="0" err="1">
                <a:ln>
                  <a:noFill/>
                </a:ln>
                <a:solidFill>
                  <a:srgbClr val="000000"/>
                </a:solidFill>
                <a:effectLst/>
                <a:uLnTx/>
                <a:uFillTx/>
                <a:latin typeface="Tw Cen MT"/>
                <a:ea typeface="+mn-ea"/>
                <a:cs typeface="+mn-cs"/>
              </a:rPr>
              <a:t>vrij</a:t>
            </a:r>
            <a:r>
              <a:rPr kumimoji="0" lang="it-IT" sz="2400" b="0" i="0" u="none" strike="noStrike" kern="1200" cap="none" spc="0" normalizeH="0" baseline="0" noProof="0" dirty="0">
                <a:ln>
                  <a:noFill/>
                </a:ln>
                <a:solidFill>
                  <a:srgbClr val="000000"/>
                </a:solidFill>
                <a:effectLst/>
                <a:uLnTx/>
                <a:uFillTx/>
                <a:latin typeface="Tw Cen MT"/>
                <a:ea typeface="+mn-ea"/>
                <a:cs typeface="+mn-cs"/>
              </a:rPr>
              <a:t> </a:t>
            </a:r>
            <a:r>
              <a:rPr kumimoji="0" lang="it-IT" sz="2400" b="0" i="0" u="none" strike="noStrike" kern="1200" cap="none" spc="0" normalizeH="0" baseline="0" noProof="0" dirty="0" err="1">
                <a:ln>
                  <a:noFill/>
                </a:ln>
                <a:solidFill>
                  <a:srgbClr val="000000"/>
                </a:solidFill>
                <a:effectLst/>
                <a:uLnTx/>
                <a:uFillTx/>
                <a:latin typeface="Tw Cen MT"/>
                <a:ea typeface="+mn-ea"/>
                <a:cs typeface="+mn-cs"/>
              </a:rPr>
              <a:t>informele</a:t>
            </a:r>
            <a:r>
              <a:rPr kumimoji="0" lang="it-IT" sz="2400" b="0" i="0" u="none" strike="noStrike" kern="1200" cap="none" spc="0" normalizeH="0" baseline="0" noProof="0" dirty="0">
                <a:ln>
                  <a:noFill/>
                </a:ln>
                <a:solidFill>
                  <a:srgbClr val="000000"/>
                </a:solidFill>
                <a:effectLst/>
                <a:uLnTx/>
                <a:uFillTx/>
                <a:latin typeface="Tw Cen MT"/>
                <a:ea typeface="+mn-ea"/>
                <a:cs typeface="+mn-cs"/>
              </a:rPr>
              <a:t> </a:t>
            </a:r>
            <a:r>
              <a:rPr kumimoji="0" lang="it-IT" sz="2400" b="0" i="0" u="none" strike="noStrike" kern="1200" cap="none" spc="0" normalizeH="0" baseline="0" noProof="0" dirty="0" err="1">
                <a:ln>
                  <a:noFill/>
                </a:ln>
                <a:solidFill>
                  <a:srgbClr val="000000"/>
                </a:solidFill>
                <a:effectLst/>
                <a:uLnTx/>
                <a:uFillTx/>
                <a:latin typeface="Tw Cen MT"/>
                <a:ea typeface="+mn-ea"/>
                <a:cs typeface="+mn-cs"/>
              </a:rPr>
              <a:t>taal</a:t>
            </a:r>
            <a:r>
              <a:rPr kumimoji="0" lang="it-IT" sz="2400" b="0" i="0" u="none" strike="noStrike" kern="1200" cap="none" spc="0" normalizeH="0" baseline="0" noProof="0" dirty="0">
                <a:ln>
                  <a:noFill/>
                </a:ln>
                <a:solidFill>
                  <a:srgbClr val="000000"/>
                </a:solidFill>
                <a:effectLst/>
                <a:uLnTx/>
                <a:uFillTx/>
                <a:latin typeface="Tw Cen MT"/>
                <a:ea typeface="+mn-ea"/>
                <a:cs typeface="+mn-cs"/>
              </a:rPr>
              <a:t> (en </a:t>
            </a:r>
            <a:r>
              <a:rPr kumimoji="0" lang="it-IT" sz="2400" b="0" i="0" u="none" strike="noStrike" kern="1200" cap="none" spc="0" normalizeH="0" baseline="0" noProof="0" dirty="0" err="1">
                <a:ln>
                  <a:noFill/>
                </a:ln>
                <a:solidFill>
                  <a:srgbClr val="000000"/>
                </a:solidFill>
                <a:effectLst/>
                <a:uLnTx/>
                <a:uFillTx/>
                <a:latin typeface="Tw Cen MT"/>
                <a:ea typeface="+mn-ea"/>
                <a:cs typeface="+mn-cs"/>
              </a:rPr>
              <a:t>cultuur</a:t>
            </a:r>
            <a:r>
              <a:rPr kumimoji="0" lang="it-IT" sz="2400" b="0" i="0" u="none" strike="noStrike" kern="1200" cap="none" spc="0" normalizeH="0" baseline="0" noProof="0" dirty="0">
                <a:ln>
                  <a:noFill/>
                </a:ln>
                <a:solidFill>
                  <a:srgbClr val="000000"/>
                </a:solidFill>
                <a:effectLst/>
                <a:uLnTx/>
                <a:uFillTx/>
                <a:latin typeface="Tw Cen M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Tw Cen MT"/>
                <a:ea typeface="+mn-lt"/>
                <a:cs typeface="+mn-lt"/>
              </a:rPr>
              <a:t>VRAAG: </a:t>
            </a:r>
            <a:r>
              <a:rPr kumimoji="0" lang="it-IT" sz="2400" b="0" i="0" u="none" strike="noStrike" kern="1200" cap="none" spc="0" normalizeH="0" baseline="0" noProof="0" dirty="0" err="1">
                <a:ln>
                  <a:noFill/>
                </a:ln>
                <a:solidFill>
                  <a:srgbClr val="000000"/>
                </a:solidFill>
                <a:effectLst/>
                <a:uLnTx/>
                <a:uFillTx/>
                <a:latin typeface="Tw Cen MT"/>
                <a:ea typeface="+mn-lt"/>
                <a:cs typeface="+mn-lt"/>
              </a:rPr>
              <a:t>Wat</a:t>
            </a:r>
            <a:r>
              <a:rPr kumimoji="0" lang="it-IT" sz="2400" b="0" i="0" u="none" strike="noStrike" kern="1200" cap="none" spc="0" normalizeH="0" baseline="0" noProof="0" dirty="0">
                <a:ln>
                  <a:noFill/>
                </a:ln>
                <a:solidFill>
                  <a:srgbClr val="000000"/>
                </a:solidFill>
                <a:effectLst/>
                <a:uLnTx/>
                <a:uFillTx/>
                <a:latin typeface="Tw Cen MT"/>
                <a:ea typeface="+mn-lt"/>
                <a:cs typeface="+mn-lt"/>
              </a:rPr>
              <a:t> </a:t>
            </a:r>
            <a:r>
              <a:rPr kumimoji="0" lang="it-IT" sz="2400" b="0" i="0" u="none" strike="noStrike" kern="1200" cap="none" spc="0" normalizeH="0" baseline="0" noProof="0" dirty="0" err="1">
                <a:ln>
                  <a:noFill/>
                </a:ln>
                <a:solidFill>
                  <a:srgbClr val="000000"/>
                </a:solidFill>
                <a:effectLst/>
                <a:uLnTx/>
                <a:uFillTx/>
                <a:latin typeface="Tw Cen MT"/>
                <a:ea typeface="+mn-lt"/>
                <a:cs typeface="+mn-lt"/>
              </a:rPr>
              <a:t>zijn</a:t>
            </a:r>
            <a:r>
              <a:rPr kumimoji="0" lang="it-IT" sz="2400" b="0" i="0" u="none" strike="noStrike" kern="1200" cap="none" spc="0" normalizeH="0" baseline="0" noProof="0" dirty="0">
                <a:ln>
                  <a:noFill/>
                </a:ln>
                <a:solidFill>
                  <a:srgbClr val="000000"/>
                </a:solidFill>
                <a:effectLst/>
                <a:uLnTx/>
                <a:uFillTx/>
                <a:latin typeface="Tw Cen MT"/>
                <a:ea typeface="+mn-lt"/>
                <a:cs typeface="+mn-lt"/>
              </a:rPr>
              <a:t> </a:t>
            </a:r>
            <a:r>
              <a:rPr kumimoji="0" lang="it-IT" sz="2400" b="0" i="0" u="none" strike="noStrike" kern="1200" cap="none" spc="0" normalizeH="0" baseline="0" noProof="0" dirty="0" err="1">
                <a:ln>
                  <a:noFill/>
                </a:ln>
                <a:solidFill>
                  <a:srgbClr val="000000"/>
                </a:solidFill>
                <a:effectLst/>
                <a:uLnTx/>
                <a:uFillTx/>
                <a:latin typeface="Tw Cen MT"/>
                <a:ea typeface="+mn-lt"/>
                <a:cs typeface="+mn-lt"/>
              </a:rPr>
              <a:t>informele</a:t>
            </a:r>
            <a:r>
              <a:rPr kumimoji="0" lang="it-IT" sz="2400" b="0" i="0" u="none" strike="noStrike" kern="1200" cap="none" spc="0" normalizeH="0" baseline="0" noProof="0" dirty="0">
                <a:ln>
                  <a:noFill/>
                </a:ln>
                <a:solidFill>
                  <a:srgbClr val="000000"/>
                </a:solidFill>
                <a:effectLst/>
                <a:uLnTx/>
                <a:uFillTx/>
                <a:latin typeface="Tw Cen MT"/>
                <a:ea typeface="+mn-lt"/>
                <a:cs typeface="+mn-lt"/>
              </a:rPr>
              <a:t>, </a:t>
            </a:r>
            <a:r>
              <a:rPr kumimoji="0" lang="it-IT" sz="2400" b="0" i="0" u="none" strike="noStrike" kern="1200" cap="none" spc="0" normalizeH="0" baseline="0" noProof="0" dirty="0" err="1">
                <a:ln>
                  <a:noFill/>
                </a:ln>
                <a:solidFill>
                  <a:srgbClr val="000000"/>
                </a:solidFill>
                <a:effectLst/>
                <a:uLnTx/>
                <a:uFillTx/>
                <a:latin typeface="Tw Cen MT"/>
                <a:ea typeface="+mn-lt"/>
                <a:cs typeface="+mn-lt"/>
              </a:rPr>
              <a:t>vaak</a:t>
            </a:r>
            <a:r>
              <a:rPr kumimoji="0" lang="it-IT" sz="2400" b="0" i="0" u="none" strike="noStrike" kern="1200" cap="none" spc="0" normalizeH="0" baseline="0" noProof="0" dirty="0">
                <a:ln>
                  <a:noFill/>
                </a:ln>
                <a:solidFill>
                  <a:srgbClr val="000000"/>
                </a:solidFill>
                <a:effectLst/>
                <a:uLnTx/>
                <a:uFillTx/>
                <a:latin typeface="Tw Cen MT"/>
                <a:ea typeface="+mn-lt"/>
                <a:cs typeface="+mn-lt"/>
              </a:rPr>
              <a:t> </a:t>
            </a:r>
            <a:r>
              <a:rPr kumimoji="0" lang="it-IT" sz="2400" b="0" i="0" u="none" strike="noStrike" kern="1200" cap="none" spc="0" normalizeH="0" baseline="0" noProof="0" dirty="0" err="1">
                <a:ln>
                  <a:noFill/>
                </a:ln>
                <a:solidFill>
                  <a:srgbClr val="000000"/>
                </a:solidFill>
                <a:effectLst/>
                <a:uLnTx/>
                <a:uFillTx/>
                <a:latin typeface="Tw Cen MT"/>
                <a:ea typeface="+mn-lt"/>
                <a:cs typeface="+mn-lt"/>
              </a:rPr>
              <a:t>ook</a:t>
            </a:r>
            <a:r>
              <a:rPr kumimoji="0" lang="it-IT" sz="2400" b="0" i="0" u="none" strike="noStrike" kern="1200" cap="none" spc="0" normalizeH="0" baseline="0" noProof="0" dirty="0">
                <a:ln>
                  <a:noFill/>
                </a:ln>
                <a:solidFill>
                  <a:srgbClr val="000000"/>
                </a:solidFill>
                <a:effectLst/>
                <a:uLnTx/>
                <a:uFillTx/>
                <a:latin typeface="Tw Cen MT"/>
                <a:ea typeface="+mn-lt"/>
                <a:cs typeface="+mn-lt"/>
              </a:rPr>
              <a:t> </a:t>
            </a:r>
            <a:r>
              <a:rPr kumimoji="0" lang="it-IT" sz="2400" b="0" i="0" u="none" strike="noStrike" kern="1200" cap="none" spc="0" normalizeH="0" baseline="0" noProof="0" dirty="0" err="1">
                <a:ln>
                  <a:noFill/>
                </a:ln>
                <a:solidFill>
                  <a:srgbClr val="000000"/>
                </a:solidFill>
                <a:effectLst/>
                <a:uLnTx/>
                <a:uFillTx/>
                <a:latin typeface="Tw Cen MT"/>
                <a:ea typeface="+mn-lt"/>
                <a:cs typeface="+mn-lt"/>
              </a:rPr>
              <a:t>creatieve</a:t>
            </a:r>
            <a:r>
              <a:rPr kumimoji="0" lang="it-IT" sz="2400" b="0" i="0" u="none" strike="noStrike" kern="1200" cap="none" spc="0" normalizeH="0" baseline="0" noProof="0" dirty="0">
                <a:ln>
                  <a:noFill/>
                </a:ln>
                <a:solidFill>
                  <a:srgbClr val="000000"/>
                </a:solidFill>
                <a:effectLst/>
                <a:uLnTx/>
                <a:uFillTx/>
                <a:latin typeface="Tw Cen MT"/>
                <a:ea typeface="+mn-lt"/>
                <a:cs typeface="+mn-lt"/>
              </a:rPr>
              <a:t>, </a:t>
            </a:r>
            <a:r>
              <a:rPr kumimoji="0" lang="it-IT" sz="2400" b="0" i="0" u="none" strike="noStrike" kern="1200" cap="none" spc="0" normalizeH="0" baseline="0" noProof="0" dirty="0" err="1">
                <a:ln>
                  <a:noFill/>
                </a:ln>
                <a:solidFill>
                  <a:srgbClr val="000000"/>
                </a:solidFill>
                <a:effectLst/>
                <a:uLnTx/>
                <a:uFillTx/>
                <a:latin typeface="Tw Cen MT"/>
                <a:ea typeface="+mn-lt"/>
                <a:cs typeface="+mn-lt"/>
              </a:rPr>
              <a:t>soms</a:t>
            </a:r>
            <a:r>
              <a:rPr kumimoji="0" lang="it-IT" sz="2400" b="0" i="0" u="none" strike="noStrike" kern="1200" cap="none" spc="0" normalizeH="0" baseline="0" noProof="0" dirty="0">
                <a:ln>
                  <a:noFill/>
                </a:ln>
                <a:solidFill>
                  <a:srgbClr val="000000"/>
                </a:solidFill>
                <a:effectLst/>
                <a:uLnTx/>
                <a:uFillTx/>
                <a:latin typeface="Tw Cen MT"/>
                <a:ea typeface="+mn-lt"/>
                <a:cs typeface="+mn-lt"/>
              </a:rPr>
              <a:t> </a:t>
            </a:r>
            <a:r>
              <a:rPr kumimoji="0" lang="it-IT" sz="2400" b="0" i="0" u="none" strike="noStrike" kern="1200" cap="none" spc="0" normalizeH="0" baseline="0" noProof="0" dirty="0" err="1">
                <a:ln>
                  <a:noFill/>
                </a:ln>
                <a:solidFill>
                  <a:srgbClr val="000000"/>
                </a:solidFill>
                <a:effectLst/>
                <a:uLnTx/>
                <a:uFillTx/>
                <a:latin typeface="Tw Cen MT"/>
                <a:ea typeface="+mn-lt"/>
                <a:cs typeface="+mn-lt"/>
              </a:rPr>
              <a:t>zelfs</a:t>
            </a:r>
            <a:r>
              <a:rPr kumimoji="0" lang="it-IT" sz="2400" b="0" i="0" u="none" strike="noStrike" kern="1200" cap="none" spc="0" normalizeH="0" baseline="0" noProof="0" dirty="0">
                <a:ln>
                  <a:noFill/>
                </a:ln>
                <a:solidFill>
                  <a:srgbClr val="000000"/>
                </a:solidFill>
                <a:effectLst/>
                <a:uLnTx/>
                <a:uFillTx/>
                <a:latin typeface="Tw Cen MT"/>
                <a:ea typeface="+mn-lt"/>
                <a:cs typeface="+mn-lt"/>
              </a:rPr>
              <a:t> </a:t>
            </a:r>
            <a:r>
              <a:rPr kumimoji="0" lang="it-IT" sz="2400" b="0" i="0" u="none" strike="noStrike" kern="1200" cap="none" spc="0" normalizeH="0" baseline="0" noProof="0" dirty="0" err="1">
                <a:ln>
                  <a:noFill/>
                </a:ln>
                <a:solidFill>
                  <a:srgbClr val="000000"/>
                </a:solidFill>
                <a:effectLst/>
                <a:uLnTx/>
                <a:uFillTx/>
                <a:latin typeface="Tw Cen MT"/>
                <a:ea typeface="+mn-lt"/>
                <a:cs typeface="+mn-lt"/>
              </a:rPr>
              <a:t>speelse</a:t>
            </a:r>
            <a:r>
              <a:rPr kumimoji="0" lang="it-IT" sz="2400" b="0" i="0" u="none" strike="noStrike" kern="1200" cap="none" spc="0" normalizeH="0" baseline="0" noProof="0" dirty="0">
                <a:ln>
                  <a:noFill/>
                </a:ln>
                <a:solidFill>
                  <a:srgbClr val="000000"/>
                </a:solidFill>
                <a:effectLst/>
                <a:uLnTx/>
                <a:uFillTx/>
                <a:latin typeface="Tw Cen MT"/>
                <a:ea typeface="+mn-lt"/>
                <a:cs typeface="+mn-lt"/>
              </a:rPr>
              <a:t>, </a:t>
            </a:r>
            <a:r>
              <a:rPr kumimoji="0" lang="it-IT" sz="2400" b="0" i="0" u="none" strike="noStrike" kern="1200" cap="none" spc="0" normalizeH="0" baseline="0" noProof="0" dirty="0" err="1">
                <a:ln>
                  <a:noFill/>
                </a:ln>
                <a:solidFill>
                  <a:srgbClr val="000000"/>
                </a:solidFill>
                <a:effectLst/>
                <a:uLnTx/>
                <a:uFillTx/>
                <a:latin typeface="Tw Cen MT"/>
                <a:ea typeface="+mn-lt"/>
                <a:cs typeface="+mn-lt"/>
              </a:rPr>
              <a:t>elementen</a:t>
            </a:r>
            <a:r>
              <a:rPr kumimoji="0" lang="it-IT" sz="2400" b="0" i="0" u="none" strike="noStrike" kern="1200" cap="none" spc="0" normalizeH="0" baseline="0" noProof="0" dirty="0">
                <a:ln>
                  <a:noFill/>
                </a:ln>
                <a:solidFill>
                  <a:srgbClr val="000000"/>
                </a:solidFill>
                <a:effectLst/>
                <a:uLnTx/>
                <a:uFillTx/>
                <a:latin typeface="Tw Cen MT"/>
                <a:ea typeface="+mn-lt"/>
                <a:cs typeface="+mn-lt"/>
              </a:rPr>
              <a:t> in de </a:t>
            </a:r>
            <a:r>
              <a:rPr kumimoji="0" lang="it-IT" sz="2400" b="0" i="0" u="none" strike="noStrike" kern="1200" cap="none" spc="0" normalizeH="0" baseline="0" noProof="0" dirty="0" err="1">
                <a:ln>
                  <a:noFill/>
                </a:ln>
                <a:solidFill>
                  <a:srgbClr val="000000"/>
                </a:solidFill>
                <a:effectLst/>
                <a:uLnTx/>
                <a:uFillTx/>
                <a:latin typeface="Tw Cen MT"/>
                <a:ea typeface="+mn-lt"/>
                <a:cs typeface="+mn-lt"/>
              </a:rPr>
              <a:t>Nederlandse</a:t>
            </a:r>
            <a:r>
              <a:rPr kumimoji="0" lang="it-IT" sz="2400" b="0" i="0" u="none" strike="noStrike" kern="1200" cap="none" spc="0" normalizeH="0" baseline="0" noProof="0" dirty="0">
                <a:ln>
                  <a:noFill/>
                </a:ln>
                <a:solidFill>
                  <a:srgbClr val="000000"/>
                </a:solidFill>
                <a:effectLst/>
                <a:uLnTx/>
                <a:uFillTx/>
                <a:latin typeface="Tw Cen MT"/>
                <a:ea typeface="+mn-lt"/>
                <a:cs typeface="+mn-lt"/>
              </a:rPr>
              <a:t> </a:t>
            </a:r>
            <a:r>
              <a:rPr kumimoji="0" lang="it-IT" sz="2400" b="0" i="0" u="none" strike="noStrike" kern="1200" cap="none" spc="0" normalizeH="0" baseline="0" noProof="0" dirty="0" err="1">
                <a:ln>
                  <a:noFill/>
                </a:ln>
                <a:solidFill>
                  <a:srgbClr val="000000"/>
                </a:solidFill>
                <a:effectLst/>
                <a:uLnTx/>
                <a:uFillTx/>
                <a:latin typeface="Tw Cen MT"/>
                <a:ea typeface="+mn-lt"/>
                <a:cs typeface="+mn-lt"/>
              </a:rPr>
              <a:t>taal</a:t>
            </a:r>
            <a:r>
              <a:rPr kumimoji="0" lang="it-IT" sz="2400" b="0" i="0" u="none" strike="noStrike" kern="1200" cap="none" spc="0" normalizeH="0" baseline="0" noProof="0" dirty="0">
                <a:ln>
                  <a:noFill/>
                </a:ln>
                <a:solidFill>
                  <a:srgbClr val="000000"/>
                </a:solidFill>
                <a:effectLst/>
                <a:uLnTx/>
                <a:uFillTx/>
                <a:latin typeface="Tw Cen MT"/>
                <a:ea typeface="+mn-lt"/>
                <a:cs typeface="+mn-lt"/>
              </a:rPr>
              <a:t>?</a:t>
            </a:r>
            <a:endParaRPr kumimoji="0" lang="it-IT" sz="2400" b="0" i="0" u="none" strike="noStrike" kern="120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srgbClr val="000000"/>
              </a:solidFill>
              <a:effectLst/>
              <a:uLnTx/>
              <a:uFillTx/>
              <a:latin typeface="Tw Cen MT"/>
              <a:ea typeface="+mn-ea"/>
              <a:cs typeface="+mn-cs"/>
            </a:endParaRPr>
          </a:p>
        </p:txBody>
      </p:sp>
    </p:spTree>
    <p:extLst>
      <p:ext uri="{BB962C8B-B14F-4D97-AF65-F5344CB8AC3E}">
        <p14:creationId xmlns:p14="http://schemas.microsoft.com/office/powerpoint/2010/main" val="15863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5D1C1-262C-134A-97DF-76D4B337DFA3}"/>
              </a:ext>
            </a:extLst>
          </p:cNvPr>
          <p:cNvSpPr>
            <a:spLocks noGrp="1"/>
          </p:cNvSpPr>
          <p:nvPr>
            <p:ph type="title"/>
          </p:nvPr>
        </p:nvSpPr>
        <p:spPr>
          <a:xfrm>
            <a:off x="334370" y="2950387"/>
            <a:ext cx="3245409" cy="3531403"/>
          </a:xfrm>
        </p:spPr>
        <p:txBody>
          <a:bodyPr vert="horz" lIns="0" tIns="0" rIns="0" bIns="0" rtlCol="0" anchor="t">
            <a:normAutofit/>
          </a:bodyPr>
          <a:lstStyle/>
          <a:p>
            <a:pPr algn="r">
              <a:lnSpc>
                <a:spcPct val="90000"/>
              </a:lnSpc>
            </a:pPr>
            <a:r>
              <a:rPr lang="en-US" sz="2700" spc="750">
                <a:solidFill>
                  <a:schemeClr val="bg1"/>
                </a:solidFill>
              </a:rPr>
              <a:t>Het Nederlands zit geografisch tussen het Engels en het Duits in maar ook taalkundig</a:t>
            </a:r>
          </a:p>
        </p:txBody>
      </p:sp>
      <p:pic>
        <p:nvPicPr>
          <p:cNvPr id="7" name="Segnaposto contenuto 6">
            <a:extLst>
              <a:ext uri="{FF2B5EF4-FFF2-40B4-BE49-F238E27FC236}">
                <a16:creationId xmlns:a16="http://schemas.microsoft.com/office/drawing/2014/main" id="{AF6B8CA9-F9DC-A543-A4A3-6743872FF2A8}"/>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10005" b="16275"/>
          <a:stretch/>
        </p:blipFill>
        <p:spPr bwMode="auto">
          <a:xfrm>
            <a:off x="6625" y="10"/>
            <a:ext cx="12192000" cy="6875809"/>
          </a:xfrm>
          <a:prstGeom prst="rect">
            <a:avLst/>
          </a:prstGeom>
          <a:noFill/>
        </p:spPr>
      </p:pic>
      <p:sp>
        <p:nvSpPr>
          <p:cNvPr id="5" name="CasellaDiTesto 4">
            <a:extLst>
              <a:ext uri="{FF2B5EF4-FFF2-40B4-BE49-F238E27FC236}">
                <a16:creationId xmlns:a16="http://schemas.microsoft.com/office/drawing/2014/main" id="{4FCB5552-FB6B-5E46-B174-19C2F2E293BE}"/>
              </a:ext>
            </a:extLst>
          </p:cNvPr>
          <p:cNvSpPr txBox="1"/>
          <p:nvPr/>
        </p:nvSpPr>
        <p:spPr>
          <a:xfrm>
            <a:off x="3049929" y="3247227"/>
            <a:ext cx="60998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800" b="0" i="0" u="none" strike="noStrike" kern="1200" cap="none" spc="0" normalizeH="0" baseline="0" noProof="0">
                <a:ln>
                  <a:noFill/>
                </a:ln>
                <a:solidFill>
                  <a:prstClr val="black"/>
                </a:solidFill>
                <a:effectLst/>
                <a:uLnTx/>
                <a:uFillTx/>
                <a:latin typeface="Tw Cen MT" panose="020B0602020104020603"/>
                <a:ea typeface="+mn-ea"/>
                <a:cs typeface="+mn-cs"/>
              </a:rPr>
              <a:t>U</a:t>
            </a:r>
          </a:p>
        </p:txBody>
      </p:sp>
    </p:spTree>
    <p:extLst>
      <p:ext uri="{BB962C8B-B14F-4D97-AF65-F5344CB8AC3E}">
        <p14:creationId xmlns:p14="http://schemas.microsoft.com/office/powerpoint/2010/main" val="291585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029C29B9-CB4D-43C1-81A2-0CABE34D1F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olo 1">
            <a:extLst>
              <a:ext uri="{FF2B5EF4-FFF2-40B4-BE49-F238E27FC236}">
                <a16:creationId xmlns:a16="http://schemas.microsoft.com/office/drawing/2014/main" id="{75069D42-FF9F-4345-B3AD-6C60609C4B8C}"/>
              </a:ext>
            </a:extLst>
          </p:cNvPr>
          <p:cNvSpPr>
            <a:spLocks noGrp="1"/>
          </p:cNvSpPr>
          <p:nvPr>
            <p:ph type="title"/>
          </p:nvPr>
        </p:nvSpPr>
        <p:spPr>
          <a:xfrm>
            <a:off x="1024128" y="585216"/>
            <a:ext cx="8018272" cy="1499616"/>
          </a:xfrm>
        </p:spPr>
        <p:txBody>
          <a:bodyPr vert="horz" lIns="91440" tIns="45720" rIns="91440" bIns="45720" rtlCol="0" anchor="ctr">
            <a:normAutofit/>
          </a:bodyPr>
          <a:lstStyle/>
          <a:p>
            <a:r>
              <a:rPr lang="en-US" b="1"/>
              <a:t>West-Germaanse taal: tussen Duits en Engels</a:t>
            </a:r>
            <a:endParaRPr lang="en-US"/>
          </a:p>
        </p:txBody>
      </p:sp>
      <p:cxnSp>
        <p:nvCxnSpPr>
          <p:cNvPr id="24" name="Straight Connector 23">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34941AC7-658F-0A48-8365-334192303335}"/>
              </a:ext>
            </a:extLst>
          </p:cNvPr>
          <p:cNvSpPr txBox="1"/>
          <p:nvPr/>
        </p:nvSpPr>
        <p:spPr>
          <a:xfrm>
            <a:off x="1024128" y="2286000"/>
            <a:ext cx="8018271" cy="4023360"/>
          </a:xfrm>
          <a:prstGeom prst="rect">
            <a:avLst/>
          </a:prstGeom>
        </p:spPr>
        <p:txBody>
          <a:bodyPr vert="horz" lIns="45720" tIns="45720" rIns="45720" bIns="45720" rtlCol="0">
            <a:normAutofit/>
          </a:bodyPr>
          <a:lstStyle/>
          <a:p>
            <a:pPr marL="0" marR="0" lvl="0" indent="0" algn="l" defTabSz="914400" rtl="0" eaLnBrk="1" fontAlgn="auto" latinLnBrk="0" hangingPunct="1">
              <a:lnSpc>
                <a:spcPct val="90000"/>
              </a:lnSpc>
              <a:spcBef>
                <a:spcPts val="0"/>
              </a:spcBef>
              <a:spcAft>
                <a:spcPts val="600"/>
              </a:spcAft>
              <a:buClr>
                <a:srgbClr val="99CB38"/>
              </a:buClr>
              <a:buSzTx/>
              <a:buFontTx/>
              <a:buNone/>
              <a:tabLst/>
              <a:defRPr/>
            </a:pPr>
            <a:r>
              <a:rPr kumimoji="0" lang="en-US" sz="1800" b="1" i="0" u="none" strike="noStrike" kern="1200" cap="none" spc="0" normalizeH="0" baseline="0" noProof="0">
                <a:ln>
                  <a:noFill/>
                </a:ln>
                <a:solidFill>
                  <a:prstClr val="black"/>
                </a:solidFill>
                <a:effectLst/>
                <a:uLnTx/>
                <a:uFillTx/>
                <a:latin typeface="Tw Cen MT" panose="020B0602020104020603"/>
                <a:ea typeface="+mn-ea"/>
                <a:cs typeface="+mn-cs"/>
              </a:rPr>
              <a:t>Lijkt op het Engels:</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morfologisch gezien</a:t>
            </a:r>
          </a:p>
          <a:p>
            <a:pPr marL="0" marR="0" lvl="0" indent="0" algn="l" defTabSz="914400" rtl="0" eaLnBrk="1" fontAlgn="auto" latinLnBrk="0" hangingPunct="1">
              <a:lnSpc>
                <a:spcPct val="90000"/>
              </a:lnSpc>
              <a:spcBef>
                <a:spcPts val="0"/>
              </a:spcBef>
              <a:spcAft>
                <a:spcPts val="600"/>
              </a:spcAft>
              <a:buClr>
                <a:srgbClr val="99CB38"/>
              </a:buClr>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0"/>
              </a:spcBef>
              <a:spcAft>
                <a:spcPts val="600"/>
              </a:spcAft>
              <a:buClr>
                <a:srgbClr val="99CB38"/>
              </a:buClr>
              <a:buSzTx/>
              <a:buFontTx/>
              <a:buNone/>
              <a:tabLst/>
              <a:defRPr/>
            </a:pPr>
            <a:r>
              <a:rPr kumimoji="0" lang="en-US" sz="1800" b="1" i="0" u="none" strike="noStrike" kern="1200" cap="none" spc="0" normalizeH="0" baseline="0" noProof="0">
                <a:ln>
                  <a:noFill/>
                </a:ln>
                <a:solidFill>
                  <a:prstClr val="black"/>
                </a:solidFill>
                <a:effectLst/>
                <a:uLnTx/>
                <a:uFillTx/>
                <a:latin typeface="Tw Cen MT" panose="020B0602020104020603"/>
                <a:ea typeface="+mn-ea"/>
                <a:cs typeface="+mn-cs"/>
              </a:rPr>
              <a:t>Meer als het Duits: </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syntaxis (woordvolgorde, scheidbare elementen)</a:t>
            </a:r>
          </a:p>
          <a:p>
            <a:pPr marL="0" marR="0" lvl="0" indent="0" algn="l" defTabSz="914400" rtl="0" eaLnBrk="1" fontAlgn="auto" latinLnBrk="0" hangingPunct="1">
              <a:lnSpc>
                <a:spcPct val="90000"/>
              </a:lnSpc>
              <a:spcBef>
                <a:spcPts val="0"/>
              </a:spcBef>
              <a:spcAft>
                <a:spcPts val="600"/>
              </a:spcAft>
              <a:buClr>
                <a:srgbClr val="99CB38"/>
              </a:buClr>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0"/>
              </a:spcBef>
              <a:spcAft>
                <a:spcPts val="600"/>
              </a:spcAft>
              <a:buClr>
                <a:srgbClr val="99CB38"/>
              </a:buClr>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“Dutch belongs to the West-Germanic branch of the Germanic languages […].  Dutch is in fundamental aspects closer to German […] but its morphology is closer  to English than German […] and the proximity of the Romance area is apparent from the presence of a sizable Romance vocabulary in the Dutch lexicon”. (Jan Kooij in </a:t>
            </a:r>
            <a:r>
              <a:rPr kumimoji="0" lang="en-US" sz="1800" b="0" i="1" u="none" strike="noStrike" kern="1200" cap="none" spc="0" normalizeH="0" baseline="0" noProof="0">
                <a:ln>
                  <a:noFill/>
                </a:ln>
                <a:solidFill>
                  <a:prstClr val="black"/>
                </a:solidFill>
                <a:effectLst/>
                <a:uLnTx/>
                <a:uFillTx/>
                <a:latin typeface="Tw Cen MT" panose="020B0602020104020603"/>
                <a:ea typeface="+mn-ea"/>
                <a:cs typeface="+mn-cs"/>
              </a:rPr>
              <a:t>The world’s languages</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140)</a:t>
            </a:r>
            <a:endParaRPr kumimoji="0" lang="en-US" sz="1800" b="1"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26" name="Rectangle 25">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8" name="Rectangle 27">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04198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2ED45-86D1-4E4F-93C0-E56F601B70B2}"/>
              </a:ext>
            </a:extLst>
          </p:cNvPr>
          <p:cNvSpPr>
            <a:spLocks noGrp="1"/>
          </p:cNvSpPr>
          <p:nvPr>
            <p:ph type="title"/>
          </p:nvPr>
        </p:nvSpPr>
        <p:spPr>
          <a:xfrm>
            <a:off x="1371598" y="462743"/>
            <a:ext cx="5327375" cy="1560022"/>
          </a:xfrm>
        </p:spPr>
        <p:txBody>
          <a:bodyPr anchor="b">
            <a:normAutofit/>
          </a:bodyPr>
          <a:lstStyle/>
          <a:p>
            <a:r>
              <a:rPr lang="it-IT" dirty="0" err="1"/>
              <a:t>Tussen</a:t>
            </a:r>
            <a:r>
              <a:rPr lang="it-IT" dirty="0"/>
              <a:t> </a:t>
            </a:r>
            <a:r>
              <a:rPr lang="it-IT" dirty="0" err="1"/>
              <a:t>Duits</a:t>
            </a:r>
            <a:r>
              <a:rPr lang="it-IT" dirty="0"/>
              <a:t> en </a:t>
            </a:r>
            <a:r>
              <a:rPr lang="it-IT" dirty="0" err="1"/>
              <a:t>ENgels</a:t>
            </a:r>
            <a:endParaRPr lang="it-IT"/>
          </a:p>
        </p:txBody>
      </p:sp>
      <p:sp>
        <p:nvSpPr>
          <p:cNvPr id="7" name="Segnaposto contenuto 6">
            <a:extLst>
              <a:ext uri="{FF2B5EF4-FFF2-40B4-BE49-F238E27FC236}">
                <a16:creationId xmlns:a16="http://schemas.microsoft.com/office/drawing/2014/main" id="{0731CB0C-C83C-E74E-9EBD-54DA1238258B}"/>
              </a:ext>
            </a:extLst>
          </p:cNvPr>
          <p:cNvSpPr>
            <a:spLocks noGrp="1"/>
          </p:cNvSpPr>
          <p:nvPr>
            <p:ph idx="1"/>
          </p:nvPr>
        </p:nvSpPr>
        <p:spPr>
          <a:xfrm>
            <a:off x="731520" y="2279374"/>
            <a:ext cx="5967453" cy="3601436"/>
          </a:xfrm>
        </p:spPr>
        <p:txBody>
          <a:bodyPr>
            <a:normAutofit/>
          </a:bodyPr>
          <a:lstStyle/>
          <a:p>
            <a:pPr marL="0" indent="0">
              <a:buNone/>
            </a:pPr>
            <a:r>
              <a:rPr lang="nl-NL" sz="2000" b="1" i="1" dirty="0"/>
              <a:t>Opdrachtje</a:t>
            </a:r>
            <a:r>
              <a:rPr lang="nl-NL" sz="2000" dirty="0"/>
              <a:t>: </a:t>
            </a:r>
          </a:p>
          <a:p>
            <a:pPr marL="0" indent="0">
              <a:buNone/>
            </a:pPr>
            <a:r>
              <a:rPr lang="nl-NL" sz="2000" dirty="0"/>
              <a:t>Zeg iets over de morfologie van het Nederlands aan de hand van werkwoord/adjectief/zelfstandig naamwoord </a:t>
            </a:r>
            <a:r>
              <a:rPr lang="nl-NL" sz="2000" b="1" dirty="0"/>
              <a:t> </a:t>
            </a:r>
          </a:p>
          <a:p>
            <a:pPr marL="0" indent="0">
              <a:buNone/>
            </a:pPr>
            <a:endParaRPr lang="it-IT" sz="2000" dirty="0"/>
          </a:p>
          <a:p>
            <a:pPr marL="0" indent="0">
              <a:buNone/>
            </a:pPr>
            <a:r>
              <a:rPr lang="nl-NL" sz="2000" b="1" dirty="0"/>
              <a:t>Naamvallen waar nog?</a:t>
            </a:r>
          </a:p>
          <a:p>
            <a:r>
              <a:rPr lang="nl-NL" sz="2000" dirty="0"/>
              <a:t>alleen nog in het Duits, IJslands en het Jiddisch (plus Vlaamse dialecten)</a:t>
            </a:r>
            <a:endParaRPr lang="it-IT" sz="2000" dirty="0"/>
          </a:p>
        </p:txBody>
      </p:sp>
      <p:pic>
        <p:nvPicPr>
          <p:cNvPr id="4" name="Immagine 3" descr="Immagine che contiene clipart&#10;&#10;Descrizione generata automaticamente">
            <a:extLst>
              <a:ext uri="{FF2B5EF4-FFF2-40B4-BE49-F238E27FC236}">
                <a16:creationId xmlns:a16="http://schemas.microsoft.com/office/drawing/2014/main" id="{B1E41DCE-EE4D-2246-A17A-3291A66AA8BA}"/>
              </a:ext>
            </a:extLst>
          </p:cNvPr>
          <p:cNvPicPr>
            <a:picLocks noChangeAspect="1"/>
          </p:cNvPicPr>
          <p:nvPr/>
        </p:nvPicPr>
        <p:blipFill>
          <a:blip r:embed="rId3"/>
          <a:stretch>
            <a:fillRect/>
          </a:stretch>
        </p:blipFill>
        <p:spPr>
          <a:xfrm>
            <a:off x="7169796" y="1028699"/>
            <a:ext cx="4076701" cy="4076701"/>
          </a:xfrm>
          <a:prstGeom prst="rect">
            <a:avLst/>
          </a:prstGeom>
        </p:spPr>
      </p:pic>
    </p:spTree>
    <p:extLst>
      <p:ext uri="{BB962C8B-B14F-4D97-AF65-F5344CB8AC3E}">
        <p14:creationId xmlns:p14="http://schemas.microsoft.com/office/powerpoint/2010/main" val="185676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C4079D-109F-604F-AFC8-8E52BE5A9F7B}"/>
              </a:ext>
            </a:extLst>
          </p:cNvPr>
          <p:cNvSpPr>
            <a:spLocks noGrp="1"/>
          </p:cNvSpPr>
          <p:nvPr>
            <p:ph type="title"/>
          </p:nvPr>
        </p:nvSpPr>
        <p:spPr>
          <a:xfrm>
            <a:off x="1157084" y="374427"/>
            <a:ext cx="10374517" cy="971512"/>
          </a:xfrm>
        </p:spPr>
        <p:txBody>
          <a:bodyPr vert="horz" lIns="0" tIns="0" rIns="0" bIns="0" rtlCol="0" anchor="ctr">
            <a:normAutofit/>
          </a:bodyPr>
          <a:lstStyle/>
          <a:p>
            <a:r>
              <a:rPr lang="en-US" sz="3200">
                <a:solidFill>
                  <a:schemeClr val="bg1"/>
                </a:solidFill>
              </a:rPr>
              <a:t>TAALFOSSIELEN</a:t>
            </a:r>
          </a:p>
        </p:txBody>
      </p:sp>
      <p:graphicFrame>
        <p:nvGraphicFramePr>
          <p:cNvPr id="5" name="CasellaDiTesto 2">
            <a:extLst>
              <a:ext uri="{FF2B5EF4-FFF2-40B4-BE49-F238E27FC236}">
                <a16:creationId xmlns:a16="http://schemas.microsoft.com/office/drawing/2014/main" id="{E8722803-AF50-217C-9575-FE8F343D6800}"/>
              </a:ext>
            </a:extLst>
          </p:cNvPr>
          <p:cNvGraphicFramePr/>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163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2ED45-86D1-4E4F-93C0-E56F601B70B2}"/>
              </a:ext>
            </a:extLst>
          </p:cNvPr>
          <p:cNvSpPr>
            <a:spLocks noGrp="1"/>
          </p:cNvSpPr>
          <p:nvPr>
            <p:ph type="title"/>
          </p:nvPr>
        </p:nvSpPr>
        <p:spPr>
          <a:xfrm>
            <a:off x="457200" y="868280"/>
            <a:ext cx="3390645" cy="3363597"/>
          </a:xfrm>
        </p:spPr>
        <p:txBody>
          <a:bodyPr>
            <a:normAutofit/>
          </a:bodyPr>
          <a:lstStyle/>
          <a:p>
            <a:pPr algn="r"/>
            <a:r>
              <a:rPr lang="it-IT" sz="3200">
                <a:solidFill>
                  <a:schemeClr val="bg1"/>
                </a:solidFill>
              </a:rPr>
              <a:t>Tussen Duits en ENgels</a:t>
            </a:r>
          </a:p>
        </p:txBody>
      </p:sp>
      <p:graphicFrame>
        <p:nvGraphicFramePr>
          <p:cNvPr id="10" name="Segnaposto contenuto 6">
            <a:extLst>
              <a:ext uri="{FF2B5EF4-FFF2-40B4-BE49-F238E27FC236}">
                <a16:creationId xmlns:a16="http://schemas.microsoft.com/office/drawing/2014/main" id="{7C1BFA51-4648-9EFF-EE62-21334C68F03D}"/>
              </a:ext>
            </a:extLst>
          </p:cNvPr>
          <p:cNvGraphicFramePr>
            <a:graphicFrameLocks noGrp="1"/>
          </p:cNvGraphicFramePr>
          <p:nvPr>
            <p:ph idx="1"/>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880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2ED45-86D1-4E4F-93C0-E56F601B70B2}"/>
              </a:ext>
            </a:extLst>
          </p:cNvPr>
          <p:cNvSpPr>
            <a:spLocks noGrp="1"/>
          </p:cNvSpPr>
          <p:nvPr>
            <p:ph type="title"/>
          </p:nvPr>
        </p:nvSpPr>
        <p:spPr>
          <a:xfrm>
            <a:off x="1371600" y="277792"/>
            <a:ext cx="9345168" cy="578735"/>
          </a:xfrm>
        </p:spPr>
        <p:txBody>
          <a:bodyPr>
            <a:normAutofit fontScale="90000"/>
          </a:bodyPr>
          <a:lstStyle/>
          <a:p>
            <a:pPr algn="ctr"/>
            <a:r>
              <a:rPr lang="it-IT" dirty="0" err="1"/>
              <a:t>Tussen</a:t>
            </a:r>
            <a:r>
              <a:rPr lang="it-IT" dirty="0"/>
              <a:t> </a:t>
            </a:r>
            <a:r>
              <a:rPr lang="it-IT" dirty="0" err="1"/>
              <a:t>Duits</a:t>
            </a:r>
            <a:r>
              <a:rPr lang="it-IT" dirty="0"/>
              <a:t> en </a:t>
            </a:r>
            <a:r>
              <a:rPr lang="it-IT" dirty="0" err="1"/>
              <a:t>ENgels</a:t>
            </a:r>
            <a:endParaRPr lang="it-IT" dirty="0"/>
          </a:p>
        </p:txBody>
      </p:sp>
      <p:sp>
        <p:nvSpPr>
          <p:cNvPr id="7" name="Segnaposto contenuto 6">
            <a:extLst>
              <a:ext uri="{FF2B5EF4-FFF2-40B4-BE49-F238E27FC236}">
                <a16:creationId xmlns:a16="http://schemas.microsoft.com/office/drawing/2014/main" id="{0731CB0C-C83C-E74E-9EBD-54DA1238258B}"/>
              </a:ext>
            </a:extLst>
          </p:cNvPr>
          <p:cNvSpPr>
            <a:spLocks noGrp="1"/>
          </p:cNvSpPr>
          <p:nvPr>
            <p:ph idx="1"/>
          </p:nvPr>
        </p:nvSpPr>
        <p:spPr>
          <a:xfrm>
            <a:off x="815320" y="1180618"/>
            <a:ext cx="10770937" cy="4409953"/>
          </a:xfrm>
        </p:spPr>
        <p:txBody>
          <a:bodyPr>
            <a:normAutofit fontScale="25000" lnSpcReduction="20000"/>
          </a:bodyPr>
          <a:lstStyle/>
          <a:p>
            <a:pPr marL="0" indent="0">
              <a:buNone/>
            </a:pPr>
            <a:r>
              <a:rPr lang="nl-NL" sz="11200" b="1" dirty="0"/>
              <a:t>Modale partikels</a:t>
            </a:r>
            <a:endParaRPr lang="it-IT" sz="11200" dirty="0"/>
          </a:p>
          <a:p>
            <a:r>
              <a:rPr lang="nl-NL" sz="11200" b="1" i="1" dirty="0"/>
              <a:t>Opdrachtje</a:t>
            </a:r>
            <a:r>
              <a:rPr lang="nl-NL" sz="11200" dirty="0"/>
              <a:t>: Bespreek de positie van het Nederlands t.o.v. Duits en Engels.</a:t>
            </a:r>
          </a:p>
          <a:p>
            <a:pPr marL="0" indent="0">
              <a:buNone/>
            </a:pPr>
            <a:endParaRPr lang="nl-NL" sz="11200" b="1" dirty="0"/>
          </a:p>
          <a:p>
            <a:pPr marL="0" indent="0">
              <a:buNone/>
            </a:pPr>
            <a:r>
              <a:rPr lang="nl-NL" sz="11200" b="1" dirty="0"/>
              <a:t>Voornaamwoordelijke bijwoorden (</a:t>
            </a:r>
            <a:r>
              <a:rPr lang="nl-NL" sz="11200" b="1" dirty="0" err="1"/>
              <a:t>particelle</a:t>
            </a:r>
            <a:r>
              <a:rPr lang="nl-NL" sz="11200" b="1" dirty="0"/>
              <a:t> </a:t>
            </a:r>
            <a:r>
              <a:rPr lang="nl-NL" sz="11200" b="1" dirty="0" err="1"/>
              <a:t>pronominali</a:t>
            </a:r>
            <a:r>
              <a:rPr lang="nl-NL" sz="11200" b="1" dirty="0"/>
              <a:t>)</a:t>
            </a:r>
            <a:endParaRPr lang="it-IT" sz="11200" dirty="0"/>
          </a:p>
          <a:p>
            <a:r>
              <a:rPr lang="nl-NL" sz="11200" dirty="0"/>
              <a:t>Duits heeft alleen </a:t>
            </a:r>
            <a:r>
              <a:rPr lang="nl-NL" sz="11200" i="1" dirty="0"/>
              <a:t>da(r), </a:t>
            </a:r>
            <a:r>
              <a:rPr lang="nl-NL" sz="11200" i="1" dirty="0" err="1"/>
              <a:t>hie</a:t>
            </a:r>
            <a:r>
              <a:rPr lang="nl-NL" sz="11200" i="1" dirty="0"/>
              <a:t>(r), wo(r), </a:t>
            </a:r>
            <a:r>
              <a:rPr lang="nl-NL" sz="11200" dirty="0"/>
              <a:t>Engels alleen enkele archaïsche </a:t>
            </a:r>
          </a:p>
          <a:p>
            <a:pPr marL="0" indent="0">
              <a:buNone/>
            </a:pPr>
            <a:r>
              <a:rPr lang="nl-NL" sz="11200" dirty="0"/>
              <a:t> vormen bewaard (</a:t>
            </a:r>
            <a:r>
              <a:rPr lang="nl-NL" sz="11200" i="1" dirty="0" err="1"/>
              <a:t>thereof</a:t>
            </a:r>
            <a:r>
              <a:rPr lang="nl-NL" sz="11200" dirty="0"/>
              <a:t> en </a:t>
            </a:r>
            <a:r>
              <a:rPr lang="nl-NL" sz="11200" i="1" dirty="0" err="1"/>
              <a:t>whereupon</a:t>
            </a:r>
            <a:r>
              <a:rPr lang="nl-NL" sz="11200" i="1" dirty="0"/>
              <a:t>)</a:t>
            </a:r>
            <a:r>
              <a:rPr lang="nl-NL" sz="11200" dirty="0"/>
              <a:t>.</a:t>
            </a:r>
            <a:endParaRPr lang="nl-NL" sz="11200" i="1" dirty="0"/>
          </a:p>
          <a:p>
            <a:pPr marL="0" indent="0">
              <a:buNone/>
            </a:pPr>
            <a:r>
              <a:rPr lang="nl-NL" sz="11200" b="1" i="1" dirty="0"/>
              <a:t>Vraag</a:t>
            </a:r>
            <a:r>
              <a:rPr lang="nl-NL" sz="11200" dirty="0"/>
              <a:t>: En het Nederlands?</a:t>
            </a:r>
            <a:endParaRPr lang="it-IT" sz="11200" dirty="0"/>
          </a:p>
          <a:p>
            <a:endParaRPr lang="it-IT" dirty="0"/>
          </a:p>
        </p:txBody>
      </p:sp>
    </p:spTree>
    <p:extLst>
      <p:ext uri="{BB962C8B-B14F-4D97-AF65-F5344CB8AC3E}">
        <p14:creationId xmlns:p14="http://schemas.microsoft.com/office/powerpoint/2010/main" val="1910676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ntegrale">
  <a:themeElements>
    <a:clrScheme name="Integrale">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Integrale">
  <a:themeElements>
    <a:clrScheme name="Integrale">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TotalTime>
  <Words>2612</Words>
  <Application>Microsoft Office PowerPoint</Application>
  <PresentationFormat>Widescreen</PresentationFormat>
  <Paragraphs>198</Paragraphs>
  <Slides>24</Slides>
  <Notes>19</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24</vt:i4>
      </vt:variant>
    </vt:vector>
  </HeadingPairs>
  <TitlesOfParts>
    <vt:vector size="31" baseType="lpstr">
      <vt:lpstr>Arial</vt:lpstr>
      <vt:lpstr>Calibri</vt:lpstr>
      <vt:lpstr>Tw Cen MT</vt:lpstr>
      <vt:lpstr>Tw Cen MT Condensed</vt:lpstr>
      <vt:lpstr>Wingdings 3</vt:lpstr>
      <vt:lpstr>1_Integrale</vt:lpstr>
      <vt:lpstr>Integrale</vt:lpstr>
      <vt:lpstr>Les 3  </vt:lpstr>
      <vt:lpstr>Culturele symbolen </vt:lpstr>
      <vt:lpstr>La lingua neerlandESE</vt:lpstr>
      <vt:lpstr>Het Nederlands zit geografisch tussen het Engels en het Duits in maar ook taalkundig</vt:lpstr>
      <vt:lpstr>West-Germaanse taal: tussen Duits en Engels</vt:lpstr>
      <vt:lpstr>Tussen Duits en ENgels</vt:lpstr>
      <vt:lpstr>TAALFOSSIELEN</vt:lpstr>
      <vt:lpstr>Tussen Duits en ENgels</vt:lpstr>
      <vt:lpstr>Tussen Duits en ENgels</vt:lpstr>
      <vt:lpstr>Tussen Duits en ENgels</vt:lpstr>
      <vt:lpstr>Tussen Duits en ENgels</vt:lpstr>
      <vt:lpstr>Tussen Duits en ENgels</vt:lpstr>
      <vt:lpstr>Typologisch gesproken</vt:lpstr>
      <vt:lpstr>WAAR OF NIET WAAR?</vt:lpstr>
      <vt:lpstr>KNUTSELWERK</vt:lpstr>
      <vt:lpstr>SAMENSTELLINGEN</vt:lpstr>
      <vt:lpstr>KLIMAATWOORDEN - een makkie</vt:lpstr>
      <vt:lpstr>OPDRACHTJE</vt:lpstr>
      <vt:lpstr>Voorbeeld </vt:lpstr>
      <vt:lpstr>OPDRACHTJE</vt:lpstr>
      <vt:lpstr>OPFRISOEFENING: speur de ongerechtigheden op</vt:lpstr>
      <vt:lpstr>OPFRISOEFENING: speur de ongerechtigheden op</vt:lpstr>
      <vt:lpstr>OPFRISOEFENING: speur de ongerechtigheden op</vt:lpstr>
      <vt:lpstr>huiswerk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3  </dc:title>
  <dc:creator>GENTILE PAOLA</dc:creator>
  <cp:lastModifiedBy>GENTILE PAOLA</cp:lastModifiedBy>
  <cp:revision>12</cp:revision>
  <dcterms:created xsi:type="dcterms:W3CDTF">2022-10-26T09:39:15Z</dcterms:created>
  <dcterms:modified xsi:type="dcterms:W3CDTF">2022-11-16T15:44:05Z</dcterms:modified>
</cp:coreProperties>
</file>