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8"/>
  </p:notesMasterIdLst>
  <p:sldIdLst>
    <p:sldId id="353" r:id="rId3"/>
    <p:sldId id="352" r:id="rId4"/>
    <p:sldId id="357" r:id="rId5"/>
    <p:sldId id="274" r:id="rId6"/>
    <p:sldId id="275" r:id="rId7"/>
    <p:sldId id="276" r:id="rId8"/>
    <p:sldId id="277" r:id="rId9"/>
    <p:sldId id="317" r:id="rId10"/>
    <p:sldId id="285" r:id="rId11"/>
    <p:sldId id="358" r:id="rId12"/>
    <p:sldId id="279" r:id="rId13"/>
    <p:sldId id="265" r:id="rId14"/>
    <p:sldId id="286" r:id="rId15"/>
    <p:sldId id="310" r:id="rId16"/>
    <p:sldId id="311" r:id="rId17"/>
    <p:sldId id="359" r:id="rId18"/>
    <p:sldId id="312" r:id="rId19"/>
    <p:sldId id="314" r:id="rId20"/>
    <p:sldId id="315" r:id="rId21"/>
    <p:sldId id="360" r:id="rId22"/>
    <p:sldId id="316" r:id="rId23"/>
    <p:sldId id="280" r:id="rId24"/>
    <p:sldId id="281" r:id="rId25"/>
    <p:sldId id="282" r:id="rId26"/>
    <p:sldId id="287" r:id="rId27"/>
    <p:sldId id="283" r:id="rId28"/>
    <p:sldId id="288" r:id="rId29"/>
    <p:sldId id="290" r:id="rId30"/>
    <p:sldId id="291" r:id="rId31"/>
    <p:sldId id="289" r:id="rId32"/>
    <p:sldId id="292" r:id="rId33"/>
    <p:sldId id="293" r:id="rId34"/>
    <p:sldId id="361" r:id="rId35"/>
    <p:sldId id="362" r:id="rId36"/>
    <p:sldId id="295" r:id="rId37"/>
    <p:sldId id="296" r:id="rId38"/>
    <p:sldId id="299" r:id="rId39"/>
    <p:sldId id="297" r:id="rId40"/>
    <p:sldId id="363" r:id="rId41"/>
    <p:sldId id="298" r:id="rId42"/>
    <p:sldId id="300" r:id="rId43"/>
    <p:sldId id="301" r:id="rId44"/>
    <p:sldId id="305" r:id="rId45"/>
    <p:sldId id="304" r:id="rId46"/>
    <p:sldId id="306" r:id="rId4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90108"/>
  </p:normalViewPr>
  <p:slideViewPr>
    <p:cSldViewPr>
      <p:cViewPr varScale="1">
        <p:scale>
          <a:sx n="115" d="100"/>
          <a:sy n="115" d="100"/>
        </p:scale>
        <p:origin x="1752" y="20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987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85B0F36-38D0-49A2-B61A-1B54670ACEBF}" type="slidenum">
              <a:rPr lang="it-IT" altLang="it-IT"/>
              <a:pPr/>
              <a:t>4</a:t>
            </a:fld>
            <a:endParaRPr lang="it-IT" altLang="it-IT"/>
          </a:p>
        </p:txBody>
      </p:sp>
      <p:sp>
        <p:nvSpPr>
          <p:cNvPr id="7782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782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D8A2EAD8-7F38-46B7-A875-A3FC7978AB1D}" type="slidenum">
              <a:rPr lang="it-IT" altLang="it-IT"/>
              <a:pPr/>
              <a:t>15</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7-14</a:t>
            </a:r>
          </a:p>
        </p:txBody>
      </p:sp>
    </p:spTree>
    <p:extLst>
      <p:ext uri="{BB962C8B-B14F-4D97-AF65-F5344CB8AC3E}">
        <p14:creationId xmlns:p14="http://schemas.microsoft.com/office/powerpoint/2010/main" val="3103825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EC014154-DA7A-4151-A757-1645ECFE5B12}" type="slidenum">
              <a:rPr lang="it-IT" altLang="it-IT"/>
              <a:pPr/>
              <a:t>17</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1141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8F56E32-3135-417B-BD29-0A12FEC9D2FC}" type="slidenum">
              <a:rPr lang="it-IT" altLang="it-IT"/>
              <a:pPr/>
              <a:t>18</a:t>
            </a:fld>
            <a:endParaRPr lang="it-IT" altLang="it-IT"/>
          </a:p>
        </p:txBody>
      </p:sp>
      <p:sp>
        <p:nvSpPr>
          <p:cNvPr id="440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2003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8A7199C4-9EDC-4D25-A921-3E10EB0F0963}" type="slidenum">
              <a:rPr lang="it-IT" altLang="it-IT"/>
              <a:pPr/>
              <a:t>19</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4-29</a:t>
            </a:r>
          </a:p>
        </p:txBody>
      </p:sp>
    </p:spTree>
    <p:extLst>
      <p:ext uri="{BB962C8B-B14F-4D97-AF65-F5344CB8AC3E}">
        <p14:creationId xmlns:p14="http://schemas.microsoft.com/office/powerpoint/2010/main" val="3913120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C2DDDCBC-44C5-491E-9F6A-34C342FB198E}" type="slidenum">
              <a:rPr lang="it-IT" altLang="it-IT"/>
              <a:pPr/>
              <a:t>21</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tabella 4-10</a:t>
            </a:r>
          </a:p>
        </p:txBody>
      </p:sp>
    </p:spTree>
    <p:extLst>
      <p:ext uri="{BB962C8B-B14F-4D97-AF65-F5344CB8AC3E}">
        <p14:creationId xmlns:p14="http://schemas.microsoft.com/office/powerpoint/2010/main" val="1416537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7AAC6DC-1A4D-4DD0-B4CB-8D065E24228C}" type="slidenum">
              <a:rPr lang="it-IT" altLang="it-IT"/>
              <a:pPr/>
              <a:t>22</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CAEE80-BD38-4529-B4CC-15D68CE1C157}" type="slidenum">
              <a:rPr lang="it-IT" altLang="it-IT"/>
              <a:pPr/>
              <a:t>23</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B54CB8CA-3653-4604-BFBB-35909146AA84}" type="slidenum">
              <a:rPr lang="it-IT" altLang="it-IT"/>
              <a:pPr/>
              <a:t>24</a:t>
            </a:fld>
            <a:endParaRPr lang="it-IT" altLang="it-IT"/>
          </a:p>
        </p:txBody>
      </p:sp>
      <p:sp>
        <p:nvSpPr>
          <p:cNvPr id="860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8AF99933-BCBF-4D6F-9192-0FFB8DCA7758}" type="slidenum">
              <a:rPr lang="it-IT" altLang="it-IT"/>
              <a:pPr/>
              <a:t>25</a:t>
            </a:fld>
            <a:endParaRPr lang="it-IT" altLang="it-IT"/>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724B1D4-C352-4621-BF74-F8B492F4106F}" type="slidenum">
              <a:rPr lang="it-IT" altLang="it-IT"/>
              <a:pPr/>
              <a:t>26</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7BB8D55-84D4-489A-AE5B-C17697412FE3}" type="slidenum">
              <a:rPr lang="it-IT" altLang="it-IT"/>
              <a:pPr/>
              <a:t>5</a:t>
            </a:fld>
            <a:endParaRPr lang="it-IT" altLang="it-IT"/>
          </a:p>
        </p:txBody>
      </p:sp>
      <p:sp>
        <p:nvSpPr>
          <p:cNvPr id="78849"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8850"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6F54D1E-4EDB-4A39-B268-6B806ECD4C6C}" type="slidenum">
              <a:rPr lang="it-IT" altLang="it-IT"/>
              <a:pPr/>
              <a:t>27</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9792978-A631-44E4-A178-C55FD35298B1}" type="slidenum">
              <a:rPr lang="it-IT" altLang="it-IT"/>
              <a:pPr/>
              <a:t>28</a:t>
            </a:fld>
            <a:endParaRPr lang="it-IT" altLang="it-IT"/>
          </a:p>
        </p:txBody>
      </p:sp>
      <p:sp>
        <p:nvSpPr>
          <p:cNvPr id="942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18B0C68-8ED5-44DE-A996-3858719EFBA6}" type="slidenum">
              <a:rPr lang="it-IT" altLang="it-IT"/>
              <a:pPr/>
              <a:t>29</a:t>
            </a:fld>
            <a:endParaRPr lang="it-IT" altLang="it-IT"/>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71536FA-6592-4231-94B9-DD3A574BFA91}" type="slidenum">
              <a:rPr lang="it-IT" altLang="it-IT"/>
              <a:pPr/>
              <a:t>30</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2962B3C-49E8-4B40-82FB-C25B3061E83F}" type="slidenum">
              <a:rPr lang="it-IT" altLang="it-IT"/>
              <a:pPr/>
              <a:t>31</a:t>
            </a:fld>
            <a:endParaRPr lang="it-IT" altLang="it-IT"/>
          </a:p>
        </p:txBody>
      </p:sp>
      <p:sp>
        <p:nvSpPr>
          <p:cNvPr id="962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AFAB494-24FD-4C55-9159-4DBD552ED556}" type="slidenum">
              <a:rPr lang="it-IT" altLang="it-IT"/>
              <a:pPr/>
              <a:t>32</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7349026-D5B9-4A2E-B799-22090326939A}" type="slidenum">
              <a:rPr lang="it-IT" altLang="it-IT"/>
              <a:pPr/>
              <a:t>35</a:t>
            </a:fld>
            <a:endParaRPr lang="it-IT" altLang="it-IT"/>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C60188F-0B29-49C3-AB3C-21B54B2482FA}" type="slidenum">
              <a:rPr lang="it-IT" altLang="it-IT"/>
              <a:pPr/>
              <a:t>36</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3FC52-F263-4296-B72C-23B74DF78278}" type="slidenum">
              <a:rPr lang="it-IT" altLang="it-IT"/>
              <a:pPr/>
              <a:t>37</a:t>
            </a:fld>
            <a:endParaRPr lang="it-IT" altLang="it-IT"/>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FE398A7-D60D-44E7-B717-335895870703}" type="slidenum">
              <a:rPr lang="it-IT" altLang="it-IT"/>
              <a:pPr/>
              <a:t>38</a:t>
            </a:fld>
            <a:endParaRPr lang="it-IT" altLang="it-IT"/>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0C6B085-8D13-4AF1-AE32-BE7EC17BF855}" type="slidenum">
              <a:rPr lang="it-IT" altLang="it-IT"/>
              <a:pPr/>
              <a:t>6</a:t>
            </a:fld>
            <a:endParaRPr lang="it-IT" altLang="it-IT"/>
          </a:p>
        </p:txBody>
      </p:sp>
      <p:sp>
        <p:nvSpPr>
          <p:cNvPr id="7987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97CD488-DC0A-4EB1-A9D8-2B8D1E8B363C}" type="slidenum">
              <a:rPr lang="it-IT" altLang="it-IT"/>
              <a:pPr/>
              <a:t>40</a:t>
            </a:fld>
            <a:endParaRPr lang="it-IT" altLang="it-IT"/>
          </a:p>
        </p:txBody>
      </p:sp>
      <p:sp>
        <p:nvSpPr>
          <p:cNvPr id="102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6B7DA98-0493-4492-8126-B0D67BF30381}" type="slidenum">
              <a:rPr lang="it-IT" altLang="it-IT"/>
              <a:pPr/>
              <a:t>41</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8759345-C50D-479C-AF59-E8D3A5F2E40C}" type="slidenum">
              <a:rPr lang="it-IT" altLang="it-IT"/>
              <a:pPr/>
              <a:t>42</a:t>
            </a:fld>
            <a:endParaRPr lang="it-IT" altLang="it-IT"/>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8BD7DB5-02A1-4E94-91F2-0508B80FE9B1}" type="slidenum">
              <a:rPr lang="it-IT" altLang="it-IT"/>
              <a:pPr/>
              <a:t>43</a:t>
            </a:fld>
            <a:endParaRPr lang="it-IT" altLang="it-IT"/>
          </a:p>
        </p:txBody>
      </p:sp>
      <p:sp>
        <p:nvSpPr>
          <p:cNvPr id="109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9E3138-F542-434B-AF28-91F5B902DAD5}" type="slidenum">
              <a:rPr lang="it-IT" altLang="it-IT"/>
              <a:pPr/>
              <a:t>44</a:t>
            </a:fld>
            <a:endParaRPr lang="it-IT" altLang="it-IT"/>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062A6-74B2-46C9-A76E-81C340A0C202}" type="slidenum">
              <a:rPr lang="it-IT" altLang="it-IT"/>
              <a:pPr/>
              <a:t>45</a:t>
            </a:fld>
            <a:endParaRPr lang="it-IT" altLang="it-IT"/>
          </a:p>
        </p:txBody>
      </p:sp>
      <p:sp>
        <p:nvSpPr>
          <p:cNvPr id="11059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B8D3FD5-5942-4E5B-9F4E-AF5CF65F1879}" type="slidenum">
              <a:rPr lang="it-IT" altLang="it-IT"/>
              <a:pPr/>
              <a:t>7</a:t>
            </a:fld>
            <a:endParaRPr lang="it-IT" altLang="it-IT"/>
          </a:p>
        </p:txBody>
      </p:sp>
      <p:sp>
        <p:nvSpPr>
          <p:cNvPr id="80897"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0898" name="Rectangle 2"/>
          <p:cNvSpPr txBox="1">
            <a:spLocks noGrp="1" noChangeArrowheads="1"/>
          </p:cNvSpPr>
          <p:nvPr>
            <p:ph type="body"/>
          </p:nvPr>
        </p:nvSpPr>
        <p:spPr bwMode="auto">
          <a:xfrm>
            <a:off x="685800" y="4329113"/>
            <a:ext cx="5484813" cy="4160837"/>
          </a:xfrm>
          <a:prstGeom prst="rect">
            <a:avLst/>
          </a:prstGeom>
          <a:solidFill>
            <a:srgbClr val="FFFFFF"/>
          </a:solidFill>
          <a:ln w="9360" cap="sq">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752D18C-9BDA-4449-90EF-F2D0B0F281B8}" type="slidenum">
              <a:rPr lang="it-IT" altLang="it-IT"/>
              <a:pPr/>
              <a:t>9</a:t>
            </a:fld>
            <a:endParaRPr lang="it-IT" altLang="it-IT"/>
          </a:p>
        </p:txBody>
      </p:sp>
      <p:sp>
        <p:nvSpPr>
          <p:cNvPr id="89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7-26a,b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86452E1-FA0E-49DA-A8B6-C03BD08F0FE1}" type="slidenum">
              <a:rPr lang="it-IT" altLang="it-IT"/>
              <a:pPr/>
              <a:t>11</a:t>
            </a:fld>
            <a:endParaRPr lang="it-IT" altLang="it-IT"/>
          </a:p>
        </p:txBody>
      </p:sp>
      <p:sp>
        <p:nvSpPr>
          <p:cNvPr id="8294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94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441C3CC-1BB3-45A6-B171-1F4FFD70CA72}" type="slidenum">
              <a:rPr lang="it-IT" altLang="it-IT"/>
              <a:pPr/>
              <a:t>12</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1E807C1-E4A2-4B46-9CFB-36FCD02F804B}" type="slidenum">
              <a:rPr lang="it-IT" altLang="it-IT"/>
              <a:pPr/>
              <a:t>13</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99093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3E6E975-2783-4316-B734-1732BF40CBCC}" type="slidenum">
              <a:rPr lang="it-IT" altLang="it-IT"/>
              <a:pPr/>
              <a:t>14</a:t>
            </a:fld>
            <a:endParaRPr lang="it-IT" altLang="it-IT"/>
          </a:p>
        </p:txBody>
      </p:sp>
      <p:sp>
        <p:nvSpPr>
          <p:cNvPr id="389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3397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D3856DAC-FB92-46C3-92B8-CB749FA3FDB7}" type="slidenum">
              <a:rPr lang="it-IT" altLang="it-IT"/>
              <a:pPr/>
              <a:t>‹N›</a:t>
            </a:fld>
            <a:endParaRPr lang="it-IT" altLang="it-IT"/>
          </a:p>
        </p:txBody>
      </p:sp>
    </p:spTree>
    <p:extLst>
      <p:ext uri="{BB962C8B-B14F-4D97-AF65-F5344CB8AC3E}">
        <p14:creationId xmlns:p14="http://schemas.microsoft.com/office/powerpoint/2010/main" val="318642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5E25A3E-44D5-4944-A379-8F4667806586}" type="slidenum">
              <a:rPr lang="it-IT" altLang="it-IT"/>
              <a:pPr/>
              <a:t>‹N›</a:t>
            </a:fld>
            <a:endParaRPr lang="it-IT" altLang="it-IT"/>
          </a:p>
        </p:txBody>
      </p:sp>
    </p:spTree>
    <p:extLst>
      <p:ext uri="{BB962C8B-B14F-4D97-AF65-F5344CB8AC3E}">
        <p14:creationId xmlns:p14="http://schemas.microsoft.com/office/powerpoint/2010/main" val="1920505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F07A4C9B-B871-436A-A081-F7FBC6519674}" type="slidenum">
              <a:rPr lang="it-IT" altLang="it-IT"/>
              <a:pPr/>
              <a:t>‹N›</a:t>
            </a:fld>
            <a:endParaRPr lang="it-IT" altLang="it-IT"/>
          </a:p>
        </p:txBody>
      </p:sp>
    </p:spTree>
    <p:extLst>
      <p:ext uri="{BB962C8B-B14F-4D97-AF65-F5344CB8AC3E}">
        <p14:creationId xmlns:p14="http://schemas.microsoft.com/office/powerpoint/2010/main" val="2535359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4963"/>
            <a:ext cx="4037013" cy="45227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6613" y="1604963"/>
            <a:ext cx="4037012" cy="45227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D99BB66D-5C34-41F6-83CD-196B8A35092F}" type="slidenum">
              <a:rPr lang="it-IT" altLang="it-IT"/>
              <a:pPr/>
              <a:t>‹N›</a:t>
            </a:fld>
            <a:endParaRPr lang="it-IT" altLang="it-IT"/>
          </a:p>
        </p:txBody>
      </p:sp>
    </p:spTree>
    <p:extLst>
      <p:ext uri="{BB962C8B-B14F-4D97-AF65-F5344CB8AC3E}">
        <p14:creationId xmlns:p14="http://schemas.microsoft.com/office/powerpoint/2010/main" val="2409634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C7A7DF8E-C06F-48D8-A856-F872286BBD52}" type="slidenum">
              <a:rPr lang="it-IT" altLang="it-IT"/>
              <a:pPr/>
              <a:t>‹N›</a:t>
            </a:fld>
            <a:endParaRPr lang="it-IT" altLang="it-IT"/>
          </a:p>
        </p:txBody>
      </p:sp>
    </p:spTree>
    <p:extLst>
      <p:ext uri="{BB962C8B-B14F-4D97-AF65-F5344CB8AC3E}">
        <p14:creationId xmlns:p14="http://schemas.microsoft.com/office/powerpoint/2010/main" val="235245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A1241317-291F-4FFC-A79B-411BF27E087D}" type="slidenum">
              <a:rPr lang="it-IT" altLang="it-IT"/>
              <a:pPr/>
              <a:t>‹N›</a:t>
            </a:fld>
            <a:endParaRPr lang="it-IT" altLang="it-IT"/>
          </a:p>
        </p:txBody>
      </p:sp>
    </p:spTree>
    <p:extLst>
      <p:ext uri="{BB962C8B-B14F-4D97-AF65-F5344CB8AC3E}">
        <p14:creationId xmlns:p14="http://schemas.microsoft.com/office/powerpoint/2010/main" val="2534004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62ABD998-F1E7-42AC-BC06-C3B61E0716CB}" type="slidenum">
              <a:rPr lang="it-IT" altLang="it-IT"/>
              <a:pPr/>
              <a:t>‹N›</a:t>
            </a:fld>
            <a:endParaRPr lang="it-IT" altLang="it-IT"/>
          </a:p>
        </p:txBody>
      </p:sp>
    </p:spTree>
    <p:extLst>
      <p:ext uri="{BB962C8B-B14F-4D97-AF65-F5344CB8AC3E}">
        <p14:creationId xmlns:p14="http://schemas.microsoft.com/office/powerpoint/2010/main" val="790043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F9516667-F375-41B7-B871-BFC1B6075958}" type="slidenum">
              <a:rPr lang="it-IT" altLang="it-IT"/>
              <a:pPr/>
              <a:t>‹N›</a:t>
            </a:fld>
            <a:endParaRPr lang="it-IT" altLang="it-IT"/>
          </a:p>
        </p:txBody>
      </p:sp>
    </p:spTree>
    <p:extLst>
      <p:ext uri="{BB962C8B-B14F-4D97-AF65-F5344CB8AC3E}">
        <p14:creationId xmlns:p14="http://schemas.microsoft.com/office/powerpoint/2010/main" val="2704640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693D170-F08E-4A0D-A10E-BFF66EADE065}" type="slidenum">
              <a:rPr lang="it-IT" altLang="it-IT"/>
              <a:pPr/>
              <a:t>‹N›</a:t>
            </a:fld>
            <a:endParaRPr lang="it-IT" altLang="it-IT"/>
          </a:p>
        </p:txBody>
      </p:sp>
    </p:spTree>
    <p:extLst>
      <p:ext uri="{BB962C8B-B14F-4D97-AF65-F5344CB8AC3E}">
        <p14:creationId xmlns:p14="http://schemas.microsoft.com/office/powerpoint/2010/main" val="1106253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A7205-1270-46C8-8469-43E6C2DEDC9B}" type="slidenum">
              <a:rPr lang="it-IT" altLang="it-IT"/>
              <a:pPr/>
              <a:t>‹N›</a:t>
            </a:fld>
            <a:endParaRPr lang="it-IT" altLang="it-IT"/>
          </a:p>
        </p:txBody>
      </p:sp>
    </p:spTree>
    <p:extLst>
      <p:ext uri="{BB962C8B-B14F-4D97-AF65-F5344CB8AC3E}">
        <p14:creationId xmlns:p14="http://schemas.microsoft.com/office/powerpoint/2010/main" val="3541691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96088" y="1604963"/>
            <a:ext cx="2111375" cy="45227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604963"/>
            <a:ext cx="6186488" cy="452278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F8D0958-C062-4322-91C0-18FB5DD58F77}" type="slidenum">
              <a:rPr lang="it-IT" altLang="it-IT"/>
              <a:pPr/>
              <a:t>‹N›</a:t>
            </a:fld>
            <a:endParaRPr lang="it-IT" altLang="it-IT"/>
          </a:p>
        </p:txBody>
      </p:sp>
    </p:spTree>
    <p:extLst>
      <p:ext uri="{BB962C8B-B14F-4D97-AF65-F5344CB8AC3E}">
        <p14:creationId xmlns:p14="http://schemas.microsoft.com/office/powerpoint/2010/main" val="2333343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676400" y="1804988"/>
            <a:ext cx="7231063" cy="2097087"/>
          </a:xfrm>
        </p:spPr>
        <p:txBody>
          <a:bodyPr/>
          <a:lstStyle/>
          <a:p>
            <a:r>
              <a:rPr lang="it-IT"/>
              <a:t>Fare clic per modificare lo stile del titolo</a:t>
            </a:r>
          </a:p>
        </p:txBody>
      </p:sp>
      <p:sp>
        <p:nvSpPr>
          <p:cNvPr id="3" name="Segnaposto data 2"/>
          <p:cNvSpPr>
            <a:spLocks noGrp="1"/>
          </p:cNvSpPr>
          <p:nvPr>
            <p:ph type="dt" idx="10"/>
          </p:nvPr>
        </p:nvSpPr>
        <p:spPr>
          <a:xfrm>
            <a:off x="685800" y="6324600"/>
            <a:ext cx="1897063" cy="44926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324600"/>
            <a:ext cx="2887663" cy="44926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324600"/>
            <a:ext cx="1897063" cy="449263"/>
          </a:xfrm>
        </p:spPr>
        <p:txBody>
          <a:bodyPr/>
          <a:lstStyle>
            <a:lvl1pPr>
              <a:defRPr/>
            </a:lvl1pPr>
          </a:lstStyle>
          <a:p>
            <a:fld id="{EBFDFD24-7200-4911-83F0-8C7F314B0B2D}" type="slidenum">
              <a:rPr lang="it-IT" altLang="it-IT"/>
              <a:pPr/>
              <a:t>‹N›</a:t>
            </a:fld>
            <a:endParaRPr lang="it-IT" altLang="it-IT"/>
          </a:p>
        </p:txBody>
      </p:sp>
    </p:spTree>
    <p:extLst>
      <p:ext uri="{BB962C8B-B14F-4D97-AF65-F5344CB8AC3E}">
        <p14:creationId xmlns:p14="http://schemas.microsoft.com/office/powerpoint/2010/main" val="241010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7947025" y="-2413000"/>
            <a:ext cx="17097375" cy="9275763"/>
            <a:chOff x="-5006" y="-1520"/>
            <a:chExt cx="10770" cy="5843"/>
          </a:xfrm>
        </p:grpSpPr>
        <p:sp>
          <p:nvSpPr>
            <p:cNvPr id="2050" name="Freeform 2"/>
            <p:cNvSpPr>
              <a:spLocks noChangeArrowheads="1"/>
            </p:cNvSpPr>
            <p:nvPr/>
          </p:nvSpPr>
          <p:spPr bwMode="auto">
            <a:xfrm>
              <a:off x="-1163" y="-989"/>
              <a:ext cx="2906" cy="531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Freeform 3"/>
            <p:cNvSpPr>
              <a:spLocks noChangeArrowheads="1"/>
            </p:cNvSpPr>
            <p:nvPr/>
          </p:nvSpPr>
          <p:spPr bwMode="auto">
            <a:xfrm>
              <a:off x="-3900" y="-992"/>
              <a:ext cx="2906" cy="5306"/>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Freeform 4"/>
            <p:cNvSpPr>
              <a:spLocks noChangeArrowheads="1"/>
            </p:cNvSpPr>
            <p:nvPr/>
          </p:nvSpPr>
          <p:spPr bwMode="auto">
            <a:xfrm>
              <a:off x="2378" y="-988"/>
              <a:ext cx="2910" cy="5308"/>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Freeform 5"/>
            <p:cNvSpPr>
              <a:spLocks noChangeArrowheads="1"/>
            </p:cNvSpPr>
            <p:nvPr/>
          </p:nvSpPr>
          <p:spPr bwMode="auto">
            <a:xfrm>
              <a:off x="-680" y="-994"/>
              <a:ext cx="3482" cy="530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Freeform 6"/>
            <p:cNvSpPr>
              <a:spLocks noChangeArrowheads="1"/>
            </p:cNvSpPr>
            <p:nvPr/>
          </p:nvSpPr>
          <p:spPr bwMode="auto">
            <a:xfrm>
              <a:off x="-3703" y="-864"/>
              <a:ext cx="5869" cy="187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5" name="Freeform 7"/>
            <p:cNvSpPr>
              <a:spLocks noChangeArrowheads="1"/>
            </p:cNvSpPr>
            <p:nvPr/>
          </p:nvSpPr>
          <p:spPr bwMode="auto">
            <a:xfrm rot="2700000" flipH="1">
              <a:off x="-2539" y="-41"/>
              <a:ext cx="4260" cy="123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6" name="Freeform 8"/>
            <p:cNvSpPr>
              <a:spLocks noChangeArrowheads="1"/>
            </p:cNvSpPr>
            <p:nvPr/>
          </p:nvSpPr>
          <p:spPr bwMode="auto">
            <a:xfrm>
              <a:off x="-3760" y="-923"/>
              <a:ext cx="5869" cy="187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7" name="Freeform 9"/>
            <p:cNvSpPr>
              <a:spLocks noChangeArrowheads="1"/>
            </p:cNvSpPr>
            <p:nvPr/>
          </p:nvSpPr>
          <p:spPr bwMode="auto">
            <a:xfrm rot="18720000">
              <a:off x="-4762" y="-46"/>
              <a:ext cx="4295" cy="257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8" name="Freeform 10"/>
            <p:cNvSpPr>
              <a:spLocks noChangeArrowheads="1"/>
            </p:cNvSpPr>
            <p:nvPr/>
          </p:nvSpPr>
          <p:spPr bwMode="auto">
            <a:xfrm rot="19260000">
              <a:off x="-1671" y="139"/>
              <a:ext cx="6021" cy="212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9" name="Freeform 11"/>
            <p:cNvSpPr>
              <a:spLocks noChangeArrowheads="1"/>
            </p:cNvSpPr>
            <p:nvPr/>
          </p:nvSpPr>
          <p:spPr bwMode="auto">
            <a:xfrm rot="2100000" flipH="1">
              <a:off x="-787" y="81"/>
              <a:ext cx="5870" cy="18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0" name="Freeform 12"/>
            <p:cNvSpPr>
              <a:spLocks noChangeArrowheads="1"/>
            </p:cNvSpPr>
            <p:nvPr/>
          </p:nvSpPr>
          <p:spPr bwMode="auto">
            <a:xfrm>
              <a:off x="3226" y="-992"/>
              <a:ext cx="1818" cy="2798"/>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1" name="Rectangle 13"/>
            <p:cNvSpPr>
              <a:spLocks noChangeArrowheads="1"/>
            </p:cNvSpPr>
            <p:nvPr/>
          </p:nvSpPr>
          <p:spPr bwMode="auto">
            <a:xfrm>
              <a:off x="-3900" y="2013"/>
              <a:ext cx="9654" cy="524"/>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2" name="Freeform 14"/>
            <p:cNvSpPr>
              <a:spLocks noChangeArrowheads="1"/>
            </p:cNvSpPr>
            <p:nvPr/>
          </p:nvSpPr>
          <p:spPr bwMode="auto">
            <a:xfrm>
              <a:off x="-1163" y="2068"/>
              <a:ext cx="2906" cy="46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3" name="Freeform 15"/>
            <p:cNvSpPr>
              <a:spLocks noChangeArrowheads="1"/>
            </p:cNvSpPr>
            <p:nvPr/>
          </p:nvSpPr>
          <p:spPr bwMode="auto">
            <a:xfrm>
              <a:off x="-3900" y="2068"/>
              <a:ext cx="2906" cy="46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4" name="Freeform 16"/>
            <p:cNvSpPr>
              <a:spLocks noChangeArrowheads="1"/>
            </p:cNvSpPr>
            <p:nvPr/>
          </p:nvSpPr>
          <p:spPr bwMode="auto">
            <a:xfrm>
              <a:off x="2378" y="2068"/>
              <a:ext cx="2910" cy="46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5" name="Freeform 17"/>
            <p:cNvSpPr>
              <a:spLocks noChangeArrowheads="1"/>
            </p:cNvSpPr>
            <p:nvPr/>
          </p:nvSpPr>
          <p:spPr bwMode="auto">
            <a:xfrm>
              <a:off x="-680" y="2068"/>
              <a:ext cx="3482" cy="46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6" name="Rectangle 18"/>
            <p:cNvSpPr>
              <a:spLocks noChangeArrowheads="1"/>
            </p:cNvSpPr>
            <p:nvPr/>
          </p:nvSpPr>
          <p:spPr bwMode="auto">
            <a:xfrm>
              <a:off x="-3889" y="2031"/>
              <a:ext cx="9653" cy="524"/>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7" name="Freeform 19"/>
            <p:cNvSpPr>
              <a:spLocks noChangeArrowheads="1"/>
            </p:cNvSpPr>
            <p:nvPr/>
          </p:nvSpPr>
          <p:spPr bwMode="auto">
            <a:xfrm>
              <a:off x="431" y="2022"/>
              <a:ext cx="1730" cy="51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8" name="Freeform 20"/>
            <p:cNvSpPr>
              <a:spLocks noChangeArrowheads="1"/>
            </p:cNvSpPr>
            <p:nvPr/>
          </p:nvSpPr>
          <p:spPr bwMode="auto">
            <a:xfrm rot="18900000" flipH="1">
              <a:off x="-1169" y="1871"/>
              <a:ext cx="1296" cy="79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9" name="Freeform 21"/>
            <p:cNvSpPr>
              <a:spLocks noChangeArrowheads="1"/>
            </p:cNvSpPr>
            <p:nvPr/>
          </p:nvSpPr>
          <p:spPr bwMode="auto">
            <a:xfrm rot="18900000" flipH="1">
              <a:off x="-2375" y="1871"/>
              <a:ext cx="1296" cy="79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0" name="Freeform 22"/>
            <p:cNvSpPr>
              <a:spLocks noChangeArrowheads="1"/>
            </p:cNvSpPr>
            <p:nvPr/>
          </p:nvSpPr>
          <p:spPr bwMode="auto">
            <a:xfrm rot="18900000" flipH="1">
              <a:off x="-3615" y="1833"/>
              <a:ext cx="1264" cy="81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1" name="Freeform 23"/>
            <p:cNvSpPr>
              <a:spLocks noChangeArrowheads="1"/>
            </p:cNvSpPr>
            <p:nvPr/>
          </p:nvSpPr>
          <p:spPr bwMode="auto">
            <a:xfrm flipH="1" flipV="1">
              <a:off x="-2935" y="2011"/>
              <a:ext cx="5951"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2" name="Freeform 24"/>
            <p:cNvSpPr>
              <a:spLocks noChangeArrowheads="1"/>
            </p:cNvSpPr>
            <p:nvPr/>
          </p:nvSpPr>
          <p:spPr bwMode="auto">
            <a:xfrm flipH="1" flipV="1">
              <a:off x="-3498" y="2011"/>
              <a:ext cx="2570"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3" name="Freeform 25"/>
            <p:cNvSpPr>
              <a:spLocks noChangeArrowheads="1"/>
            </p:cNvSpPr>
            <p:nvPr/>
          </p:nvSpPr>
          <p:spPr bwMode="auto">
            <a:xfrm flipH="1" flipV="1">
              <a:off x="1191" y="2072"/>
              <a:ext cx="2227" cy="46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4" name="Freeform 26"/>
            <p:cNvSpPr>
              <a:spLocks noChangeArrowheads="1"/>
            </p:cNvSpPr>
            <p:nvPr/>
          </p:nvSpPr>
          <p:spPr bwMode="auto">
            <a:xfrm flipH="1" flipV="1">
              <a:off x="2779" y="2011"/>
              <a:ext cx="2570"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5" name="Freeform 27"/>
            <p:cNvSpPr>
              <a:spLocks noChangeArrowheads="1"/>
            </p:cNvSpPr>
            <p:nvPr/>
          </p:nvSpPr>
          <p:spPr bwMode="auto">
            <a:xfrm flipH="1" flipV="1">
              <a:off x="1895" y="2011"/>
              <a:ext cx="3856"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6" name="Rectangle 28"/>
            <p:cNvSpPr>
              <a:spLocks noChangeArrowheads="1"/>
            </p:cNvSpPr>
            <p:nvPr/>
          </p:nvSpPr>
          <p:spPr bwMode="auto">
            <a:xfrm>
              <a:off x="-3900" y="2038"/>
              <a:ext cx="9654"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7" name="Rectangle 29"/>
            <p:cNvSpPr>
              <a:spLocks noChangeArrowheads="1"/>
            </p:cNvSpPr>
            <p:nvPr/>
          </p:nvSpPr>
          <p:spPr bwMode="auto">
            <a:xfrm>
              <a:off x="-3900" y="2552"/>
              <a:ext cx="9654" cy="702"/>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8" name="Rectangle 30"/>
            <p:cNvSpPr>
              <a:spLocks noChangeArrowheads="1"/>
            </p:cNvSpPr>
            <p:nvPr/>
          </p:nvSpPr>
          <p:spPr bwMode="auto">
            <a:xfrm>
              <a:off x="-3900" y="3199"/>
              <a:ext cx="9654" cy="1113"/>
            </a:xfrm>
            <a:prstGeom prst="rect">
              <a:avLst/>
            </a:prstGeom>
            <a:solidFill>
              <a:srgbClr val="00006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2079"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80" y="1040"/>
              <a:ext cx="334" cy="2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080" name="Rectangle 32"/>
          <p:cNvSpPr>
            <a:spLocks noGrp="1" noChangeArrowheads="1"/>
          </p:cNvSpPr>
          <p:nvPr>
            <p:ph type="title"/>
          </p:nvPr>
        </p:nvSpPr>
        <p:spPr bwMode="auto">
          <a:xfrm>
            <a:off x="1676400" y="1804988"/>
            <a:ext cx="72310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2081" name="Rectangle 33"/>
          <p:cNvSpPr>
            <a:spLocks noGrp="1" noChangeArrowheads="1"/>
          </p:cNvSpPr>
          <p:nvPr>
            <p:ph type="dt"/>
          </p:nvPr>
        </p:nvSpPr>
        <p:spPr bwMode="auto">
          <a:xfrm>
            <a:off x="685800" y="63246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SzPct val="45000"/>
              <a:buFontTx/>
              <a:buNone/>
              <a:tabLst>
                <a:tab pos="723900" algn="l"/>
                <a:tab pos="1447800" algn="l"/>
              </a:tabLst>
              <a:defRPr sz="1400">
                <a:solidFill>
                  <a:srgbClr val="FFFFFF"/>
                </a:solidFill>
                <a:latin typeface="Times New Roman" panose="02020603050405020304" pitchFamily="18" charset="0"/>
                <a:cs typeface="Lucida Sans Unicode" panose="020B0602030504020204" pitchFamily="34" charset="0"/>
              </a:defRPr>
            </a:lvl1pPr>
          </a:lstStyle>
          <a:p>
            <a:endParaRPr lang="it-IT" altLang="it-IT"/>
          </a:p>
        </p:txBody>
      </p:sp>
      <p:sp>
        <p:nvSpPr>
          <p:cNvPr id="2082" name="Rectangle 34"/>
          <p:cNvSpPr>
            <a:spLocks noGrp="1" noChangeArrowheads="1"/>
          </p:cNvSpPr>
          <p:nvPr>
            <p:ph type="ftr"/>
          </p:nvPr>
        </p:nvSpPr>
        <p:spPr bwMode="auto">
          <a:xfrm>
            <a:off x="3124200" y="63246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buClrTx/>
              <a:buSzPct val="45000"/>
              <a:buFontTx/>
              <a:buNone/>
              <a:tabLst>
                <a:tab pos="723900" algn="l"/>
                <a:tab pos="1447800" algn="l"/>
                <a:tab pos="2171700" algn="l"/>
              </a:tabLst>
              <a:defRPr sz="1400">
                <a:solidFill>
                  <a:srgbClr val="FFFFFF"/>
                </a:solidFill>
                <a:latin typeface="Times New Roman" panose="02020603050405020304" pitchFamily="18" charset="0"/>
                <a:cs typeface="Lucida Sans Unicode" panose="020B0602030504020204" pitchFamily="34" charset="0"/>
              </a:defRPr>
            </a:lvl1pPr>
          </a:lstStyle>
          <a:p>
            <a:endParaRPr lang="it-IT" altLang="it-IT"/>
          </a:p>
        </p:txBody>
      </p:sp>
      <p:sp>
        <p:nvSpPr>
          <p:cNvPr id="2083" name="Rectangle 35"/>
          <p:cNvSpPr>
            <a:spLocks noGrp="1" noChangeArrowheads="1"/>
          </p:cNvSpPr>
          <p:nvPr>
            <p:ph type="sldNum"/>
          </p:nvPr>
        </p:nvSpPr>
        <p:spPr bwMode="auto">
          <a:xfrm>
            <a:off x="6553200" y="63246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anose="02020603050405020304" pitchFamily="18" charset="0"/>
                <a:cs typeface="Lucida Sans Unicode" panose="020B0602030504020204" pitchFamily="34" charset="0"/>
              </a:defRPr>
            </a:lvl1pPr>
          </a:lstStyle>
          <a:p>
            <a:fld id="{034E204A-C1B0-402D-AC3A-0ADA2D4BD806}" type="slidenum">
              <a:rPr lang="it-IT" altLang="it-IT"/>
              <a:pPr/>
              <a:t>‹N›</a:t>
            </a:fld>
            <a:endParaRPr lang="it-IT" altLang="it-IT"/>
          </a:p>
        </p:txBody>
      </p:sp>
      <p:sp>
        <p:nvSpPr>
          <p:cNvPr id="2084" name="Rectangle 36"/>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647564" y="32361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Cenni </a:t>
            </a:r>
            <a:r>
              <a:rPr lang="it-IT">
                <a:solidFill>
                  <a:schemeClr val="tx1"/>
                </a:solidFill>
                <a:latin typeface="Gurmukhi MN" panose="02020600050405020304" pitchFamily="18" charset="0"/>
                <a:cs typeface="Gurmukhi MN" panose="02020600050405020304" pitchFamily="18" charset="0"/>
              </a:rPr>
              <a:t>di Organogenesi</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Liquor</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Vascolarizzazione</a:t>
            </a:r>
          </a:p>
        </p:txBody>
      </p:sp>
      <p:sp>
        <p:nvSpPr>
          <p:cNvPr id="5" name="Sottotitolo 4">
            <a:extLst>
              <a:ext uri="{FF2B5EF4-FFF2-40B4-BE49-F238E27FC236}">
                <a16:creationId xmlns:a16="http://schemas.microsoft.com/office/drawing/2014/main" id="{D40B79CC-7203-4704-99DF-96E0C0009522}"/>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1EE2F-19FF-EB47-ADB3-4EC1DC1AF713}"/>
              </a:ext>
            </a:extLst>
          </p:cNvPr>
          <p:cNvSpPr>
            <a:spLocks noGrp="1"/>
          </p:cNvSpPr>
          <p:nvPr>
            <p:ph type="title"/>
          </p:nvPr>
        </p:nvSpPr>
        <p:spPr>
          <a:xfrm>
            <a:off x="636016" y="178277"/>
            <a:ext cx="7764463" cy="802451"/>
          </a:xfrm>
        </p:spPr>
        <p:txBody>
          <a:bodyPr/>
          <a:lstStyle/>
          <a:p>
            <a:r>
              <a:rPr lang="it-IT" sz="3200" dirty="0">
                <a:solidFill>
                  <a:schemeClr val="tx1"/>
                </a:solidFill>
                <a:latin typeface="Gurmukhi MN" panose="02020600050405020304" pitchFamily="18" charset="0"/>
                <a:cs typeface="Gurmukhi MN" panose="02020600050405020304" pitchFamily="18" charset="0"/>
              </a:rPr>
              <a:t>VENTRICOLI  ENCEFALICI e CANALE CENTRALE del MIDOLLO SPINALE</a:t>
            </a:r>
          </a:p>
        </p:txBody>
      </p:sp>
      <p:sp>
        <p:nvSpPr>
          <p:cNvPr id="3" name="Segnaposto contenuto 2">
            <a:extLst>
              <a:ext uri="{FF2B5EF4-FFF2-40B4-BE49-F238E27FC236}">
                <a16:creationId xmlns:a16="http://schemas.microsoft.com/office/drawing/2014/main" id="{BB461663-B58D-5943-9900-0DC08BB5B1AE}"/>
              </a:ext>
            </a:extLst>
          </p:cNvPr>
          <p:cNvSpPr>
            <a:spLocks noGrp="1"/>
          </p:cNvSpPr>
          <p:nvPr>
            <p:ph idx="1"/>
          </p:nvPr>
        </p:nvSpPr>
        <p:spPr>
          <a:xfrm>
            <a:off x="636016" y="980728"/>
            <a:ext cx="8400480" cy="5877272"/>
          </a:xfrm>
        </p:spPr>
        <p:txBody>
          <a:bodyPr/>
          <a:lstStyle/>
          <a:p>
            <a:r>
              <a:rPr lang="it-IT" sz="2400" dirty="0">
                <a:solidFill>
                  <a:schemeClr val="tx1"/>
                </a:solidFill>
                <a:latin typeface="Chalkboard SE" panose="03050602040202020205" pitchFamily="66" charset="77"/>
              </a:rPr>
              <a:t>Sono cavità presenti nel SNC, nell’ ambito delle quali (VENTRICOLI ENCEFALICI) viene prodotto il LIQUOR, a livello di strutture ependimali (PLESSI CORIOIDEI)</a:t>
            </a:r>
          </a:p>
          <a:p>
            <a:r>
              <a:rPr lang="it-IT" sz="2400" dirty="0">
                <a:solidFill>
                  <a:schemeClr val="tx1"/>
                </a:solidFill>
                <a:latin typeface="Chalkboard SE" panose="03050602040202020205" pitchFamily="66" charset="77"/>
              </a:rPr>
              <a:t>I VENTRICOLI ENCEFALICI sono:</a:t>
            </a:r>
          </a:p>
          <a:p>
            <a:pPr marL="457200" indent="-457200">
              <a:buFontTx/>
              <a:buChar char="-"/>
            </a:pPr>
            <a:r>
              <a:rPr lang="it-IT" sz="2400" dirty="0">
                <a:solidFill>
                  <a:schemeClr val="tx1"/>
                </a:solidFill>
                <a:latin typeface="Chalkboard SE" panose="03050602040202020205" pitchFamily="66" charset="77"/>
              </a:rPr>
              <a:t>VENTRICOLI LATERALI (I e II ventricolo) nell’ ambito di ciascun emisfero telencefalico con un corno frontale, un corno temporale ed uno occipitale</a:t>
            </a:r>
          </a:p>
          <a:p>
            <a:pPr marL="457200" indent="-457200">
              <a:buFontTx/>
              <a:buChar char="-"/>
            </a:pPr>
            <a:r>
              <a:rPr lang="it-IT" sz="2400" dirty="0">
                <a:solidFill>
                  <a:schemeClr val="tx1"/>
                </a:solidFill>
                <a:latin typeface="Chalkboard SE" panose="03050602040202020205" pitchFamily="66" charset="77"/>
              </a:rPr>
              <a:t>VENTRICOLO DIENCEFALICO (III ventricolo)</a:t>
            </a:r>
          </a:p>
          <a:p>
            <a:pPr marL="457200" indent="-457200">
              <a:buFontTx/>
              <a:buChar char="-"/>
            </a:pPr>
            <a:r>
              <a:rPr lang="it-IT" sz="2400" dirty="0">
                <a:solidFill>
                  <a:schemeClr val="tx1"/>
                </a:solidFill>
                <a:latin typeface="Chalkboard SE" panose="03050602040202020205" pitchFamily="66" charset="77"/>
              </a:rPr>
              <a:t>ACQUEDOTTO MESENCEFALICO </a:t>
            </a:r>
          </a:p>
          <a:p>
            <a:pPr marL="457200" indent="-457200">
              <a:buFontTx/>
              <a:buChar char="-"/>
            </a:pPr>
            <a:r>
              <a:rPr lang="it-IT" sz="2400" dirty="0">
                <a:solidFill>
                  <a:schemeClr val="tx1"/>
                </a:solidFill>
                <a:latin typeface="Chalkboard SE" panose="03050602040202020205" pitchFamily="66" charset="77"/>
              </a:rPr>
              <a:t>VENTRICOLO DEL TRONCO ENCEFALICO (IV ventricolo)</a:t>
            </a:r>
          </a:p>
          <a:p>
            <a:pPr marL="0" indent="0"/>
            <a:r>
              <a:rPr lang="it-IT" sz="2400" dirty="0">
                <a:solidFill>
                  <a:schemeClr val="tx1"/>
                </a:solidFill>
                <a:latin typeface="Chalkboard SE" panose="03050602040202020205" pitchFamily="66" charset="77"/>
              </a:rPr>
              <a:t>Il CANALE CENTRALE del MIDOLLO SPINALE, esistente alla nascita, viene ad obliterarsi nel corso degli anni.</a:t>
            </a:r>
          </a:p>
        </p:txBody>
      </p:sp>
    </p:spTree>
    <p:extLst>
      <p:ext uri="{BB962C8B-B14F-4D97-AF65-F5344CB8AC3E}">
        <p14:creationId xmlns:p14="http://schemas.microsoft.com/office/powerpoint/2010/main" val="378458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525"/>
            <a:ext cx="6985000" cy="684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l="3723" t="2739" r="3873" b="10495"/>
          <a:stretch>
            <a:fillRect/>
          </a:stretch>
        </p:blipFill>
        <p:spPr bwMode="auto">
          <a:xfrm>
            <a:off x="0" y="647700"/>
            <a:ext cx="9072563" cy="6048375"/>
          </a:xfrm>
          <a:prstGeom prst="rect">
            <a:avLst/>
          </a:prstGeom>
          <a:noFill/>
          <a:ln>
            <a:noFill/>
          </a:ln>
          <a:effectLst/>
          <a:extLst>
            <a:ext uri="{909E8E84-426E-40DD-AFC4-6F175D3DCCD1}">
              <a14:hiddenFill xmlns:a14="http://schemas.microsoft.com/office/drawing/2010/main">
                <a:blipFill dpi="0" rotWithShape="0">
                  <a:blip/>
                  <a:srcRect l="3723" t="2739" r="3873" b="10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4388"/>
            <a:ext cx="9144000" cy="522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5016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1893888"/>
            <a:ext cx="7770813" cy="5854701"/>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5400" dirty="0"/>
            </a:br>
            <a:br>
              <a:rPr lang="it-IT" altLang="it-IT" sz="5400" dirty="0"/>
            </a:br>
            <a:br>
              <a:rPr lang="it-IT" altLang="it-IT" sz="5400" dirty="0"/>
            </a:br>
            <a:br>
              <a:rPr lang="it-IT" altLang="it-IT" sz="5400" dirty="0"/>
            </a:br>
            <a:br>
              <a:rPr lang="it-IT" altLang="it-IT" sz="5400" dirty="0"/>
            </a:b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ENCEFALICHE</a:t>
            </a:r>
          </a:p>
        </p:txBody>
      </p:sp>
    </p:spTree>
    <p:extLst>
      <p:ext uri="{BB962C8B-B14F-4D97-AF65-F5344CB8AC3E}">
        <p14:creationId xmlns:p14="http://schemas.microsoft.com/office/powerpoint/2010/main" val="27432843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6155"/>
            <a:ext cx="9144000" cy="54452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2468615" y="293470"/>
            <a:ext cx="4206769"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latin typeface="Arial Black" panose="020B0A04020102020204" pitchFamily="34" charset="0"/>
              </a:rPr>
              <a:t>MENINGI ENCEFALICHE</a:t>
            </a:r>
          </a:p>
          <a:p>
            <a:pPr algn="ctr">
              <a:buClrTx/>
              <a:buFontTx/>
              <a:buNone/>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4293252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8E655-6A60-FF41-9F60-2CDECB6AF776}"/>
              </a:ext>
            </a:extLst>
          </p:cNvPr>
          <p:cNvSpPr>
            <a:spLocks noGrp="1"/>
          </p:cNvSpPr>
          <p:nvPr>
            <p:ph type="title"/>
          </p:nvPr>
        </p:nvSpPr>
        <p:spPr>
          <a:xfrm>
            <a:off x="0" y="-25872"/>
            <a:ext cx="9144000" cy="996156"/>
          </a:xfrm>
        </p:spPr>
        <p:txBody>
          <a:bodyPr/>
          <a:lstStyle/>
          <a:p>
            <a:r>
              <a:rPr lang="it-IT" dirty="0">
                <a:solidFill>
                  <a:schemeClr val="tx1"/>
                </a:solidFill>
                <a:latin typeface="Gurmukhi MN" panose="02020600050405020304" pitchFamily="18" charset="0"/>
                <a:cs typeface="Gurmukhi MN" panose="02020600050405020304" pitchFamily="18" charset="0"/>
              </a:rPr>
              <a:t>MENINGI ENCEFALICHE</a:t>
            </a:r>
          </a:p>
        </p:txBody>
      </p:sp>
      <p:sp>
        <p:nvSpPr>
          <p:cNvPr id="3" name="Segnaposto contenuto 2">
            <a:extLst>
              <a:ext uri="{FF2B5EF4-FFF2-40B4-BE49-F238E27FC236}">
                <a16:creationId xmlns:a16="http://schemas.microsoft.com/office/drawing/2014/main" id="{9CA1EAEA-5043-FC4F-8017-1E03C8759BEF}"/>
              </a:ext>
            </a:extLst>
          </p:cNvPr>
          <p:cNvSpPr>
            <a:spLocks noGrp="1"/>
          </p:cNvSpPr>
          <p:nvPr>
            <p:ph idx="1"/>
          </p:nvPr>
        </p:nvSpPr>
        <p:spPr>
          <a:xfrm>
            <a:off x="0" y="970284"/>
            <a:ext cx="9125451" cy="5887717"/>
          </a:xfrm>
        </p:spPr>
        <p:txBody>
          <a:bodyPr/>
          <a:lstStyle/>
          <a:p>
            <a:r>
              <a:rPr lang="it-IT" sz="2600" dirty="0">
                <a:solidFill>
                  <a:schemeClr val="tx1"/>
                </a:solidFill>
                <a:latin typeface="Comic Sans MS" panose="030F0902030302020204" pitchFamily="66" charset="0"/>
              </a:rPr>
              <a:t>Sono rappresentate, dalla superficie verso la profondità, da:</a:t>
            </a:r>
          </a:p>
          <a:p>
            <a:pPr marL="457200" indent="-457200">
              <a:buFontTx/>
              <a:buChar char="-"/>
            </a:pPr>
            <a:r>
              <a:rPr lang="it-IT" sz="2600" dirty="0">
                <a:solidFill>
                  <a:schemeClr val="tx1"/>
                </a:solidFill>
                <a:latin typeface="Comic Sans MS" panose="030F0902030302020204" pitchFamily="66" charset="0"/>
              </a:rPr>
              <a:t>DURA MENINGE o DURA MADRE, in intimo contatto con il Periostio delle Ossa che formano la cavità del Neurocranio;</a:t>
            </a:r>
          </a:p>
          <a:p>
            <a:pPr marL="457200" indent="-457200">
              <a:buFontTx/>
              <a:buChar char="-"/>
            </a:pPr>
            <a:r>
              <a:rPr lang="it-IT" sz="2600" dirty="0">
                <a:solidFill>
                  <a:schemeClr val="tx1"/>
                </a:solidFill>
                <a:latin typeface="Comic Sans MS" panose="030F0902030302020204" pitchFamily="66" charset="0"/>
              </a:rPr>
              <a:t>ARACNOIDE, così definita per la morfologia che ricorda una tela di ragno. Vi si diramano le formazioni vascolari che raggiungono il tessuto nervoso. L’Aracnoide si continua profondamente con la</a:t>
            </a:r>
          </a:p>
          <a:p>
            <a:pPr marL="457200" indent="-457200">
              <a:buFontTx/>
              <a:buChar char="-"/>
            </a:pPr>
            <a:r>
              <a:rPr lang="it-IT" sz="2600" dirty="0">
                <a:solidFill>
                  <a:schemeClr val="tx1"/>
                </a:solidFill>
                <a:latin typeface="Comic Sans MS" panose="030F0902030302020204" pitchFamily="66" charset="0"/>
              </a:rPr>
              <a:t>PIA MENINGE o PIA MADRE, che intimamente aderisce al tessuto nervoso</a:t>
            </a:r>
          </a:p>
        </p:txBody>
      </p:sp>
    </p:spTree>
    <p:extLst>
      <p:ext uri="{BB962C8B-B14F-4D97-AF65-F5344CB8AC3E}">
        <p14:creationId xmlns:p14="http://schemas.microsoft.com/office/powerpoint/2010/main" val="68957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66775"/>
            <a:ext cx="8424862" cy="580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28762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20725" y="1979613"/>
            <a:ext cx="7770813" cy="3189287"/>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SPINALI</a:t>
            </a:r>
          </a:p>
        </p:txBody>
      </p:sp>
    </p:spTree>
    <p:extLst>
      <p:ext uri="{BB962C8B-B14F-4D97-AF65-F5344CB8AC3E}">
        <p14:creationId xmlns:p14="http://schemas.microsoft.com/office/powerpoint/2010/main" val="2113035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5364163" cy="32400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1116013" y="3141663"/>
            <a:ext cx="8027987" cy="3716337"/>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5486400" y="1700213"/>
            <a:ext cx="3652838"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a:latin typeface="Arial Black" panose="020B0A04020102020204" pitchFamily="34" charset="0"/>
                <a:cs typeface="Arial" panose="020B0604020202020204" pitchFamily="34" charset="0"/>
              </a:rPr>
              <a:t>MENINGI SPINALI</a:t>
            </a:r>
          </a:p>
          <a:p>
            <a:pPr algn="ctr">
              <a:buClrTx/>
              <a:buFontTx/>
              <a:buNone/>
            </a:pPr>
            <a:r>
              <a:rPr lang="it-IT" altLang="it-IT" sz="2800">
                <a:latin typeface="Arial Black" panose="020B0A04020102020204" pitchFamily="34" charset="0"/>
                <a:cs typeface="Arial" panose="020B0604020202020204" pitchFamily="34" charset="0"/>
              </a:rPr>
              <a:t>[1]</a:t>
            </a:r>
          </a:p>
        </p:txBody>
      </p:sp>
    </p:spTree>
    <p:extLst>
      <p:ext uri="{BB962C8B-B14F-4D97-AF65-F5344CB8AC3E}">
        <p14:creationId xmlns:p14="http://schemas.microsoft.com/office/powerpoint/2010/main" val="3581792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7BE33CC-996F-4B3B-B561-28EB3A27234E}"/>
              </a:ext>
            </a:extLst>
          </p:cNvPr>
          <p:cNvSpPr>
            <a:spLocks noGrp="1"/>
          </p:cNvSpPr>
          <p:nvPr>
            <p:ph type="ctrTitle"/>
          </p:nvPr>
        </p:nvSpPr>
        <p:spPr>
          <a:xfrm>
            <a:off x="1043608" y="3236119"/>
            <a:ext cx="7317432" cy="2387600"/>
          </a:xfrm>
        </p:spPr>
        <p:txBody>
          <a:bodyPr/>
          <a:lstStyle/>
          <a:p>
            <a:r>
              <a:rPr lang="it-IT" dirty="0">
                <a:solidFill>
                  <a:schemeClr val="tx1"/>
                </a:solidFill>
                <a:latin typeface="Gurmukhi MN" panose="02020600050405020304" pitchFamily="18" charset="0"/>
                <a:cs typeface="Gurmukhi MN" panose="02020600050405020304" pitchFamily="18" charset="0"/>
              </a:rPr>
              <a:t>CENNI di ORGANOGENESI</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del</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SISTEMA NERVOSO</a:t>
            </a:r>
          </a:p>
        </p:txBody>
      </p:sp>
      <p:sp>
        <p:nvSpPr>
          <p:cNvPr id="5" name="Sottotitolo 4">
            <a:extLst>
              <a:ext uri="{FF2B5EF4-FFF2-40B4-BE49-F238E27FC236}">
                <a16:creationId xmlns:a16="http://schemas.microsoft.com/office/drawing/2014/main" id="{91D2E720-AA27-4B8D-8F76-5C4303C6F730}"/>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976529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9E428-98BA-8549-AD7C-262210118457}"/>
              </a:ext>
            </a:extLst>
          </p:cNvPr>
          <p:cNvSpPr>
            <a:spLocks noGrp="1"/>
          </p:cNvSpPr>
          <p:nvPr>
            <p:ph type="title"/>
          </p:nvPr>
        </p:nvSpPr>
        <p:spPr>
          <a:xfrm>
            <a:off x="107504" y="128589"/>
            <a:ext cx="9036496" cy="708124"/>
          </a:xfrm>
        </p:spPr>
        <p:txBody>
          <a:bodyPr/>
          <a:lstStyle/>
          <a:p>
            <a:r>
              <a:rPr lang="it-IT" sz="3200" dirty="0">
                <a:solidFill>
                  <a:schemeClr val="tx1"/>
                </a:solidFill>
                <a:latin typeface="Gurmukhi MN" panose="02020600050405020304" pitchFamily="18" charset="0"/>
                <a:cs typeface="Gurmukhi MN" panose="02020600050405020304" pitchFamily="18" charset="0"/>
              </a:rPr>
              <a:t>MENINGI  SPINALI</a:t>
            </a:r>
          </a:p>
        </p:txBody>
      </p:sp>
      <p:sp>
        <p:nvSpPr>
          <p:cNvPr id="3" name="Segnaposto contenuto 2">
            <a:extLst>
              <a:ext uri="{FF2B5EF4-FFF2-40B4-BE49-F238E27FC236}">
                <a16:creationId xmlns:a16="http://schemas.microsoft.com/office/drawing/2014/main" id="{8C51A79F-C22F-C347-8204-1D5317D3769D}"/>
              </a:ext>
            </a:extLst>
          </p:cNvPr>
          <p:cNvSpPr>
            <a:spLocks noGrp="1"/>
          </p:cNvSpPr>
          <p:nvPr>
            <p:ph idx="1"/>
          </p:nvPr>
        </p:nvSpPr>
        <p:spPr>
          <a:xfrm>
            <a:off x="0" y="1124744"/>
            <a:ext cx="8964488" cy="5544616"/>
          </a:xfrm>
        </p:spPr>
        <p:txBody>
          <a:bodyPr/>
          <a:lstStyle/>
          <a:p>
            <a:r>
              <a:rPr lang="it-IT" sz="2800" dirty="0">
                <a:solidFill>
                  <a:schemeClr val="tx1"/>
                </a:solidFill>
                <a:latin typeface="Comic Sans MS" panose="030F0902030302020204" pitchFamily="66" charset="0"/>
              </a:rPr>
              <a:t>Sono le medesime dell’ Encefalo, con la differenza che la Dura Meninge NON aderisce alla struttura ossea vertebrale, ma si osserva la interposizione di Tessuto Adiposo, dove si ritrovano i Plessi Venosi che drenano sangue refluo dal midollo spinale.</a:t>
            </a:r>
          </a:p>
          <a:p>
            <a:endParaRPr lang="it-IT" sz="2800"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Le MENINGI SPINALI rivestono non solo il Midollo Spinale, ma anche i Nervi Spinali che costituiscono la cosiddetta CAUDA EQUINA, la quale occupa la porzione del canale vertebrale posto </a:t>
            </a:r>
            <a:r>
              <a:rPr lang="it-IT" sz="2800" dirty="0" err="1">
                <a:solidFill>
                  <a:schemeClr val="tx1"/>
                </a:solidFill>
                <a:latin typeface="Comic Sans MS" panose="030F0902030302020204" pitchFamily="66" charset="0"/>
              </a:rPr>
              <a:t>caudalmente</a:t>
            </a:r>
            <a:r>
              <a:rPr lang="it-IT" sz="2800" dirty="0">
                <a:solidFill>
                  <a:schemeClr val="tx1"/>
                </a:solidFill>
                <a:latin typeface="Comic Sans MS" panose="030F0902030302020204" pitchFamily="66" charset="0"/>
              </a:rPr>
              <a:t> alla vertebra L2</a:t>
            </a:r>
          </a:p>
        </p:txBody>
      </p:sp>
    </p:spTree>
    <p:extLst>
      <p:ext uri="{BB962C8B-B14F-4D97-AF65-F5344CB8AC3E}">
        <p14:creationId xmlns:p14="http://schemas.microsoft.com/office/powerpoint/2010/main" val="3781143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88" y="20042"/>
            <a:ext cx="8312224" cy="68874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3281363" y="260350"/>
            <a:ext cx="3652837"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latin typeface="Arial Black" panose="020B0A04020102020204" pitchFamily="34" charset="0"/>
                <a:cs typeface="Arial" panose="020B0604020202020204" pitchFamily="34" charset="0"/>
              </a:rPr>
              <a:t>MENINGI SPINALI</a:t>
            </a:r>
          </a:p>
          <a:p>
            <a:pPr algn="ctr">
              <a:buClrTx/>
              <a:buFontTx/>
              <a:buNone/>
            </a:pPr>
            <a:r>
              <a:rPr lang="it-IT" altLang="it-IT" sz="2800" dirty="0">
                <a:latin typeface="Arial Black" panose="020B0A04020102020204" pitchFamily="34" charset="0"/>
                <a:cs typeface="Arial" panose="020B0604020202020204" pitchFamily="34" charset="0"/>
              </a:rPr>
              <a:t>[2]</a:t>
            </a:r>
          </a:p>
        </p:txBody>
      </p:sp>
    </p:spTree>
    <p:extLst>
      <p:ext uri="{BB962C8B-B14F-4D97-AF65-F5344CB8AC3E}">
        <p14:creationId xmlns:p14="http://schemas.microsoft.com/office/powerpoint/2010/main" val="4043028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07504" y="0"/>
            <a:ext cx="9036496"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Liquor (Liquido cefalo-rachidiano, Liquido cerebro-spinale, LCS)</a:t>
            </a:r>
          </a:p>
        </p:txBody>
      </p:sp>
      <p:sp>
        <p:nvSpPr>
          <p:cNvPr id="28674" name="Rectangle 2"/>
          <p:cNvSpPr>
            <a:spLocks noGrp="1" noChangeArrowheads="1"/>
          </p:cNvSpPr>
          <p:nvPr>
            <p:ph type="body" idx="4294967295"/>
          </p:nvPr>
        </p:nvSpPr>
        <p:spPr>
          <a:xfrm>
            <a:off x="0" y="1340768"/>
            <a:ext cx="9036496" cy="5730875"/>
          </a:xfrm>
          <a:ln/>
        </p:spPr>
        <p:txBody>
          <a:bodyPr/>
          <a:lstStyle/>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È un Fluido Biologico che:</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600" b="1" dirty="0">
              <a:solidFill>
                <a:schemeClr val="tx1"/>
              </a:solidFill>
              <a:latin typeface="Comic Sans MS" panose="030F0902030302020204" pitchFamily="66" charset="0"/>
            </a:endParaRP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Costituisce un supporto fisico-chimico per il SNC</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Forma un ambiente liquido in cui il SNC , per così dire, “</a:t>
            </a:r>
            <a:r>
              <a:rPr lang="it-IT" altLang="it-IT" sz="2600" b="1" i="1" dirty="0">
                <a:solidFill>
                  <a:schemeClr val="tx1"/>
                </a:solidFill>
                <a:latin typeface="Comic Sans MS" panose="030F0902030302020204" pitchFamily="66" charset="0"/>
              </a:rPr>
              <a:t>sospeso</a:t>
            </a:r>
            <a:r>
              <a:rPr lang="it-IT" altLang="it-IT" sz="2600" b="1" dirty="0">
                <a:solidFill>
                  <a:schemeClr val="tx1"/>
                </a:solidFill>
                <a:latin typeface="Comic Sans MS" panose="030F0902030302020204" pitchFamily="66" charset="0"/>
              </a:rPr>
              <a:t>” ossia «</a:t>
            </a:r>
            <a:r>
              <a:rPr lang="it-IT" altLang="it-IT" sz="2600" b="1" i="1" dirty="0">
                <a:solidFill>
                  <a:schemeClr val="tx1"/>
                </a:solidFill>
                <a:latin typeface="Comic Sans MS" panose="030F0902030302020204" pitchFamily="66" charset="0"/>
              </a:rPr>
              <a:t>galleggia</a:t>
            </a:r>
            <a:r>
              <a:rPr lang="it-IT" altLang="it-IT" sz="2600" b="1" dirty="0">
                <a:solidFill>
                  <a:schemeClr val="tx1"/>
                </a:solidFill>
                <a:latin typeface="Comic Sans MS" panose="030F0902030302020204" pitchFamily="66" charset="0"/>
              </a:rPr>
              <a:t>»</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Mantiene un ambiente fisico-chimicamente stabile per il funzionamento dei neuroni</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err="1">
                <a:solidFill>
                  <a:schemeClr val="tx1"/>
                </a:solidFill>
                <a:latin typeface="Comic Sans MS" panose="030F0902030302020204" pitchFamily="66" charset="0"/>
              </a:rPr>
              <a:t>Puo’</a:t>
            </a:r>
            <a:r>
              <a:rPr lang="it-IT" altLang="it-IT" sz="2600" b="1" dirty="0">
                <a:solidFill>
                  <a:schemeClr val="tx1"/>
                </a:solidFill>
                <a:latin typeface="Comic Sans MS" panose="030F0902030302020204" pitchFamily="66" charset="0"/>
              </a:rPr>
              <a:t> sostituire il sistema circolatorio linfatico (solo nell’ encefalo, anche se recentemente si è ipotizzata la esistenza di linfatici anche nell’Encefalo)</a:t>
            </a:r>
          </a:p>
          <a:p>
            <a:pPr marL="527050" indent="-519113">
              <a:lnSpc>
                <a:spcPct val="90000"/>
              </a:lnSpc>
              <a:spcBef>
                <a:spcPts val="700"/>
              </a:spcBef>
              <a:buClr>
                <a:schemeClr val="tx1">
                  <a:lumMod val="95000"/>
                  <a:lumOff val="5000"/>
                </a:schemeClr>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Veicola messaggi chimici coinvolti nella comunicazione all’interno del SNC</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body" idx="4294967295"/>
          </p:nvPr>
        </p:nvSpPr>
        <p:spPr>
          <a:xfrm>
            <a:off x="0" y="836712"/>
            <a:ext cx="9144000" cy="5760640"/>
          </a:xfrm>
          <a:ln/>
        </p:spPr>
        <p:txBody>
          <a:bodyPr/>
          <a:lstStyle/>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Il LIQUOR si localizza  :</a:t>
            </a:r>
          </a:p>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chemeClr val="tx1">
                  <a:lumMod val="95000"/>
                  <a:lumOff val="5000"/>
                </a:schemeClr>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A) nelle CAVITA’ INTERNE (Ventricoli Encefalici e Canale Centrale del Midollo Spinale) ed ESTERNE (SPAZIO SUBARACNOIDEO) del SNC</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chemeClr val="tx1">
                  <a:lumMod val="95000"/>
                  <a:lumOff val="5000"/>
                </a:schemeClr>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B) negli SPAZI EXTRACELLULARI del Tessuto Nervoso (come fluido interstiziale)</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p:txBody>
      </p:sp>
      <p:sp>
        <p:nvSpPr>
          <p:cNvPr id="29698" name="Rectangle 2"/>
          <p:cNvSpPr>
            <a:spLocks noGrp="1" noChangeArrowheads="1"/>
          </p:cNvSpPr>
          <p:nvPr>
            <p:ph type="title" idx="4294967295"/>
          </p:nvPr>
        </p:nvSpPr>
        <p:spPr>
          <a:xfrm>
            <a:off x="685800" y="-13672"/>
            <a:ext cx="7772400" cy="850384"/>
          </a:xfrm>
          <a:ln/>
        </p:spPr>
        <p:txBody>
          <a:bodyPr lIns="91440" tIns="45720" rIns="91440" bIns="4572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b="1" dirty="0">
                <a:solidFill>
                  <a:schemeClr val="tx1"/>
                </a:solidFill>
                <a:latin typeface="Gurmukhi MN" panose="02020600050405020304" pitchFamily="18" charset="0"/>
                <a:cs typeface="Gurmukhi MN" panose="02020600050405020304" pitchFamily="18" charset="0"/>
              </a:rPr>
              <a:t>LOCALIZZAZIONE  DEL  LCS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662271" y="-25116"/>
            <a:ext cx="7772400" cy="93383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Liquido cerebro-spinale (LCS)</a:t>
            </a:r>
          </a:p>
        </p:txBody>
      </p:sp>
      <p:sp>
        <p:nvSpPr>
          <p:cNvPr id="30722" name="Rectangle 2"/>
          <p:cNvSpPr>
            <a:spLocks noGrp="1" noChangeArrowheads="1"/>
          </p:cNvSpPr>
          <p:nvPr>
            <p:ph type="body" idx="4294967295"/>
          </p:nvPr>
        </p:nvSpPr>
        <p:spPr>
          <a:xfrm>
            <a:off x="0" y="894656"/>
            <a:ext cx="9036496" cy="5805264"/>
          </a:xfrm>
          <a:ln/>
        </p:spPr>
        <p:txBody>
          <a:bodyPr/>
          <a:lstStyle/>
          <a:p>
            <a:pPr marL="609600" indent="-593725" algn="ctr">
              <a:lnSpc>
                <a:spcPct val="90000"/>
              </a:lnSpc>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pperplate Gothic Bold" panose="020E0705020206020404" pitchFamily="34" charset="77"/>
              </a:rPr>
              <a:t>Formazione e Percorso attraverso le Cavità del SNC e nello spazio subaracnoideo</a:t>
            </a:r>
          </a:p>
          <a:p>
            <a:pPr marL="609600" indent="-593725" algn="ctr">
              <a:lnSpc>
                <a:spcPct val="90000"/>
              </a:lnSpc>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b="1" dirty="0">
              <a:solidFill>
                <a:schemeClr val="tx1"/>
              </a:solidFill>
              <a:latin typeface="Copperplate Gothic Bold" panose="020E0705020206020404" pitchFamily="34" charset="77"/>
            </a:endParaRP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400" b="1" dirty="0">
                <a:solidFill>
                  <a:schemeClr val="tx1"/>
                </a:solidFill>
                <a:latin typeface="Comic Sans MS" panose="030F0902030302020204" pitchFamily="66" charset="0"/>
              </a:rPr>
              <a:t>della Dura Madre</a:t>
            </a:r>
            <a:r>
              <a:rPr lang="it-IT" altLang="it-IT" sz="2400" b="1" dirty="0"/>
              <a:t>)</a:t>
            </a:r>
            <a:r>
              <a:rPr lang="it-IT" altLang="it-IT" sz="2400" b="1" dirty="0">
                <a:solidFill>
                  <a:schemeClr val="tx1"/>
                </a:solidFill>
                <a:latin typeface="Comic Sans MS" panose="030F0902030302020204" pitchFamily="66" charset="0"/>
              </a:rPr>
              <a:t> I Vasi Arteriosi raggiungono i Microcircoli dei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400" b="1" dirty="0">
                <a:solidFill>
                  <a:schemeClr val="tx1"/>
                </a:solidFill>
                <a:latin typeface="Comic Sans MS" panose="030F0902030302020204" pitchFamily="66" charset="0"/>
              </a:rPr>
              <a:t>Plessi Corioidei nei Ventricoli Encefalici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400" b="1" dirty="0">
                <a:solidFill>
                  <a:schemeClr val="tx1"/>
                </a:solidFill>
                <a:latin typeface="Comic Sans MS" panose="030F0902030302020204" pitchFamily="66" charset="0"/>
              </a:rPr>
              <a:t>Il LCS formatosi decorre nel Sistema Ventricolare</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400" b="1" dirty="0">
                <a:solidFill>
                  <a:schemeClr val="tx1"/>
                </a:solidFill>
                <a:latin typeface="Comic Sans MS" panose="030F0902030302020204" pitchFamily="66" charset="0"/>
              </a:rPr>
              <a:t>Attraverso le aperture del IV ventricolo (forami di </a:t>
            </a:r>
            <a:r>
              <a:rPr lang="it-IT" altLang="it-IT" sz="2400" b="1" dirty="0" err="1">
                <a:solidFill>
                  <a:schemeClr val="tx1"/>
                </a:solidFill>
                <a:latin typeface="Comic Sans MS" panose="030F0902030302020204" pitchFamily="66" charset="0"/>
              </a:rPr>
              <a:t>Magendie</a:t>
            </a:r>
            <a:r>
              <a:rPr lang="it-IT" altLang="it-IT" sz="2400" b="1" dirty="0">
                <a:solidFill>
                  <a:schemeClr val="tx1"/>
                </a:solidFill>
                <a:latin typeface="Comic Sans MS" panose="030F0902030302020204" pitchFamily="66" charset="0"/>
              </a:rPr>
              <a:t> e </a:t>
            </a:r>
            <a:r>
              <a:rPr lang="it-IT" altLang="it-IT" sz="2400" b="1" dirty="0" err="1">
                <a:solidFill>
                  <a:schemeClr val="tx1"/>
                </a:solidFill>
                <a:latin typeface="Comic Sans MS" panose="030F0902030302020204" pitchFamily="66" charset="0"/>
              </a:rPr>
              <a:t>Luschka</a:t>
            </a:r>
            <a:r>
              <a:rPr lang="it-IT" altLang="it-IT" sz="2400" b="1" dirty="0">
                <a:solidFill>
                  <a:schemeClr val="tx1"/>
                </a:solidFill>
                <a:latin typeface="Comic Sans MS" panose="030F0902030302020204" pitchFamily="66" charset="0"/>
              </a:rPr>
              <a:t>), il LCS trapassa nello</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400" b="1" dirty="0">
                <a:solidFill>
                  <a:schemeClr val="tx1"/>
                </a:solidFill>
                <a:latin typeface="Comic Sans MS" panose="030F0902030302020204" pitchFamily="66" charset="0"/>
              </a:rPr>
              <a:t>Spazio Subaracnoideo, e da qui viene recuperato dai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400" b="1" dirty="0">
                <a:solidFill>
                  <a:schemeClr val="tx1"/>
                </a:solidFill>
                <a:latin typeface="Comic Sans MS" panose="030F0902030302020204" pitchFamily="66" charset="0"/>
              </a:rPr>
              <a:t>villi aracnoidei, per essere riversato nei</a:t>
            </a:r>
          </a:p>
          <a:p>
            <a:pPr marL="603250" indent="-595313">
              <a:lnSpc>
                <a:spcPct val="90000"/>
              </a:lnSpc>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400" b="1" dirty="0">
                <a:solidFill>
                  <a:schemeClr val="tx1"/>
                </a:solidFill>
                <a:latin typeface="Comic Sans MS" panose="030F0902030302020204" pitchFamily="66" charset="0"/>
              </a:rPr>
              <a:t>Seni Venosi </a:t>
            </a:r>
            <a:endParaRPr lang="it-IT" altLang="it-IT" sz="24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239266" y="357510"/>
            <a:ext cx="8662291" cy="73704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DIFFUSIONE DEL</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LIQUIDO CEREBRO-SPINALE (LCS)</a:t>
            </a:r>
          </a:p>
        </p:txBody>
      </p:sp>
      <p:sp>
        <p:nvSpPr>
          <p:cNvPr id="35842" name="Rectangle 2"/>
          <p:cNvSpPr>
            <a:spLocks noGrp="1" noChangeArrowheads="1"/>
          </p:cNvSpPr>
          <p:nvPr>
            <p:ph type="body" idx="4294967295"/>
          </p:nvPr>
        </p:nvSpPr>
        <p:spPr>
          <a:xfrm>
            <a:off x="105916" y="1124744"/>
            <a:ext cx="8928992" cy="5616624"/>
          </a:xfrm>
          <a:ln/>
        </p:spPr>
        <p:txBody>
          <a:bodyPr/>
          <a:lstStyle/>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dirty="0"/>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Il LCS diffonde passivamente attraverso la membrana </a:t>
            </a:r>
            <a:r>
              <a:rPr lang="it-IT" altLang="it-IT" sz="2800" b="1" dirty="0" err="1">
                <a:solidFill>
                  <a:schemeClr val="tx1"/>
                </a:solidFill>
                <a:latin typeface="Chalkboard SE" panose="03050602040202020205" pitchFamily="66" charset="77"/>
              </a:rPr>
              <a:t>glio</a:t>
            </a:r>
            <a:r>
              <a:rPr lang="it-IT" altLang="it-IT" sz="2800" b="1" dirty="0">
                <a:solidFill>
                  <a:schemeClr val="tx1"/>
                </a:solidFill>
                <a:latin typeface="Chalkboard SE" panose="03050602040202020205" pitchFamily="66" charset="77"/>
              </a:rPr>
              <a:t>-ependimale che riveste i ventricoli encefalici</a:t>
            </a:r>
          </a:p>
          <a:p>
            <a:pPr marL="609600" indent="-593725">
              <a:lnSpc>
                <a:spcPct val="80000"/>
              </a:lnSpc>
              <a:spcBef>
                <a:spcPts val="600"/>
              </a:spcBef>
              <a:buClr>
                <a:schemeClr val="tx1">
                  <a:lumMod val="95000"/>
                  <a:lumOff val="5000"/>
                </a:schemeClr>
              </a:buClr>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b="1" dirty="0">
              <a:solidFill>
                <a:schemeClr val="tx1"/>
              </a:solidFill>
              <a:latin typeface="Chalkboard SE" panose="03050602040202020205" pitchFamily="66" charset="77"/>
            </a:endParaRPr>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Raggiunge lo spazio extracellulare nel tessuto nervoso encefalico contribuendo alla formazione del liquido extracellulare (che origina anche dai capillari sanguiferi)</a:t>
            </a:r>
          </a:p>
          <a:p>
            <a:pPr marL="609600" indent="-593725">
              <a:lnSpc>
                <a:spcPct val="80000"/>
              </a:lnSpc>
              <a:spcBef>
                <a:spcPts val="600"/>
              </a:spcBef>
              <a:buClr>
                <a:schemeClr val="tx1">
                  <a:lumMod val="95000"/>
                  <a:lumOff val="5000"/>
                </a:schemeClr>
              </a:buClr>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b="1" dirty="0">
              <a:solidFill>
                <a:schemeClr val="tx1"/>
              </a:solidFill>
              <a:latin typeface="Chalkboard SE" panose="03050602040202020205" pitchFamily="66" charset="77"/>
            </a:endParaRPr>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Attraversa la membrana </a:t>
            </a:r>
            <a:r>
              <a:rPr lang="it-IT" altLang="it-IT" sz="2800" b="1" dirty="0" err="1">
                <a:solidFill>
                  <a:schemeClr val="tx1"/>
                </a:solidFill>
                <a:latin typeface="Chalkboard SE" panose="03050602040202020205" pitchFamily="66" charset="77"/>
              </a:rPr>
              <a:t>glio</a:t>
            </a:r>
            <a:r>
              <a:rPr lang="it-IT" altLang="it-IT" sz="2800" b="1" dirty="0">
                <a:solidFill>
                  <a:schemeClr val="tx1"/>
                </a:solidFill>
                <a:latin typeface="Chalkboard SE" panose="03050602040202020205" pitchFamily="66" charset="77"/>
              </a:rPr>
              <a:t>-piale</a:t>
            </a:r>
          </a:p>
          <a:p>
            <a:pPr marL="603250" indent="-595313">
              <a:lnSpc>
                <a:spcPct val="8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Raggiunge lo spazio subaracnoidale</a:t>
            </a:r>
          </a:p>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500" b="1" dirty="0">
              <a:solidFill>
                <a:schemeClr val="tx1"/>
              </a:solidFill>
              <a:latin typeface="Chalkboard SE" panose="03050602040202020205" pitchFamily="66" charset="77"/>
            </a:endParaRPr>
          </a:p>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500" b="1" dirty="0">
                <a:solidFill>
                  <a:schemeClr val="tx1"/>
                </a:solidFill>
                <a:latin typeface="Chalkboard SE" panose="03050602040202020205" pitchFamily="66" charset="77"/>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68313" y="0"/>
            <a:ext cx="8675687" cy="1196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dirty="0">
                <a:solidFill>
                  <a:schemeClr val="tx1"/>
                </a:solidFill>
                <a:latin typeface="Gurmukhi MN" panose="02020600050405020304" pitchFamily="18" charset="0"/>
                <a:cs typeface="Gurmukhi MN" panose="02020600050405020304" pitchFamily="18" charset="0"/>
              </a:rPr>
              <a:t>CIRCOLAZIONE  LIQUORALE</a:t>
            </a:r>
          </a:p>
        </p:txBody>
      </p:sp>
      <p:pic>
        <p:nvPicPr>
          <p:cNvPr id="31746"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1385888"/>
            <a:ext cx="4521200" cy="5472112"/>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4511675" y="1341438"/>
            <a:ext cx="4632325" cy="55165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179512" y="-23604"/>
            <a:ext cx="8458200"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EMATO-ENCEFALICA</a:t>
            </a:r>
          </a:p>
        </p:txBody>
      </p:sp>
      <p:sp>
        <p:nvSpPr>
          <p:cNvPr id="36866" name="Rectangle 2"/>
          <p:cNvSpPr>
            <a:spLocks noGrp="1" noChangeArrowheads="1"/>
          </p:cNvSpPr>
          <p:nvPr>
            <p:ph type="body" idx="4294967295"/>
          </p:nvPr>
        </p:nvSpPr>
        <p:spPr>
          <a:xfrm>
            <a:off x="212263" y="1052736"/>
            <a:ext cx="8964488" cy="5589240"/>
          </a:xfrm>
          <a:ln/>
        </p:spPr>
        <p:txBody>
          <a:bodyPr/>
          <a:lstStyle/>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La cosiddetta BARRIERA EMATO-ENCEFALICA è una struttura costituita da:</a:t>
            </a:r>
          </a:p>
          <a:p>
            <a:pPr marL="593725" indent="-593725">
              <a:buClr>
                <a:schemeClr val="tx1">
                  <a:lumMod val="95000"/>
                  <a:lumOff val="5000"/>
                </a:schemeClr>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Barriera Sangue-LCS (Liquido Cerebro-Spinale) ossia la </a:t>
            </a:r>
            <a:r>
              <a:rPr lang="it-IT" altLang="it-IT" sz="2600" b="1" i="1" dirty="0">
                <a:solidFill>
                  <a:schemeClr val="tx1"/>
                </a:solidFill>
                <a:latin typeface="Chalkboard SE" panose="03050602040202020205" pitchFamily="66" charset="77"/>
              </a:rPr>
              <a:t>BARRIERA EMATOLIQUORALE</a:t>
            </a:r>
          </a:p>
          <a:p>
            <a:pPr marL="0" indent="0">
              <a:buClr>
                <a:schemeClr val="tx1">
                  <a:lumMod val="95000"/>
                  <a:lumOff val="5000"/>
                </a:schemeClr>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endParaRPr lang="it-IT" altLang="it-IT" sz="2600" b="1" dirty="0">
              <a:solidFill>
                <a:schemeClr val="tx1"/>
              </a:solidFill>
              <a:latin typeface="Chalkboard SE" panose="03050602040202020205" pitchFamily="66" charset="77"/>
            </a:endParaRPr>
          </a:p>
          <a:p>
            <a:pPr marL="593725" indent="-593725">
              <a:buClr>
                <a:schemeClr val="tx1">
                  <a:lumMod val="95000"/>
                  <a:lumOff val="5000"/>
                </a:schemeClr>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Barriera Sangue-LEC (Liquido Extracellulare)</a:t>
            </a:r>
          </a:p>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600" b="1" dirty="0">
                <a:solidFill>
                  <a:schemeClr val="tx1"/>
                </a:solidFill>
                <a:latin typeface="Chalkboard SE" panose="03050602040202020205" pitchFamily="66" charset="77"/>
              </a:rPr>
              <a:t>Nel suo complesso, questo dispositivo seleziona il passaggio, in base alle loro dimensioni, di molecole con caratteristiche idrofile. Le molecole lipofile, invece, diffondono comunque, secondo gradiente di concentrazione.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1"/>
          <p:cNvSpPr>
            <a:spLocks noGrp="1" noChangeArrowheads="1"/>
          </p:cNvSpPr>
          <p:nvPr>
            <p:ph type="subTitle"/>
          </p:nvPr>
        </p:nvSpPr>
        <p:spPr>
          <a:xfrm>
            <a:off x="611560" y="908720"/>
            <a:ext cx="7992888" cy="6630443"/>
          </a:xfrm>
          <a:ln/>
        </p:spPr>
        <p:txBody>
          <a:bodyPr anchor="t"/>
          <a:lstStyle/>
          <a:p>
            <a:pPr marL="533400" indent="-517525" algn="l">
              <a:lnSpc>
                <a:spcPct val="90000"/>
              </a:lnSpc>
              <a:spcBef>
                <a:spcPts val="6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La BARRIERA SANGUE-LCS  è situata nell'ependima specializzato che riveste i plessi corioidei. </a:t>
            </a: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800" b="1" dirty="0">
              <a:solidFill>
                <a:schemeClr val="tx1"/>
              </a:solidFill>
              <a:latin typeface="Comic Sans MS" panose="030F0902030302020204" pitchFamily="66" charset="0"/>
            </a:endParaRP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Le cellule ependimali si rapportano fra loro da tight </a:t>
            </a:r>
            <a:r>
              <a:rPr lang="it-IT" altLang="it-IT" sz="2800" b="1" dirty="0" err="1">
                <a:solidFill>
                  <a:schemeClr val="tx1"/>
                </a:solidFill>
                <a:latin typeface="Comic Sans MS" panose="030F0902030302020204" pitchFamily="66" charset="0"/>
              </a:rPr>
              <a:t>junction</a:t>
            </a:r>
            <a:r>
              <a:rPr lang="it-IT" altLang="it-IT" sz="2800" b="1" dirty="0">
                <a:solidFill>
                  <a:schemeClr val="tx1"/>
                </a:solidFill>
                <a:latin typeface="Comic Sans MS" panose="030F0902030302020204" pitchFamily="66" charset="0"/>
              </a:rPr>
              <a:t> (giunzioni strette, </a:t>
            </a:r>
            <a:r>
              <a:rPr lang="it-IT" altLang="it-IT" sz="2800" b="1" dirty="0" err="1">
                <a:solidFill>
                  <a:schemeClr val="tx1"/>
                </a:solidFill>
                <a:latin typeface="Comic Sans MS" panose="030F0902030302020204" pitchFamily="66" charset="0"/>
              </a:rPr>
              <a:t>zonulae</a:t>
            </a:r>
            <a:r>
              <a:rPr lang="it-IT" altLang="it-IT" sz="2800" b="1" dirty="0">
                <a:solidFill>
                  <a:schemeClr val="tx1"/>
                </a:solidFill>
                <a:latin typeface="Comic Sans MS" panose="030F0902030302020204" pitchFamily="66" charset="0"/>
              </a:rPr>
              <a:t> </a:t>
            </a:r>
            <a:r>
              <a:rPr lang="it-IT" altLang="it-IT" sz="2800" b="1" dirty="0" err="1">
                <a:solidFill>
                  <a:schemeClr val="tx1"/>
                </a:solidFill>
                <a:latin typeface="Comic Sans MS" panose="030F0902030302020204" pitchFamily="66" charset="0"/>
              </a:rPr>
              <a:t>occludentes</a:t>
            </a:r>
            <a:r>
              <a:rPr lang="it-IT" altLang="it-IT" sz="2800" b="1" dirty="0">
                <a:solidFill>
                  <a:schemeClr val="tx1"/>
                </a:solidFill>
                <a:latin typeface="Comic Sans MS" panose="030F0902030302020204" pitchFamily="66" charset="0"/>
              </a:rPr>
              <a:t>).</a:t>
            </a: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800" b="1" dirty="0">
              <a:solidFill>
                <a:schemeClr val="tx1"/>
              </a:solidFill>
              <a:latin typeface="Comic Sans MS" panose="030F0902030302020204" pitchFamily="66" charset="0"/>
            </a:endParaRP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 Questa sorta di cinture </a:t>
            </a:r>
            <a:r>
              <a:rPr lang="it-IT" altLang="it-IT" sz="2800" b="1" dirty="0" err="1">
                <a:solidFill>
                  <a:schemeClr val="tx1"/>
                </a:solidFill>
                <a:latin typeface="Comic Sans MS" panose="030F0902030302020204" pitchFamily="66" charset="0"/>
              </a:rPr>
              <a:t>pericellulari</a:t>
            </a:r>
            <a:r>
              <a:rPr lang="it-IT" altLang="it-IT" sz="2800" b="1" dirty="0">
                <a:solidFill>
                  <a:schemeClr val="tx1"/>
                </a:solidFill>
                <a:latin typeface="Comic Sans MS" panose="030F0902030302020204" pitchFamily="66" charset="0"/>
              </a:rPr>
              <a:t> di fusione di membrana rappresentano la vera sede della barriera, mentre i capillari del microcircolo sono fenestrati</a:t>
            </a:r>
          </a:p>
        </p:txBody>
      </p:sp>
      <p:sp>
        <p:nvSpPr>
          <p:cNvPr id="38914" name="Rectangle 2"/>
          <p:cNvSpPr>
            <a:spLocks noChangeArrowheads="1"/>
          </p:cNvSpPr>
          <p:nvPr/>
        </p:nvSpPr>
        <p:spPr bwMode="auto">
          <a:xfrm>
            <a:off x="0" y="260351"/>
            <a:ext cx="9144000" cy="43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b="1" dirty="0">
                <a:solidFill>
                  <a:schemeClr val="tx1"/>
                </a:solidFill>
                <a:latin typeface="Gurmukhi MN" panose="02020600050405020304" pitchFamily="18" charset="0"/>
                <a:cs typeface="Gurmukhi MN" panose="02020600050405020304" pitchFamily="18" charset="0"/>
              </a:rPr>
              <a:t>BARRIERA SANGUE - LCS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0" y="1"/>
            <a:ext cx="9144000" cy="83671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sangue – LCE (Liquido Extracellulare)</a:t>
            </a:r>
          </a:p>
        </p:txBody>
      </p:sp>
      <p:sp>
        <p:nvSpPr>
          <p:cNvPr id="39938" name="Rectangle 2"/>
          <p:cNvSpPr>
            <a:spLocks noGrp="1" noChangeArrowheads="1"/>
          </p:cNvSpPr>
          <p:nvPr>
            <p:ph type="subTitle" idx="4294967295"/>
          </p:nvPr>
        </p:nvSpPr>
        <p:spPr bwMode="auto">
          <a:xfrm>
            <a:off x="107504" y="1124744"/>
            <a:ext cx="8928991" cy="56166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400" dirty="0">
              <a:solidFill>
                <a:schemeClr val="tx1"/>
              </a:solidFill>
            </a:endParaRPr>
          </a:p>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La barriera sangue-LCE risiede nei Microcircoli del SNC : </a:t>
            </a:r>
          </a:p>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b="1" dirty="0">
              <a:solidFill>
                <a:schemeClr val="tx1"/>
              </a:solidFill>
              <a:latin typeface="Comic Sans MS" panose="030F0902030302020204" pitchFamily="66" charset="0"/>
            </a:endParaRPr>
          </a:p>
          <a:p>
            <a:pPr marL="603250" indent="-595313">
              <a:lnSpc>
                <a:spcPct val="9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Le cellule endoteliali sono collegate da  </a:t>
            </a:r>
            <a:r>
              <a:rPr lang="it-IT" altLang="it-IT" b="1" i="1" dirty="0">
                <a:solidFill>
                  <a:schemeClr val="tx1"/>
                </a:solidFill>
                <a:latin typeface="Comic Sans MS" panose="030F0902030302020204" pitchFamily="66" charset="0"/>
              </a:rPr>
              <a:t>tight </a:t>
            </a:r>
            <a:r>
              <a:rPr lang="it-IT" altLang="it-IT" b="1" i="1" dirty="0" err="1">
                <a:solidFill>
                  <a:schemeClr val="tx1"/>
                </a:solidFill>
                <a:latin typeface="Comic Sans MS" panose="030F0902030302020204" pitchFamily="66" charset="0"/>
              </a:rPr>
              <a:t>junction</a:t>
            </a:r>
            <a:r>
              <a:rPr lang="it-IT" altLang="it-IT" b="1" i="1" dirty="0">
                <a:solidFill>
                  <a:schemeClr val="tx1"/>
                </a:solidFill>
                <a:latin typeface="Comic Sans MS" panose="030F0902030302020204" pitchFamily="66" charset="0"/>
              </a:rPr>
              <a:t> (giunzioni strette, </a:t>
            </a:r>
            <a:r>
              <a:rPr lang="it-IT" altLang="it-IT" b="1" i="1" dirty="0" err="1">
                <a:solidFill>
                  <a:schemeClr val="tx1"/>
                </a:solidFill>
                <a:latin typeface="Comic Sans MS" panose="030F0902030302020204" pitchFamily="66" charset="0"/>
              </a:rPr>
              <a:t>zonulae</a:t>
            </a:r>
            <a:r>
              <a:rPr lang="it-IT" altLang="it-IT" b="1" i="1" dirty="0">
                <a:solidFill>
                  <a:schemeClr val="tx1"/>
                </a:solidFill>
                <a:latin typeface="Comic Sans MS" panose="030F0902030302020204" pitchFamily="66" charset="0"/>
              </a:rPr>
              <a:t> </a:t>
            </a:r>
            <a:r>
              <a:rPr lang="it-IT" altLang="it-IT" b="1" i="1" dirty="0" err="1">
                <a:solidFill>
                  <a:schemeClr val="tx1"/>
                </a:solidFill>
                <a:latin typeface="Comic Sans MS" panose="030F0902030302020204" pitchFamily="66" charset="0"/>
              </a:rPr>
              <a:t>occludentes</a:t>
            </a:r>
            <a:r>
              <a:rPr lang="it-IT" altLang="it-IT" b="1" i="1" dirty="0">
                <a:solidFill>
                  <a:schemeClr val="tx1"/>
                </a:solidFill>
                <a:latin typeface="Comic Sans MS" panose="030F0902030302020204" pitchFamily="66" charset="0"/>
              </a:rPr>
              <a:t>)</a:t>
            </a:r>
            <a:r>
              <a:rPr lang="it-IT" altLang="it-IT" b="1" dirty="0">
                <a:solidFill>
                  <a:schemeClr val="tx1"/>
                </a:solidFill>
                <a:latin typeface="Comic Sans MS" panose="030F0902030302020204" pitchFamily="66" charset="0"/>
              </a:rPr>
              <a:t>.</a:t>
            </a:r>
          </a:p>
          <a:p>
            <a:pPr marL="7937" indent="0">
              <a:lnSpc>
                <a:spcPct val="90000"/>
              </a:lnSpc>
              <a:spcBef>
                <a:spcPts val="600"/>
              </a:spcBef>
              <a:buClr>
                <a:schemeClr val="tx1">
                  <a:lumMod val="95000"/>
                  <a:lumOff val="5000"/>
                </a:schemeClr>
              </a:buCl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b="1" dirty="0">
              <a:solidFill>
                <a:schemeClr val="tx1"/>
              </a:solidFill>
              <a:latin typeface="Comic Sans MS" panose="030F0902030302020204" pitchFamily="66" charset="0"/>
            </a:endParaRPr>
          </a:p>
          <a:p>
            <a:pPr marL="603250" indent="-595313">
              <a:lnSpc>
                <a:spcPct val="90000"/>
              </a:lnSpc>
              <a:spcBef>
                <a:spcPts val="600"/>
              </a:spcBef>
              <a:buClr>
                <a:schemeClr val="tx1">
                  <a:lumMod val="95000"/>
                  <a:lumOff val="5000"/>
                </a:schemeClr>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L'endotelio non è fenestrato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D9C80-92DC-7146-B338-C9E5D3F804D3}"/>
              </a:ext>
            </a:extLst>
          </p:cNvPr>
          <p:cNvSpPr>
            <a:spLocks noGrp="1"/>
          </p:cNvSpPr>
          <p:nvPr>
            <p:ph type="title"/>
          </p:nvPr>
        </p:nvSpPr>
        <p:spPr>
          <a:xfrm>
            <a:off x="0" y="0"/>
            <a:ext cx="9144000" cy="924148"/>
          </a:xfrm>
        </p:spPr>
        <p:txBody>
          <a:bodyPr/>
          <a:lstStyle/>
          <a:p>
            <a:r>
              <a:rPr lang="it-IT" sz="3200" dirty="0">
                <a:solidFill>
                  <a:schemeClr val="tx1"/>
                </a:solidFill>
                <a:latin typeface="Gurmukhi MN" panose="02020600050405020304" pitchFamily="18" charset="0"/>
                <a:cs typeface="Gurmukhi MN" panose="02020600050405020304" pitchFamily="18" charset="0"/>
              </a:rPr>
              <a:t>ORGANOGENESI del SISTEMA NERVOSO</a:t>
            </a:r>
          </a:p>
        </p:txBody>
      </p:sp>
      <p:sp>
        <p:nvSpPr>
          <p:cNvPr id="3" name="Segnaposto contenuto 2">
            <a:extLst>
              <a:ext uri="{FF2B5EF4-FFF2-40B4-BE49-F238E27FC236}">
                <a16:creationId xmlns:a16="http://schemas.microsoft.com/office/drawing/2014/main" id="{EFC623EF-9513-9048-8146-2DEDCB6EBC89}"/>
              </a:ext>
            </a:extLst>
          </p:cNvPr>
          <p:cNvSpPr>
            <a:spLocks noGrp="1"/>
          </p:cNvSpPr>
          <p:nvPr>
            <p:ph idx="1"/>
          </p:nvPr>
        </p:nvSpPr>
        <p:spPr>
          <a:xfrm>
            <a:off x="107504" y="1124744"/>
            <a:ext cx="8928992" cy="5733256"/>
          </a:xfrm>
        </p:spPr>
        <p:txBody>
          <a:bodyPr/>
          <a:lstStyle/>
          <a:p>
            <a:r>
              <a:rPr lang="it-IT" sz="2800" dirty="0">
                <a:solidFill>
                  <a:schemeClr val="tx1"/>
                </a:solidFill>
                <a:latin typeface="Copperplate Gothic Bold" panose="020E0705020206020404" pitchFamily="34" charset="77"/>
              </a:rPr>
              <a:t>Il SISTEMA NERVOSO ha origine dal foglietto embrionale </a:t>
            </a:r>
            <a:r>
              <a:rPr lang="it-IT" sz="2800" dirty="0" err="1">
                <a:solidFill>
                  <a:schemeClr val="tx1"/>
                </a:solidFill>
                <a:latin typeface="Copperplate Gothic Bold" panose="020E0705020206020404" pitchFamily="34" charset="77"/>
              </a:rPr>
              <a:t>piu’</a:t>
            </a:r>
            <a:r>
              <a:rPr lang="it-IT" sz="2800" dirty="0">
                <a:solidFill>
                  <a:schemeClr val="tx1"/>
                </a:solidFill>
                <a:latin typeface="Copperplate Gothic Bold" panose="020E0705020206020404" pitchFamily="34" charset="77"/>
              </a:rPr>
              <a:t> esterno (ECTODERMA)</a:t>
            </a:r>
          </a:p>
          <a:p>
            <a:r>
              <a:rPr lang="it-IT" sz="2800" dirty="0">
                <a:solidFill>
                  <a:schemeClr val="tx1"/>
                </a:solidFill>
                <a:latin typeface="Copperplate Gothic Bold" panose="020E0705020206020404" pitchFamily="34" charset="77"/>
              </a:rPr>
              <a:t>Esso da’ origine, dapprima, alla DOCCIA NEURALE, che successivamente si chiude a formare il TUBO NEURALE in vicinanza della Corda Dorsale </a:t>
            </a:r>
          </a:p>
          <a:p>
            <a:r>
              <a:rPr lang="it-IT" sz="2800" dirty="0">
                <a:solidFill>
                  <a:schemeClr val="tx1"/>
                </a:solidFill>
                <a:latin typeface="Copperplate Gothic Bold" panose="020E0705020206020404" pitchFamily="34" charset="77"/>
              </a:rPr>
              <a:t>Dal Tubo Neurale si vengono poi a formare, nella sua porzione </a:t>
            </a:r>
            <a:r>
              <a:rPr lang="it-IT" sz="2800" dirty="0" err="1">
                <a:solidFill>
                  <a:schemeClr val="tx1"/>
                </a:solidFill>
                <a:latin typeface="Copperplate Gothic Bold" panose="020E0705020206020404" pitchFamily="34" charset="77"/>
              </a:rPr>
              <a:t>piu’</a:t>
            </a:r>
            <a:r>
              <a:rPr lang="it-IT" sz="2800" dirty="0">
                <a:solidFill>
                  <a:schemeClr val="tx1"/>
                </a:solidFill>
                <a:latin typeface="Copperplate Gothic Bold" panose="020E0705020206020404" pitchFamily="34" charset="77"/>
              </a:rPr>
              <a:t> craniale, le cosiddette VESCICOLE ENCEFALICHE, dapprima TRE e successivamente CINQUE VESCICOLE </a:t>
            </a:r>
          </a:p>
        </p:txBody>
      </p:sp>
    </p:spTree>
    <p:extLst>
      <p:ext uri="{BB962C8B-B14F-4D97-AF65-F5344CB8AC3E}">
        <p14:creationId xmlns:p14="http://schemas.microsoft.com/office/powerpoint/2010/main" val="819257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889" name="Group 1"/>
          <p:cNvGrpSpPr>
            <a:grpSpLocks/>
          </p:cNvGrpSpPr>
          <p:nvPr/>
        </p:nvGrpSpPr>
        <p:grpSpPr bwMode="auto">
          <a:xfrm>
            <a:off x="0" y="1693625"/>
            <a:ext cx="9132888" cy="4291012"/>
            <a:chOff x="0" y="855"/>
            <a:chExt cx="5753" cy="2703"/>
          </a:xfrm>
        </p:grpSpPr>
        <p:pic>
          <p:nvPicPr>
            <p:cNvPr id="37890"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855"/>
              <a:ext cx="5753" cy="2703"/>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Text Box 3"/>
            <p:cNvSpPr txBox="1">
              <a:spLocks noChangeArrowheads="1"/>
            </p:cNvSpPr>
            <p:nvPr/>
          </p:nvSpPr>
          <p:spPr bwMode="auto">
            <a:xfrm>
              <a:off x="0" y="855"/>
              <a:ext cx="5753" cy="2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37892" name="Rectangle 4"/>
          <p:cNvSpPr>
            <a:spLocks noChangeArrowheads="1"/>
          </p:cNvSpPr>
          <p:nvPr/>
        </p:nvSpPr>
        <p:spPr bwMode="auto">
          <a:xfrm>
            <a:off x="270822" y="548481"/>
            <a:ext cx="4500563"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Arial Black" panose="020B0A04020102020204" pitchFamily="34" charset="0"/>
                <a:cs typeface="Arial" panose="020B0604020202020204" pitchFamily="34" charset="0"/>
              </a:rPr>
              <a:t>Barriera sangue-liquido </a:t>
            </a:r>
            <a:br>
              <a:rPr lang="it-IT" altLang="it-IT" dirty="0">
                <a:solidFill>
                  <a:schemeClr val="tx1"/>
                </a:solidFill>
                <a:latin typeface="Arial Black" panose="020B0A04020102020204" pitchFamily="34" charset="0"/>
                <a:cs typeface="Arial" panose="020B0604020202020204" pitchFamily="34" charset="0"/>
              </a:rPr>
            </a:br>
            <a:r>
              <a:rPr lang="it-IT" altLang="it-IT" dirty="0">
                <a:solidFill>
                  <a:schemeClr val="tx1"/>
                </a:solidFill>
                <a:latin typeface="Arial Black" panose="020B0A04020102020204" pitchFamily="34" charset="0"/>
                <a:cs typeface="Arial" panose="020B0604020202020204" pitchFamily="34" charset="0"/>
              </a:rPr>
              <a:t>cerebrospinale</a:t>
            </a:r>
          </a:p>
          <a:p>
            <a:pPr algn="ctr">
              <a:buClrTx/>
              <a:buFontTx/>
              <a:buNone/>
            </a:pPr>
            <a:r>
              <a:rPr lang="it-IT" altLang="it-IT" dirty="0">
                <a:solidFill>
                  <a:schemeClr val="tx1"/>
                </a:solidFill>
                <a:latin typeface="Arial Black" panose="020B0A04020102020204" pitchFamily="34" charset="0"/>
                <a:cs typeface="Arial" panose="020B0604020202020204" pitchFamily="34" charset="0"/>
              </a:rPr>
              <a:t>(</a:t>
            </a:r>
            <a:r>
              <a:rPr lang="it-IT" altLang="it-IT" dirty="0" err="1">
                <a:solidFill>
                  <a:schemeClr val="tx1"/>
                </a:solidFill>
                <a:latin typeface="Arial Black" panose="020B0A04020102020204" pitchFamily="34" charset="0"/>
                <a:cs typeface="Arial" panose="020B0604020202020204" pitchFamily="34" charset="0"/>
              </a:rPr>
              <a:t>Emato</a:t>
            </a:r>
            <a:r>
              <a:rPr lang="it-IT" altLang="it-IT" dirty="0">
                <a:solidFill>
                  <a:schemeClr val="tx1"/>
                </a:solidFill>
                <a:latin typeface="Arial Black" panose="020B0A04020102020204" pitchFamily="34" charset="0"/>
                <a:cs typeface="Arial" panose="020B0604020202020204" pitchFamily="34" charset="0"/>
              </a:rPr>
              <a:t>-Liquorale)  </a:t>
            </a:r>
            <a:br>
              <a:rPr lang="it-IT" altLang="it-IT" dirty="0">
                <a:solidFill>
                  <a:schemeClr val="tx1"/>
                </a:solidFill>
                <a:latin typeface="Arial Black" panose="020B0A04020102020204" pitchFamily="34" charset="0"/>
                <a:cs typeface="Arial" panose="020B0604020202020204" pitchFamily="34" charset="0"/>
              </a:rPr>
            </a:br>
            <a:endParaRPr lang="it-IT" altLang="it-IT" dirty="0">
              <a:solidFill>
                <a:schemeClr val="tx1"/>
              </a:solidFill>
              <a:latin typeface="Arial Black" panose="020B0A04020102020204" pitchFamily="34" charset="0"/>
              <a:cs typeface="Arial" panose="020B0604020202020204" pitchFamily="34" charset="0"/>
            </a:endParaRPr>
          </a:p>
        </p:txBody>
      </p:sp>
      <p:sp>
        <p:nvSpPr>
          <p:cNvPr id="37893" name="Rectangle 5"/>
          <p:cNvSpPr>
            <a:spLocks noChangeArrowheads="1"/>
          </p:cNvSpPr>
          <p:nvPr/>
        </p:nvSpPr>
        <p:spPr bwMode="auto">
          <a:xfrm>
            <a:off x="5159375" y="238006"/>
            <a:ext cx="338455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Arial Black" panose="020B0A04020102020204" pitchFamily="34" charset="0"/>
                <a:cs typeface="Arial" panose="020B0604020202020204" pitchFamily="34" charset="0"/>
              </a:rPr>
              <a:t>Barriera sangue-liquido extracellulare</a:t>
            </a:r>
          </a:p>
        </p:txBody>
      </p:sp>
      <p:sp>
        <p:nvSpPr>
          <p:cNvPr id="37895" name="Oval 7"/>
          <p:cNvSpPr>
            <a:spLocks noChangeArrowheads="1"/>
          </p:cNvSpPr>
          <p:nvPr/>
        </p:nvSpPr>
        <p:spPr bwMode="auto">
          <a:xfrm>
            <a:off x="4338791" y="3429000"/>
            <a:ext cx="865187" cy="431800"/>
          </a:xfrm>
          <a:prstGeom prst="ellipse">
            <a:avLst/>
          </a:prstGeom>
          <a:noFill/>
          <a:ln w="2844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7896" name="Oval 8"/>
          <p:cNvSpPr>
            <a:spLocks noChangeArrowheads="1"/>
          </p:cNvSpPr>
          <p:nvPr/>
        </p:nvSpPr>
        <p:spPr bwMode="auto">
          <a:xfrm>
            <a:off x="4367212" y="4926251"/>
            <a:ext cx="865187" cy="431800"/>
          </a:xfrm>
          <a:prstGeom prst="ellipse">
            <a:avLst/>
          </a:prstGeom>
          <a:noFill/>
          <a:ln w="2844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88913"/>
            <a:ext cx="9144000" cy="20875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VASCOLARIZZAZIONE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SANGUIFERA</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MIDOLLO SPINALE</a:t>
            </a:r>
          </a:p>
        </p:txBody>
      </p:sp>
      <p:sp>
        <p:nvSpPr>
          <p:cNvPr id="40962" name="Rectangle 2"/>
          <p:cNvSpPr>
            <a:spLocks noGrp="1" noChangeArrowheads="1"/>
          </p:cNvSpPr>
          <p:nvPr>
            <p:ph type="subTitle" idx="4294967295"/>
          </p:nvPr>
        </p:nvSpPr>
        <p:spPr bwMode="auto">
          <a:xfrm>
            <a:off x="1371600" y="4019550"/>
            <a:ext cx="6400800" cy="1755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it-IT"/>
          </a:p>
        </p:txBody>
      </p:sp>
      <p:pic>
        <p:nvPicPr>
          <p:cNvPr id="40963" name="Picture 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2276475"/>
            <a:ext cx="4257675" cy="458152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0" y="836613"/>
            <a:ext cx="3779838" cy="1476375"/>
          </a:xfrm>
          <a:prstGeom prst="rect">
            <a:avLst/>
          </a:pr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ANTERIORI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a:t>
            </a:r>
          </a:p>
          <a:p>
            <a:pPr>
              <a:spcBef>
                <a:spcPts val="1125"/>
              </a:spcBef>
              <a:buClrTx/>
              <a:buFontTx/>
              <a:buNone/>
            </a:pPr>
            <a:r>
              <a:rPr lang="it-IT" altLang="it-IT" sz="1800" b="1" dirty="0">
                <a:solidFill>
                  <a:schemeClr val="tx1"/>
                </a:solidFill>
              </a:rPr>
              <a:t>ARTERIA SPINALE ANTERIORE</a:t>
            </a:r>
          </a:p>
        </p:txBody>
      </p:sp>
      <p:sp>
        <p:nvSpPr>
          <p:cNvPr id="41986" name="Text Box 2"/>
          <p:cNvSpPr txBox="1">
            <a:spLocks noChangeArrowheads="1"/>
          </p:cNvSpPr>
          <p:nvPr/>
        </p:nvSpPr>
        <p:spPr bwMode="auto">
          <a:xfrm>
            <a:off x="0" y="3789363"/>
            <a:ext cx="3779838" cy="1751012"/>
          </a:xfrm>
          <a:prstGeom prst="rect">
            <a:avLst/>
          </a:prstGeom>
          <a:noFill/>
          <a:ln w="2844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POSTERIORI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 le </a:t>
            </a:r>
          </a:p>
          <a:p>
            <a:pPr algn="ctr">
              <a:spcBef>
                <a:spcPts val="1125"/>
              </a:spcBef>
              <a:buClrTx/>
              <a:buFontTx/>
              <a:buNone/>
            </a:pPr>
            <a:r>
              <a:rPr lang="it-IT" altLang="it-IT" sz="1800" b="1" dirty="0">
                <a:solidFill>
                  <a:schemeClr val="tx1"/>
                </a:solidFill>
              </a:rPr>
              <a:t>DUE ARTERIE SPINALI POSTERIORI</a:t>
            </a:r>
          </a:p>
        </p:txBody>
      </p:sp>
      <p:pic>
        <p:nvPicPr>
          <p:cNvPr id="41987" name="Picture 3"/>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3870325" y="0"/>
            <a:ext cx="5273675" cy="6858000"/>
          </a:xfrm>
          <a:prstGeom prst="rect">
            <a:avLst/>
          </a:prstGeom>
          <a:noFill/>
          <a:ln>
            <a:noFill/>
          </a:ln>
          <a:effectLst/>
          <a:extLst>
            <a:ext uri="{909E8E84-426E-40DD-AFC4-6F175D3DCCD1}">
              <a14:hiddenFill xmlns:a14="http://schemas.microsoft.com/office/drawing/2010/main">
                <a:blipFill dpi="0" rotWithShape="0">
                  <a:blip>
                    <a:lum bright="-6000"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Line 4"/>
          <p:cNvSpPr>
            <a:spLocks noChangeShapeType="1"/>
          </p:cNvSpPr>
          <p:nvPr/>
        </p:nvSpPr>
        <p:spPr bwMode="auto">
          <a:xfrm>
            <a:off x="3635375" y="2205038"/>
            <a:ext cx="1657350" cy="215900"/>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89" name="Line 5"/>
          <p:cNvSpPr>
            <a:spLocks noChangeShapeType="1"/>
          </p:cNvSpPr>
          <p:nvPr/>
        </p:nvSpPr>
        <p:spPr bwMode="auto">
          <a:xfrm flipV="1">
            <a:off x="3276600" y="3203575"/>
            <a:ext cx="4248150" cy="19637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90" name="Line 6"/>
          <p:cNvSpPr>
            <a:spLocks noChangeShapeType="1"/>
          </p:cNvSpPr>
          <p:nvPr/>
        </p:nvSpPr>
        <p:spPr bwMode="auto">
          <a:xfrm flipV="1">
            <a:off x="3276600" y="3635375"/>
            <a:ext cx="4391025" cy="15319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907AFEC-B9C3-A643-A448-174B15B6BA74}"/>
              </a:ext>
            </a:extLst>
          </p:cNvPr>
          <p:cNvSpPr>
            <a:spLocks noGrp="1"/>
          </p:cNvSpPr>
          <p:nvPr>
            <p:ph type="title"/>
          </p:nvPr>
        </p:nvSpPr>
        <p:spPr>
          <a:xfrm>
            <a:off x="107504" y="188640"/>
            <a:ext cx="9036496" cy="712341"/>
          </a:xfrm>
        </p:spPr>
        <p:txBody>
          <a:bodyPr/>
          <a:lstStyle/>
          <a:p>
            <a:r>
              <a:rPr lang="it-IT" sz="3200" b="1" dirty="0">
                <a:solidFill>
                  <a:schemeClr val="tx1"/>
                </a:solidFill>
                <a:latin typeface="Gurmukhi MN" panose="02020600050405020304" pitchFamily="18" charset="0"/>
                <a:cs typeface="Gurmukhi MN" panose="02020600050405020304" pitchFamily="18" charset="0"/>
              </a:rPr>
              <a:t>VASCOLARIZZAZIONE ARTERIOSA del MIDOLLO SPINALE</a:t>
            </a:r>
          </a:p>
        </p:txBody>
      </p:sp>
      <p:sp>
        <p:nvSpPr>
          <p:cNvPr id="6" name="Segnaposto contenuto 5">
            <a:extLst>
              <a:ext uri="{FF2B5EF4-FFF2-40B4-BE49-F238E27FC236}">
                <a16:creationId xmlns:a16="http://schemas.microsoft.com/office/drawing/2014/main" id="{27837B98-3500-D64E-AAF4-D283BF665610}"/>
              </a:ext>
            </a:extLst>
          </p:cNvPr>
          <p:cNvSpPr>
            <a:spLocks noGrp="1"/>
          </p:cNvSpPr>
          <p:nvPr>
            <p:ph idx="1"/>
          </p:nvPr>
        </p:nvSpPr>
        <p:spPr>
          <a:xfrm>
            <a:off x="395536" y="1124744"/>
            <a:ext cx="8748464" cy="5616623"/>
          </a:xfrm>
        </p:spPr>
        <p:txBody>
          <a:bodyPr/>
          <a:lstStyle/>
          <a:p>
            <a:r>
              <a:rPr lang="it-IT" sz="2600" dirty="0">
                <a:solidFill>
                  <a:schemeClr val="tx1"/>
                </a:solidFill>
                <a:latin typeface="Comic Sans MS" panose="030F0902030302020204" pitchFamily="66" charset="0"/>
              </a:rPr>
              <a:t>Le ARTERIE RADICOLARI ANTERIORE e POSTERIORE derivano da:</a:t>
            </a:r>
          </a:p>
          <a:p>
            <a:endParaRPr lang="it-IT" sz="2600" dirty="0">
              <a:solidFill>
                <a:schemeClr val="tx1"/>
              </a:solidFill>
              <a:latin typeface="Comic Sans MS" panose="030F0902030302020204" pitchFamily="66" charset="0"/>
            </a:endParaRPr>
          </a:p>
          <a:p>
            <a:pPr marL="457200" indent="-457200">
              <a:buFontTx/>
              <a:buChar char="-"/>
            </a:pPr>
            <a:r>
              <a:rPr lang="it-IT" sz="2600" dirty="0">
                <a:solidFill>
                  <a:schemeClr val="tx1"/>
                </a:solidFill>
                <a:latin typeface="Comic Sans MS" panose="030F0902030302020204" pitchFamily="66" charset="0"/>
              </a:rPr>
              <a:t>ARTERIE VERTEBRALI per la zona cervicale;</a:t>
            </a:r>
          </a:p>
          <a:p>
            <a:pPr marL="457200" indent="-457200">
              <a:buFontTx/>
              <a:buChar char="-"/>
            </a:pPr>
            <a:r>
              <a:rPr lang="it-IT" sz="2600" dirty="0">
                <a:solidFill>
                  <a:schemeClr val="tx1"/>
                </a:solidFill>
                <a:latin typeface="Comic Sans MS" panose="030F0902030302020204" pitchFamily="66" charset="0"/>
              </a:rPr>
              <a:t>ARTERIE INTERCOSTALI per la zona toracica;</a:t>
            </a:r>
          </a:p>
          <a:p>
            <a:pPr marL="457200" indent="-457200">
              <a:buFontTx/>
              <a:buChar char="-"/>
            </a:pPr>
            <a:r>
              <a:rPr lang="it-IT" sz="2600" dirty="0">
                <a:solidFill>
                  <a:schemeClr val="tx1"/>
                </a:solidFill>
                <a:latin typeface="Comic Sans MS" panose="030F0902030302020204" pitchFamily="66" charset="0"/>
              </a:rPr>
              <a:t>ARTERIE LOMBARI per la zona lombare (anche per la </a:t>
            </a:r>
            <a:r>
              <a:rPr lang="it-IT" sz="2600" dirty="0" err="1">
                <a:solidFill>
                  <a:schemeClr val="tx1"/>
                </a:solidFill>
                <a:latin typeface="Comic Sans MS" panose="030F0902030302020204" pitchFamily="66" charset="0"/>
              </a:rPr>
              <a:t>Cauda</a:t>
            </a:r>
            <a:r>
              <a:rPr lang="it-IT" sz="2600" dirty="0">
                <a:solidFill>
                  <a:schemeClr val="tx1"/>
                </a:solidFill>
                <a:latin typeface="Comic Sans MS" panose="030F0902030302020204" pitchFamily="66" charset="0"/>
              </a:rPr>
              <a:t> Equina, che comunque è SNP).</a:t>
            </a:r>
          </a:p>
          <a:p>
            <a:pPr marL="0" indent="0"/>
            <a:endParaRPr lang="it-IT" sz="2600" dirty="0">
              <a:solidFill>
                <a:schemeClr val="tx1"/>
              </a:solidFill>
              <a:latin typeface="Comic Sans MS" panose="030F0902030302020204" pitchFamily="66" charset="0"/>
            </a:endParaRPr>
          </a:p>
          <a:p>
            <a:pPr marL="0" indent="0"/>
            <a:r>
              <a:rPr lang="it-IT" sz="2600" dirty="0">
                <a:solidFill>
                  <a:schemeClr val="tx1"/>
                </a:solidFill>
                <a:latin typeface="Comic Sans MS" panose="030F0902030302020204" pitchFamily="66" charset="0"/>
              </a:rPr>
              <a:t>Le Arterie Radicolari convergono, poi, nella ARTERIA SPINALE ANTERIORE e </a:t>
            </a:r>
            <a:r>
              <a:rPr lang="it-IT" sz="2600" dirty="0" err="1">
                <a:solidFill>
                  <a:schemeClr val="tx1"/>
                </a:solidFill>
                <a:latin typeface="Comic Sans MS" panose="030F0902030302020204" pitchFamily="66" charset="0"/>
              </a:rPr>
              <a:t>nell</a:t>
            </a:r>
            <a:r>
              <a:rPr lang="it-IT" sz="2600" dirty="0">
                <a:solidFill>
                  <a:schemeClr val="tx1"/>
                </a:solidFill>
                <a:latin typeface="Comic Sans MS" panose="030F0902030302020204" pitchFamily="66" charset="0"/>
              </a:rPr>
              <a:t> DUE ARTERIE SPINALI POSTERIORI</a:t>
            </a:r>
            <a:r>
              <a:rPr lang="it-IT" sz="2800" dirty="0">
                <a:solidFill>
                  <a:schemeClr val="tx1"/>
                </a:solidFill>
                <a:latin typeface="Comic Sans MS" panose="030F0902030302020204" pitchFamily="66" charset="0"/>
              </a:rPr>
              <a:t>.</a:t>
            </a:r>
          </a:p>
        </p:txBody>
      </p:sp>
    </p:spTree>
    <p:extLst>
      <p:ext uri="{BB962C8B-B14F-4D97-AF65-F5344CB8AC3E}">
        <p14:creationId xmlns:p14="http://schemas.microsoft.com/office/powerpoint/2010/main" val="2232976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CB09C5-E34F-1C4E-9E72-B64AECF2A7F1}"/>
              </a:ext>
            </a:extLst>
          </p:cNvPr>
          <p:cNvSpPr>
            <a:spLocks noGrp="1"/>
          </p:cNvSpPr>
          <p:nvPr>
            <p:ph type="title"/>
          </p:nvPr>
        </p:nvSpPr>
        <p:spPr>
          <a:xfrm>
            <a:off x="0" y="128589"/>
            <a:ext cx="8964488" cy="1140171"/>
          </a:xfrm>
        </p:spPr>
        <p:txBody>
          <a:bodyPr/>
          <a:lstStyle/>
          <a:p>
            <a:r>
              <a:rPr lang="it-IT" sz="3200" b="1" dirty="0">
                <a:solidFill>
                  <a:schemeClr val="tx1"/>
                </a:solidFill>
                <a:latin typeface="Gurmukhi MN" panose="02020600050405020304" pitchFamily="18" charset="0"/>
                <a:cs typeface="Gurmukhi MN" panose="02020600050405020304" pitchFamily="18" charset="0"/>
              </a:rPr>
              <a:t>DRENAGGIO VENOSO del MIDOLLO SPINALE</a:t>
            </a:r>
          </a:p>
        </p:txBody>
      </p:sp>
      <p:sp>
        <p:nvSpPr>
          <p:cNvPr id="3" name="Segnaposto contenuto 2">
            <a:extLst>
              <a:ext uri="{FF2B5EF4-FFF2-40B4-BE49-F238E27FC236}">
                <a16:creationId xmlns:a16="http://schemas.microsoft.com/office/drawing/2014/main" id="{6A283BFB-ACD0-1647-A6D0-A57CC152073A}"/>
              </a:ext>
            </a:extLst>
          </p:cNvPr>
          <p:cNvSpPr>
            <a:spLocks noGrp="1"/>
          </p:cNvSpPr>
          <p:nvPr>
            <p:ph idx="1"/>
          </p:nvPr>
        </p:nvSpPr>
        <p:spPr>
          <a:xfrm>
            <a:off x="107504" y="1268760"/>
            <a:ext cx="9036496" cy="5472608"/>
          </a:xfrm>
        </p:spPr>
        <p:txBody>
          <a:bodyPr/>
          <a:lstStyle/>
          <a:p>
            <a:r>
              <a:rPr lang="it-IT" sz="2800" dirty="0">
                <a:solidFill>
                  <a:schemeClr val="tx1"/>
                </a:solidFill>
                <a:latin typeface="Chalkboard SE" panose="03050602040202020205" pitchFamily="66" charset="77"/>
              </a:rPr>
              <a:t>Vengono a formarsi i PLESSI VENOSI INTERNO (al Canale Vertebrale) ed ESTERNO, i quali ripercorrono il decorso inverso delle Arterie afferenti.</a:t>
            </a:r>
          </a:p>
        </p:txBody>
      </p:sp>
      <p:pic>
        <p:nvPicPr>
          <p:cNvPr id="4" name="Picture 1">
            <a:extLst>
              <a:ext uri="{FF2B5EF4-FFF2-40B4-BE49-F238E27FC236}">
                <a16:creationId xmlns:a16="http://schemas.microsoft.com/office/drawing/2014/main" id="{C7644A75-C133-5C43-AF26-C2AED283F3EC}"/>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699792" y="2636912"/>
            <a:ext cx="3003798" cy="4005064"/>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5145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5435600" cy="393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Text Box 2"/>
          <p:cNvSpPr txBox="1">
            <a:spLocks noChangeArrowheads="1"/>
          </p:cNvSpPr>
          <p:nvPr/>
        </p:nvSpPr>
        <p:spPr bwMode="auto">
          <a:xfrm>
            <a:off x="0" y="333375"/>
            <a:ext cx="9144000" cy="1394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VERTEBRALE o SISTEMA VERTEBRO-BASILARE</a:t>
            </a:r>
          </a:p>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CAROTIDE (interna)</a:t>
            </a:r>
          </a:p>
        </p:txBody>
      </p:sp>
      <p:pic>
        <p:nvPicPr>
          <p:cNvPr id="44035" name="Picture 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551488" y="1916113"/>
            <a:ext cx="3592512" cy="4221162"/>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0" y="71438"/>
            <a:ext cx="9144000" cy="112531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IRRORAZIONE ARTERIOSA DEI DISTRETTI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DELL’ ENCEFALO</a:t>
            </a:r>
          </a:p>
        </p:txBody>
      </p:sp>
      <p:sp>
        <p:nvSpPr>
          <p:cNvPr id="45058" name="Rectangle 2"/>
          <p:cNvSpPr>
            <a:spLocks noGrp="1" noChangeArrowheads="1"/>
          </p:cNvSpPr>
          <p:nvPr>
            <p:ph type="body" idx="4294967295"/>
          </p:nvPr>
        </p:nvSpPr>
        <p:spPr>
          <a:xfrm>
            <a:off x="179512" y="1412776"/>
            <a:ext cx="8856984" cy="5445224"/>
          </a:xfrm>
          <a:ln/>
        </p:spPr>
        <p:txBody>
          <a:bodyPr/>
          <a:lstStyle/>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TRONCO ENCEFALICO e IL CERVELLETTO ricevono solo dal circolo posteriore (VERTEBRO-BASILARE)</a:t>
            </a:r>
          </a:p>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800" b="1" dirty="0">
              <a:solidFill>
                <a:schemeClr val="tx1"/>
              </a:solidFill>
              <a:latin typeface="Copperplate Gothic Bold" panose="020E0705020206020404" pitchFamily="34" charset="77"/>
            </a:endParaRPr>
          </a:p>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resto dell’ ENCEFALO è, invece, irrorato sia dal Sistema VERTEBRO-BASILARE (circolo posteriore), sia dal SISTEMA dell’ ARTERIA CAROTIDE INTERNA (circolo anteriore)</a:t>
            </a:r>
          </a:p>
          <a:p>
            <a:pPr marL="338138" indent="-330200">
              <a:lnSpc>
                <a:spcPct val="90000"/>
              </a:lnSpc>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0"/>
            <a:ext cx="6430962" cy="666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Text Box 2"/>
          <p:cNvSpPr txBox="1">
            <a:spLocks noChangeArrowheads="1"/>
          </p:cNvSpPr>
          <p:nvPr/>
        </p:nvSpPr>
        <p:spPr bwMode="auto">
          <a:xfrm>
            <a:off x="-252413" y="1916113"/>
            <a:ext cx="3095626" cy="285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it-IT" altLang="it-IT" b="1">
                <a:latin typeface="Arial Black" panose="020B0A04020102020204" pitchFamily="34" charset="0"/>
              </a:rPr>
              <a:t>ARTERIE DEL </a:t>
            </a:r>
          </a:p>
          <a:p>
            <a:pPr algn="ctr">
              <a:spcBef>
                <a:spcPts val="1500"/>
              </a:spcBef>
              <a:buClrTx/>
              <a:buFontTx/>
              <a:buNone/>
            </a:pPr>
            <a:r>
              <a:rPr lang="it-IT" altLang="it-IT" b="1">
                <a:latin typeface="Arial Black" panose="020B0A04020102020204" pitchFamily="34" charset="0"/>
              </a:rPr>
              <a:t>TRONCO ENCEFALICO </a:t>
            </a:r>
          </a:p>
          <a:p>
            <a:pPr algn="ctr">
              <a:spcBef>
                <a:spcPts val="1500"/>
              </a:spcBef>
              <a:buClrTx/>
              <a:buFontTx/>
              <a:buNone/>
            </a:pPr>
            <a:r>
              <a:rPr lang="it-IT" altLang="it-IT" b="1">
                <a:latin typeface="Arial Black" panose="020B0A04020102020204" pitchFamily="34" charset="0"/>
              </a:rPr>
              <a:t>E </a:t>
            </a:r>
          </a:p>
          <a:p>
            <a:pPr algn="ctr">
              <a:spcBef>
                <a:spcPts val="1500"/>
              </a:spcBef>
              <a:buClrTx/>
              <a:buFontTx/>
              <a:buNone/>
            </a:pPr>
            <a:r>
              <a:rPr lang="it-IT" altLang="it-IT" b="1">
                <a:latin typeface="Arial Black" panose="020B0A04020102020204" pitchFamily="34" charset="0"/>
              </a:rPr>
              <a:t>DEL CERVELLETTO</a:t>
            </a:r>
          </a:p>
        </p:txBody>
      </p:sp>
      <p:sp>
        <p:nvSpPr>
          <p:cNvPr id="2" name="CasellaDiTesto 1">
            <a:extLst>
              <a:ext uri="{FF2B5EF4-FFF2-40B4-BE49-F238E27FC236}">
                <a16:creationId xmlns:a16="http://schemas.microsoft.com/office/drawing/2014/main" id="{2825EF10-98E5-094B-8358-302BD6C50D2B}"/>
              </a:ext>
            </a:extLst>
          </p:cNvPr>
          <p:cNvSpPr txBox="1"/>
          <p:nvPr/>
        </p:nvSpPr>
        <p:spPr>
          <a:xfrm>
            <a:off x="-8578" y="542558"/>
            <a:ext cx="2851791" cy="5632311"/>
          </a:xfrm>
          <a:prstGeom prst="rect">
            <a:avLst/>
          </a:prstGeom>
          <a:noFill/>
        </p:spPr>
        <p:txBody>
          <a:bodyPr wrap="square" rtlCol="0">
            <a:spAutoFit/>
          </a:bodyPr>
          <a:lstStyle/>
          <a:p>
            <a:pPr algn="ctr"/>
            <a:r>
              <a:rPr lang="it-IT" b="1" dirty="0">
                <a:solidFill>
                  <a:schemeClr val="tx1"/>
                </a:solidFill>
                <a:latin typeface="Copperplate Gothic Bold" panose="020E0705020206020404" pitchFamily="34" charset="77"/>
              </a:rPr>
              <a:t>Il SISTEMA</a:t>
            </a:r>
          </a:p>
          <a:p>
            <a:pPr algn="ctr"/>
            <a:r>
              <a:rPr lang="it-IT" b="1" dirty="0">
                <a:solidFill>
                  <a:schemeClr val="tx1"/>
                </a:solidFill>
                <a:latin typeface="Copperplate Gothic Bold" panose="020E0705020206020404" pitchFamily="34" charset="77"/>
              </a:rPr>
              <a:t>VERTEBRO-BASILARE</a:t>
            </a:r>
          </a:p>
          <a:p>
            <a:pPr algn="ctr"/>
            <a:r>
              <a:rPr lang="it-IT" b="1" dirty="0">
                <a:solidFill>
                  <a:schemeClr val="tx1"/>
                </a:solidFill>
                <a:latin typeface="Copperplate Gothic Bold" panose="020E0705020206020404" pitchFamily="34" charset="77"/>
              </a:rPr>
              <a:t>È di competenza delle ARTERIE VERTEBRALI, che, attraversato il grande foro occipitale, danno luogo al TRONCO ARTERIOSO BASILARE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444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Text Box 2"/>
          <p:cNvSpPr txBox="1">
            <a:spLocks noChangeArrowheads="1"/>
          </p:cNvSpPr>
          <p:nvPr/>
        </p:nvSpPr>
        <p:spPr bwMode="auto">
          <a:xfrm>
            <a:off x="1619250" y="4868863"/>
            <a:ext cx="23764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6083"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
        <p:nvSpPr>
          <p:cNvPr id="46084" name="Rectangle 4"/>
          <p:cNvSpPr>
            <a:spLocks noGrp="1" noChangeArrowheads="1"/>
          </p:cNvSpPr>
          <p:nvPr>
            <p:ph type="title" idx="4294967295"/>
          </p:nvPr>
        </p:nvSpPr>
        <p:spPr>
          <a:xfrm>
            <a:off x="0" y="-68263"/>
            <a:ext cx="9144000" cy="9477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CIRCOLO ARTERIOSO ENCEFALICO</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di Willis</a:t>
            </a:r>
          </a:p>
        </p:txBody>
      </p:sp>
      <p:sp>
        <p:nvSpPr>
          <p:cNvPr id="46085" name="Line 5"/>
          <p:cNvSpPr>
            <a:spLocks noChangeShapeType="1"/>
          </p:cNvSpPr>
          <p:nvPr/>
        </p:nvSpPr>
        <p:spPr bwMode="auto">
          <a:xfrm flipV="1">
            <a:off x="3492500" y="2049463"/>
            <a:ext cx="1150938" cy="59848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Line 6"/>
          <p:cNvSpPr>
            <a:spLocks noChangeShapeType="1"/>
          </p:cNvSpPr>
          <p:nvPr/>
        </p:nvSpPr>
        <p:spPr bwMode="auto">
          <a:xfrm>
            <a:off x="4643438" y="2060575"/>
            <a:ext cx="865187" cy="504825"/>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Line 7"/>
          <p:cNvSpPr>
            <a:spLocks noChangeShapeType="1"/>
          </p:cNvSpPr>
          <p:nvPr/>
        </p:nvSpPr>
        <p:spPr bwMode="auto">
          <a:xfrm>
            <a:off x="3492500" y="2636838"/>
            <a:ext cx="719138" cy="792162"/>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Line 8"/>
          <p:cNvSpPr>
            <a:spLocks noChangeShapeType="1"/>
          </p:cNvSpPr>
          <p:nvPr/>
        </p:nvSpPr>
        <p:spPr bwMode="auto">
          <a:xfrm flipH="1">
            <a:off x="5137150" y="2565400"/>
            <a:ext cx="382588" cy="71913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Line 9"/>
          <p:cNvSpPr>
            <a:spLocks noChangeShapeType="1"/>
          </p:cNvSpPr>
          <p:nvPr/>
        </p:nvSpPr>
        <p:spPr bwMode="auto">
          <a:xfrm>
            <a:off x="4211638" y="3429000"/>
            <a:ext cx="1587" cy="647700"/>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Line 10"/>
          <p:cNvSpPr>
            <a:spLocks noChangeShapeType="1"/>
          </p:cNvSpPr>
          <p:nvPr/>
        </p:nvSpPr>
        <p:spPr bwMode="auto">
          <a:xfrm>
            <a:off x="5148263" y="3357563"/>
            <a:ext cx="1587" cy="71913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Line 11"/>
          <p:cNvSpPr>
            <a:spLocks noChangeShapeType="1"/>
          </p:cNvSpPr>
          <p:nvPr/>
        </p:nvSpPr>
        <p:spPr bwMode="auto">
          <a:xfrm>
            <a:off x="4211638" y="4076700"/>
            <a:ext cx="936625" cy="158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09323-E952-824B-B71E-10E9CFEC26BC}"/>
              </a:ext>
            </a:extLst>
          </p:cNvPr>
          <p:cNvSpPr>
            <a:spLocks noGrp="1"/>
          </p:cNvSpPr>
          <p:nvPr>
            <p:ph type="title"/>
          </p:nvPr>
        </p:nvSpPr>
        <p:spPr>
          <a:xfrm>
            <a:off x="0" y="128589"/>
            <a:ext cx="9144000" cy="99615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SISTEMA ARTERIOSO di WILLIS</a:t>
            </a:r>
          </a:p>
        </p:txBody>
      </p:sp>
      <p:sp>
        <p:nvSpPr>
          <p:cNvPr id="3" name="Segnaposto contenuto 2">
            <a:extLst>
              <a:ext uri="{FF2B5EF4-FFF2-40B4-BE49-F238E27FC236}">
                <a16:creationId xmlns:a16="http://schemas.microsoft.com/office/drawing/2014/main" id="{25A322DE-AE2C-6D42-B161-8F62C327030A}"/>
              </a:ext>
            </a:extLst>
          </p:cNvPr>
          <p:cNvSpPr>
            <a:spLocks noGrp="1"/>
          </p:cNvSpPr>
          <p:nvPr>
            <p:ph idx="1"/>
          </p:nvPr>
        </p:nvSpPr>
        <p:spPr>
          <a:xfrm>
            <a:off x="755576" y="908720"/>
            <a:ext cx="8136904" cy="5733254"/>
          </a:xfrm>
        </p:spPr>
        <p:txBody>
          <a:bodyPr/>
          <a:lstStyle/>
          <a:p>
            <a:r>
              <a:rPr lang="it-IT" sz="2600" dirty="0">
                <a:solidFill>
                  <a:schemeClr val="tx1"/>
                </a:solidFill>
                <a:latin typeface="Chalkboard SE" panose="03050602040202020205" pitchFamily="66" charset="77"/>
              </a:rPr>
              <a:t>È un Sistema Arterioso Anastomotico tra il Sistema della Carotide Interna ed il Sistema </a:t>
            </a:r>
            <a:r>
              <a:rPr lang="it-IT" sz="2600" dirty="0" err="1">
                <a:solidFill>
                  <a:schemeClr val="tx1"/>
                </a:solidFill>
                <a:latin typeface="Chalkboard SE" panose="03050602040202020205" pitchFamily="66" charset="77"/>
              </a:rPr>
              <a:t>Vertebro</a:t>
            </a:r>
            <a:r>
              <a:rPr lang="it-IT" sz="2600" dirty="0">
                <a:solidFill>
                  <a:schemeClr val="tx1"/>
                </a:solidFill>
                <a:latin typeface="Chalkboard SE" panose="03050602040202020205" pitchFamily="66" charset="77"/>
              </a:rPr>
              <a:t>-Basilare.</a:t>
            </a:r>
          </a:p>
          <a:p>
            <a:r>
              <a:rPr lang="it-IT" sz="2600" dirty="0">
                <a:solidFill>
                  <a:schemeClr val="tx1"/>
                </a:solidFill>
                <a:latin typeface="Chalkboard SE" panose="03050602040202020205" pitchFamily="66" charset="77"/>
              </a:rPr>
              <a:t>L’ Arteria Carotide Interna, nel Neurocranio, emette l’ ARTERIA CEREBRALE MEDIA, che prosegue con l’ ARTERIA CEREBRALE ANTERIORE, la quale, tramite l’ ARTERIA COMUNICANTE ANTERIORE, si collega alla Arteria Cerebrale Anteriore del lato opposto. </a:t>
            </a:r>
          </a:p>
          <a:p>
            <a:r>
              <a:rPr lang="it-IT" sz="2600" dirty="0">
                <a:solidFill>
                  <a:schemeClr val="tx1"/>
                </a:solidFill>
                <a:latin typeface="Chalkboard SE" panose="03050602040202020205" pitchFamily="66" charset="77"/>
              </a:rPr>
              <a:t>Dal TRONCO BASILARE si origina l’ ARTERIA CEREBRALE POSTERIORE, che, tramite la ARTERIA COMUNICANTE POSTERIORE, si collega all’ Arteria CAROTIDE INTERNA.</a:t>
            </a:r>
          </a:p>
        </p:txBody>
      </p:sp>
    </p:spTree>
    <p:extLst>
      <p:ext uri="{BB962C8B-B14F-4D97-AF65-F5344CB8AC3E}">
        <p14:creationId xmlns:p14="http://schemas.microsoft.com/office/powerpoint/2010/main" val="102307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356100" y="2436813"/>
            <a:ext cx="4787900" cy="4421187"/>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54513" cy="5300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3"/>
          <p:cNvSpPr>
            <a:spLocks noChangeArrowheads="1"/>
          </p:cNvSpPr>
          <p:nvPr/>
        </p:nvSpPr>
        <p:spPr bwMode="auto">
          <a:xfrm>
            <a:off x="5076825" y="620713"/>
            <a:ext cx="323959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FORMAZIONE DEL TUBO NEURALE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052513"/>
            <a:ext cx="8497888" cy="395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6" name="Rectangle 2"/>
          <p:cNvSpPr>
            <a:spLocks noChangeArrowheads="1"/>
          </p:cNvSpPr>
          <p:nvPr/>
        </p:nvSpPr>
        <p:spPr bwMode="auto">
          <a:xfrm>
            <a:off x="0" y="188913"/>
            <a:ext cx="91440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CIRCOLO ARTERIOSO ENCEFALICO di WILLIS </a:t>
            </a:r>
          </a:p>
        </p:txBody>
      </p:sp>
      <p:sp>
        <p:nvSpPr>
          <p:cNvPr id="47107"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446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Rectangle 2"/>
          <p:cNvSpPr>
            <a:spLocks noChangeArrowheads="1"/>
          </p:cNvSpPr>
          <p:nvPr/>
        </p:nvSpPr>
        <p:spPr bwMode="auto">
          <a:xfrm>
            <a:off x="0" y="0"/>
            <a:ext cx="91440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IRRORAZONE CORTICALE EMISFERI TELENCEFALICI</a:t>
            </a:r>
            <a:b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PROIEZIONE MEDIALE</a:t>
            </a:r>
          </a:p>
        </p:txBody>
      </p:sp>
      <p:sp>
        <p:nvSpPr>
          <p:cNvPr id="49155" name="Text Box 3"/>
          <p:cNvSpPr txBox="1">
            <a:spLocks noChangeArrowheads="1"/>
          </p:cNvSpPr>
          <p:nvPr/>
        </p:nvSpPr>
        <p:spPr bwMode="auto">
          <a:xfrm>
            <a:off x="0" y="5589588"/>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dirty="0">
                <a:solidFill>
                  <a:srgbClr val="33CC33"/>
                </a:solidFill>
                <a:latin typeface="Arial Black" panose="020B0A04020102020204" pitchFamily="34"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dirty="0">
                <a:solidFill>
                  <a:schemeClr val="accent2"/>
                </a:solidFill>
                <a:latin typeface="Arial Black" panose="020B0A04020102020204" pitchFamily="34" charset="0"/>
                <a:cs typeface="Arial" panose="020B0604020202020204" pitchFamily="34" charset="0"/>
              </a:rPr>
              <a:t>PCA: Arteria Cerebrale Posteriore</a:t>
            </a:r>
          </a:p>
        </p:txBody>
      </p:sp>
      <p:sp>
        <p:nvSpPr>
          <p:cNvPr id="49156" name="Rectangle 4"/>
          <p:cNvSpPr>
            <a:spLocks noChangeArrowheads="1"/>
          </p:cNvSpPr>
          <p:nvPr/>
        </p:nvSpPr>
        <p:spPr bwMode="auto">
          <a:xfrm>
            <a:off x="179388" y="3429000"/>
            <a:ext cx="1512887" cy="431800"/>
          </a:xfrm>
          <a:prstGeom prst="rect">
            <a:avLst/>
          </a:prstGeom>
          <a:noFill/>
          <a:ln w="3816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7" name="Rectangle 5"/>
          <p:cNvSpPr>
            <a:spLocks noChangeArrowheads="1"/>
          </p:cNvSpPr>
          <p:nvPr/>
        </p:nvSpPr>
        <p:spPr bwMode="auto">
          <a:xfrm>
            <a:off x="179388" y="2492375"/>
            <a:ext cx="1512887"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8" name="Rectangle 6"/>
          <p:cNvSpPr>
            <a:spLocks noChangeArrowheads="1"/>
          </p:cNvSpPr>
          <p:nvPr/>
        </p:nvSpPr>
        <p:spPr bwMode="auto">
          <a:xfrm>
            <a:off x="5795963" y="908050"/>
            <a:ext cx="1368425"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9" name="Rectangle 7"/>
          <p:cNvSpPr>
            <a:spLocks noChangeArrowheads="1"/>
          </p:cNvSpPr>
          <p:nvPr/>
        </p:nvSpPr>
        <p:spPr bwMode="auto">
          <a:xfrm>
            <a:off x="6588125" y="1412875"/>
            <a:ext cx="1296988" cy="287338"/>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0" name="Rectangle 8"/>
          <p:cNvSpPr>
            <a:spLocks noChangeArrowheads="1"/>
          </p:cNvSpPr>
          <p:nvPr/>
        </p:nvSpPr>
        <p:spPr bwMode="auto">
          <a:xfrm>
            <a:off x="2124075" y="4076700"/>
            <a:ext cx="576263" cy="288925"/>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1" name="Rectangle 9"/>
          <p:cNvSpPr>
            <a:spLocks noChangeArrowheads="1"/>
          </p:cNvSpPr>
          <p:nvPr/>
        </p:nvSpPr>
        <p:spPr bwMode="auto">
          <a:xfrm>
            <a:off x="2771775" y="4437063"/>
            <a:ext cx="504825" cy="360362"/>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2" name="Rectangle 10"/>
          <p:cNvSpPr>
            <a:spLocks noChangeArrowheads="1"/>
          </p:cNvSpPr>
          <p:nvPr/>
        </p:nvSpPr>
        <p:spPr bwMode="auto">
          <a:xfrm>
            <a:off x="2700338" y="4797425"/>
            <a:ext cx="1295400" cy="287338"/>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3" name="Rectangle 11"/>
          <p:cNvSpPr>
            <a:spLocks noChangeArrowheads="1"/>
          </p:cNvSpPr>
          <p:nvPr/>
        </p:nvSpPr>
        <p:spPr bwMode="auto">
          <a:xfrm>
            <a:off x="4859338" y="4797425"/>
            <a:ext cx="1225550"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4" name="Rectangle 12"/>
          <p:cNvSpPr>
            <a:spLocks noChangeArrowheads="1"/>
          </p:cNvSpPr>
          <p:nvPr/>
        </p:nvSpPr>
        <p:spPr bwMode="auto">
          <a:xfrm>
            <a:off x="7235825" y="2133600"/>
            <a:ext cx="1728788" cy="358775"/>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5" name="Rectangle 13"/>
          <p:cNvSpPr>
            <a:spLocks noChangeArrowheads="1"/>
          </p:cNvSpPr>
          <p:nvPr/>
        </p:nvSpPr>
        <p:spPr bwMode="auto">
          <a:xfrm>
            <a:off x="7380288" y="3068638"/>
            <a:ext cx="1295400" cy="360362"/>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6" name="Rectangle 14"/>
          <p:cNvSpPr>
            <a:spLocks noChangeArrowheads="1"/>
          </p:cNvSpPr>
          <p:nvPr/>
        </p:nvSpPr>
        <p:spPr bwMode="auto">
          <a:xfrm>
            <a:off x="6732588" y="4076700"/>
            <a:ext cx="1871662"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7" name="Rectangle 15"/>
          <p:cNvSpPr>
            <a:spLocks noChangeArrowheads="1"/>
          </p:cNvSpPr>
          <p:nvPr/>
        </p:nvSpPr>
        <p:spPr bwMode="auto">
          <a:xfrm>
            <a:off x="6156325" y="4437063"/>
            <a:ext cx="1511300" cy="431800"/>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8813"/>
            <a:ext cx="9144000" cy="4929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8" name="Rectangle 2"/>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IRRORAZONE EMISFERI TELENCEFALICI</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PROIEZIONE LATERALE</a:t>
            </a:r>
          </a:p>
        </p:txBody>
      </p:sp>
      <p:sp>
        <p:nvSpPr>
          <p:cNvPr id="2" name="CasellaDiTesto 1">
            <a:extLst>
              <a:ext uri="{FF2B5EF4-FFF2-40B4-BE49-F238E27FC236}">
                <a16:creationId xmlns:a16="http://schemas.microsoft.com/office/drawing/2014/main" id="{746C4CF4-0848-5A48-8A5D-712637804DD9}"/>
              </a:ext>
            </a:extLst>
          </p:cNvPr>
          <p:cNvSpPr txBox="1"/>
          <p:nvPr/>
        </p:nvSpPr>
        <p:spPr>
          <a:xfrm>
            <a:off x="1619672" y="1286735"/>
            <a:ext cx="6386685" cy="461665"/>
          </a:xfrm>
          <a:prstGeom prst="rect">
            <a:avLst/>
          </a:prstGeom>
          <a:noFill/>
        </p:spPr>
        <p:txBody>
          <a:bodyPr wrap="none" rtlCol="0">
            <a:spAutoFit/>
          </a:bodyPr>
          <a:lstStyle/>
          <a:p>
            <a:r>
              <a:rPr lang="it-IT" b="1" dirty="0">
                <a:solidFill>
                  <a:srgbClr val="FF0000"/>
                </a:solidFill>
                <a:latin typeface="Copperplate Gothic Bold" panose="020E0705020206020404" pitchFamily="34" charset="77"/>
              </a:rPr>
              <a:t>MCA = ARTERIA CEREBRALE MEDIA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SENI VENOSI della DURA MADRE </a:t>
            </a:r>
          </a:p>
        </p:txBody>
      </p:sp>
      <p:pic>
        <p:nvPicPr>
          <p:cNvPr id="54274" name="Picture 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1493838"/>
            <a:ext cx="9144000" cy="508952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0" y="-171400"/>
            <a:ext cx="9036496"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DRENAGGIO VENOSO DELL’ ENCEFALO</a:t>
            </a:r>
          </a:p>
        </p:txBody>
      </p:sp>
      <p:sp>
        <p:nvSpPr>
          <p:cNvPr id="53250" name="Rectangle 2"/>
          <p:cNvSpPr>
            <a:spLocks noGrp="1" noChangeArrowheads="1"/>
          </p:cNvSpPr>
          <p:nvPr>
            <p:ph type="body" idx="4294967295"/>
          </p:nvPr>
        </p:nvSpPr>
        <p:spPr>
          <a:xfrm>
            <a:off x="539552" y="1019225"/>
            <a:ext cx="8280920" cy="5649864"/>
          </a:xfrm>
          <a:ln/>
        </p:spPr>
        <p:txBody>
          <a:bodyPr/>
          <a:lstStyle/>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Il Sangue Refluo dell’ Encefalo per circa l’ 85% è drenato dal Sistema dei SENI VENOSI della DURA MADRE (Seno SAGITTALE SUPERIORE ed INFERIORE, Seno RETTO, Seno SIGMOIDEO, Seno CAVERNOSO). Sono ampi Vasi Venosi inseriti intimamente nella meninge </a:t>
            </a:r>
            <a:r>
              <a:rPr lang="it-IT" altLang="it-IT" sz="2600" b="1" dirty="0" err="1">
                <a:solidFill>
                  <a:schemeClr val="tx1"/>
                </a:solidFill>
                <a:latin typeface="Comic Sans MS" panose="030F0902030302020204" pitchFamily="66" charset="0"/>
              </a:rPr>
              <a:t>piu’</a:t>
            </a:r>
            <a:r>
              <a:rPr lang="it-IT" altLang="it-IT" sz="2600" b="1" dirty="0">
                <a:solidFill>
                  <a:schemeClr val="tx1"/>
                </a:solidFill>
                <a:latin typeface="Comic Sans MS" panose="030F0902030302020204" pitchFamily="66" charset="0"/>
              </a:rPr>
              <a:t> esterna e, pertanto, in stretto rapporto con le strutture </a:t>
            </a:r>
            <a:r>
              <a:rPr lang="it-IT" altLang="it-IT" sz="2600" b="1" dirty="0" err="1">
                <a:solidFill>
                  <a:schemeClr val="tx1"/>
                </a:solidFill>
                <a:latin typeface="Comic Sans MS" panose="030F0902030302020204" pitchFamily="66" charset="0"/>
              </a:rPr>
              <a:t>scheletriche.Essi</a:t>
            </a:r>
            <a:r>
              <a:rPr lang="it-IT" altLang="it-IT" sz="2600" b="1" dirty="0">
                <a:solidFill>
                  <a:schemeClr val="tx1"/>
                </a:solidFill>
                <a:latin typeface="Comic Sans MS" panose="030F0902030302020204" pitchFamily="66" charset="0"/>
              </a:rPr>
              <a:t> convergono a formare la VENA GIUGULARE INTERNA.</a:t>
            </a:r>
          </a:p>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Circa il 15% viene invece drenato nel Sistema delle VENE VERTEBRALI. </a:t>
            </a:r>
            <a:r>
              <a:rPr lang="it-IT" altLang="it-IT" sz="2400" b="1" dirty="0">
                <a:latin typeface="Arial Black" panose="020B0A04020102020204" pitchFamily="34" charset="0"/>
              </a:rPr>
              <a:t>Diretto: dalla parte caudale del bulbo verso il CIRCOLO VENOSO VERTEBRALE e da qui nella VENA SUCCLAVIA</a:t>
            </a:r>
          </a:p>
          <a:p>
            <a:pPr marL="338138" indent="-330200">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a:p>
            <a:pPr marL="330200" indent="-330200">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400" b="1" i="1" dirty="0">
                <a:latin typeface="Arial Black" panose="020B0A04020102020204" pitchFamily="34" charset="0"/>
              </a:rPr>
              <a:t>Indiretto</a:t>
            </a:r>
            <a:r>
              <a:rPr lang="it-IT" altLang="it-IT" sz="2400" b="1" dirty="0">
                <a:latin typeface="Arial Black" panose="020B0A04020102020204" pitchFamily="34" charset="0"/>
              </a:rPr>
              <a:t>    attraverso i seni venosi della dura madre: da tutti gli altri distretti (coinvolgimento della VENA GIUGULARE INTERNA).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0" y="0"/>
            <a:ext cx="5148263" cy="3262313"/>
          </a:xfrm>
          <a:prstGeom prst="rect">
            <a:avLst/>
          </a:prstGeom>
          <a:noFill/>
          <a:ln>
            <a:noFill/>
          </a:ln>
          <a:effectLst/>
          <a:extLst>
            <a:ext uri="{909E8E84-426E-40DD-AFC4-6F175D3DCCD1}">
              <a14:hiddenFill xmlns:a14="http://schemas.microsoft.com/office/drawing/2010/main">
                <a:blipFill dpi="0" rotWithShape="0">
                  <a:blip>
                    <a:lum bright="-6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299" name="Picture 3"/>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292725" y="0"/>
            <a:ext cx="3608388" cy="330993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0" name="Picture 4"/>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2195513" y="3357563"/>
            <a:ext cx="5616575" cy="30956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56325" cy="417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4" name="Rectangle 2"/>
          <p:cNvSpPr>
            <a:spLocks noChangeArrowheads="1"/>
          </p:cNvSpPr>
          <p:nvPr/>
        </p:nvSpPr>
        <p:spPr bwMode="auto">
          <a:xfrm>
            <a:off x="4859338" y="836613"/>
            <a:ext cx="1223962" cy="288925"/>
          </a:xfrm>
          <a:prstGeom prst="rect">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b="1">
                <a:latin typeface="Times New Roman" panose="02020603050405020304" pitchFamily="18" charset="0"/>
                <a:cs typeface="Arial" panose="020B0604020202020204" pitchFamily="34" charset="0"/>
              </a:rPr>
              <a:t>TELENCEFALO</a:t>
            </a:r>
          </a:p>
        </p:txBody>
      </p:sp>
      <p:sp>
        <p:nvSpPr>
          <p:cNvPr id="23555" name="Rectangle 3"/>
          <p:cNvSpPr>
            <a:spLocks noChangeArrowheads="1"/>
          </p:cNvSpPr>
          <p:nvPr/>
        </p:nvSpPr>
        <p:spPr bwMode="auto">
          <a:xfrm>
            <a:off x="4500563" y="333375"/>
            <a:ext cx="287337" cy="1511300"/>
          </a:xfrm>
          <a:prstGeom prst="rect">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b="1">
                <a:latin typeface="Times New Roman" panose="02020603050405020304" pitchFamily="18" charset="0"/>
                <a:cs typeface="Arial" panose="020B0604020202020204" pitchFamily="34" charset="0"/>
              </a:rPr>
              <a:t>C</a:t>
            </a:r>
          </a:p>
          <a:p>
            <a:pPr algn="ctr">
              <a:buClrTx/>
              <a:buFontTx/>
              <a:buNone/>
            </a:pPr>
            <a:r>
              <a:rPr lang="it-IT" altLang="it-IT" sz="1200" b="1">
                <a:latin typeface="Times New Roman" panose="02020603050405020304" pitchFamily="18" charset="0"/>
                <a:cs typeface="Arial" panose="020B0604020202020204" pitchFamily="34" charset="0"/>
              </a:rPr>
              <a:t>E</a:t>
            </a:r>
          </a:p>
          <a:p>
            <a:pPr algn="ctr">
              <a:buClrTx/>
              <a:buFontTx/>
              <a:buNone/>
            </a:pPr>
            <a:r>
              <a:rPr lang="it-IT" altLang="it-IT" sz="1200" b="1">
                <a:latin typeface="Times New Roman" panose="02020603050405020304" pitchFamily="18" charset="0"/>
                <a:cs typeface="Arial" panose="020B0604020202020204" pitchFamily="34" charset="0"/>
              </a:rPr>
              <a:t>R</a:t>
            </a:r>
          </a:p>
          <a:p>
            <a:pPr algn="ctr">
              <a:buClrTx/>
              <a:buFontTx/>
              <a:buNone/>
            </a:pPr>
            <a:r>
              <a:rPr lang="it-IT" altLang="it-IT" sz="1200" b="1">
                <a:latin typeface="Times New Roman" panose="02020603050405020304" pitchFamily="18" charset="0"/>
                <a:cs typeface="Arial" panose="020B0604020202020204" pitchFamily="34" charset="0"/>
              </a:rPr>
              <a:t>V</a:t>
            </a:r>
          </a:p>
          <a:p>
            <a:pPr algn="ctr">
              <a:buClrTx/>
              <a:buFontTx/>
              <a:buNone/>
            </a:pPr>
            <a:r>
              <a:rPr lang="it-IT" altLang="it-IT" sz="1200" b="1">
                <a:latin typeface="Times New Roman" panose="02020603050405020304" pitchFamily="18" charset="0"/>
                <a:cs typeface="Arial" panose="020B0604020202020204" pitchFamily="34" charset="0"/>
              </a:rPr>
              <a:t>E</a:t>
            </a:r>
          </a:p>
          <a:p>
            <a:pPr algn="ctr">
              <a:buClrTx/>
              <a:buFontTx/>
              <a:buNone/>
            </a:pPr>
            <a:r>
              <a:rPr lang="it-IT" altLang="it-IT" sz="1200" b="1">
                <a:latin typeface="Times New Roman" panose="02020603050405020304" pitchFamily="18" charset="0"/>
                <a:cs typeface="Arial" panose="020B0604020202020204" pitchFamily="34" charset="0"/>
              </a:rPr>
              <a:t>L</a:t>
            </a:r>
          </a:p>
          <a:p>
            <a:pPr algn="ctr">
              <a:buClrTx/>
              <a:buFontTx/>
              <a:buNone/>
            </a:pPr>
            <a:r>
              <a:rPr lang="it-IT" altLang="it-IT" sz="1200" b="1">
                <a:latin typeface="Times New Roman" panose="02020603050405020304" pitchFamily="18" charset="0"/>
                <a:cs typeface="Arial" panose="020B0604020202020204" pitchFamily="34" charset="0"/>
              </a:rPr>
              <a:t>L</a:t>
            </a:r>
          </a:p>
          <a:p>
            <a:pPr algn="ctr">
              <a:buClrTx/>
              <a:buFontTx/>
              <a:buNone/>
            </a:pPr>
            <a:r>
              <a:rPr lang="it-IT" altLang="it-IT" sz="1200" b="1">
                <a:latin typeface="Times New Roman" panose="02020603050405020304" pitchFamily="18" charset="0"/>
                <a:cs typeface="Arial" panose="020B0604020202020204" pitchFamily="34" charset="0"/>
              </a:rPr>
              <a:t>O</a:t>
            </a:r>
          </a:p>
          <a:p>
            <a:pPr algn="ctr">
              <a:buClrTx/>
              <a:buFontTx/>
              <a:buNone/>
            </a:pPr>
            <a:endParaRPr lang="it-IT" altLang="it-IT" sz="1200" b="1">
              <a:latin typeface="Times New Roman" panose="02020603050405020304" pitchFamily="18" charset="0"/>
              <a:cs typeface="Arial" panose="020B0604020202020204" pitchFamily="34" charset="0"/>
            </a:endParaRPr>
          </a:p>
        </p:txBody>
      </p:sp>
      <p:sp>
        <p:nvSpPr>
          <p:cNvPr id="23556" name="Text Box 4"/>
          <p:cNvSpPr txBox="1">
            <a:spLocks noChangeArrowheads="1"/>
          </p:cNvSpPr>
          <p:nvPr/>
        </p:nvSpPr>
        <p:spPr bwMode="auto">
          <a:xfrm>
            <a:off x="6084888" y="549275"/>
            <a:ext cx="319405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a:cs typeface="Arial" panose="020B0604020202020204" pitchFamily="34" charset="0"/>
              </a:rPr>
              <a:t>VESCICOLE ENCEFALICHE</a:t>
            </a:r>
          </a:p>
          <a:p>
            <a:pPr algn="ctr">
              <a:buClrTx/>
              <a:buFontTx/>
              <a:buNone/>
            </a:pPr>
            <a:r>
              <a:rPr lang="it-IT" altLang="it-IT" b="1">
                <a:cs typeface="Arial" panose="020B0604020202020204" pitchFamily="34" charset="0"/>
              </a:rPr>
              <a:t>E</a:t>
            </a:r>
          </a:p>
          <a:p>
            <a:pPr algn="ctr">
              <a:buClrTx/>
              <a:buFontTx/>
              <a:buNone/>
            </a:pPr>
            <a:r>
              <a:rPr lang="it-IT" altLang="it-IT" b="1">
                <a:cs typeface="Arial" panose="020B0604020202020204" pitchFamily="34" charset="0"/>
              </a:rPr>
              <a:t>LORO DERIVAZIONI</a:t>
            </a:r>
          </a:p>
        </p:txBody>
      </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4049713"/>
            <a:ext cx="9039225" cy="2808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108520" y="200025"/>
            <a:ext cx="925252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PROGRESSIONE ORGANOGENETICA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dei</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NERVI ENCEFALICI</a:t>
            </a:r>
          </a:p>
        </p:txBody>
      </p:sp>
      <p:sp>
        <p:nvSpPr>
          <p:cNvPr id="24578" name="Rectangle 2"/>
          <p:cNvSpPr>
            <a:spLocks noGrp="1" noChangeArrowheads="1"/>
          </p:cNvSpPr>
          <p:nvPr>
            <p:ph type="body" idx="4294967295"/>
          </p:nvPr>
        </p:nvSpPr>
        <p:spPr>
          <a:xfrm>
            <a:off x="457200" y="1600200"/>
            <a:ext cx="8229600" cy="5000625"/>
          </a:xfrm>
          <a:ln/>
        </p:spPr>
        <p:txBody>
          <a:bodyPr/>
          <a:lstStyle/>
          <a:p>
            <a:endParaRPr lang="it-IT"/>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8367"/>
            <a:ext cx="9144000" cy="5205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0" y="1773238"/>
            <a:ext cx="493236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en-GB" altLang="it-IT" b="1"/>
              <a:t>Piani dell’encefalo</a:t>
            </a:r>
          </a:p>
          <a:p>
            <a:pPr algn="ctr">
              <a:spcBef>
                <a:spcPts val="1250"/>
              </a:spcBef>
              <a:buClrTx/>
              <a:buFontTx/>
              <a:buNone/>
            </a:pPr>
            <a:r>
              <a:rPr lang="en-GB" altLang="it-IT" b="1"/>
              <a:t>Terminologia </a:t>
            </a:r>
          </a:p>
          <a:p>
            <a:pPr algn="ctr">
              <a:spcBef>
                <a:spcPts val="1250"/>
              </a:spcBef>
              <a:buClrTx/>
              <a:buFontTx/>
              <a:buNone/>
            </a:pPr>
            <a:r>
              <a:rPr lang="en-GB" altLang="it-IT" b="1"/>
              <a:t>di </a:t>
            </a:r>
          </a:p>
          <a:p>
            <a:pPr algn="ctr">
              <a:spcBef>
                <a:spcPts val="1250"/>
              </a:spcBef>
              <a:buClrTx/>
              <a:buFontTx/>
              <a:buNone/>
            </a:pPr>
            <a:r>
              <a:rPr lang="en-GB" altLang="it-IT" b="1"/>
              <a:t>Riferimento</a:t>
            </a:r>
          </a:p>
        </p:txBody>
      </p:sp>
      <p:sp>
        <p:nvSpPr>
          <p:cNvPr id="25603" name="Text Box 3"/>
          <p:cNvSpPr txBox="1">
            <a:spLocks noChangeArrowheads="1"/>
          </p:cNvSpPr>
          <p:nvPr/>
        </p:nvSpPr>
        <p:spPr bwMode="auto">
          <a:xfrm>
            <a:off x="4697413" y="1439863"/>
            <a:ext cx="15525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800" b="1">
                <a:solidFill>
                  <a:srgbClr val="000099"/>
                </a:solidFill>
                <a:latin typeface="Arial Black" panose="020B0A04020102020204" pitchFamily="34" charset="0"/>
                <a:cs typeface="Arial" panose="020B0604020202020204" pitchFamily="34" charset="0"/>
              </a:rPr>
              <a:t>ROSTRALE</a:t>
            </a:r>
          </a:p>
        </p:txBody>
      </p:sp>
      <p:pic>
        <p:nvPicPr>
          <p:cNvPr id="5" name="Picture 3">
            <a:extLst>
              <a:ext uri="{FF2B5EF4-FFF2-40B4-BE49-F238E27FC236}">
                <a16:creationId xmlns:a16="http://schemas.microsoft.com/office/drawing/2014/main" id="{22E4A732-D5BA-6D49-A8C1-158A0AFDD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0" y="4138613"/>
            <a:ext cx="4572086" cy="26027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95E613C-ED65-244C-A6F7-CA34BD6129C3}"/>
              </a:ext>
            </a:extLst>
          </p:cNvPr>
          <p:cNvSpPr txBox="1"/>
          <p:nvPr/>
        </p:nvSpPr>
        <p:spPr>
          <a:xfrm>
            <a:off x="55490" y="116632"/>
            <a:ext cx="4040165" cy="3416320"/>
          </a:xfrm>
          <a:prstGeom prst="rect">
            <a:avLst/>
          </a:prstGeom>
          <a:noFill/>
        </p:spPr>
        <p:txBody>
          <a:bodyPr wrap="square" rtlCol="0">
            <a:spAutoFit/>
          </a:bodyPr>
          <a:lstStyle/>
          <a:p>
            <a:pPr algn="ctr"/>
            <a:r>
              <a:rPr lang="it-IT" b="1" dirty="0">
                <a:solidFill>
                  <a:schemeClr val="tx1"/>
                </a:solidFill>
                <a:latin typeface="Chalkboard SE" panose="03050602040202020205" pitchFamily="66" charset="77"/>
              </a:rPr>
              <a:t>Termine di posizione «ROSTRALE»</a:t>
            </a:r>
          </a:p>
          <a:p>
            <a:pPr algn="ctr"/>
            <a:r>
              <a:rPr lang="it-IT" b="1" dirty="0">
                <a:solidFill>
                  <a:schemeClr val="tx1"/>
                </a:solidFill>
                <a:latin typeface="Chalkboard SE" panose="03050602040202020205" pitchFamily="66" charset="77"/>
              </a:rPr>
              <a:t>Si utilizza SOLAMENTE per i RAPPORTI di POSIZIONE nel SNC e «sintetizza» la posizione «Supero-Anteriore» dell’ Encefalo rispetto al Midollo Spinale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11559-DAC5-458D-B3BC-B35DAC5F9F74}"/>
              </a:ext>
            </a:extLst>
          </p:cNvPr>
          <p:cNvSpPr>
            <a:spLocks noGrp="1"/>
          </p:cNvSpPr>
          <p:nvPr>
            <p:ph type="ctrTitle"/>
          </p:nvPr>
        </p:nvSpPr>
        <p:spPr>
          <a:xfrm>
            <a:off x="0" y="1"/>
            <a:ext cx="9144000" cy="105273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SISTEMI DI PROTEZIONE DEL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SISTEMA NERVOSO CENTRALE</a:t>
            </a:r>
          </a:p>
        </p:txBody>
      </p:sp>
      <p:sp>
        <p:nvSpPr>
          <p:cNvPr id="3" name="Sottotitolo 2">
            <a:extLst>
              <a:ext uri="{FF2B5EF4-FFF2-40B4-BE49-F238E27FC236}">
                <a16:creationId xmlns:a16="http://schemas.microsoft.com/office/drawing/2014/main" id="{8205A447-6305-4527-8B0C-E0D5423B8039}"/>
              </a:ext>
            </a:extLst>
          </p:cNvPr>
          <p:cNvSpPr>
            <a:spLocks noGrp="1"/>
          </p:cNvSpPr>
          <p:nvPr>
            <p:ph type="subTitle" idx="1"/>
          </p:nvPr>
        </p:nvSpPr>
        <p:spPr>
          <a:xfrm>
            <a:off x="395536" y="1052737"/>
            <a:ext cx="8352928" cy="5472607"/>
          </a:xfrm>
        </p:spPr>
        <p:txBody>
          <a:bodyPr/>
          <a:lstStyle/>
          <a:p>
            <a:pPr algn="l"/>
            <a:r>
              <a:rPr lang="it-IT" b="1" dirty="0">
                <a:solidFill>
                  <a:schemeClr val="tx1"/>
                </a:solidFill>
              </a:rPr>
              <a:t>Sono rappresentati da:</a:t>
            </a:r>
          </a:p>
          <a:p>
            <a:pPr algn="l"/>
            <a:endParaRPr lang="it-IT" dirty="0">
              <a:solidFill>
                <a:schemeClr val="tx1"/>
              </a:solidFill>
            </a:endParaRPr>
          </a:p>
          <a:p>
            <a:pPr marL="342900" indent="-342900" algn="l">
              <a:buFont typeface="Arial" panose="020B0604020202020204" pitchFamily="34" charset="0"/>
              <a:buChar char="•"/>
            </a:pPr>
            <a:r>
              <a:rPr lang="it-IT" sz="3200" b="1" dirty="0">
                <a:solidFill>
                  <a:schemeClr val="tx1"/>
                </a:solidFill>
                <a:latin typeface="Chalkboard SE" panose="03050602040202020205" pitchFamily="66" charset="77"/>
              </a:rPr>
              <a:t>INVOLUCRI SCHELETRICI (Scheletro del Neurocranio e del Canale Vertebrale)</a:t>
            </a:r>
          </a:p>
          <a:p>
            <a:pPr algn="l"/>
            <a:endParaRPr lang="it-IT" sz="3200" b="1" dirty="0">
              <a:solidFill>
                <a:schemeClr val="tx1"/>
              </a:solidFill>
              <a:latin typeface="Chalkboard SE" panose="03050602040202020205" pitchFamily="66" charset="77"/>
            </a:endParaRPr>
          </a:p>
          <a:p>
            <a:pPr marL="342900" indent="-342900" algn="l">
              <a:buFont typeface="Arial" panose="020B0604020202020204" pitchFamily="34" charset="0"/>
              <a:buChar char="•"/>
            </a:pPr>
            <a:r>
              <a:rPr lang="it-IT" sz="3200" b="1" dirty="0">
                <a:solidFill>
                  <a:schemeClr val="tx1"/>
                </a:solidFill>
                <a:latin typeface="Copperplate Gothic Bold" panose="020E0705020206020404" pitchFamily="34" charset="77"/>
              </a:rPr>
              <a:t>INVOLUCRI MENINGEI (Dura Meninge, Aracnoide, Pia Meninge)</a:t>
            </a:r>
          </a:p>
          <a:p>
            <a:pPr algn="l"/>
            <a:endParaRPr lang="it-IT" sz="3200" b="1" dirty="0">
              <a:solidFill>
                <a:schemeClr val="tx1"/>
              </a:solidFill>
              <a:latin typeface="Copperplate Gothic Bold" panose="020E0705020206020404" pitchFamily="34" charset="77"/>
            </a:endParaRPr>
          </a:p>
          <a:p>
            <a:pPr marL="342900" indent="-342900" algn="l">
              <a:buFont typeface="Arial" panose="020B0604020202020204" pitchFamily="34" charset="0"/>
              <a:buChar char="•"/>
            </a:pPr>
            <a:r>
              <a:rPr lang="it-IT" sz="3200" b="1" dirty="0">
                <a:solidFill>
                  <a:schemeClr val="tx1"/>
                </a:solidFill>
                <a:latin typeface="Chalkduster" panose="03050602040202020205" pitchFamily="66" charset="77"/>
              </a:rPr>
              <a:t>LIQUOR (Liquido Cefalo-Rachidiano o Liquido Cerebro-Spinale)</a:t>
            </a:r>
          </a:p>
        </p:txBody>
      </p:sp>
    </p:spTree>
    <p:extLst>
      <p:ext uri="{BB962C8B-B14F-4D97-AF65-F5344CB8AC3E}">
        <p14:creationId xmlns:p14="http://schemas.microsoft.com/office/powerpoint/2010/main" val="2934591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754563" cy="62372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643438" y="2568575"/>
            <a:ext cx="4500562" cy="42894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Line 4"/>
          <p:cNvSpPr>
            <a:spLocks noChangeShapeType="1"/>
          </p:cNvSpPr>
          <p:nvPr/>
        </p:nvSpPr>
        <p:spPr bwMode="auto">
          <a:xfrm>
            <a:off x="2700338" y="1341438"/>
            <a:ext cx="3024187" cy="1943100"/>
          </a:xfrm>
          <a:prstGeom prst="line">
            <a:avLst/>
          </a:prstGeom>
          <a:noFill/>
          <a:ln w="76320" cap="sq">
            <a:solidFill>
              <a:srgbClr val="FE1F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3797" name="Text Box 5"/>
          <p:cNvSpPr txBox="1">
            <a:spLocks noChangeArrowheads="1"/>
          </p:cNvSpPr>
          <p:nvPr/>
        </p:nvSpPr>
        <p:spPr bwMode="auto">
          <a:xfrm>
            <a:off x="5267325" y="768350"/>
            <a:ext cx="3816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a:latin typeface="Arial Black" panose="020B0A04020102020204" pitchFamily="34" charset="0"/>
              </a:rPr>
              <a:t>VENTRICOLI ENCEFALICI </a:t>
            </a:r>
          </a:p>
          <a:p>
            <a:pPr algn="ctr">
              <a:buClrTx/>
              <a:buFontTx/>
              <a:buNone/>
            </a:pPr>
            <a:r>
              <a:rPr lang="it-IT" altLang="it-IT" sz="2000">
                <a:latin typeface="Arial Black" panose="020B0A04020102020204" pitchFamily="34" charset="0"/>
              </a:rPr>
              <a:t>(CEREBRALI)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3170</TotalTime>
  <Words>1488</Words>
  <Application>Microsoft Macintosh PowerPoint</Application>
  <PresentationFormat>Presentazione su schermo (4:3)</PresentationFormat>
  <Paragraphs>212</Paragraphs>
  <Slides>45</Slides>
  <Notes>35</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45</vt:i4>
      </vt:variant>
    </vt:vector>
  </HeadingPairs>
  <TitlesOfParts>
    <vt:vector size="58" baseType="lpstr">
      <vt:lpstr>Microsoft YaHei</vt:lpstr>
      <vt:lpstr>Arial</vt:lpstr>
      <vt:lpstr>Arial Black</vt:lpstr>
      <vt:lpstr>Chalkboard SE</vt:lpstr>
      <vt:lpstr>Chalkduster</vt:lpstr>
      <vt:lpstr>Comic Sans MS</vt:lpstr>
      <vt:lpstr>Copperplate Gothic Bold</vt:lpstr>
      <vt:lpstr>Gurmukhi MN</vt:lpstr>
      <vt:lpstr>Lucida Sans Unicode</vt:lpstr>
      <vt:lpstr>Times New Roman</vt:lpstr>
      <vt:lpstr>Wingdings</vt:lpstr>
      <vt:lpstr>Tema di Office</vt:lpstr>
      <vt:lpstr>Tema di Office</vt:lpstr>
      <vt:lpstr>SISTEMA NERVOSO Cenni di Organogenesi Liquor Vascolarizzazione</vt:lpstr>
      <vt:lpstr>CENNI di ORGANOGENESI del SISTEMA NERVOSO</vt:lpstr>
      <vt:lpstr>ORGANOGENESI del SISTEMA NERVOSO</vt:lpstr>
      <vt:lpstr>Presentazione standard di PowerPoint</vt:lpstr>
      <vt:lpstr>Presentazione standard di PowerPoint</vt:lpstr>
      <vt:lpstr>PROGRESSIONE ORGANOGENETICA  dei NERVI ENCEFALICI</vt:lpstr>
      <vt:lpstr>Presentazione standard di PowerPoint</vt:lpstr>
      <vt:lpstr>SISTEMI DI PROTEZIONE DEL  SISTEMA NERVOSO CENTRALE</vt:lpstr>
      <vt:lpstr>Presentazione standard di PowerPoint</vt:lpstr>
      <vt:lpstr>VENTRICOLI  ENCEFALICI e CANALE CENTRALE del MIDOLLO SPINALE</vt:lpstr>
      <vt:lpstr>Presentazione standard di PowerPoint</vt:lpstr>
      <vt:lpstr>Presentazione standard di PowerPoint</vt:lpstr>
      <vt:lpstr>Presentazione standard di PowerPoint</vt:lpstr>
      <vt:lpstr>     MENINGI ENCEFALICHE</vt:lpstr>
      <vt:lpstr>Presentazione standard di PowerPoint</vt:lpstr>
      <vt:lpstr>MENINGI ENCEFALICHE</vt:lpstr>
      <vt:lpstr>Presentazione standard di PowerPoint</vt:lpstr>
      <vt:lpstr>MENINGI SPINALI</vt:lpstr>
      <vt:lpstr>Presentazione standard di PowerPoint</vt:lpstr>
      <vt:lpstr>MENINGI  SPINALI</vt:lpstr>
      <vt:lpstr>Presentazione standard di PowerPoint</vt:lpstr>
      <vt:lpstr>Liquor (Liquido cefalo-rachidiano, Liquido cerebro-spinale, LCS)</vt:lpstr>
      <vt:lpstr>LOCALIZZAZIONE  DEL  LCS</vt:lpstr>
      <vt:lpstr>Liquido cerebro-spinale (LCS)</vt:lpstr>
      <vt:lpstr>DIFFUSIONE DEL LIQUIDO CEREBRO-SPINALE (LCS)</vt:lpstr>
      <vt:lpstr>CIRCOLAZIONE  LIQUORALE</vt:lpstr>
      <vt:lpstr>BARRIERA EMATO-ENCEFALICA</vt:lpstr>
      <vt:lpstr>Presentazione standard di PowerPoint</vt:lpstr>
      <vt:lpstr>Barriera sangue – LCE (Liquido Extracellulare)</vt:lpstr>
      <vt:lpstr>Presentazione standard di PowerPoint</vt:lpstr>
      <vt:lpstr>VASCOLARIZZAZIONE  SANGUIFERA del MIDOLLO SPINALE</vt:lpstr>
      <vt:lpstr>Presentazione standard di PowerPoint</vt:lpstr>
      <vt:lpstr>VASCOLARIZZAZIONE ARTERIOSA del MIDOLLO SPINALE</vt:lpstr>
      <vt:lpstr>DRENAGGIO VENOSO del MIDOLLO SPINALE</vt:lpstr>
      <vt:lpstr>Presentazione standard di PowerPoint</vt:lpstr>
      <vt:lpstr>IRRORAZIONE ARTERIOSA DEI DISTRETTI  DELL’ ENCEFALO</vt:lpstr>
      <vt:lpstr>Presentazione standard di PowerPoint</vt:lpstr>
      <vt:lpstr>CIRCOLO ARTERIOSO ENCEFALICO di Willis</vt:lpstr>
      <vt:lpstr>SISTEMA ARTERIOSO di WILLIS</vt:lpstr>
      <vt:lpstr>Presentazione standard di PowerPoint</vt:lpstr>
      <vt:lpstr>Presentazione standard di PowerPoint</vt:lpstr>
      <vt:lpstr>IRRORAZONE EMISFERI TELENCEFALICI PROIEZIONE LATERALE</vt:lpstr>
      <vt:lpstr>SENI VENOSI della DURA MADRE </vt:lpstr>
      <vt:lpstr>DRENAGGIO VENOSO DELL’ ENCEFALO</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Utente di Microsoft Office</cp:lastModifiedBy>
  <cp:revision>213</cp:revision>
  <cp:lastPrinted>2020-02-20T14:49:54Z</cp:lastPrinted>
  <dcterms:created xsi:type="dcterms:W3CDTF">2000-11-14T19:49:23Z</dcterms:created>
  <dcterms:modified xsi:type="dcterms:W3CDTF">2022-11-26T07:25:06Z</dcterms:modified>
</cp:coreProperties>
</file>