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78" r:id="rId8"/>
    <p:sldId id="504" r:id="rId9"/>
    <p:sldId id="313" r:id="rId10"/>
    <p:sldId id="318" r:id="rId11"/>
    <p:sldId id="314" r:id="rId12"/>
    <p:sldId id="354" r:id="rId13"/>
    <p:sldId id="505" r:id="rId14"/>
    <p:sldId id="502" r:id="rId15"/>
    <p:sldId id="506" r:id="rId16"/>
    <p:sldId id="503" r:id="rId17"/>
    <p:sldId id="500" r:id="rId18"/>
    <p:sldId id="322" r:id="rId19"/>
    <p:sldId id="350" r:id="rId20"/>
    <p:sldId id="262" r:id="rId21"/>
    <p:sldId id="263" r:id="rId22"/>
    <p:sldId id="264" r:id="rId23"/>
    <p:sldId id="490" r:id="rId24"/>
    <p:sldId id="478" r:id="rId25"/>
    <p:sldId id="447" r:id="rId26"/>
    <p:sldId id="469" r:id="rId27"/>
    <p:sldId id="470" r:id="rId28"/>
    <p:sldId id="486" r:id="rId29"/>
    <p:sldId id="481" r:id="rId30"/>
    <p:sldId id="482" r:id="rId31"/>
    <p:sldId id="483" r:id="rId32"/>
    <p:sldId id="484" r:id="rId33"/>
    <p:sldId id="487" r:id="rId34"/>
    <p:sldId id="485" r:id="rId35"/>
    <p:sldId id="471" r:id="rId36"/>
    <p:sldId id="474" r:id="rId37"/>
    <p:sldId id="279" r:id="rId38"/>
    <p:sldId id="281" r:id="rId39"/>
    <p:sldId id="280" r:id="rId40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8"/>
    <p:restoredTop sz="94590"/>
  </p:normalViewPr>
  <p:slideViewPr>
    <p:cSldViewPr snapToGrid="0" snapToObjects="1">
      <p:cViewPr varScale="1">
        <p:scale>
          <a:sx n="92" d="100"/>
          <a:sy n="92" d="100"/>
        </p:scale>
        <p:origin x="240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A13608-B27E-984B-80B2-68E466F5B933}" type="doc">
      <dgm:prSet loTypeId="urn:microsoft.com/office/officeart/2005/8/layout/matrix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367478DA-5D2F-BA4C-9B73-EA9F8FFCE30D}">
      <dgm:prSet phldrT="[Testo]"/>
      <dgm:spPr/>
      <dgm:t>
        <a:bodyPr/>
        <a:lstStyle/>
        <a:p>
          <a:r>
            <a:rPr lang="it-IT" dirty="0"/>
            <a:t>processo</a:t>
          </a:r>
        </a:p>
      </dgm:t>
    </dgm:pt>
    <dgm:pt modelId="{8574A1B1-AE70-B34B-AC65-669652E4FB63}" type="parTrans" cxnId="{2D127F80-6929-A14D-8751-F0C27744598F}">
      <dgm:prSet/>
      <dgm:spPr/>
      <dgm:t>
        <a:bodyPr/>
        <a:lstStyle/>
        <a:p>
          <a:endParaRPr lang="it-IT"/>
        </a:p>
      </dgm:t>
    </dgm:pt>
    <dgm:pt modelId="{AE3D3E45-7674-1145-9160-2EDAB54AF665}" type="sibTrans" cxnId="{2D127F80-6929-A14D-8751-F0C27744598F}">
      <dgm:prSet/>
      <dgm:spPr/>
      <dgm:t>
        <a:bodyPr/>
        <a:lstStyle/>
        <a:p>
          <a:endParaRPr lang="it-IT"/>
        </a:p>
      </dgm:t>
    </dgm:pt>
    <dgm:pt modelId="{D6DE9E4D-D625-6548-ABBF-7DE89319350B}">
      <dgm:prSet phldrT="[Testo]"/>
      <dgm:spPr/>
      <dgm:t>
        <a:bodyPr/>
        <a:lstStyle/>
        <a:p>
          <a:r>
            <a:rPr lang="it-IT" dirty="0"/>
            <a:t>prodotto</a:t>
          </a:r>
        </a:p>
      </dgm:t>
    </dgm:pt>
    <dgm:pt modelId="{4DC4D1DC-C9BA-D645-84ED-48F562685BEB}" type="parTrans" cxnId="{E40C312F-10B9-C347-B4DC-8BFF6083471F}">
      <dgm:prSet/>
      <dgm:spPr/>
      <dgm:t>
        <a:bodyPr/>
        <a:lstStyle/>
        <a:p>
          <a:endParaRPr lang="it-IT"/>
        </a:p>
      </dgm:t>
    </dgm:pt>
    <dgm:pt modelId="{A95FE85D-FDD0-494F-9CB6-0F444DD67639}" type="sibTrans" cxnId="{E40C312F-10B9-C347-B4DC-8BFF6083471F}">
      <dgm:prSet/>
      <dgm:spPr/>
      <dgm:t>
        <a:bodyPr/>
        <a:lstStyle/>
        <a:p>
          <a:endParaRPr lang="it-IT"/>
        </a:p>
      </dgm:t>
    </dgm:pt>
    <dgm:pt modelId="{EB95F2CE-DAC6-6B49-925F-0BED69D4057A}">
      <dgm:prSet/>
      <dgm:spPr/>
      <dgm:t>
        <a:bodyPr/>
        <a:lstStyle/>
        <a:p>
          <a:r>
            <a:rPr lang="it-IT" dirty="0"/>
            <a:t>Cultura tradizionale</a:t>
          </a:r>
        </a:p>
        <a:p>
          <a:r>
            <a:rPr lang="it-IT" dirty="0"/>
            <a:t>(folklore)</a:t>
          </a:r>
        </a:p>
      </dgm:t>
    </dgm:pt>
    <dgm:pt modelId="{24E617A4-EBFA-6E47-9747-9DB53884C02F}" type="parTrans" cxnId="{967F94FF-B6D9-D54E-9CED-C4F0F65FCC1A}">
      <dgm:prSet/>
      <dgm:spPr/>
      <dgm:t>
        <a:bodyPr/>
        <a:lstStyle/>
        <a:p>
          <a:endParaRPr lang="it-IT"/>
        </a:p>
      </dgm:t>
    </dgm:pt>
    <dgm:pt modelId="{B20BE5FE-0973-5040-89C0-6B474D4F9233}" type="sibTrans" cxnId="{967F94FF-B6D9-D54E-9CED-C4F0F65FCC1A}">
      <dgm:prSet/>
      <dgm:spPr/>
      <dgm:t>
        <a:bodyPr/>
        <a:lstStyle/>
        <a:p>
          <a:endParaRPr lang="it-IT"/>
        </a:p>
      </dgm:t>
    </dgm:pt>
    <dgm:pt modelId="{106C5CC8-5353-6145-8B6E-BD40F74F177F}">
      <dgm:prSet/>
      <dgm:spPr/>
      <dgm:t>
        <a:bodyPr/>
        <a:lstStyle/>
        <a:p>
          <a:r>
            <a:rPr lang="it-IT" dirty="0"/>
            <a:t>Cultura di massa</a:t>
          </a:r>
        </a:p>
        <a:p>
          <a:r>
            <a:rPr lang="it-IT" dirty="0"/>
            <a:t>(turismo)</a:t>
          </a:r>
        </a:p>
      </dgm:t>
    </dgm:pt>
    <dgm:pt modelId="{97A3AD24-6BD2-E54D-A892-FEA0D0337374}" type="parTrans" cxnId="{6BF32362-2CCB-6149-9873-9D2FEC81890A}">
      <dgm:prSet/>
      <dgm:spPr/>
      <dgm:t>
        <a:bodyPr/>
        <a:lstStyle/>
        <a:p>
          <a:endParaRPr lang="it-IT"/>
        </a:p>
      </dgm:t>
    </dgm:pt>
    <dgm:pt modelId="{CF9E24A9-7A3F-3248-8E7B-556C6EF59AE9}" type="sibTrans" cxnId="{6BF32362-2CCB-6149-9873-9D2FEC81890A}">
      <dgm:prSet/>
      <dgm:spPr/>
      <dgm:t>
        <a:bodyPr/>
        <a:lstStyle/>
        <a:p>
          <a:endParaRPr lang="it-IT"/>
        </a:p>
      </dgm:t>
    </dgm:pt>
    <dgm:pt modelId="{0175279C-1EE6-DD47-A7FB-F97351A2672E}" type="pres">
      <dgm:prSet presAssocID="{AAA13608-B27E-984B-80B2-68E466F5B933}" presName="matrix" presStyleCnt="0">
        <dgm:presLayoutVars>
          <dgm:chMax val="1"/>
          <dgm:dir/>
          <dgm:resizeHandles val="exact"/>
        </dgm:presLayoutVars>
      </dgm:prSet>
      <dgm:spPr/>
    </dgm:pt>
    <dgm:pt modelId="{FB01DC1A-B05C-4E41-8DB7-6DDC1EDD2847}" type="pres">
      <dgm:prSet presAssocID="{AAA13608-B27E-984B-80B2-68E466F5B933}" presName="axisShape" presStyleLbl="bgShp" presStyleIdx="0" presStyleCnt="1"/>
      <dgm:spPr/>
    </dgm:pt>
    <dgm:pt modelId="{7F8D7112-4481-984F-9D99-8034205FC942}" type="pres">
      <dgm:prSet presAssocID="{AAA13608-B27E-984B-80B2-68E466F5B933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2F2D575-360C-9E42-85D9-0F81F85DD7C1}" type="pres">
      <dgm:prSet presAssocID="{AAA13608-B27E-984B-80B2-68E466F5B933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4BC7F3B-FAB8-B84E-AE94-3722414427AE}" type="pres">
      <dgm:prSet presAssocID="{AAA13608-B27E-984B-80B2-68E466F5B933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727570C-0A81-D545-91CE-BB07113D5BB6}" type="pres">
      <dgm:prSet presAssocID="{AAA13608-B27E-984B-80B2-68E466F5B933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E25502A-7D83-714F-AA67-DC29AFDC6884}" type="presOf" srcId="{367478DA-5D2F-BA4C-9B73-EA9F8FFCE30D}" destId="{7F8D7112-4481-984F-9D99-8034205FC942}" srcOrd="0" destOrd="0" presId="urn:microsoft.com/office/officeart/2005/8/layout/matrix2"/>
    <dgm:cxn modelId="{0FF5E62A-8931-2749-BEA2-C5A0F925BA3A}" type="presOf" srcId="{D6DE9E4D-D625-6548-ABBF-7DE89319350B}" destId="{A2F2D575-360C-9E42-85D9-0F81F85DD7C1}" srcOrd="0" destOrd="0" presId="urn:microsoft.com/office/officeart/2005/8/layout/matrix2"/>
    <dgm:cxn modelId="{E40C312F-10B9-C347-B4DC-8BFF6083471F}" srcId="{AAA13608-B27E-984B-80B2-68E466F5B933}" destId="{D6DE9E4D-D625-6548-ABBF-7DE89319350B}" srcOrd="1" destOrd="0" parTransId="{4DC4D1DC-C9BA-D645-84ED-48F562685BEB}" sibTransId="{A95FE85D-FDD0-494F-9CB6-0F444DD67639}"/>
    <dgm:cxn modelId="{6BF32362-2CCB-6149-9873-9D2FEC81890A}" srcId="{AAA13608-B27E-984B-80B2-68E466F5B933}" destId="{106C5CC8-5353-6145-8B6E-BD40F74F177F}" srcOrd="3" destOrd="0" parTransId="{97A3AD24-6BD2-E54D-A892-FEA0D0337374}" sibTransId="{CF9E24A9-7A3F-3248-8E7B-556C6EF59AE9}"/>
    <dgm:cxn modelId="{3EC75C63-926E-8248-8BBD-7CAB4E8B5587}" type="presOf" srcId="{AAA13608-B27E-984B-80B2-68E466F5B933}" destId="{0175279C-1EE6-DD47-A7FB-F97351A2672E}" srcOrd="0" destOrd="0" presId="urn:microsoft.com/office/officeart/2005/8/layout/matrix2"/>
    <dgm:cxn modelId="{42B15573-7EDE-4644-9EB7-35A77BF1B0C5}" type="presOf" srcId="{EB95F2CE-DAC6-6B49-925F-0BED69D4057A}" destId="{C4BC7F3B-FAB8-B84E-AE94-3722414427AE}" srcOrd="0" destOrd="0" presId="urn:microsoft.com/office/officeart/2005/8/layout/matrix2"/>
    <dgm:cxn modelId="{2D127F80-6929-A14D-8751-F0C27744598F}" srcId="{AAA13608-B27E-984B-80B2-68E466F5B933}" destId="{367478DA-5D2F-BA4C-9B73-EA9F8FFCE30D}" srcOrd="0" destOrd="0" parTransId="{8574A1B1-AE70-B34B-AC65-669652E4FB63}" sibTransId="{AE3D3E45-7674-1145-9160-2EDAB54AF665}"/>
    <dgm:cxn modelId="{F7E5E7D5-0C0A-F14A-9355-49882620702F}" type="presOf" srcId="{106C5CC8-5353-6145-8B6E-BD40F74F177F}" destId="{3727570C-0A81-D545-91CE-BB07113D5BB6}" srcOrd="0" destOrd="0" presId="urn:microsoft.com/office/officeart/2005/8/layout/matrix2"/>
    <dgm:cxn modelId="{967F94FF-B6D9-D54E-9CED-C4F0F65FCC1A}" srcId="{AAA13608-B27E-984B-80B2-68E466F5B933}" destId="{EB95F2CE-DAC6-6B49-925F-0BED69D4057A}" srcOrd="2" destOrd="0" parTransId="{24E617A4-EBFA-6E47-9747-9DB53884C02F}" sibTransId="{B20BE5FE-0973-5040-89C0-6B474D4F9233}"/>
    <dgm:cxn modelId="{D6628C9B-0BA5-E048-B92E-8829D8C07CF3}" type="presParOf" srcId="{0175279C-1EE6-DD47-A7FB-F97351A2672E}" destId="{FB01DC1A-B05C-4E41-8DB7-6DDC1EDD2847}" srcOrd="0" destOrd="0" presId="urn:microsoft.com/office/officeart/2005/8/layout/matrix2"/>
    <dgm:cxn modelId="{163B96AE-5F36-9F4D-8D91-24ED62AD1274}" type="presParOf" srcId="{0175279C-1EE6-DD47-A7FB-F97351A2672E}" destId="{7F8D7112-4481-984F-9D99-8034205FC942}" srcOrd="1" destOrd="0" presId="urn:microsoft.com/office/officeart/2005/8/layout/matrix2"/>
    <dgm:cxn modelId="{9A3FFC77-4D92-D34F-930E-5475AA105E5E}" type="presParOf" srcId="{0175279C-1EE6-DD47-A7FB-F97351A2672E}" destId="{A2F2D575-360C-9E42-85D9-0F81F85DD7C1}" srcOrd="2" destOrd="0" presId="urn:microsoft.com/office/officeart/2005/8/layout/matrix2"/>
    <dgm:cxn modelId="{0D6E2F8A-87D3-C646-8769-6B2DB4006ED3}" type="presParOf" srcId="{0175279C-1EE6-DD47-A7FB-F97351A2672E}" destId="{C4BC7F3B-FAB8-B84E-AE94-3722414427AE}" srcOrd="3" destOrd="0" presId="urn:microsoft.com/office/officeart/2005/8/layout/matrix2"/>
    <dgm:cxn modelId="{96F0D64D-C281-354E-9DCE-4B709BED5528}" type="presParOf" srcId="{0175279C-1EE6-DD47-A7FB-F97351A2672E}" destId="{3727570C-0A81-D545-91CE-BB07113D5BB6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2FFD81-DD90-7943-83AA-2B254233B8D1}" type="doc">
      <dgm:prSet loTypeId="urn:microsoft.com/office/officeart/2005/8/layout/vProcess5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A54E07F-EAA0-D94D-82A6-89026B2A499C}">
      <dgm:prSet/>
      <dgm:spPr/>
      <dgm:t>
        <a:bodyPr/>
        <a:lstStyle/>
        <a:p>
          <a:pPr rtl="0"/>
          <a:r>
            <a:rPr lang="it-IT" dirty="0"/>
            <a:t>Territorio oltre i confini del museo</a:t>
          </a:r>
        </a:p>
      </dgm:t>
    </dgm:pt>
    <dgm:pt modelId="{B4E75BDD-2887-FD47-A9F8-4215E966D53A}" type="parTrans" cxnId="{EDCF83AB-DE5E-6743-AF42-520642C03D51}">
      <dgm:prSet/>
      <dgm:spPr/>
      <dgm:t>
        <a:bodyPr/>
        <a:lstStyle/>
        <a:p>
          <a:endParaRPr lang="it-IT"/>
        </a:p>
      </dgm:t>
    </dgm:pt>
    <dgm:pt modelId="{1A7075EB-4276-374F-929C-EB9713B53BBF}" type="sibTrans" cxnId="{EDCF83AB-DE5E-6743-AF42-520642C03D51}">
      <dgm:prSet/>
      <dgm:spPr/>
      <dgm:t>
        <a:bodyPr/>
        <a:lstStyle/>
        <a:p>
          <a:endParaRPr lang="it-IT"/>
        </a:p>
      </dgm:t>
    </dgm:pt>
    <dgm:pt modelId="{03CF2227-483B-4F45-8695-1F94EE4BC168}">
      <dgm:prSet/>
      <dgm:spPr/>
      <dgm:t>
        <a:bodyPr/>
        <a:lstStyle/>
        <a:p>
          <a:pPr rtl="0"/>
          <a:r>
            <a:rPr lang="it-IT" dirty="0"/>
            <a:t>Interpretazione in situ interdisciplinare</a:t>
          </a:r>
        </a:p>
      </dgm:t>
    </dgm:pt>
    <dgm:pt modelId="{BB097F75-3B31-6541-89AC-8531D59296DB}" type="parTrans" cxnId="{752871AF-483D-9148-A94A-FEB77A1E3012}">
      <dgm:prSet/>
      <dgm:spPr/>
      <dgm:t>
        <a:bodyPr/>
        <a:lstStyle/>
        <a:p>
          <a:endParaRPr lang="it-IT"/>
        </a:p>
      </dgm:t>
    </dgm:pt>
    <dgm:pt modelId="{C297405E-266A-B145-A4F8-D9F970EB8D89}" type="sibTrans" cxnId="{752871AF-483D-9148-A94A-FEB77A1E3012}">
      <dgm:prSet/>
      <dgm:spPr/>
      <dgm:t>
        <a:bodyPr/>
        <a:lstStyle/>
        <a:p>
          <a:endParaRPr lang="it-IT"/>
        </a:p>
      </dgm:t>
    </dgm:pt>
    <dgm:pt modelId="{62934006-FB4C-1A45-862F-453A8DFE8027}">
      <dgm:prSet/>
      <dgm:spPr/>
      <dgm:t>
        <a:bodyPr/>
        <a:lstStyle/>
        <a:p>
          <a:pPr rtl="0"/>
          <a:r>
            <a:rPr lang="it-IT" dirty="0"/>
            <a:t>Cooperazione e partenariato </a:t>
          </a:r>
        </a:p>
      </dgm:t>
    </dgm:pt>
    <dgm:pt modelId="{AB22BC95-6EFF-B34D-9120-2BEC5C2E0F38}" type="parTrans" cxnId="{0171F94D-070E-AF44-86B3-91AD4AA2E3EC}">
      <dgm:prSet/>
      <dgm:spPr/>
      <dgm:t>
        <a:bodyPr/>
        <a:lstStyle/>
        <a:p>
          <a:endParaRPr lang="it-IT"/>
        </a:p>
      </dgm:t>
    </dgm:pt>
    <dgm:pt modelId="{9747A048-9A48-E14A-A950-6C26A76FF79A}" type="sibTrans" cxnId="{0171F94D-070E-AF44-86B3-91AD4AA2E3EC}">
      <dgm:prSet/>
      <dgm:spPr/>
      <dgm:t>
        <a:bodyPr/>
        <a:lstStyle/>
        <a:p>
          <a:endParaRPr lang="it-IT"/>
        </a:p>
      </dgm:t>
    </dgm:pt>
    <dgm:pt modelId="{E1BA4D76-3DBC-854A-901C-9791CF3F1B77}">
      <dgm:prSet/>
      <dgm:spPr/>
      <dgm:t>
        <a:bodyPr/>
        <a:lstStyle/>
        <a:p>
          <a:pPr rtl="0"/>
          <a:r>
            <a:rPr lang="it-IT" dirty="0"/>
            <a:t>(vs. proprietà)</a:t>
          </a:r>
        </a:p>
      </dgm:t>
    </dgm:pt>
    <dgm:pt modelId="{1FBF10B4-6E84-EC4A-A54D-A2C8C235CFA3}" type="parTrans" cxnId="{A3058801-591F-2B41-A2BE-48C286CD18B0}">
      <dgm:prSet/>
      <dgm:spPr/>
      <dgm:t>
        <a:bodyPr/>
        <a:lstStyle/>
        <a:p>
          <a:endParaRPr lang="it-IT"/>
        </a:p>
      </dgm:t>
    </dgm:pt>
    <dgm:pt modelId="{D64FD335-68FB-5A4E-865B-E94177E86946}" type="sibTrans" cxnId="{A3058801-591F-2B41-A2BE-48C286CD18B0}">
      <dgm:prSet/>
      <dgm:spPr/>
      <dgm:t>
        <a:bodyPr/>
        <a:lstStyle/>
        <a:p>
          <a:endParaRPr lang="it-IT"/>
        </a:p>
      </dgm:t>
    </dgm:pt>
    <dgm:pt modelId="{AA01F12D-A7F3-3247-971C-B5508CC1C3CB}">
      <dgm:prSet/>
      <dgm:spPr/>
      <dgm:t>
        <a:bodyPr/>
        <a:lstStyle/>
        <a:p>
          <a:pPr rtl="0"/>
          <a:r>
            <a:rPr lang="it-IT" dirty="0"/>
            <a:t>Coinvolgimento comunità locale</a:t>
          </a:r>
        </a:p>
      </dgm:t>
    </dgm:pt>
    <dgm:pt modelId="{E1C4759A-98ED-1840-97F1-D0DBD5E4C16F}" type="parTrans" cxnId="{4F09029C-CF17-D243-A416-EBA0D82A27A4}">
      <dgm:prSet/>
      <dgm:spPr/>
      <dgm:t>
        <a:bodyPr/>
        <a:lstStyle/>
        <a:p>
          <a:endParaRPr lang="it-IT"/>
        </a:p>
      </dgm:t>
    </dgm:pt>
    <dgm:pt modelId="{CAF5A16A-F6C0-C840-9713-263A69F1CAE4}" type="sibTrans" cxnId="{4F09029C-CF17-D243-A416-EBA0D82A27A4}">
      <dgm:prSet/>
      <dgm:spPr/>
      <dgm:t>
        <a:bodyPr/>
        <a:lstStyle/>
        <a:p>
          <a:endParaRPr lang="it-IT"/>
        </a:p>
      </dgm:t>
    </dgm:pt>
    <dgm:pt modelId="{4D338B5D-7FAE-5C49-B69C-783F6263C7E9}">
      <dgm:prSet/>
      <dgm:spPr/>
      <dgm:t>
        <a:bodyPr/>
        <a:lstStyle/>
        <a:p>
          <a:pPr rtl="0"/>
          <a:r>
            <a:rPr lang="it-IT" dirty="0"/>
            <a:t>Patrimonio olistico, capitale sociale</a:t>
          </a:r>
        </a:p>
      </dgm:t>
    </dgm:pt>
    <dgm:pt modelId="{B1A19624-B712-3C4A-9D29-FEC0ED9AD503}" type="parTrans" cxnId="{82181B97-D5A8-744B-835F-DCA8321404F0}">
      <dgm:prSet/>
      <dgm:spPr/>
      <dgm:t>
        <a:bodyPr/>
        <a:lstStyle/>
        <a:p>
          <a:endParaRPr lang="it-IT"/>
        </a:p>
      </dgm:t>
    </dgm:pt>
    <dgm:pt modelId="{336017E2-38A8-F14E-B5D9-74FF056D6F11}" type="sibTrans" cxnId="{82181B97-D5A8-744B-835F-DCA8321404F0}">
      <dgm:prSet/>
      <dgm:spPr/>
      <dgm:t>
        <a:bodyPr/>
        <a:lstStyle/>
        <a:p>
          <a:endParaRPr lang="it-IT"/>
        </a:p>
      </dgm:t>
    </dgm:pt>
    <dgm:pt modelId="{C3871CCD-B4FD-614D-A936-607F4D1C4B84}" type="pres">
      <dgm:prSet presAssocID="{382FFD81-DD90-7943-83AA-2B254233B8D1}" presName="outerComposite" presStyleCnt="0">
        <dgm:presLayoutVars>
          <dgm:chMax val="5"/>
          <dgm:dir/>
          <dgm:resizeHandles val="exact"/>
        </dgm:presLayoutVars>
      </dgm:prSet>
      <dgm:spPr/>
    </dgm:pt>
    <dgm:pt modelId="{9DB6F5BE-EC6E-CD46-A8EA-6F6B6B861C31}" type="pres">
      <dgm:prSet presAssocID="{382FFD81-DD90-7943-83AA-2B254233B8D1}" presName="dummyMaxCanvas" presStyleCnt="0">
        <dgm:presLayoutVars/>
      </dgm:prSet>
      <dgm:spPr/>
    </dgm:pt>
    <dgm:pt modelId="{9B7FDBC1-D252-8544-BD37-C7FA535B1469}" type="pres">
      <dgm:prSet presAssocID="{382FFD81-DD90-7943-83AA-2B254233B8D1}" presName="FiveNodes_1" presStyleLbl="node1" presStyleIdx="0" presStyleCnt="5" custLinFactNeighborY="-6180">
        <dgm:presLayoutVars>
          <dgm:bulletEnabled val="1"/>
        </dgm:presLayoutVars>
      </dgm:prSet>
      <dgm:spPr/>
    </dgm:pt>
    <dgm:pt modelId="{69DDA890-E6B0-8241-A582-15FD58609552}" type="pres">
      <dgm:prSet presAssocID="{382FFD81-DD90-7943-83AA-2B254233B8D1}" presName="FiveNodes_2" presStyleLbl="node1" presStyleIdx="1" presStyleCnt="5">
        <dgm:presLayoutVars>
          <dgm:bulletEnabled val="1"/>
        </dgm:presLayoutVars>
      </dgm:prSet>
      <dgm:spPr/>
    </dgm:pt>
    <dgm:pt modelId="{0CBA7033-AFAD-9F41-99F0-7606F69CE5E0}" type="pres">
      <dgm:prSet presAssocID="{382FFD81-DD90-7943-83AA-2B254233B8D1}" presName="FiveNodes_3" presStyleLbl="node1" presStyleIdx="2" presStyleCnt="5">
        <dgm:presLayoutVars>
          <dgm:bulletEnabled val="1"/>
        </dgm:presLayoutVars>
      </dgm:prSet>
      <dgm:spPr/>
    </dgm:pt>
    <dgm:pt modelId="{DDB739A5-3D2D-D240-B380-484B35F43E2E}" type="pres">
      <dgm:prSet presAssocID="{382FFD81-DD90-7943-83AA-2B254233B8D1}" presName="FiveNodes_4" presStyleLbl="node1" presStyleIdx="3" presStyleCnt="5">
        <dgm:presLayoutVars>
          <dgm:bulletEnabled val="1"/>
        </dgm:presLayoutVars>
      </dgm:prSet>
      <dgm:spPr/>
    </dgm:pt>
    <dgm:pt modelId="{B49943AC-A131-044B-BF78-8CAA586EBF95}" type="pres">
      <dgm:prSet presAssocID="{382FFD81-DD90-7943-83AA-2B254233B8D1}" presName="FiveNodes_5" presStyleLbl="node1" presStyleIdx="4" presStyleCnt="5">
        <dgm:presLayoutVars>
          <dgm:bulletEnabled val="1"/>
        </dgm:presLayoutVars>
      </dgm:prSet>
      <dgm:spPr/>
    </dgm:pt>
    <dgm:pt modelId="{255C14CE-D89C-C444-8682-6DE469F168A6}" type="pres">
      <dgm:prSet presAssocID="{382FFD81-DD90-7943-83AA-2B254233B8D1}" presName="FiveConn_1-2" presStyleLbl="fgAccFollowNode1" presStyleIdx="0" presStyleCnt="4">
        <dgm:presLayoutVars>
          <dgm:bulletEnabled val="1"/>
        </dgm:presLayoutVars>
      </dgm:prSet>
      <dgm:spPr/>
    </dgm:pt>
    <dgm:pt modelId="{AB88F526-E291-1B4B-9532-B0F6D9B46468}" type="pres">
      <dgm:prSet presAssocID="{382FFD81-DD90-7943-83AA-2B254233B8D1}" presName="FiveConn_2-3" presStyleLbl="fgAccFollowNode1" presStyleIdx="1" presStyleCnt="4">
        <dgm:presLayoutVars>
          <dgm:bulletEnabled val="1"/>
        </dgm:presLayoutVars>
      </dgm:prSet>
      <dgm:spPr/>
    </dgm:pt>
    <dgm:pt modelId="{F71B6399-10C9-C24A-BA28-D078E21C9E0F}" type="pres">
      <dgm:prSet presAssocID="{382FFD81-DD90-7943-83AA-2B254233B8D1}" presName="FiveConn_3-4" presStyleLbl="fgAccFollowNode1" presStyleIdx="2" presStyleCnt="4">
        <dgm:presLayoutVars>
          <dgm:bulletEnabled val="1"/>
        </dgm:presLayoutVars>
      </dgm:prSet>
      <dgm:spPr/>
    </dgm:pt>
    <dgm:pt modelId="{61E5897E-1193-ED49-AF6B-1A84DA2F29FE}" type="pres">
      <dgm:prSet presAssocID="{382FFD81-DD90-7943-83AA-2B254233B8D1}" presName="FiveConn_4-5" presStyleLbl="fgAccFollowNode1" presStyleIdx="3" presStyleCnt="4">
        <dgm:presLayoutVars>
          <dgm:bulletEnabled val="1"/>
        </dgm:presLayoutVars>
      </dgm:prSet>
      <dgm:spPr/>
    </dgm:pt>
    <dgm:pt modelId="{F8CA8BAB-C353-6446-996B-AF01F5108DD9}" type="pres">
      <dgm:prSet presAssocID="{382FFD81-DD90-7943-83AA-2B254233B8D1}" presName="FiveNodes_1_text" presStyleLbl="node1" presStyleIdx="4" presStyleCnt="5">
        <dgm:presLayoutVars>
          <dgm:bulletEnabled val="1"/>
        </dgm:presLayoutVars>
      </dgm:prSet>
      <dgm:spPr/>
    </dgm:pt>
    <dgm:pt modelId="{C30C1374-B29D-3C4A-B2B2-A9E761376EC5}" type="pres">
      <dgm:prSet presAssocID="{382FFD81-DD90-7943-83AA-2B254233B8D1}" presName="FiveNodes_2_text" presStyleLbl="node1" presStyleIdx="4" presStyleCnt="5">
        <dgm:presLayoutVars>
          <dgm:bulletEnabled val="1"/>
        </dgm:presLayoutVars>
      </dgm:prSet>
      <dgm:spPr/>
    </dgm:pt>
    <dgm:pt modelId="{8424C133-357B-CE43-A5E9-D692339BF5AF}" type="pres">
      <dgm:prSet presAssocID="{382FFD81-DD90-7943-83AA-2B254233B8D1}" presName="FiveNodes_3_text" presStyleLbl="node1" presStyleIdx="4" presStyleCnt="5">
        <dgm:presLayoutVars>
          <dgm:bulletEnabled val="1"/>
        </dgm:presLayoutVars>
      </dgm:prSet>
      <dgm:spPr/>
    </dgm:pt>
    <dgm:pt modelId="{CD720EEC-0F3A-E544-8F36-DBAE4B7D5A6E}" type="pres">
      <dgm:prSet presAssocID="{382FFD81-DD90-7943-83AA-2B254233B8D1}" presName="FiveNodes_4_text" presStyleLbl="node1" presStyleIdx="4" presStyleCnt="5">
        <dgm:presLayoutVars>
          <dgm:bulletEnabled val="1"/>
        </dgm:presLayoutVars>
      </dgm:prSet>
      <dgm:spPr/>
    </dgm:pt>
    <dgm:pt modelId="{54874602-906B-684A-A50B-7A6E0DE3F7E2}" type="pres">
      <dgm:prSet presAssocID="{382FFD81-DD90-7943-83AA-2B254233B8D1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A3058801-591F-2B41-A2BE-48C286CD18B0}" srcId="{62934006-FB4C-1A45-862F-453A8DFE8027}" destId="{E1BA4D76-3DBC-854A-901C-9791CF3F1B77}" srcOrd="0" destOrd="0" parTransId="{1FBF10B4-6E84-EC4A-A54D-A2C8C235CFA3}" sibTransId="{D64FD335-68FB-5A4E-865B-E94177E86946}"/>
    <dgm:cxn modelId="{D679C001-B0CE-8147-934E-9F3DBB25ECB7}" type="presOf" srcId="{AA01F12D-A7F3-3247-971C-B5508CC1C3CB}" destId="{DDB739A5-3D2D-D240-B380-484B35F43E2E}" srcOrd="0" destOrd="0" presId="urn:microsoft.com/office/officeart/2005/8/layout/vProcess5"/>
    <dgm:cxn modelId="{4A4FB809-91D0-2F4D-B86F-CD47E08C7281}" type="presOf" srcId="{E1BA4D76-3DBC-854A-901C-9791CF3F1B77}" destId="{0CBA7033-AFAD-9F41-99F0-7606F69CE5E0}" srcOrd="0" destOrd="1" presId="urn:microsoft.com/office/officeart/2005/8/layout/vProcess5"/>
    <dgm:cxn modelId="{31D9F80A-4CC7-344D-8E95-9C59A25DE1D3}" type="presOf" srcId="{62934006-FB4C-1A45-862F-453A8DFE8027}" destId="{0CBA7033-AFAD-9F41-99F0-7606F69CE5E0}" srcOrd="0" destOrd="0" presId="urn:microsoft.com/office/officeart/2005/8/layout/vProcess5"/>
    <dgm:cxn modelId="{C0829811-8369-AE42-B64D-0ADA5127C11C}" type="presOf" srcId="{4D338B5D-7FAE-5C49-B69C-783F6263C7E9}" destId="{B49943AC-A131-044B-BF78-8CAA586EBF95}" srcOrd="0" destOrd="0" presId="urn:microsoft.com/office/officeart/2005/8/layout/vProcess5"/>
    <dgm:cxn modelId="{A2065012-D54D-7348-A94F-2A4E9DBE2D94}" type="presOf" srcId="{FA54E07F-EAA0-D94D-82A6-89026B2A499C}" destId="{F8CA8BAB-C353-6446-996B-AF01F5108DD9}" srcOrd="1" destOrd="0" presId="urn:microsoft.com/office/officeart/2005/8/layout/vProcess5"/>
    <dgm:cxn modelId="{ECB5A339-91FA-6C4B-8942-0315CFFB9156}" type="presOf" srcId="{62934006-FB4C-1A45-862F-453A8DFE8027}" destId="{8424C133-357B-CE43-A5E9-D692339BF5AF}" srcOrd="1" destOrd="0" presId="urn:microsoft.com/office/officeart/2005/8/layout/vProcess5"/>
    <dgm:cxn modelId="{DE65C73E-61AB-DA40-826B-5C38A79BD727}" type="presOf" srcId="{CAF5A16A-F6C0-C840-9713-263A69F1CAE4}" destId="{61E5897E-1193-ED49-AF6B-1A84DA2F29FE}" srcOrd="0" destOrd="0" presId="urn:microsoft.com/office/officeart/2005/8/layout/vProcess5"/>
    <dgm:cxn modelId="{722A0045-B9D9-554E-8E19-26E3A2FCEC1F}" type="presOf" srcId="{4D338B5D-7FAE-5C49-B69C-783F6263C7E9}" destId="{54874602-906B-684A-A50B-7A6E0DE3F7E2}" srcOrd="1" destOrd="0" presId="urn:microsoft.com/office/officeart/2005/8/layout/vProcess5"/>
    <dgm:cxn modelId="{0171F94D-070E-AF44-86B3-91AD4AA2E3EC}" srcId="{382FFD81-DD90-7943-83AA-2B254233B8D1}" destId="{62934006-FB4C-1A45-862F-453A8DFE8027}" srcOrd="2" destOrd="0" parTransId="{AB22BC95-6EFF-B34D-9120-2BEC5C2E0F38}" sibTransId="{9747A048-9A48-E14A-A950-6C26A76FF79A}"/>
    <dgm:cxn modelId="{1CBB1654-8E26-DD48-80EF-B715B46DFA20}" type="presOf" srcId="{9747A048-9A48-E14A-A950-6C26A76FF79A}" destId="{F71B6399-10C9-C24A-BA28-D078E21C9E0F}" srcOrd="0" destOrd="0" presId="urn:microsoft.com/office/officeart/2005/8/layout/vProcess5"/>
    <dgm:cxn modelId="{DECB4358-F9FE-284C-A8E8-9224FB689894}" type="presOf" srcId="{E1BA4D76-3DBC-854A-901C-9791CF3F1B77}" destId="{8424C133-357B-CE43-A5E9-D692339BF5AF}" srcOrd="1" destOrd="1" presId="urn:microsoft.com/office/officeart/2005/8/layout/vProcess5"/>
    <dgm:cxn modelId="{D5264677-415D-F542-8229-7CC6F36E8DE5}" type="presOf" srcId="{03CF2227-483B-4F45-8695-1F94EE4BC168}" destId="{C30C1374-B29D-3C4A-B2B2-A9E761376EC5}" srcOrd="1" destOrd="0" presId="urn:microsoft.com/office/officeart/2005/8/layout/vProcess5"/>
    <dgm:cxn modelId="{E7A12C7D-E47F-8549-995D-962378E6D12D}" type="presOf" srcId="{C297405E-266A-B145-A4F8-D9F970EB8D89}" destId="{AB88F526-E291-1B4B-9532-B0F6D9B46468}" srcOrd="0" destOrd="0" presId="urn:microsoft.com/office/officeart/2005/8/layout/vProcess5"/>
    <dgm:cxn modelId="{0AE08785-F6D4-FA46-8766-3035A9CB92CB}" type="presOf" srcId="{FA54E07F-EAA0-D94D-82A6-89026B2A499C}" destId="{9B7FDBC1-D252-8544-BD37-C7FA535B1469}" srcOrd="0" destOrd="0" presId="urn:microsoft.com/office/officeart/2005/8/layout/vProcess5"/>
    <dgm:cxn modelId="{82181B97-D5A8-744B-835F-DCA8321404F0}" srcId="{382FFD81-DD90-7943-83AA-2B254233B8D1}" destId="{4D338B5D-7FAE-5C49-B69C-783F6263C7E9}" srcOrd="4" destOrd="0" parTransId="{B1A19624-B712-3C4A-9D29-FEC0ED9AD503}" sibTransId="{336017E2-38A8-F14E-B5D9-74FF056D6F11}"/>
    <dgm:cxn modelId="{4F09029C-CF17-D243-A416-EBA0D82A27A4}" srcId="{382FFD81-DD90-7943-83AA-2B254233B8D1}" destId="{AA01F12D-A7F3-3247-971C-B5508CC1C3CB}" srcOrd="3" destOrd="0" parTransId="{E1C4759A-98ED-1840-97F1-D0DBD5E4C16F}" sibTransId="{CAF5A16A-F6C0-C840-9713-263A69F1CAE4}"/>
    <dgm:cxn modelId="{EDCF83AB-DE5E-6743-AF42-520642C03D51}" srcId="{382FFD81-DD90-7943-83AA-2B254233B8D1}" destId="{FA54E07F-EAA0-D94D-82A6-89026B2A499C}" srcOrd="0" destOrd="0" parTransId="{B4E75BDD-2887-FD47-A9F8-4215E966D53A}" sibTransId="{1A7075EB-4276-374F-929C-EB9713B53BBF}"/>
    <dgm:cxn modelId="{752871AF-483D-9148-A94A-FEB77A1E3012}" srcId="{382FFD81-DD90-7943-83AA-2B254233B8D1}" destId="{03CF2227-483B-4F45-8695-1F94EE4BC168}" srcOrd="1" destOrd="0" parTransId="{BB097F75-3B31-6541-89AC-8531D59296DB}" sibTransId="{C297405E-266A-B145-A4F8-D9F970EB8D89}"/>
    <dgm:cxn modelId="{8C418EBC-FE97-6045-AEDA-DA460AAD239A}" type="presOf" srcId="{382FFD81-DD90-7943-83AA-2B254233B8D1}" destId="{C3871CCD-B4FD-614D-A936-607F4D1C4B84}" srcOrd="0" destOrd="0" presId="urn:microsoft.com/office/officeart/2005/8/layout/vProcess5"/>
    <dgm:cxn modelId="{87E3EECF-03AD-C54A-9E95-61B6786DB2A8}" type="presOf" srcId="{03CF2227-483B-4F45-8695-1F94EE4BC168}" destId="{69DDA890-E6B0-8241-A582-15FD58609552}" srcOrd="0" destOrd="0" presId="urn:microsoft.com/office/officeart/2005/8/layout/vProcess5"/>
    <dgm:cxn modelId="{782582DD-1800-3C4A-9DD8-EC15B72A1D67}" type="presOf" srcId="{1A7075EB-4276-374F-929C-EB9713B53BBF}" destId="{255C14CE-D89C-C444-8682-6DE469F168A6}" srcOrd="0" destOrd="0" presId="urn:microsoft.com/office/officeart/2005/8/layout/vProcess5"/>
    <dgm:cxn modelId="{9C4CA0F7-1A02-DB41-9E5A-9F0140F46DDF}" type="presOf" srcId="{AA01F12D-A7F3-3247-971C-B5508CC1C3CB}" destId="{CD720EEC-0F3A-E544-8F36-DBAE4B7D5A6E}" srcOrd="1" destOrd="0" presId="urn:microsoft.com/office/officeart/2005/8/layout/vProcess5"/>
    <dgm:cxn modelId="{1C34C442-CBFC-4B4B-8E34-1E8FD7F2E52B}" type="presParOf" srcId="{C3871CCD-B4FD-614D-A936-607F4D1C4B84}" destId="{9DB6F5BE-EC6E-CD46-A8EA-6F6B6B861C31}" srcOrd="0" destOrd="0" presId="urn:microsoft.com/office/officeart/2005/8/layout/vProcess5"/>
    <dgm:cxn modelId="{57AFA1D1-75B6-2D43-846F-18DC4692400D}" type="presParOf" srcId="{C3871CCD-B4FD-614D-A936-607F4D1C4B84}" destId="{9B7FDBC1-D252-8544-BD37-C7FA535B1469}" srcOrd="1" destOrd="0" presId="urn:microsoft.com/office/officeart/2005/8/layout/vProcess5"/>
    <dgm:cxn modelId="{5901B31B-8116-EB40-B4FA-95E763BD4357}" type="presParOf" srcId="{C3871CCD-B4FD-614D-A936-607F4D1C4B84}" destId="{69DDA890-E6B0-8241-A582-15FD58609552}" srcOrd="2" destOrd="0" presId="urn:microsoft.com/office/officeart/2005/8/layout/vProcess5"/>
    <dgm:cxn modelId="{8530CC95-CB44-AD48-98A6-B8FD45F200B6}" type="presParOf" srcId="{C3871CCD-B4FD-614D-A936-607F4D1C4B84}" destId="{0CBA7033-AFAD-9F41-99F0-7606F69CE5E0}" srcOrd="3" destOrd="0" presId="urn:microsoft.com/office/officeart/2005/8/layout/vProcess5"/>
    <dgm:cxn modelId="{2272929A-4D25-CB4C-AD7F-B76603B3498F}" type="presParOf" srcId="{C3871CCD-B4FD-614D-A936-607F4D1C4B84}" destId="{DDB739A5-3D2D-D240-B380-484B35F43E2E}" srcOrd="4" destOrd="0" presId="urn:microsoft.com/office/officeart/2005/8/layout/vProcess5"/>
    <dgm:cxn modelId="{64C0DDBD-3664-1C46-ADC4-B3EEA5D6B89E}" type="presParOf" srcId="{C3871CCD-B4FD-614D-A936-607F4D1C4B84}" destId="{B49943AC-A131-044B-BF78-8CAA586EBF95}" srcOrd="5" destOrd="0" presId="urn:microsoft.com/office/officeart/2005/8/layout/vProcess5"/>
    <dgm:cxn modelId="{DD6601FE-06C6-BB41-986E-B642071BBB67}" type="presParOf" srcId="{C3871CCD-B4FD-614D-A936-607F4D1C4B84}" destId="{255C14CE-D89C-C444-8682-6DE469F168A6}" srcOrd="6" destOrd="0" presId="urn:microsoft.com/office/officeart/2005/8/layout/vProcess5"/>
    <dgm:cxn modelId="{E3367071-BC8B-854F-A7D4-A0A0BFAE3F1C}" type="presParOf" srcId="{C3871CCD-B4FD-614D-A936-607F4D1C4B84}" destId="{AB88F526-E291-1B4B-9532-B0F6D9B46468}" srcOrd="7" destOrd="0" presId="urn:microsoft.com/office/officeart/2005/8/layout/vProcess5"/>
    <dgm:cxn modelId="{055E31E7-F82B-9544-9BEA-D40715B2060E}" type="presParOf" srcId="{C3871CCD-B4FD-614D-A936-607F4D1C4B84}" destId="{F71B6399-10C9-C24A-BA28-D078E21C9E0F}" srcOrd="8" destOrd="0" presId="urn:microsoft.com/office/officeart/2005/8/layout/vProcess5"/>
    <dgm:cxn modelId="{97BBC42D-2F43-7C42-9966-75AE2FDFE915}" type="presParOf" srcId="{C3871CCD-B4FD-614D-A936-607F4D1C4B84}" destId="{61E5897E-1193-ED49-AF6B-1A84DA2F29FE}" srcOrd="9" destOrd="0" presId="urn:microsoft.com/office/officeart/2005/8/layout/vProcess5"/>
    <dgm:cxn modelId="{48C6B03C-B5F0-7F4A-BCA7-D8281DBFE7BB}" type="presParOf" srcId="{C3871CCD-B4FD-614D-A936-607F4D1C4B84}" destId="{F8CA8BAB-C353-6446-996B-AF01F5108DD9}" srcOrd="10" destOrd="0" presId="urn:microsoft.com/office/officeart/2005/8/layout/vProcess5"/>
    <dgm:cxn modelId="{C1B8A37C-D8F7-2B4A-AD8E-8DBD773993D3}" type="presParOf" srcId="{C3871CCD-B4FD-614D-A936-607F4D1C4B84}" destId="{C30C1374-B29D-3C4A-B2B2-A9E761376EC5}" srcOrd="11" destOrd="0" presId="urn:microsoft.com/office/officeart/2005/8/layout/vProcess5"/>
    <dgm:cxn modelId="{F6AF5D09-784C-B944-9332-460E4EB84B82}" type="presParOf" srcId="{C3871CCD-B4FD-614D-A936-607F4D1C4B84}" destId="{8424C133-357B-CE43-A5E9-D692339BF5AF}" srcOrd="12" destOrd="0" presId="urn:microsoft.com/office/officeart/2005/8/layout/vProcess5"/>
    <dgm:cxn modelId="{A22AFC5D-8E8F-DA44-A736-A227685CD575}" type="presParOf" srcId="{C3871CCD-B4FD-614D-A936-607F4D1C4B84}" destId="{CD720EEC-0F3A-E544-8F36-DBAE4B7D5A6E}" srcOrd="13" destOrd="0" presId="urn:microsoft.com/office/officeart/2005/8/layout/vProcess5"/>
    <dgm:cxn modelId="{B7652AD2-22C0-184C-92E1-F8B780B4425A}" type="presParOf" srcId="{C3871CCD-B4FD-614D-A936-607F4D1C4B84}" destId="{54874602-906B-684A-A50B-7A6E0DE3F7E2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A6C5AA-DD9E-3848-A150-F9C75AFCE655}" type="doc">
      <dgm:prSet loTypeId="urn:microsoft.com/office/officeart/2005/8/layout/equation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BF947E0D-DE86-7148-B50E-E8D15B658E9A}">
      <dgm:prSet phldrT="[Testo]"/>
      <dgm:spPr/>
      <dgm:t>
        <a:bodyPr/>
        <a:lstStyle/>
        <a:p>
          <a:r>
            <a:rPr lang="it-IT" dirty="0">
              <a:latin typeface="Abadi MT Condensed Light"/>
              <a:cs typeface="Abadi MT Condensed Light"/>
            </a:rPr>
            <a:t>processo</a:t>
          </a:r>
        </a:p>
      </dgm:t>
    </dgm:pt>
    <dgm:pt modelId="{F3E762F0-1D28-6643-9E0E-762C4E398448}" type="parTrans" cxnId="{209FA4AD-F994-C543-90BD-B7F6D8C91C8B}">
      <dgm:prSet/>
      <dgm:spPr/>
      <dgm:t>
        <a:bodyPr/>
        <a:lstStyle/>
        <a:p>
          <a:endParaRPr lang="it-IT"/>
        </a:p>
      </dgm:t>
    </dgm:pt>
    <dgm:pt modelId="{A5BFC6FE-73B0-4A4D-A832-34B4541D008D}" type="sibTrans" cxnId="{209FA4AD-F994-C543-90BD-B7F6D8C91C8B}">
      <dgm:prSet/>
      <dgm:spPr/>
      <dgm:t>
        <a:bodyPr/>
        <a:lstStyle/>
        <a:p>
          <a:endParaRPr lang="it-IT"/>
        </a:p>
      </dgm:t>
    </dgm:pt>
    <dgm:pt modelId="{409E7C8B-DB2D-AC41-A6C4-5F23A9913D0D}">
      <dgm:prSet phldrT="[Testo]" custT="1"/>
      <dgm:spPr/>
      <dgm:t>
        <a:bodyPr/>
        <a:lstStyle/>
        <a:p>
          <a:r>
            <a:rPr lang="it-IT" sz="4000" dirty="0">
              <a:latin typeface="Abadi MT Condensed Light"/>
              <a:cs typeface="Abadi MT Condensed Light"/>
            </a:rPr>
            <a:t>contenuto</a:t>
          </a:r>
        </a:p>
      </dgm:t>
    </dgm:pt>
    <dgm:pt modelId="{69F6E615-2ACB-0245-AFBD-D796720587BB}" type="parTrans" cxnId="{0B6EA106-551A-C84C-B55C-D4C222ED0441}">
      <dgm:prSet/>
      <dgm:spPr/>
      <dgm:t>
        <a:bodyPr/>
        <a:lstStyle/>
        <a:p>
          <a:endParaRPr lang="it-IT"/>
        </a:p>
      </dgm:t>
    </dgm:pt>
    <dgm:pt modelId="{742F639C-7DC9-E245-A4DB-453CE692889B}" type="sibTrans" cxnId="{0B6EA106-551A-C84C-B55C-D4C222ED0441}">
      <dgm:prSet/>
      <dgm:spPr/>
      <dgm:t>
        <a:bodyPr/>
        <a:lstStyle/>
        <a:p>
          <a:endParaRPr lang="it-IT"/>
        </a:p>
      </dgm:t>
    </dgm:pt>
    <dgm:pt modelId="{CD030C3F-187D-514B-8A73-F9D809DF4D68}">
      <dgm:prSet/>
      <dgm:spPr/>
      <dgm:t>
        <a:bodyPr/>
        <a:lstStyle/>
        <a:p>
          <a:endParaRPr lang="it-IT"/>
        </a:p>
      </dgm:t>
    </dgm:pt>
    <dgm:pt modelId="{96DD7385-4243-144F-86AE-92029AC2951B}" type="parTrans" cxnId="{1F3B8C61-66DF-9945-BC80-B87D79D62CFF}">
      <dgm:prSet/>
      <dgm:spPr/>
      <dgm:t>
        <a:bodyPr/>
        <a:lstStyle/>
        <a:p>
          <a:endParaRPr lang="it-IT"/>
        </a:p>
      </dgm:t>
    </dgm:pt>
    <dgm:pt modelId="{B4BAFA59-3A78-B840-9DBC-F46CF147F146}" type="sibTrans" cxnId="{1F3B8C61-66DF-9945-BC80-B87D79D62CFF}">
      <dgm:prSet custLinFactX="200000" custLinFactY="-100000" custLinFactNeighborX="296766" custLinFactNeighborY="-130128"/>
      <dgm:spPr/>
      <dgm:t>
        <a:bodyPr/>
        <a:lstStyle/>
        <a:p>
          <a:endParaRPr lang="it-IT"/>
        </a:p>
      </dgm:t>
    </dgm:pt>
    <dgm:pt modelId="{4BB1EEA0-6AF6-0646-9406-EDB562E06122}" type="pres">
      <dgm:prSet presAssocID="{24A6C5AA-DD9E-3848-A150-F9C75AFCE655}" presName="Name0" presStyleCnt="0">
        <dgm:presLayoutVars>
          <dgm:dir/>
          <dgm:resizeHandles val="exact"/>
        </dgm:presLayoutVars>
      </dgm:prSet>
      <dgm:spPr/>
    </dgm:pt>
    <dgm:pt modelId="{E6F27EC0-1DA7-7147-B661-2C19B4BDC95A}" type="pres">
      <dgm:prSet presAssocID="{24A6C5AA-DD9E-3848-A150-F9C75AFCE655}" presName="vNodes" presStyleCnt="0"/>
      <dgm:spPr/>
    </dgm:pt>
    <dgm:pt modelId="{16E66711-1C7B-E84D-87D6-0FD9FC4319DB}" type="pres">
      <dgm:prSet presAssocID="{BF947E0D-DE86-7148-B50E-E8D15B658E9A}" presName="node" presStyleLbl="node1" presStyleIdx="0" presStyleCnt="3" custScaleX="693442" custScaleY="492495" custLinFactX="6056" custLinFactNeighborX="100000" custLinFactNeighborY="-3261">
        <dgm:presLayoutVars>
          <dgm:bulletEnabled val="1"/>
        </dgm:presLayoutVars>
      </dgm:prSet>
      <dgm:spPr/>
    </dgm:pt>
    <dgm:pt modelId="{ACEACAA3-392D-E74D-A7A2-337434EA45D0}" type="pres">
      <dgm:prSet presAssocID="{A5BFC6FE-73B0-4A4D-A832-34B4541D008D}" presName="spacerT" presStyleCnt="0"/>
      <dgm:spPr/>
    </dgm:pt>
    <dgm:pt modelId="{276985C3-30F5-7645-8855-E84C1D7EBFBB}" type="pres">
      <dgm:prSet presAssocID="{A5BFC6FE-73B0-4A4D-A832-34B4541D008D}" presName="sibTrans" presStyleLbl="sibTrans2D1" presStyleIdx="0" presStyleCnt="2" custScaleX="440279" custScaleY="294333" custLinFactX="264633" custLinFactNeighborX="300000" custLinFactNeighborY="-44558"/>
      <dgm:spPr/>
    </dgm:pt>
    <dgm:pt modelId="{4471D52D-F244-204F-B350-16277CD87E9B}" type="pres">
      <dgm:prSet presAssocID="{A5BFC6FE-73B0-4A4D-A832-34B4541D008D}" presName="spacerB" presStyleCnt="0"/>
      <dgm:spPr/>
    </dgm:pt>
    <dgm:pt modelId="{D218CFB2-3FA5-E843-A5D8-2962C27DFAE5}" type="pres">
      <dgm:prSet presAssocID="{409E7C8B-DB2D-AC41-A6C4-5F23A9913D0D}" presName="node" presStyleLbl="node1" presStyleIdx="1" presStyleCnt="3" custScaleX="684610" custScaleY="491419" custLinFactY="118748" custLinFactNeighborX="60052" custLinFactNeighborY="200000">
        <dgm:presLayoutVars>
          <dgm:bulletEnabled val="1"/>
        </dgm:presLayoutVars>
      </dgm:prSet>
      <dgm:spPr/>
    </dgm:pt>
    <dgm:pt modelId="{25F73AE6-B49E-7742-95A7-326EEC1B6DED}" type="pres">
      <dgm:prSet presAssocID="{24A6C5AA-DD9E-3848-A150-F9C75AFCE655}" presName="sibTransLast" presStyleLbl="sibTrans2D1" presStyleIdx="1" presStyleCnt="2" custFlipHor="1" custScaleX="50447" custScaleY="156400" custLinFactX="-38932" custLinFactNeighborX="-100000" custLinFactNeighborY="43187"/>
      <dgm:spPr/>
    </dgm:pt>
    <dgm:pt modelId="{430A3277-67D4-D84B-89CE-071ADBA75F66}" type="pres">
      <dgm:prSet presAssocID="{24A6C5AA-DD9E-3848-A150-F9C75AFCE655}" presName="connectorText" presStyleLbl="sibTrans2D1" presStyleIdx="1" presStyleCnt="2"/>
      <dgm:spPr/>
    </dgm:pt>
    <dgm:pt modelId="{C73E4EFA-A244-0D4B-9820-E9C245481522}" type="pres">
      <dgm:prSet presAssocID="{24A6C5AA-DD9E-3848-A150-F9C75AFCE655}" presName="lastNode" presStyleLbl="node1" presStyleIdx="2" presStyleCnt="3" custScaleX="324393" custScaleY="373632" custLinFactNeighborX="37429" custLinFactNeighborY="-408">
        <dgm:presLayoutVars>
          <dgm:bulletEnabled val="1"/>
        </dgm:presLayoutVars>
      </dgm:prSet>
      <dgm:spPr/>
    </dgm:pt>
  </dgm:ptLst>
  <dgm:cxnLst>
    <dgm:cxn modelId="{0B6EA106-551A-C84C-B55C-D4C222ED0441}" srcId="{24A6C5AA-DD9E-3848-A150-F9C75AFCE655}" destId="{409E7C8B-DB2D-AC41-A6C4-5F23A9913D0D}" srcOrd="1" destOrd="0" parTransId="{69F6E615-2ACB-0245-AFBD-D796720587BB}" sibTransId="{742F639C-7DC9-E245-A4DB-453CE692889B}"/>
    <dgm:cxn modelId="{0A41E927-F3FC-B742-BCBA-CD39ABF55F94}" type="presOf" srcId="{409E7C8B-DB2D-AC41-A6C4-5F23A9913D0D}" destId="{D218CFB2-3FA5-E843-A5D8-2962C27DFAE5}" srcOrd="0" destOrd="0" presId="urn:microsoft.com/office/officeart/2005/8/layout/equation2"/>
    <dgm:cxn modelId="{DBD9973F-9CE7-784D-85A8-2C93ED84A4D0}" type="presOf" srcId="{CD030C3F-187D-514B-8A73-F9D809DF4D68}" destId="{C73E4EFA-A244-0D4B-9820-E9C245481522}" srcOrd="0" destOrd="0" presId="urn:microsoft.com/office/officeart/2005/8/layout/equation2"/>
    <dgm:cxn modelId="{1F3B8C61-66DF-9945-BC80-B87D79D62CFF}" srcId="{24A6C5AA-DD9E-3848-A150-F9C75AFCE655}" destId="{CD030C3F-187D-514B-8A73-F9D809DF4D68}" srcOrd="2" destOrd="0" parTransId="{96DD7385-4243-144F-86AE-92029AC2951B}" sibTransId="{B4BAFA59-3A78-B840-9DBC-F46CF147F146}"/>
    <dgm:cxn modelId="{261FB867-BFAA-2845-ACB5-688EDDA926D4}" type="presOf" srcId="{24A6C5AA-DD9E-3848-A150-F9C75AFCE655}" destId="{4BB1EEA0-6AF6-0646-9406-EDB562E06122}" srcOrd="0" destOrd="0" presId="urn:microsoft.com/office/officeart/2005/8/layout/equation2"/>
    <dgm:cxn modelId="{959D3D69-1BC7-C14B-B582-7F3564DEDDC5}" type="presOf" srcId="{742F639C-7DC9-E245-A4DB-453CE692889B}" destId="{430A3277-67D4-D84B-89CE-071ADBA75F66}" srcOrd="1" destOrd="0" presId="urn:microsoft.com/office/officeart/2005/8/layout/equation2"/>
    <dgm:cxn modelId="{17304F9D-72D6-F642-BC00-757C4FF497F9}" type="presOf" srcId="{742F639C-7DC9-E245-A4DB-453CE692889B}" destId="{25F73AE6-B49E-7742-95A7-326EEC1B6DED}" srcOrd="0" destOrd="0" presId="urn:microsoft.com/office/officeart/2005/8/layout/equation2"/>
    <dgm:cxn modelId="{209FA4AD-F994-C543-90BD-B7F6D8C91C8B}" srcId="{24A6C5AA-DD9E-3848-A150-F9C75AFCE655}" destId="{BF947E0D-DE86-7148-B50E-E8D15B658E9A}" srcOrd="0" destOrd="0" parTransId="{F3E762F0-1D28-6643-9E0E-762C4E398448}" sibTransId="{A5BFC6FE-73B0-4A4D-A832-34B4541D008D}"/>
    <dgm:cxn modelId="{2BD1B2BF-3C02-834E-A22E-3206B363D39C}" type="presOf" srcId="{A5BFC6FE-73B0-4A4D-A832-34B4541D008D}" destId="{276985C3-30F5-7645-8855-E84C1D7EBFBB}" srcOrd="0" destOrd="0" presId="urn:microsoft.com/office/officeart/2005/8/layout/equation2"/>
    <dgm:cxn modelId="{66C54AFA-2E5A-C44E-A7D9-29C8D3B45CB2}" type="presOf" srcId="{BF947E0D-DE86-7148-B50E-E8D15B658E9A}" destId="{16E66711-1C7B-E84D-87D6-0FD9FC4319DB}" srcOrd="0" destOrd="0" presId="urn:microsoft.com/office/officeart/2005/8/layout/equation2"/>
    <dgm:cxn modelId="{641954B9-01EC-3B4F-8A17-769C336CE53C}" type="presParOf" srcId="{4BB1EEA0-6AF6-0646-9406-EDB562E06122}" destId="{E6F27EC0-1DA7-7147-B661-2C19B4BDC95A}" srcOrd="0" destOrd="0" presId="urn:microsoft.com/office/officeart/2005/8/layout/equation2"/>
    <dgm:cxn modelId="{CF052877-8E02-3847-AD72-525387246F91}" type="presParOf" srcId="{E6F27EC0-1DA7-7147-B661-2C19B4BDC95A}" destId="{16E66711-1C7B-E84D-87D6-0FD9FC4319DB}" srcOrd="0" destOrd="0" presId="urn:microsoft.com/office/officeart/2005/8/layout/equation2"/>
    <dgm:cxn modelId="{893A21E3-7C04-9E48-94EB-7F0C7D99B2BF}" type="presParOf" srcId="{E6F27EC0-1DA7-7147-B661-2C19B4BDC95A}" destId="{ACEACAA3-392D-E74D-A7A2-337434EA45D0}" srcOrd="1" destOrd="0" presId="urn:microsoft.com/office/officeart/2005/8/layout/equation2"/>
    <dgm:cxn modelId="{D690CBB7-6F13-5E4A-96F2-3274BFE1E3FB}" type="presParOf" srcId="{E6F27EC0-1DA7-7147-B661-2C19B4BDC95A}" destId="{276985C3-30F5-7645-8855-E84C1D7EBFBB}" srcOrd="2" destOrd="0" presId="urn:microsoft.com/office/officeart/2005/8/layout/equation2"/>
    <dgm:cxn modelId="{212AB850-D1C5-9540-BEFF-56FDE99C9E20}" type="presParOf" srcId="{E6F27EC0-1DA7-7147-B661-2C19B4BDC95A}" destId="{4471D52D-F244-204F-B350-16277CD87E9B}" srcOrd="3" destOrd="0" presId="urn:microsoft.com/office/officeart/2005/8/layout/equation2"/>
    <dgm:cxn modelId="{D056D48B-3F96-B44E-A737-26BC667F18B8}" type="presParOf" srcId="{E6F27EC0-1DA7-7147-B661-2C19B4BDC95A}" destId="{D218CFB2-3FA5-E843-A5D8-2962C27DFAE5}" srcOrd="4" destOrd="0" presId="urn:microsoft.com/office/officeart/2005/8/layout/equation2"/>
    <dgm:cxn modelId="{E3520B99-D136-B54F-9C1B-7A3C4B4A4EB1}" type="presParOf" srcId="{4BB1EEA0-6AF6-0646-9406-EDB562E06122}" destId="{25F73AE6-B49E-7742-95A7-326EEC1B6DED}" srcOrd="1" destOrd="0" presId="urn:microsoft.com/office/officeart/2005/8/layout/equation2"/>
    <dgm:cxn modelId="{F2F324EB-AC94-A445-AF6A-8F3A1670D573}" type="presParOf" srcId="{25F73AE6-B49E-7742-95A7-326EEC1B6DED}" destId="{430A3277-67D4-D84B-89CE-071ADBA75F66}" srcOrd="0" destOrd="0" presId="urn:microsoft.com/office/officeart/2005/8/layout/equation2"/>
    <dgm:cxn modelId="{677E5E72-106B-304E-B2C1-05DE1E5FE16D}" type="presParOf" srcId="{4BB1EEA0-6AF6-0646-9406-EDB562E06122}" destId="{C73E4EFA-A244-0D4B-9820-E9C245481522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01DC1A-B05C-4E41-8DB7-6DDC1EDD2847}">
      <dsp:nvSpPr>
        <dsp:cNvPr id="0" name=""/>
        <dsp:cNvSpPr/>
      </dsp:nvSpPr>
      <dsp:spPr>
        <a:xfrm>
          <a:off x="1676399" y="0"/>
          <a:ext cx="4876800" cy="48768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F8D7112-4481-984F-9D99-8034205FC942}">
      <dsp:nvSpPr>
        <dsp:cNvPr id="0" name=""/>
        <dsp:cNvSpPr/>
      </dsp:nvSpPr>
      <dsp:spPr>
        <a:xfrm>
          <a:off x="1993392" y="316992"/>
          <a:ext cx="1950720" cy="19507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processo</a:t>
          </a:r>
        </a:p>
      </dsp:txBody>
      <dsp:txXfrm>
        <a:off x="2088618" y="412218"/>
        <a:ext cx="1760268" cy="1760268"/>
      </dsp:txXfrm>
    </dsp:sp>
    <dsp:sp modelId="{A2F2D575-360C-9E42-85D9-0F81F85DD7C1}">
      <dsp:nvSpPr>
        <dsp:cNvPr id="0" name=""/>
        <dsp:cNvSpPr/>
      </dsp:nvSpPr>
      <dsp:spPr>
        <a:xfrm>
          <a:off x="4285488" y="316992"/>
          <a:ext cx="1950720" cy="19507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prodotto</a:t>
          </a:r>
        </a:p>
      </dsp:txBody>
      <dsp:txXfrm>
        <a:off x="4380714" y="412218"/>
        <a:ext cx="1760268" cy="1760268"/>
      </dsp:txXfrm>
    </dsp:sp>
    <dsp:sp modelId="{C4BC7F3B-FAB8-B84E-AE94-3722414427AE}">
      <dsp:nvSpPr>
        <dsp:cNvPr id="0" name=""/>
        <dsp:cNvSpPr/>
      </dsp:nvSpPr>
      <dsp:spPr>
        <a:xfrm>
          <a:off x="1993392" y="2609088"/>
          <a:ext cx="1950720" cy="19507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Cultura tradizionale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(folklore)</a:t>
          </a:r>
        </a:p>
      </dsp:txBody>
      <dsp:txXfrm>
        <a:off x="2088618" y="2704314"/>
        <a:ext cx="1760268" cy="1760268"/>
      </dsp:txXfrm>
    </dsp:sp>
    <dsp:sp modelId="{3727570C-0A81-D545-91CE-BB07113D5BB6}">
      <dsp:nvSpPr>
        <dsp:cNvPr id="0" name=""/>
        <dsp:cNvSpPr/>
      </dsp:nvSpPr>
      <dsp:spPr>
        <a:xfrm>
          <a:off x="4285488" y="2609088"/>
          <a:ext cx="1950720" cy="19507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Cultura di massa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(turismo)</a:t>
          </a:r>
        </a:p>
      </dsp:txBody>
      <dsp:txXfrm>
        <a:off x="4380714" y="2704314"/>
        <a:ext cx="1760268" cy="17602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7FDBC1-D252-8544-BD37-C7FA535B1469}">
      <dsp:nvSpPr>
        <dsp:cNvPr id="0" name=""/>
        <dsp:cNvSpPr/>
      </dsp:nvSpPr>
      <dsp:spPr>
        <a:xfrm>
          <a:off x="0" y="0"/>
          <a:ext cx="6336792" cy="8155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Territorio oltre i confini del museo</a:t>
          </a:r>
        </a:p>
      </dsp:txBody>
      <dsp:txXfrm>
        <a:off x="23886" y="23886"/>
        <a:ext cx="5361354" cy="767758"/>
      </dsp:txXfrm>
    </dsp:sp>
    <dsp:sp modelId="{69DDA890-E6B0-8241-A582-15FD58609552}">
      <dsp:nvSpPr>
        <dsp:cNvPr id="0" name=""/>
        <dsp:cNvSpPr/>
      </dsp:nvSpPr>
      <dsp:spPr>
        <a:xfrm>
          <a:off x="473202" y="928798"/>
          <a:ext cx="6336792" cy="8155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Interpretazione in situ interdisciplinare</a:t>
          </a:r>
        </a:p>
      </dsp:txBody>
      <dsp:txXfrm>
        <a:off x="497088" y="952684"/>
        <a:ext cx="5285723" cy="767758"/>
      </dsp:txXfrm>
    </dsp:sp>
    <dsp:sp modelId="{0CBA7033-AFAD-9F41-99F0-7606F69CE5E0}">
      <dsp:nvSpPr>
        <dsp:cNvPr id="0" name=""/>
        <dsp:cNvSpPr/>
      </dsp:nvSpPr>
      <dsp:spPr>
        <a:xfrm>
          <a:off x="946404" y="1857597"/>
          <a:ext cx="6336792" cy="8155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Cooperazione e partenariato 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 dirty="0"/>
            <a:t>(vs. proprietà)</a:t>
          </a:r>
        </a:p>
      </dsp:txBody>
      <dsp:txXfrm>
        <a:off x="970290" y="1881483"/>
        <a:ext cx="5285723" cy="767758"/>
      </dsp:txXfrm>
    </dsp:sp>
    <dsp:sp modelId="{DDB739A5-3D2D-D240-B380-484B35F43E2E}">
      <dsp:nvSpPr>
        <dsp:cNvPr id="0" name=""/>
        <dsp:cNvSpPr/>
      </dsp:nvSpPr>
      <dsp:spPr>
        <a:xfrm>
          <a:off x="1419605" y="2786395"/>
          <a:ext cx="6336792" cy="8155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Coinvolgimento comunità locale</a:t>
          </a:r>
        </a:p>
      </dsp:txBody>
      <dsp:txXfrm>
        <a:off x="1443491" y="2810281"/>
        <a:ext cx="5285723" cy="767758"/>
      </dsp:txXfrm>
    </dsp:sp>
    <dsp:sp modelId="{B49943AC-A131-044B-BF78-8CAA586EBF95}">
      <dsp:nvSpPr>
        <dsp:cNvPr id="0" name=""/>
        <dsp:cNvSpPr/>
      </dsp:nvSpPr>
      <dsp:spPr>
        <a:xfrm>
          <a:off x="1892808" y="3715194"/>
          <a:ext cx="6336792" cy="8155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Patrimonio olistico, capitale sociale</a:t>
          </a:r>
        </a:p>
      </dsp:txBody>
      <dsp:txXfrm>
        <a:off x="1916694" y="3739080"/>
        <a:ext cx="5285723" cy="767758"/>
      </dsp:txXfrm>
    </dsp:sp>
    <dsp:sp modelId="{255C14CE-D89C-C444-8682-6DE469F168A6}">
      <dsp:nvSpPr>
        <dsp:cNvPr id="0" name=""/>
        <dsp:cNvSpPr/>
      </dsp:nvSpPr>
      <dsp:spPr>
        <a:xfrm>
          <a:off x="5806697" y="595790"/>
          <a:ext cx="530094" cy="53009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500" kern="1200"/>
        </a:p>
      </dsp:txBody>
      <dsp:txXfrm>
        <a:off x="5925968" y="595790"/>
        <a:ext cx="291552" cy="398896"/>
      </dsp:txXfrm>
    </dsp:sp>
    <dsp:sp modelId="{AB88F526-E291-1B4B-9532-B0F6D9B46468}">
      <dsp:nvSpPr>
        <dsp:cNvPr id="0" name=""/>
        <dsp:cNvSpPr/>
      </dsp:nvSpPr>
      <dsp:spPr>
        <a:xfrm>
          <a:off x="6279899" y="1524588"/>
          <a:ext cx="530094" cy="53009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500" kern="1200"/>
        </a:p>
      </dsp:txBody>
      <dsp:txXfrm>
        <a:off x="6399170" y="1524588"/>
        <a:ext cx="291552" cy="398896"/>
      </dsp:txXfrm>
    </dsp:sp>
    <dsp:sp modelId="{F71B6399-10C9-C24A-BA28-D078E21C9E0F}">
      <dsp:nvSpPr>
        <dsp:cNvPr id="0" name=""/>
        <dsp:cNvSpPr/>
      </dsp:nvSpPr>
      <dsp:spPr>
        <a:xfrm>
          <a:off x="6753101" y="2439795"/>
          <a:ext cx="530094" cy="53009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500" kern="1200"/>
        </a:p>
      </dsp:txBody>
      <dsp:txXfrm>
        <a:off x="6872372" y="2439795"/>
        <a:ext cx="291552" cy="398896"/>
      </dsp:txXfrm>
    </dsp:sp>
    <dsp:sp modelId="{61E5897E-1193-ED49-AF6B-1A84DA2F29FE}">
      <dsp:nvSpPr>
        <dsp:cNvPr id="0" name=""/>
        <dsp:cNvSpPr/>
      </dsp:nvSpPr>
      <dsp:spPr>
        <a:xfrm>
          <a:off x="7226303" y="3377655"/>
          <a:ext cx="530094" cy="53009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500" kern="1200"/>
        </a:p>
      </dsp:txBody>
      <dsp:txXfrm>
        <a:off x="7345574" y="3377655"/>
        <a:ext cx="291552" cy="3988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E66711-1C7B-E84D-87D6-0FD9FC4319DB}">
      <dsp:nvSpPr>
        <dsp:cNvPr id="0" name=""/>
        <dsp:cNvSpPr/>
      </dsp:nvSpPr>
      <dsp:spPr>
        <a:xfrm>
          <a:off x="1618847" y="627"/>
          <a:ext cx="2812653" cy="199759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700" kern="1200" dirty="0">
              <a:latin typeface="Abadi MT Condensed Light"/>
              <a:cs typeface="Abadi MT Condensed Light"/>
            </a:rPr>
            <a:t>processo</a:t>
          </a:r>
        </a:p>
      </dsp:txBody>
      <dsp:txXfrm>
        <a:off x="2030750" y="293168"/>
        <a:ext cx="1988847" cy="1412514"/>
      </dsp:txXfrm>
    </dsp:sp>
    <dsp:sp modelId="{276985C3-30F5-7645-8855-E84C1D7EBFBB}">
      <dsp:nvSpPr>
        <dsp:cNvPr id="0" name=""/>
        <dsp:cNvSpPr/>
      </dsp:nvSpPr>
      <dsp:spPr>
        <a:xfrm>
          <a:off x="3405432" y="2017558"/>
          <a:ext cx="1035766" cy="692425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200" kern="1200"/>
        </a:p>
      </dsp:txBody>
      <dsp:txXfrm>
        <a:off x="3542723" y="2282341"/>
        <a:ext cx="761184" cy="162859"/>
      </dsp:txXfrm>
    </dsp:sp>
    <dsp:sp modelId="{D218CFB2-3FA5-E843-A5D8-2962C27DFAE5}">
      <dsp:nvSpPr>
        <dsp:cNvPr id="0" name=""/>
        <dsp:cNvSpPr/>
      </dsp:nvSpPr>
      <dsp:spPr>
        <a:xfrm>
          <a:off x="1450163" y="2759295"/>
          <a:ext cx="2776829" cy="199323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000" kern="1200" dirty="0">
              <a:latin typeface="Abadi MT Condensed Light"/>
              <a:cs typeface="Abadi MT Condensed Light"/>
            </a:rPr>
            <a:t>contenuto</a:t>
          </a:r>
        </a:p>
      </dsp:txBody>
      <dsp:txXfrm>
        <a:off x="1856820" y="3051197"/>
        <a:ext cx="1963515" cy="1409428"/>
      </dsp:txXfrm>
    </dsp:sp>
    <dsp:sp modelId="{25F73AE6-B49E-7742-95A7-326EEC1B6DED}">
      <dsp:nvSpPr>
        <dsp:cNvPr id="0" name=""/>
        <dsp:cNvSpPr/>
      </dsp:nvSpPr>
      <dsp:spPr>
        <a:xfrm rot="10804456" flipH="1">
          <a:off x="4419121" y="2321819"/>
          <a:ext cx="4261" cy="2359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000" kern="1200"/>
        </a:p>
      </dsp:txBody>
      <dsp:txXfrm rot="10800000">
        <a:off x="4419121" y="2369015"/>
        <a:ext cx="2983" cy="141591"/>
      </dsp:txXfrm>
    </dsp:sp>
    <dsp:sp modelId="{C73E4EFA-A244-0D4B-9820-E9C245481522}">
      <dsp:nvSpPr>
        <dsp:cNvPr id="0" name=""/>
        <dsp:cNvSpPr/>
      </dsp:nvSpPr>
      <dsp:spPr>
        <a:xfrm>
          <a:off x="4425257" y="857474"/>
          <a:ext cx="2631525" cy="303095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6500" kern="1200"/>
        </a:p>
      </dsp:txBody>
      <dsp:txXfrm>
        <a:off x="4810635" y="1301348"/>
        <a:ext cx="1860769" cy="21432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1298E6-786F-5140-BAA9-89A545F353ED}" type="datetimeFigureOut">
              <a:rPr lang="it-IT" smtClean="0"/>
              <a:t>29/11/22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533B11-4CBC-264F-BE94-68FE83E68E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6570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95BFAD-937C-A34D-BBBC-5CDF411B1853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9860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99984-D8C4-9C4E-BB83-C3436D18209E}" type="datetimeFigureOut">
              <a:rPr lang="it-IT" smtClean="0"/>
              <a:t>29/11/22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C7D58-3EB6-6746-B5D8-B68B34A3F23A}" type="slidenum">
              <a:rPr lang="it-IT" smtClean="0"/>
              <a:t>‹N›</a:t>
            </a:fld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99984-D8C4-9C4E-BB83-C3436D18209E}" type="datetimeFigureOut">
              <a:rPr lang="it-IT" smtClean="0"/>
              <a:t>29/11/22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C7D58-3EB6-6746-B5D8-B68B34A3F23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99984-D8C4-9C4E-BB83-C3436D18209E}" type="datetimeFigureOut">
              <a:rPr lang="it-IT" smtClean="0"/>
              <a:t>29/11/22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C7D58-3EB6-6746-B5D8-B68B34A3F23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>
            <a:extLst>
              <a:ext uri="{FF2B5EF4-FFF2-40B4-BE49-F238E27FC236}">
                <a16:creationId xmlns:a16="http://schemas.microsoft.com/office/drawing/2014/main" id="{4ECD0D02-2B81-8C4F-B455-EC3BFBFBD6E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489575" y="0"/>
            <a:ext cx="3394075" cy="6858000"/>
          </a:xfrm>
          <a:custGeom>
            <a:avLst/>
            <a:gdLst>
              <a:gd name="T0" fmla="*/ 2147483647 w 2409"/>
              <a:gd name="T1" fmla="*/ 2147483647 h 4865"/>
              <a:gd name="T2" fmla="*/ 2147483647 w 2409"/>
              <a:gd name="T3" fmla="*/ 2147483647 h 4865"/>
              <a:gd name="T4" fmla="*/ 2147483647 w 2409"/>
              <a:gd name="T5" fmla="*/ 2147483647 h 4865"/>
              <a:gd name="T6" fmla="*/ 2147483647 w 2409"/>
              <a:gd name="T7" fmla="*/ 2147483647 h 4865"/>
              <a:gd name="T8" fmla="*/ 2147483647 w 2409"/>
              <a:gd name="T9" fmla="*/ 2147483647 h 4865"/>
              <a:gd name="T10" fmla="*/ 2147483647 w 2409"/>
              <a:gd name="T11" fmla="*/ 2147483647 h 4865"/>
              <a:gd name="T12" fmla="*/ 2147483647 w 2409"/>
              <a:gd name="T13" fmla="*/ 2147483647 h 4865"/>
              <a:gd name="T14" fmla="*/ 2147483647 w 2409"/>
              <a:gd name="T15" fmla="*/ 2147483647 h 4865"/>
              <a:gd name="T16" fmla="*/ 2147483647 w 2409"/>
              <a:gd name="T17" fmla="*/ 2147483647 h 4865"/>
              <a:gd name="T18" fmla="*/ 2147483647 w 2409"/>
              <a:gd name="T19" fmla="*/ 2147483647 h 4865"/>
              <a:gd name="T20" fmla="*/ 2147483647 w 2409"/>
              <a:gd name="T21" fmla="*/ 2147483647 h 4865"/>
              <a:gd name="T22" fmla="*/ 2147483647 w 2409"/>
              <a:gd name="T23" fmla="*/ 2147483647 h 4865"/>
              <a:gd name="T24" fmla="*/ 2147483647 w 2409"/>
              <a:gd name="T25" fmla="*/ 2147483647 h 4865"/>
              <a:gd name="T26" fmla="*/ 2147483647 w 2409"/>
              <a:gd name="T27" fmla="*/ 2147483647 h 4865"/>
              <a:gd name="T28" fmla="*/ 2147483647 w 2409"/>
              <a:gd name="T29" fmla="*/ 2147483647 h 4865"/>
              <a:gd name="T30" fmla="*/ 2147483647 w 2409"/>
              <a:gd name="T31" fmla="*/ 2147483647 h 4865"/>
              <a:gd name="T32" fmla="*/ 2147483647 w 2409"/>
              <a:gd name="T33" fmla="*/ 2147483647 h 4865"/>
              <a:gd name="T34" fmla="*/ 2147483647 w 2409"/>
              <a:gd name="T35" fmla="*/ 2147483647 h 4865"/>
              <a:gd name="T36" fmla="*/ 2147483647 w 2409"/>
              <a:gd name="T37" fmla="*/ 2147483647 h 4865"/>
              <a:gd name="T38" fmla="*/ 2147483647 w 2409"/>
              <a:gd name="T39" fmla="*/ 2147483647 h 4865"/>
              <a:gd name="T40" fmla="*/ 2147483647 w 2409"/>
              <a:gd name="T41" fmla="*/ 2147483647 h 4865"/>
              <a:gd name="T42" fmla="*/ 2147483647 w 2409"/>
              <a:gd name="T43" fmla="*/ 2147483647 h 4865"/>
              <a:gd name="T44" fmla="*/ 2147483647 w 2409"/>
              <a:gd name="T45" fmla="*/ 2147483647 h 4865"/>
              <a:gd name="T46" fmla="*/ 2147483647 w 2409"/>
              <a:gd name="T47" fmla="*/ 2147483647 h 4865"/>
              <a:gd name="T48" fmla="*/ 2147483647 w 2409"/>
              <a:gd name="T49" fmla="*/ 2147483647 h 4865"/>
              <a:gd name="T50" fmla="*/ 2147483647 w 2409"/>
              <a:gd name="T51" fmla="*/ 2147483647 h 4865"/>
              <a:gd name="T52" fmla="*/ 2147483647 w 2409"/>
              <a:gd name="T53" fmla="*/ 2147483647 h 4865"/>
              <a:gd name="T54" fmla="*/ 2147483647 w 2409"/>
              <a:gd name="T55" fmla="*/ 2147483647 h 4865"/>
              <a:gd name="T56" fmla="*/ 2147483647 w 2409"/>
              <a:gd name="T57" fmla="*/ 2147483647 h 4865"/>
              <a:gd name="T58" fmla="*/ 2147483647 w 2409"/>
              <a:gd name="T59" fmla="*/ 2147483647 h 4865"/>
              <a:gd name="T60" fmla="*/ 2147483647 w 2409"/>
              <a:gd name="T61" fmla="*/ 2147483647 h 4865"/>
              <a:gd name="T62" fmla="*/ 2147483647 w 2409"/>
              <a:gd name="T63" fmla="*/ 2147483647 h 4865"/>
              <a:gd name="T64" fmla="*/ 2147483647 w 2409"/>
              <a:gd name="T65" fmla="*/ 2147483647 h 4865"/>
              <a:gd name="T66" fmla="*/ 2147483647 w 2409"/>
              <a:gd name="T67" fmla="*/ 2147483647 h 4865"/>
              <a:gd name="T68" fmla="*/ 2147483647 w 2409"/>
              <a:gd name="T69" fmla="*/ 2147483647 h 4865"/>
              <a:gd name="T70" fmla="*/ 2147483647 w 2409"/>
              <a:gd name="T71" fmla="*/ 2147483647 h 4865"/>
              <a:gd name="T72" fmla="*/ 2147483647 w 2409"/>
              <a:gd name="T73" fmla="*/ 2147483647 h 4865"/>
              <a:gd name="T74" fmla="*/ 2147483647 w 2409"/>
              <a:gd name="T75" fmla="*/ 2147483647 h 4865"/>
              <a:gd name="T76" fmla="*/ 2147483647 w 2409"/>
              <a:gd name="T77" fmla="*/ 2147483647 h 4865"/>
              <a:gd name="T78" fmla="*/ 2147483647 w 2409"/>
              <a:gd name="T79" fmla="*/ 2147483647 h 4865"/>
              <a:gd name="T80" fmla="*/ 2147483647 w 2409"/>
              <a:gd name="T81" fmla="*/ 2147483647 h 4865"/>
              <a:gd name="T82" fmla="*/ 2147483647 w 2409"/>
              <a:gd name="T83" fmla="*/ 2147483647 h 4865"/>
              <a:gd name="T84" fmla="*/ 2147483647 w 2409"/>
              <a:gd name="T85" fmla="*/ 2147483647 h 4865"/>
              <a:gd name="T86" fmla="*/ 2147483647 w 2409"/>
              <a:gd name="T87" fmla="*/ 2147483647 h 4865"/>
              <a:gd name="T88" fmla="*/ 2147483647 w 2409"/>
              <a:gd name="T89" fmla="*/ 2147483647 h 4865"/>
              <a:gd name="T90" fmla="*/ 2147483647 w 2409"/>
              <a:gd name="T91" fmla="*/ 2147483647 h 4865"/>
              <a:gd name="T92" fmla="*/ 2147483647 w 2409"/>
              <a:gd name="T93" fmla="*/ 2147483647 h 4865"/>
              <a:gd name="T94" fmla="*/ 2147483647 w 2409"/>
              <a:gd name="T95" fmla="*/ 2147483647 h 4865"/>
              <a:gd name="T96" fmla="*/ 2147483647 w 2409"/>
              <a:gd name="T97" fmla="*/ 2147483647 h 4865"/>
              <a:gd name="T98" fmla="*/ 2147483647 w 2409"/>
              <a:gd name="T99" fmla="*/ 2147483647 h 4865"/>
              <a:gd name="T100" fmla="*/ 2147483647 w 2409"/>
              <a:gd name="T101" fmla="*/ 2147483647 h 4865"/>
              <a:gd name="T102" fmla="*/ 2147483647 w 2409"/>
              <a:gd name="T103" fmla="*/ 2147483647 h 4865"/>
              <a:gd name="T104" fmla="*/ 2147483647 w 2409"/>
              <a:gd name="T105" fmla="*/ 2147483647 h 4865"/>
              <a:gd name="T106" fmla="*/ 2147483647 w 2409"/>
              <a:gd name="T107" fmla="*/ 2147483647 h 4865"/>
              <a:gd name="T108" fmla="*/ 2147483647 w 2409"/>
              <a:gd name="T109" fmla="*/ 2147483647 h 4865"/>
              <a:gd name="T110" fmla="*/ 2147483647 w 2409"/>
              <a:gd name="T111" fmla="*/ 2147483647 h 4865"/>
              <a:gd name="T112" fmla="*/ 2147483647 w 2409"/>
              <a:gd name="T113" fmla="*/ 2147483647 h 4865"/>
              <a:gd name="T114" fmla="*/ 2147483647 w 2409"/>
              <a:gd name="T115" fmla="*/ 2147483647 h 4865"/>
              <a:gd name="T116" fmla="*/ 2147483647 w 2409"/>
              <a:gd name="T117" fmla="*/ 2147483647 h 4865"/>
              <a:gd name="T118" fmla="*/ 2147483647 w 2409"/>
              <a:gd name="T119" fmla="*/ 2147483647 h 4865"/>
              <a:gd name="T120" fmla="*/ 2147483647 w 2409"/>
              <a:gd name="T121" fmla="*/ 2147483647 h 486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CE5286F-DD9E-1E4B-A404-8ACC65C7CC4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D59D26A-652F-8F42-B0C8-363FB5B62AB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27A208A-144B-6043-BD46-2E6F8EF5DF2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34AC5CA-2F7B-2645-9E1C-DC8867618B5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16125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99984-D8C4-9C4E-BB83-C3436D18209E}" type="datetimeFigureOut">
              <a:rPr lang="it-IT" smtClean="0"/>
              <a:t>29/11/22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C7D58-3EB6-6746-B5D8-B68B34A3F23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99984-D8C4-9C4E-BB83-C3436D18209E}" type="datetimeFigureOut">
              <a:rPr lang="it-IT" smtClean="0"/>
              <a:t>29/11/22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C7D58-3EB6-6746-B5D8-B68B34A3F23A}" type="slidenum">
              <a:rPr lang="it-IT" smtClean="0"/>
              <a:t>‹N›</a:t>
            </a:fld>
            <a:endParaRPr lang="it-IT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99984-D8C4-9C4E-BB83-C3436D18209E}" type="datetimeFigureOut">
              <a:rPr lang="it-IT" smtClean="0"/>
              <a:t>29/11/22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C7D58-3EB6-6746-B5D8-B68B34A3F23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99984-D8C4-9C4E-BB83-C3436D18209E}" type="datetimeFigureOut">
              <a:rPr lang="it-IT" smtClean="0"/>
              <a:t>29/11/22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C7D58-3EB6-6746-B5D8-B68B34A3F23A}" type="slidenum">
              <a:rPr lang="it-IT" smtClean="0"/>
              <a:t>‹N›</a:t>
            </a:fld>
            <a:endParaRPr lang="it-IT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99984-D8C4-9C4E-BB83-C3436D18209E}" type="datetimeFigureOut">
              <a:rPr lang="it-IT" smtClean="0"/>
              <a:t>29/11/22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C7D58-3EB6-6746-B5D8-B68B34A3F23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99984-D8C4-9C4E-BB83-C3436D18209E}" type="datetimeFigureOut">
              <a:rPr lang="it-IT" smtClean="0"/>
              <a:t>29/11/22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C7D58-3EB6-6746-B5D8-B68B34A3F23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99984-D8C4-9C4E-BB83-C3436D18209E}" type="datetimeFigureOut">
              <a:rPr lang="it-IT" smtClean="0"/>
              <a:t>29/11/22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C7D58-3EB6-6746-B5D8-B68B34A3F23A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99984-D8C4-9C4E-BB83-C3436D18209E}" type="datetimeFigureOut">
              <a:rPr lang="it-IT" smtClean="0"/>
              <a:t>29/11/22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C7D58-3EB6-6746-B5D8-B68B34A3F23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5399984-D8C4-9C4E-BB83-C3436D18209E}" type="datetimeFigureOut">
              <a:rPr lang="it-IT" smtClean="0"/>
              <a:t>29/11/22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DB4C7D58-3EB6-6746-B5D8-B68B34A3F23A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4SVqRU36Kk&amp;feature=emb_logo" TargetMode="External"/><Relationship Id="rId2" Type="http://schemas.openxmlformats.org/officeDocument/2006/relationships/hyperlink" Target="https://youtu.be/b53jTuj23AU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QAdUsd-eY2g" TargetMode="External"/><Relationship Id="rId4" Type="http://schemas.openxmlformats.org/officeDocument/2006/relationships/hyperlink" Target="https://www.youtube.com/watch?v=GiveuiEGQDk&amp;feature=emb_logo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youtu.be/-CTkfwEb_-I" TargetMode="External"/><Relationship Id="rId4" Type="http://schemas.openxmlformats.org/officeDocument/2006/relationships/hyperlink" Target="https://www.tripadvisor.it/Attraction_Review-g294450-d447590-Reviews-History_Museum_of_Bosnia_and_Herzegovina-Sarajevo_Sarajevo_Canton_Federation_of_Bo.html#photos;aggregationId=101&amp;albumid=101&amp;filter=7&amp;ff=289197458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stoire-immigration.fr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tswdeTGF3E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cem.org/" TargetMode="External"/><Relationship Id="rId2" Type="http://schemas.openxmlformats.org/officeDocument/2006/relationships/hyperlink" Target="https://www.youtube.com/watch?v=kRHfF7Z3tkc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aIcwIH1vZ9w" TargetMode="External"/><Relationship Id="rId4" Type="http://schemas.openxmlformats.org/officeDocument/2006/relationships/hyperlink" Target="https://www.youtube.com/watch?time_continue=10&amp;v=cSANEuBF9Ys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4" Type="http://schemas.openxmlformats.org/officeDocument/2006/relationships/hyperlink" Target="../../../Users/robertaaltin/Documents/museologia/LAMEmoria/LAMEmoria_23luglio.mp4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sz="4400" dirty="0"/>
              <a:t>Museo in un mondo transnazionale &amp; postcoloniale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85799" y="3505200"/>
            <a:ext cx="7704221" cy="1752600"/>
          </a:xfrm>
        </p:spPr>
        <p:txBody>
          <a:bodyPr>
            <a:normAutofit fontScale="62500" lnSpcReduction="20000"/>
          </a:bodyPr>
          <a:lstStyle/>
          <a:p>
            <a:r>
              <a:rPr lang="it-IT" dirty="0"/>
              <a:t>Musei come luoghi di elaborazione del sapere / potere attraverso tecnologie e pratiche di allestimenti/mostre/archivi/collezioni/classificazioni</a:t>
            </a:r>
          </a:p>
          <a:p>
            <a:endParaRPr lang="it-IT" dirty="0"/>
          </a:p>
          <a:p>
            <a:r>
              <a:rPr lang="it-IT" dirty="0"/>
              <a:t>Museo + inclusivo e per pubblici più vasti </a:t>
            </a:r>
          </a:p>
          <a:p>
            <a:r>
              <a:rPr lang="it-IT" dirty="0"/>
              <a:t>	(macchina della diversità, T. </a:t>
            </a:r>
            <a:r>
              <a:rPr lang="it-IT" dirty="0" err="1"/>
              <a:t>Bennet</a:t>
            </a:r>
            <a:r>
              <a:rPr lang="it-IT" dirty="0"/>
              <a:t>) </a:t>
            </a:r>
          </a:p>
          <a:p>
            <a:endParaRPr lang="it-IT" dirty="0"/>
          </a:p>
          <a:p>
            <a:r>
              <a:rPr lang="it-IT" dirty="0"/>
              <a:t>Diritti umani Universali, economia culturale globale 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43144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03_037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857250"/>
            <a:ext cx="3857625" cy="5143500"/>
          </a:xfrm>
          <a:prstGeom prst="rect">
            <a:avLst/>
          </a:prstGeom>
        </p:spPr>
      </p:pic>
      <p:pic>
        <p:nvPicPr>
          <p:cNvPr id="4" name="Immagine 3" descr="103_038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625" y="857251"/>
            <a:ext cx="2927679" cy="3903572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7CDEC647-CB8A-0D4A-ACCB-25AF7CEA0A25}"/>
              </a:ext>
            </a:extLst>
          </p:cNvPr>
          <p:cNvSpPr txBox="1"/>
          <p:nvPr/>
        </p:nvSpPr>
        <p:spPr>
          <a:xfrm>
            <a:off x="5502442" y="5069305"/>
            <a:ext cx="3481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L’ordine delle cose</a:t>
            </a:r>
          </a:p>
        </p:txBody>
      </p:sp>
    </p:spTree>
    <p:extLst>
      <p:ext uri="{BB962C8B-B14F-4D97-AF65-F5344CB8AC3E}">
        <p14:creationId xmlns:p14="http://schemas.microsoft.com/office/powerpoint/2010/main" val="2168519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olo 1"/>
          <p:cNvSpPr txBox="1">
            <a:spLocks/>
          </p:cNvSpPr>
          <p:nvPr/>
        </p:nvSpPr>
        <p:spPr>
          <a:xfrm>
            <a:off x="457200" y="43816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>
                <a:solidFill>
                  <a:schemeClr val="bg1"/>
                </a:solidFill>
              </a:rPr>
              <a:t>Collezionismo di farfalle </a:t>
            </a:r>
          </a:p>
          <a:p>
            <a:r>
              <a:rPr lang="it-IT" dirty="0">
                <a:solidFill>
                  <a:schemeClr val="bg1"/>
                </a:solidFill>
              </a:rPr>
              <a:t>(E. Leach)?</a:t>
            </a:r>
          </a:p>
        </p:txBody>
      </p:sp>
    </p:spTree>
    <p:extLst>
      <p:ext uri="{BB962C8B-B14F-4D97-AF65-F5344CB8AC3E}">
        <p14:creationId xmlns:p14="http://schemas.microsoft.com/office/powerpoint/2010/main" val="1594630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G_043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899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7" descr="stuart-hall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9684" y="2029877"/>
            <a:ext cx="5118550" cy="4370923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802106" y="315714"/>
            <a:ext cx="75253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+mj-lt"/>
              </a:rPr>
              <a:t>Stuart Hall, Cultural </a:t>
            </a:r>
            <a:r>
              <a:rPr lang="it-IT" dirty="0" err="1">
                <a:latin typeface="+mj-lt"/>
              </a:rPr>
              <a:t>Studies</a:t>
            </a:r>
            <a:r>
              <a:rPr lang="it-IT" dirty="0">
                <a:latin typeface="+mj-lt"/>
              </a:rPr>
              <a:t> </a:t>
            </a:r>
          </a:p>
          <a:p>
            <a:r>
              <a:rPr lang="it-IT" dirty="0">
                <a:latin typeface="+mj-lt"/>
              </a:rPr>
              <a:t>Differenze etniche e di classe (</a:t>
            </a:r>
            <a:r>
              <a:rPr lang="it-IT" dirty="0" err="1">
                <a:latin typeface="+mj-lt"/>
              </a:rPr>
              <a:t>èlite</a:t>
            </a:r>
            <a:r>
              <a:rPr lang="it-IT" dirty="0">
                <a:latin typeface="+mj-lt"/>
              </a:rPr>
              <a:t>/minoranze)</a:t>
            </a:r>
          </a:p>
          <a:p>
            <a:r>
              <a:rPr lang="it-IT" dirty="0">
                <a:latin typeface="+mj-lt"/>
              </a:rPr>
              <a:t>Arena politica, cultura come campo  / discorso</a:t>
            </a:r>
          </a:p>
          <a:p>
            <a:r>
              <a:rPr lang="it-IT" dirty="0">
                <a:latin typeface="+mj-lt"/>
              </a:rPr>
              <a:t>Subalternità (Gramsci), </a:t>
            </a:r>
            <a:r>
              <a:rPr lang="it-IT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Agency</a:t>
            </a:r>
            <a:r>
              <a:rPr lang="it-IT" dirty="0">
                <a:latin typeface="+mj-lt"/>
              </a:rPr>
              <a:t>, Soggettività </a:t>
            </a:r>
          </a:p>
        </p:txBody>
      </p:sp>
    </p:spTree>
    <p:extLst>
      <p:ext uri="{BB962C8B-B14F-4D97-AF65-F5344CB8AC3E}">
        <p14:creationId xmlns:p14="http://schemas.microsoft.com/office/powerpoint/2010/main" val="203483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F7E439-DF04-D549-9B30-4300F483C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20842"/>
            <a:ext cx="8137358" cy="1773133"/>
          </a:xfrm>
        </p:spPr>
        <p:txBody>
          <a:bodyPr>
            <a:normAutofit fontScale="90000"/>
          </a:bodyPr>
          <a:lstStyle/>
          <a:p>
            <a:r>
              <a:rPr lang="it-IT" dirty="0"/>
              <a:t>Relativismo / Diversità </a:t>
            </a:r>
            <a:br>
              <a:rPr lang="it-IT" dirty="0"/>
            </a:br>
            <a:r>
              <a:rPr lang="it-IT" sz="2700" dirty="0"/>
              <a:t>nel contesto del Patrimonio mondiale ‘universale’ e dell’economia culturale globale. 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6D0A1DA-7F61-A54C-B2CD-210F3C04F6D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/>
              <a:t>Heritage come costruzione della NAZIONE (</a:t>
            </a:r>
            <a:r>
              <a:rPr lang="it-IT" dirty="0" err="1"/>
              <a:t>Hobsbawm</a:t>
            </a:r>
            <a:r>
              <a:rPr lang="it-IT" dirty="0"/>
              <a:t>)</a:t>
            </a:r>
          </a:p>
          <a:p>
            <a:r>
              <a:rPr lang="it-IT" dirty="0"/>
              <a:t>Mito delle origini, memoria sociale selettiva (Graham)</a:t>
            </a:r>
          </a:p>
          <a:p>
            <a:r>
              <a:rPr lang="it-IT" dirty="0"/>
              <a:t>Patrimonio come pratica ‘discorsiva’ (Hall)</a:t>
            </a:r>
          </a:p>
          <a:p>
            <a:r>
              <a:rPr lang="it-IT" dirty="0"/>
              <a:t>Tradizione selettiva che diventa ‘verità’</a:t>
            </a:r>
          </a:p>
          <a:p>
            <a:endParaRPr lang="it-IT" dirty="0"/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10DC634-AAF3-EE4E-9664-6A54AE964B9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/>
              <a:t>Mobilità, diaspore, modernità in fase liquida (</a:t>
            </a:r>
            <a:r>
              <a:rPr lang="it-IT" dirty="0" err="1"/>
              <a:t>Bauman</a:t>
            </a:r>
            <a:r>
              <a:rPr lang="it-IT" dirty="0"/>
              <a:t>)</a:t>
            </a:r>
          </a:p>
          <a:p>
            <a:r>
              <a:rPr lang="it-IT" dirty="0"/>
              <a:t>Gestione di diversità e minoranze interne alla nazione non più monoculturale - MULTICULTURALISMO</a:t>
            </a:r>
          </a:p>
          <a:p>
            <a:r>
              <a:rPr lang="it-IT" dirty="0"/>
              <a:t>Commercializzazione del PASSATO come patrimonio nelle società transnazionali, postcoloniali e multiculturali</a:t>
            </a:r>
          </a:p>
        </p:txBody>
      </p:sp>
    </p:spTree>
    <p:extLst>
      <p:ext uri="{BB962C8B-B14F-4D97-AF65-F5344CB8AC3E}">
        <p14:creationId xmlns:p14="http://schemas.microsoft.com/office/powerpoint/2010/main" val="1078840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Picture 7" descr="ArjunAppadurai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0390" y="2301194"/>
            <a:ext cx="4520620" cy="4101193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533822" y="603592"/>
            <a:ext cx="78784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it-IT" dirty="0" err="1"/>
              <a:t>Appadurai</a:t>
            </a:r>
            <a:r>
              <a:rPr lang="it-IT" dirty="0"/>
              <a:t>, 1996 </a:t>
            </a:r>
            <a:r>
              <a:rPr lang="it-IT" i="1" dirty="0"/>
              <a:t>La vita sociale delle cose </a:t>
            </a:r>
          </a:p>
          <a:p>
            <a:pPr marL="342900" indent="-342900"/>
            <a:r>
              <a:rPr lang="it-IT" dirty="0"/>
              <a:t>IMMAGINAZIONE che produce Agency</a:t>
            </a:r>
          </a:p>
          <a:p>
            <a:pPr marL="342900" indent="-342900"/>
            <a:r>
              <a:rPr lang="it-IT" dirty="0"/>
              <a:t>VALORE come risultato di forze politiche, non solo economiche</a:t>
            </a:r>
          </a:p>
          <a:p>
            <a:pPr marL="342900" indent="-342900"/>
            <a:r>
              <a:rPr lang="it-IT" dirty="0"/>
              <a:t>Media e Migrazioni / critica al concetto di cultura (Harrison, p.133)</a:t>
            </a:r>
          </a:p>
          <a:p>
            <a:pPr marL="342900" indent="-342900"/>
            <a:r>
              <a:rPr lang="it-IT" dirty="0" err="1"/>
              <a:t>Ethno</a:t>
            </a:r>
            <a:r>
              <a:rPr lang="it-IT" dirty="0"/>
              <a:t>/Financial/Ideo/</a:t>
            </a:r>
            <a:r>
              <a:rPr lang="it-IT" dirty="0" err="1"/>
              <a:t>Techno</a:t>
            </a:r>
            <a:r>
              <a:rPr lang="it-IT" dirty="0"/>
              <a:t>/Media - </a:t>
            </a:r>
            <a:r>
              <a:rPr lang="it-IT" dirty="0" err="1"/>
              <a:t>Scape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467798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722E2B-A3C3-0B4E-A8C4-758860F5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01436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it-IT" dirty="0"/>
              <a:t>Patrimonio come gestione di ‘valori’ diversi e in competizione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052E3DC-EBBB-CB4D-BF51-B825A13D7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815710"/>
            <a:ext cx="7772400" cy="4050792"/>
          </a:xfrm>
        </p:spPr>
        <p:txBody>
          <a:bodyPr>
            <a:normAutofit fontScale="92500"/>
          </a:bodyPr>
          <a:lstStyle/>
          <a:p>
            <a:r>
              <a:rPr lang="it-IT" dirty="0"/>
              <a:t>Capitalismo, habitus e consumo elitario della differenza (</a:t>
            </a:r>
            <a:r>
              <a:rPr lang="it-IT" i="1" dirty="0"/>
              <a:t>La distinzione</a:t>
            </a:r>
            <a:r>
              <a:rPr lang="it-IT" dirty="0"/>
              <a:t>, </a:t>
            </a:r>
            <a:r>
              <a:rPr lang="it-IT" dirty="0" err="1"/>
              <a:t>Bourdieu</a:t>
            </a:r>
            <a:r>
              <a:rPr lang="it-IT" dirty="0"/>
              <a:t>)</a:t>
            </a:r>
          </a:p>
          <a:p>
            <a:r>
              <a:rPr lang="it-IT" dirty="0"/>
              <a:t>Esperienza individuale del turista, consumo patrimoniale</a:t>
            </a:r>
          </a:p>
          <a:p>
            <a:r>
              <a:rPr lang="it-IT" dirty="0"/>
              <a:t>Valori intrinseci o sociali dei patrimoni?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1) Croazia e gestione nazionale monoculturale dal 1991:</a:t>
            </a:r>
          </a:p>
          <a:p>
            <a:pPr marL="0" indent="0">
              <a:buNone/>
            </a:pPr>
            <a:r>
              <a:rPr lang="it-IT" dirty="0"/>
              <a:t>	1979 Dubrovnik Patrimonio Umanità </a:t>
            </a:r>
            <a:r>
              <a:rPr lang="it-IT" dirty="0">
                <a:hlinkClick r:id="rId2"/>
              </a:rPr>
              <a:t>Festa primavera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2) Sudafrica come nazione ‘arcobaleno’ </a:t>
            </a:r>
          </a:p>
          <a:p>
            <a:pPr marL="0" indent="0">
              <a:buNone/>
            </a:pPr>
            <a:r>
              <a:rPr lang="it-IT" dirty="0"/>
              <a:t>	1989 </a:t>
            </a:r>
            <a:r>
              <a:rPr lang="it-IT" dirty="0" err="1"/>
              <a:t>District</a:t>
            </a:r>
            <a:r>
              <a:rPr lang="it-IT" dirty="0"/>
              <a:t> </a:t>
            </a:r>
            <a:r>
              <a:rPr lang="it-IT" dirty="0" err="1"/>
              <a:t>Six</a:t>
            </a:r>
            <a:r>
              <a:rPr lang="it-IT" dirty="0"/>
              <a:t> </a:t>
            </a:r>
            <a:r>
              <a:rPr lang="it-IT" dirty="0" err="1"/>
              <a:t>Museum</a:t>
            </a:r>
            <a:r>
              <a:rPr lang="it-IT" dirty="0"/>
              <a:t> Città del Capo</a:t>
            </a:r>
          </a:p>
          <a:p>
            <a:pPr marL="0" indent="0">
              <a:buNone/>
            </a:pPr>
            <a:r>
              <a:rPr lang="it-IT" dirty="0">
                <a:hlinkClick r:id="rId3"/>
              </a:rPr>
              <a:t>video 1</a:t>
            </a:r>
            <a:r>
              <a:rPr lang="it-IT" dirty="0"/>
              <a:t>			</a:t>
            </a:r>
            <a:r>
              <a:rPr lang="it-IT" dirty="0">
                <a:hlinkClick r:id="rId4"/>
              </a:rPr>
              <a:t>video 2</a:t>
            </a:r>
            <a:r>
              <a:rPr lang="it-IT" dirty="0"/>
              <a:t>		</a:t>
            </a:r>
            <a:r>
              <a:rPr lang="it-IT" dirty="0">
                <a:hlinkClick r:id="rId5"/>
              </a:rPr>
              <a:t>video 3</a:t>
            </a:r>
            <a:r>
              <a:rPr lang="it-IT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890682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FCF45C4F-724C-1442-B090-53DEF84C4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7859" y="866133"/>
            <a:ext cx="2221173" cy="336758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6D689A7-61B3-BD42-B8B3-6B5F27AF9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0014" y="1433945"/>
            <a:ext cx="1846659" cy="2799773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D3891976-2211-0A45-B624-7ABA6861D8E9}"/>
              </a:ext>
            </a:extLst>
          </p:cNvPr>
          <p:cNvSpPr txBox="1"/>
          <p:nvPr/>
        </p:nvSpPr>
        <p:spPr>
          <a:xfrm>
            <a:off x="1184564" y="5548745"/>
            <a:ext cx="5185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4"/>
              </a:rPr>
              <a:t>Museo storico Sarajevo</a:t>
            </a:r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BFE474D-B2EB-2A48-8F80-67BB3B065F49}"/>
              </a:ext>
            </a:extLst>
          </p:cNvPr>
          <p:cNvSpPr txBox="1"/>
          <p:nvPr/>
        </p:nvSpPr>
        <p:spPr>
          <a:xfrm>
            <a:off x="4887681" y="5548745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5"/>
              </a:rPr>
              <a:t>War Childhood museum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043214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Heritage</a:t>
            </a:r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7517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FABIETTI - Foto 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6982" y="338569"/>
            <a:ext cx="5839325" cy="4928935"/>
          </a:xfrm>
          <a:prstGeom prst="rect">
            <a:avLst/>
          </a:prstGeom>
          <a:noFill/>
        </p:spPr>
      </p:pic>
      <p:sp>
        <p:nvSpPr>
          <p:cNvPr id="5" name="Segnaposto contenuto 4"/>
          <p:cNvSpPr>
            <a:spLocks noGrp="1"/>
          </p:cNvSpPr>
          <p:nvPr>
            <p:ph type="body" idx="4294967295"/>
          </p:nvPr>
        </p:nvSpPr>
        <p:spPr>
          <a:xfrm>
            <a:off x="1371600" y="5357813"/>
            <a:ext cx="7772400" cy="1500187"/>
          </a:xfrm>
        </p:spPr>
        <p:txBody>
          <a:bodyPr>
            <a:noAutofit/>
          </a:bodyPr>
          <a:lstStyle/>
          <a:p>
            <a:pPr algn="r"/>
            <a:r>
              <a:rPr lang="it-IT" sz="3600" dirty="0"/>
              <a:t>Rivisitazione</a:t>
            </a:r>
            <a:br>
              <a:rPr lang="it-IT" sz="3600" dirty="0"/>
            </a:br>
            <a:r>
              <a:rPr lang="it-IT" sz="3600" dirty="0"/>
              <a:t>postcoloniale</a:t>
            </a:r>
            <a:br>
              <a:rPr lang="it-IT" sz="3600" dirty="0"/>
            </a:br>
            <a:endParaRPr lang="it-IT" sz="36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22FCE22-A514-2948-A540-E88076EB839A}"/>
              </a:ext>
            </a:extLst>
          </p:cNvPr>
          <p:cNvSpPr txBox="1"/>
          <p:nvPr/>
        </p:nvSpPr>
        <p:spPr>
          <a:xfrm>
            <a:off x="6380018" y="2202873"/>
            <a:ext cx="20337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3"/>
              </a:rPr>
              <a:t>Paris, Musee histoire-immigration.fr/</a:t>
            </a:r>
            <a:endParaRPr lang="it-IT" dirty="0"/>
          </a:p>
          <a:p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E55A0FB-A0C5-B145-A761-CAB6DDD56E60}"/>
              </a:ext>
            </a:extLst>
          </p:cNvPr>
          <p:cNvSpPr txBox="1"/>
          <p:nvPr/>
        </p:nvSpPr>
        <p:spPr>
          <a:xfrm>
            <a:off x="6525491" y="3865418"/>
            <a:ext cx="2036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4"/>
              </a:rPr>
              <a:t>AfroAmerica USA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37698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Museo come oggetto di esposizione</a:t>
            </a:r>
          </a:p>
        </p:txBody>
      </p:sp>
      <p:pic>
        <p:nvPicPr>
          <p:cNvPr id="4" name="Segnaposto contenuto 3" descr="MAXXI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799380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7704" y="0"/>
            <a:ext cx="7849191" cy="838201"/>
          </a:xfrm>
        </p:spPr>
        <p:txBody>
          <a:bodyPr/>
          <a:lstStyle/>
          <a:p>
            <a:r>
              <a:rPr lang="it-IT" dirty="0"/>
              <a:t>Musei e rappresentazione identitaria</a:t>
            </a:r>
          </a:p>
        </p:txBody>
      </p:sp>
      <p:pic>
        <p:nvPicPr>
          <p:cNvPr id="5" name="Segnaposto immagine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60109" y="2347793"/>
            <a:ext cx="2491557" cy="4242816"/>
          </a:xfrm>
        </p:spPr>
        <p:txBody>
          <a:bodyPr>
            <a:normAutofit/>
          </a:bodyPr>
          <a:lstStyle/>
          <a:p>
            <a:r>
              <a:rPr lang="it-IT" sz="1800" dirty="0" err="1"/>
              <a:t>Roots</a:t>
            </a:r>
            <a:r>
              <a:rPr lang="it-IT" sz="1800" dirty="0"/>
              <a:t> or </a:t>
            </a:r>
            <a:r>
              <a:rPr lang="it-IT" sz="1800" dirty="0" err="1"/>
              <a:t>routes</a:t>
            </a:r>
            <a:r>
              <a:rPr lang="it-IT" sz="1800" dirty="0"/>
              <a:t> ?</a:t>
            </a:r>
          </a:p>
          <a:p>
            <a:r>
              <a:rPr lang="it-IT" sz="1800" dirty="0"/>
              <a:t>(</a:t>
            </a:r>
            <a:r>
              <a:rPr lang="it-IT" sz="1800" dirty="0" err="1"/>
              <a:t>J</a:t>
            </a:r>
            <a:r>
              <a:rPr lang="it-IT" sz="1800" dirty="0"/>
              <a:t>. Clifford)</a:t>
            </a:r>
          </a:p>
          <a:p>
            <a:endParaRPr lang="it-IT" sz="1800" dirty="0"/>
          </a:p>
          <a:p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40150288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8237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Museo come interazione</a:t>
            </a:r>
            <a:br>
              <a:rPr lang="it-IT" dirty="0"/>
            </a:br>
            <a:r>
              <a:rPr lang="it-IT" dirty="0"/>
              <a:t>dialogo, partecipazione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778261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>
                <a:hlinkClick r:id="rId2"/>
              </a:rPr>
              <a:t>MuCEM Marsiglia</a:t>
            </a: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>
                <a:hlinkClick r:id="rId3"/>
              </a:rPr>
              <a:t>http://www.mucem.org/</a:t>
            </a: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>
                <a:hlinkClick r:id="rId4"/>
              </a:rPr>
              <a:t>Connettività</a:t>
            </a: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>
                <a:hlinkClick r:id="rId5"/>
              </a:rPr>
              <a:t>Nina SImon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521174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dirty="0">
                <a:latin typeface="Rockwell" charset="0"/>
                <a:ea typeface="ＭＳ Ｐゴシック" charset="0"/>
                <a:cs typeface="ＭＳ Ｐゴシック" charset="0"/>
              </a:rPr>
              <a:t>Criteri </a:t>
            </a:r>
            <a:r>
              <a:rPr lang="it-IT" dirty="0" err="1">
                <a:latin typeface="Rockwell" charset="0"/>
                <a:ea typeface="ＭＳ Ｐゴシック" charset="0"/>
                <a:cs typeface="ＭＳ Ｐゴシック" charset="0"/>
              </a:rPr>
              <a:t>ecomuseali</a:t>
            </a:r>
            <a:br>
              <a:rPr lang="it-IT" dirty="0">
                <a:latin typeface="Rockwell" charset="0"/>
                <a:ea typeface="ＭＳ Ｐゴシック" charset="0"/>
                <a:cs typeface="ＭＳ Ｐゴシック" charset="0"/>
              </a:rPr>
            </a:br>
            <a:r>
              <a:rPr lang="it-IT" sz="3200" dirty="0">
                <a:latin typeface="Rockwell" charset="0"/>
                <a:ea typeface="ＭＳ Ｐゴシック" charset="0"/>
                <a:cs typeface="ＭＳ Ｐゴシック" charset="0"/>
              </a:rPr>
              <a:t>(P. Davis 1999; De </a:t>
            </a:r>
            <a:r>
              <a:rPr lang="it-IT" sz="3200" dirty="0" err="1">
                <a:latin typeface="Rockwell" charset="0"/>
                <a:ea typeface="ＭＳ Ｐゴシック" charset="0"/>
                <a:cs typeface="ＭＳ Ｐゴシック" charset="0"/>
              </a:rPr>
              <a:t>Varine</a:t>
            </a:r>
            <a:r>
              <a:rPr lang="it-IT" sz="3200" dirty="0">
                <a:latin typeface="Rockwel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4294967295"/>
          </p:nvPr>
        </p:nvGraphicFramePr>
        <p:xfrm>
          <a:off x="684213" y="2204864"/>
          <a:ext cx="8229600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33257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IMG_0234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192" t="-8614" r="-509"/>
          <a:stretch/>
        </p:blipFill>
        <p:spPr>
          <a:xfrm>
            <a:off x="-356624" y="-603448"/>
            <a:ext cx="9500624" cy="7317432"/>
          </a:xfrm>
        </p:spPr>
      </p:pic>
    </p:spTree>
    <p:extLst>
      <p:ext uri="{BB962C8B-B14F-4D97-AF65-F5344CB8AC3E}">
        <p14:creationId xmlns:p14="http://schemas.microsoft.com/office/powerpoint/2010/main" val="42256963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ADFDB147-94DC-064D-8A06-9F6BC74F9B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pPr eaLnBrk="1" hangingPunct="1"/>
            <a:r>
              <a:rPr lang="it-IT" altLang="it-IT">
                <a:ea typeface="ＭＳ Ｐゴシック" panose="020B0600070205080204" pitchFamily="34" charset="-128"/>
              </a:rPr>
              <a:t>Progetto LAMEmoria </a:t>
            </a:r>
          </a:p>
        </p:txBody>
      </p:sp>
      <p:pic>
        <p:nvPicPr>
          <p:cNvPr id="38914" name="Segnaposto contenuto 1" descr="ACDC-4_2.JPG">
            <a:extLst>
              <a:ext uri="{FF2B5EF4-FFF2-40B4-BE49-F238E27FC236}">
                <a16:creationId xmlns:a16="http://schemas.microsoft.com/office/drawing/2014/main" id="{18BECF66-D277-2547-91D8-7E1E86DE55E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8822" r="-78822"/>
          <a:stretch>
            <a:fillRect/>
          </a:stretch>
        </p:blipFill>
        <p:spPr bwMode="auto">
          <a:xfrm>
            <a:off x="-1370263" y="1295400"/>
            <a:ext cx="8229600" cy="4897437"/>
          </a:xfrm>
        </p:spPr>
      </p:pic>
      <p:pic>
        <p:nvPicPr>
          <p:cNvPr id="38915" name="Immagine 2" descr="ACDC-4_3.JPG">
            <a:extLst>
              <a:ext uri="{FF2B5EF4-FFF2-40B4-BE49-F238E27FC236}">
                <a16:creationId xmlns:a16="http://schemas.microsoft.com/office/drawing/2014/main" id="{F8A41016-943E-7341-A3D3-B6B874A37EC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5627" y="1449637"/>
            <a:ext cx="2909888" cy="474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04942877-2A6B-6C41-AD4D-2B956C82B2C3}"/>
              </a:ext>
            </a:extLst>
          </p:cNvPr>
          <p:cNvSpPr txBox="1"/>
          <p:nvPr/>
        </p:nvSpPr>
        <p:spPr>
          <a:xfrm>
            <a:off x="7554351" y="43609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4"/>
              </a:rPr>
              <a:t>Mp4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402393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olo 1">
            <a:extLst>
              <a:ext uri="{FF2B5EF4-FFF2-40B4-BE49-F238E27FC236}">
                <a16:creationId xmlns:a16="http://schemas.microsoft.com/office/drawing/2014/main" id="{EBF8E3D7-152D-5645-AE22-1643C778D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  <p:pic>
        <p:nvPicPr>
          <p:cNvPr id="39938" name="Segnaposto contenuto 3" descr="IMG_0833.JPG">
            <a:extLst>
              <a:ext uri="{FF2B5EF4-FFF2-40B4-BE49-F238E27FC236}">
                <a16:creationId xmlns:a16="http://schemas.microsoft.com/office/drawing/2014/main" id="{3C0BDBE9-06E8-C143-A202-DB0749F1CE0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61" t="-6623" r="-1167"/>
          <a:stretch>
            <a:fillRect/>
          </a:stretch>
        </p:blipFill>
        <p:spPr bwMode="auto">
          <a:xfrm>
            <a:off x="0" y="-242888"/>
            <a:ext cx="9147175" cy="6840538"/>
          </a:xfrm>
        </p:spPr>
      </p:pic>
    </p:spTree>
    <p:extLst>
      <p:ext uri="{BB962C8B-B14F-4D97-AF65-F5344CB8AC3E}">
        <p14:creationId xmlns:p14="http://schemas.microsoft.com/office/powerpoint/2010/main" val="33331930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olo 1">
            <a:extLst>
              <a:ext uri="{FF2B5EF4-FFF2-40B4-BE49-F238E27FC236}">
                <a16:creationId xmlns:a16="http://schemas.microsoft.com/office/drawing/2014/main" id="{BD76FDB9-D536-3D47-A8C9-E13740593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altLang="it-IT">
                <a:ea typeface="ＭＳ Ｐゴシック" panose="020B0600070205080204" pitchFamily="34" charset="-128"/>
              </a:rPr>
              <a:t>Mappare i luoghi della memoria del lavoro</a:t>
            </a:r>
          </a:p>
        </p:txBody>
      </p:sp>
      <p:pic>
        <p:nvPicPr>
          <p:cNvPr id="40962" name="Segnaposto contenuto 3">
            <a:extLst>
              <a:ext uri="{FF2B5EF4-FFF2-40B4-BE49-F238E27FC236}">
                <a16:creationId xmlns:a16="http://schemas.microsoft.com/office/drawing/2014/main" id="{9B3C326E-55A9-AA4F-BFE2-2C462F7164D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638" y="1298575"/>
            <a:ext cx="8594725" cy="4937125"/>
          </a:xfrm>
        </p:spPr>
      </p:pic>
    </p:spTree>
    <p:extLst>
      <p:ext uri="{BB962C8B-B14F-4D97-AF65-F5344CB8AC3E}">
        <p14:creationId xmlns:p14="http://schemas.microsoft.com/office/powerpoint/2010/main" val="3473424936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844" y="0"/>
            <a:ext cx="9048156" cy="6857999"/>
          </a:xfrm>
        </p:spPr>
      </p:pic>
    </p:spTree>
    <p:extLst>
      <p:ext uri="{BB962C8B-B14F-4D97-AF65-F5344CB8AC3E}">
        <p14:creationId xmlns:p14="http://schemas.microsoft.com/office/powerpoint/2010/main" val="20699901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7" r="-375" b="-2039"/>
          <a:stretch/>
        </p:blipFill>
        <p:spPr>
          <a:xfrm>
            <a:off x="0" y="-99392"/>
            <a:ext cx="9144000" cy="7214445"/>
          </a:xfrm>
        </p:spPr>
      </p:pic>
    </p:spTree>
    <p:extLst>
      <p:ext uri="{BB962C8B-B14F-4D97-AF65-F5344CB8AC3E}">
        <p14:creationId xmlns:p14="http://schemas.microsoft.com/office/powerpoint/2010/main" val="3405090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7936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70" b="-6279"/>
          <a:stretch/>
        </p:blipFill>
        <p:spPr>
          <a:xfrm>
            <a:off x="-324544" y="0"/>
            <a:ext cx="9602287" cy="7321021"/>
          </a:xfrm>
        </p:spPr>
      </p:pic>
    </p:spTree>
    <p:extLst>
      <p:ext uri="{BB962C8B-B14F-4D97-AF65-F5344CB8AC3E}">
        <p14:creationId xmlns:p14="http://schemas.microsoft.com/office/powerpoint/2010/main" val="19527143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50" b="-4925"/>
          <a:stretch/>
        </p:blipFill>
        <p:spPr>
          <a:xfrm>
            <a:off x="0" y="-99392"/>
            <a:ext cx="9663310" cy="7301963"/>
          </a:xfrm>
        </p:spPr>
      </p:pic>
    </p:spTree>
    <p:extLst>
      <p:ext uri="{BB962C8B-B14F-4D97-AF65-F5344CB8AC3E}">
        <p14:creationId xmlns:p14="http://schemas.microsoft.com/office/powerpoint/2010/main" val="26364197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365"/>
          <a:stretch/>
        </p:blipFill>
        <p:spPr>
          <a:xfrm>
            <a:off x="0" y="0"/>
            <a:ext cx="9233425" cy="7173416"/>
          </a:xfrm>
        </p:spPr>
      </p:pic>
    </p:spTree>
    <p:extLst>
      <p:ext uri="{BB962C8B-B14F-4D97-AF65-F5344CB8AC3E}">
        <p14:creationId xmlns:p14="http://schemas.microsoft.com/office/powerpoint/2010/main" val="27954881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573"/>
          <a:stretch/>
        </p:blipFill>
        <p:spPr>
          <a:xfrm>
            <a:off x="95843" y="419357"/>
            <a:ext cx="9281520" cy="6134607"/>
          </a:xfrm>
        </p:spPr>
      </p:pic>
    </p:spTree>
    <p:extLst>
      <p:ext uri="{BB962C8B-B14F-4D97-AF65-F5344CB8AC3E}">
        <p14:creationId xmlns:p14="http://schemas.microsoft.com/office/powerpoint/2010/main" val="19170107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278" r="-15278"/>
          <a:stretch>
            <a:fillRect/>
          </a:stretch>
        </p:blipFill>
        <p:spPr>
          <a:xfrm>
            <a:off x="-1476672" y="0"/>
            <a:ext cx="12129873" cy="6844126"/>
          </a:xfrm>
        </p:spPr>
      </p:pic>
    </p:spTree>
    <p:extLst>
      <p:ext uri="{BB962C8B-B14F-4D97-AF65-F5344CB8AC3E}">
        <p14:creationId xmlns:p14="http://schemas.microsoft.com/office/powerpoint/2010/main" val="14525415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olo 1">
            <a:extLst>
              <a:ext uri="{FF2B5EF4-FFF2-40B4-BE49-F238E27FC236}">
                <a16:creationId xmlns:a16="http://schemas.microsoft.com/office/drawing/2014/main" id="{A905365C-F75E-B14C-9217-F6F357972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>
                <a:latin typeface="Corbel" panose="020B0503020204020204" pitchFamily="34" charset="0"/>
                <a:ea typeface="ＭＳ Ｐゴシック" panose="020B0600070205080204" pitchFamily="34" charset="-128"/>
              </a:rPr>
              <a:t>Percorsi </a:t>
            </a:r>
          </a:p>
        </p:txBody>
      </p:sp>
      <p:sp>
        <p:nvSpPr>
          <p:cNvPr id="23554" name="Segnaposto contenuto 2">
            <a:extLst>
              <a:ext uri="{FF2B5EF4-FFF2-40B4-BE49-F238E27FC236}">
                <a16:creationId xmlns:a16="http://schemas.microsoft.com/office/drawing/2014/main" id="{41E02883-BBF0-DD40-A36B-68BAD92B92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173736" eaLnBrk="1" fontAlgn="auto" hangingPunct="1">
              <a:spcAft>
                <a:spcPts val="0"/>
              </a:spcAft>
              <a:defRPr/>
            </a:pPr>
            <a:r>
              <a:rPr lang="it-IT" dirty="0">
                <a:ea typeface="+mn-ea"/>
              </a:rPr>
              <a:t>Quali sono i luoghi della memoria? </a:t>
            </a:r>
          </a:p>
          <a:p>
            <a:pPr indent="-173736" eaLnBrk="1" fontAlgn="auto" hangingPunct="1">
              <a:spcAft>
                <a:spcPts val="0"/>
              </a:spcAft>
              <a:defRPr/>
            </a:pPr>
            <a:r>
              <a:rPr lang="it-IT" dirty="0">
                <a:ea typeface="+mn-ea"/>
              </a:rPr>
              <a:t>Come si connettono?</a:t>
            </a:r>
          </a:p>
          <a:p>
            <a:pPr indent="-173736" eaLnBrk="1" fontAlgn="auto" hangingPunct="1">
              <a:spcAft>
                <a:spcPts val="0"/>
              </a:spcAft>
              <a:defRPr/>
            </a:pPr>
            <a:r>
              <a:rPr lang="it-IT" dirty="0">
                <a:ea typeface="+mn-ea"/>
              </a:rPr>
              <a:t>Come connettiamo le memorie orali e i luoghi?</a:t>
            </a:r>
          </a:p>
          <a:p>
            <a:pPr indent="-173736" eaLnBrk="1" fontAlgn="auto" hangingPunct="1">
              <a:spcAft>
                <a:spcPts val="0"/>
              </a:spcAft>
              <a:defRPr/>
            </a:pPr>
            <a:r>
              <a:rPr lang="it-IT" dirty="0">
                <a:ea typeface="+mn-ea"/>
              </a:rPr>
              <a:t>Come/cosa selezionare nello spazio/tempo?</a:t>
            </a:r>
          </a:p>
          <a:p>
            <a:pPr indent="-173736" eaLnBrk="1" fontAlgn="auto" hangingPunct="1">
              <a:spcAft>
                <a:spcPts val="0"/>
              </a:spcAft>
              <a:defRPr/>
            </a:pPr>
            <a:r>
              <a:rPr lang="it-IT" dirty="0">
                <a:ea typeface="+mn-ea"/>
              </a:rPr>
              <a:t>Come rappresentare e trasferire il patrimonio intangibile?</a:t>
            </a:r>
          </a:p>
          <a:p>
            <a:pPr indent="-173736" eaLnBrk="1" fontAlgn="auto" hangingPunct="1">
              <a:spcAft>
                <a:spcPts val="0"/>
              </a:spcAft>
              <a:defRPr/>
            </a:pPr>
            <a:endParaRPr lang="it-IT" dirty="0">
              <a:ea typeface="+mn-ea"/>
            </a:endParaRPr>
          </a:p>
          <a:p>
            <a:pPr indent="-173736" eaLnBrk="1" fontAlgn="auto" hangingPunct="1">
              <a:spcAft>
                <a:spcPts val="0"/>
              </a:spcAft>
              <a:defRPr/>
            </a:pPr>
            <a:endParaRPr lang="it-IT" dirty="0">
              <a:ea typeface="+mn-ea"/>
            </a:endParaRPr>
          </a:p>
          <a:p>
            <a:pPr indent="-173736" eaLnBrk="1" fontAlgn="auto" hangingPunct="1">
              <a:spcAft>
                <a:spcPts val="0"/>
              </a:spcAft>
              <a:defRPr/>
            </a:pPr>
            <a:endParaRPr lang="it-IT" dirty="0">
              <a:ea typeface="+mn-ea"/>
            </a:endParaRPr>
          </a:p>
          <a:p>
            <a:pPr indent="-173736" eaLnBrk="1" fontAlgn="auto" hangingPunct="1">
              <a:spcAft>
                <a:spcPts val="0"/>
              </a:spcAft>
              <a:defRPr/>
            </a:pPr>
            <a:endParaRPr lang="it-IT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84314144"/>
      </p:ext>
    </p:extLst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4294967295"/>
          </p:nvPr>
        </p:nvSpPr>
        <p:spPr>
          <a:xfrm>
            <a:off x="0" y="1920875"/>
            <a:ext cx="8596313" cy="4937125"/>
          </a:xfrm>
        </p:spPr>
        <p:txBody>
          <a:bodyPr/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>
                <a:latin typeface="Abadi MT Condensed Light"/>
                <a:cs typeface="Abadi MT Condensed Light"/>
              </a:rPr>
              <a:t>Politiche di patrimonializzazione (</a:t>
            </a:r>
            <a:r>
              <a:rPr lang="it-IT" dirty="0" err="1">
                <a:latin typeface="Abadi MT Condensed Light"/>
                <a:cs typeface="Abadi MT Condensed Light"/>
              </a:rPr>
              <a:t>Kirschenblatt-Gimblett</a:t>
            </a:r>
            <a:r>
              <a:rPr lang="it-IT" dirty="0">
                <a:latin typeface="Abadi MT Condensed Light"/>
                <a:cs typeface="Abadi MT Condensed Light"/>
              </a:rPr>
              <a:t> 1998)</a:t>
            </a:r>
          </a:p>
          <a:p>
            <a:r>
              <a:rPr lang="it-IT" dirty="0">
                <a:latin typeface="Abadi MT Condensed Light"/>
                <a:cs typeface="Abadi MT Condensed Light"/>
              </a:rPr>
              <a:t>Heritage da raccogliere? conservare? riattivare? </a:t>
            </a:r>
          </a:p>
          <a:p>
            <a:pPr marL="0" indent="0">
              <a:buNone/>
            </a:pPr>
            <a:r>
              <a:rPr lang="it-IT" dirty="0">
                <a:latin typeface="Abadi MT Condensed Light"/>
                <a:cs typeface="Abadi MT Condensed Light"/>
              </a:rPr>
              <a:t>	rivendere? consacrare?  </a:t>
            </a:r>
          </a:p>
          <a:p>
            <a:endParaRPr lang="it-IT" dirty="0"/>
          </a:p>
          <a:p>
            <a:endParaRPr lang="it-IT" dirty="0"/>
          </a:p>
        </p:txBody>
      </p:sp>
      <p:graphicFrame>
        <p:nvGraphicFramePr>
          <p:cNvPr id="4" name="Diagramma 3"/>
          <p:cNvGraphicFramePr/>
          <p:nvPr>
            <p:extLst/>
          </p:nvPr>
        </p:nvGraphicFramePr>
        <p:xfrm>
          <a:off x="467544" y="116632"/>
          <a:ext cx="806489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5508104" y="2276872"/>
            <a:ext cx="187220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latin typeface="Abadi MT Condensed Light"/>
                <a:cs typeface="Abadi MT Condensed Light"/>
              </a:rPr>
              <a:t>HERITAGE </a:t>
            </a:r>
          </a:p>
        </p:txBody>
      </p:sp>
    </p:spTree>
    <p:extLst>
      <p:ext uri="{BB962C8B-B14F-4D97-AF65-F5344CB8AC3E}">
        <p14:creationId xmlns:p14="http://schemas.microsoft.com/office/powerpoint/2010/main" val="30560636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Contact</a:t>
            </a:r>
            <a:r>
              <a:rPr lang="it-IT" dirty="0"/>
              <a:t> / </a:t>
            </a:r>
            <a:r>
              <a:rPr lang="it-IT" dirty="0" err="1"/>
              <a:t>friction</a:t>
            </a:r>
            <a:r>
              <a:rPr lang="it-IT" dirty="0"/>
              <a:t> zone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29435"/>
            <a:ext cx="8229600" cy="4876800"/>
          </a:xfrm>
        </p:spPr>
        <p:txBody>
          <a:bodyPr/>
          <a:lstStyle/>
          <a:p>
            <a:r>
              <a:rPr lang="it-IT" dirty="0"/>
              <a:t>Temporalità e contesti diversi nelle biografie degli oggetti</a:t>
            </a:r>
          </a:p>
          <a:p>
            <a:r>
              <a:rPr lang="it-IT" dirty="0"/>
              <a:t>Spazi e circuiti: locale / trans-locale, traffico</a:t>
            </a:r>
          </a:p>
          <a:p>
            <a:r>
              <a:rPr lang="it-IT" dirty="0"/>
              <a:t>Comunità: sapere/potere/patrimoni/</a:t>
            </a:r>
            <a:r>
              <a:rPr lang="it-IT" dirty="0" err="1"/>
              <a:t>heritage</a:t>
            </a:r>
            <a:endParaRPr lang="it-IT" dirty="0"/>
          </a:p>
          <a:p>
            <a:r>
              <a:rPr lang="it-IT" dirty="0"/>
              <a:t>Digitale: piattaforme per nuove comunità/pratiche di consumo omologante/appropriazione/espropriazione </a:t>
            </a:r>
          </a:p>
          <a:p>
            <a:r>
              <a:rPr lang="it-IT" dirty="0"/>
              <a:t>Politiche di accesso/accessibilità</a:t>
            </a:r>
          </a:p>
          <a:p>
            <a:r>
              <a:rPr lang="it-IT" dirty="0"/>
              <a:t>Visuale e multisensoriale/virtuale</a:t>
            </a:r>
          </a:p>
          <a:p>
            <a:r>
              <a:rPr lang="it-IT" dirty="0"/>
              <a:t>Realtà virtuale/copy/</a:t>
            </a:r>
            <a:r>
              <a:rPr lang="it-IT" dirty="0" err="1"/>
              <a:t>mimesis</a:t>
            </a:r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719666" y="6211669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134018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87E051-5E9A-E94C-BAC3-1D7FA7ECB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Definizione ICOM, Vienna 2007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FCDF2AE-83BA-AB45-A26E-65FABB736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755232"/>
            <a:ext cx="8229600" cy="4876800"/>
          </a:xfrm>
        </p:spPr>
        <p:txBody>
          <a:bodyPr/>
          <a:lstStyle/>
          <a:p>
            <a:r>
              <a:rPr lang="it-IT" dirty="0"/>
              <a:t>“A </a:t>
            </a:r>
            <a:r>
              <a:rPr lang="it-IT" dirty="0" err="1"/>
              <a:t>museum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a non-profit, </a:t>
            </a:r>
            <a:r>
              <a:rPr lang="it-IT" dirty="0" err="1"/>
              <a:t>permanent</a:t>
            </a:r>
            <a:r>
              <a:rPr lang="it-IT" dirty="0"/>
              <a:t> </a:t>
            </a:r>
            <a:r>
              <a:rPr lang="it-IT" dirty="0" err="1"/>
              <a:t>institution</a:t>
            </a:r>
            <a:r>
              <a:rPr lang="it-IT" dirty="0"/>
              <a:t> in the service of society and </a:t>
            </a:r>
            <a:r>
              <a:rPr lang="it-IT" dirty="0" err="1"/>
              <a:t>its</a:t>
            </a:r>
            <a:r>
              <a:rPr lang="it-IT" dirty="0"/>
              <a:t> </a:t>
            </a:r>
            <a:r>
              <a:rPr lang="it-IT" dirty="0" err="1"/>
              <a:t>development</a:t>
            </a:r>
            <a:r>
              <a:rPr lang="it-IT" dirty="0"/>
              <a:t>, open to the public, </a:t>
            </a:r>
            <a:r>
              <a:rPr lang="it-IT" dirty="0" err="1"/>
              <a:t>which</a:t>
            </a:r>
            <a:r>
              <a:rPr lang="it-IT" dirty="0"/>
              <a:t> </a:t>
            </a:r>
            <a:r>
              <a:rPr lang="it-IT" dirty="0" err="1"/>
              <a:t>acquires</a:t>
            </a:r>
            <a:r>
              <a:rPr lang="it-IT" dirty="0"/>
              <a:t>, </a:t>
            </a:r>
            <a:r>
              <a:rPr lang="it-IT" dirty="0" err="1"/>
              <a:t>conserves</a:t>
            </a:r>
            <a:r>
              <a:rPr lang="it-IT" dirty="0"/>
              <a:t>, </a:t>
            </a:r>
            <a:r>
              <a:rPr lang="it-IT" dirty="0" err="1"/>
              <a:t>researches</a:t>
            </a:r>
            <a:r>
              <a:rPr lang="it-IT" dirty="0"/>
              <a:t>, </a:t>
            </a:r>
            <a:r>
              <a:rPr lang="it-IT" dirty="0" err="1"/>
              <a:t>communicates</a:t>
            </a:r>
            <a:r>
              <a:rPr lang="it-IT" dirty="0"/>
              <a:t> and </a:t>
            </a:r>
            <a:r>
              <a:rPr lang="it-IT" dirty="0" err="1"/>
              <a:t>exhibits</a:t>
            </a:r>
            <a:r>
              <a:rPr lang="it-IT" dirty="0"/>
              <a:t> the </a:t>
            </a:r>
            <a:r>
              <a:rPr lang="it-IT" dirty="0" err="1"/>
              <a:t>tangible</a:t>
            </a:r>
            <a:r>
              <a:rPr lang="it-IT" dirty="0"/>
              <a:t> and </a:t>
            </a:r>
            <a:r>
              <a:rPr lang="it-IT" dirty="0" err="1"/>
              <a:t>intangible</a:t>
            </a:r>
            <a:r>
              <a:rPr lang="it-IT" dirty="0"/>
              <a:t> </a:t>
            </a:r>
            <a:r>
              <a:rPr lang="it-IT" dirty="0" err="1"/>
              <a:t>heritage</a:t>
            </a:r>
            <a:r>
              <a:rPr lang="it-IT" dirty="0"/>
              <a:t> of </a:t>
            </a:r>
            <a:r>
              <a:rPr lang="it-IT" dirty="0" err="1"/>
              <a:t>humanity</a:t>
            </a:r>
            <a:r>
              <a:rPr lang="it-IT" dirty="0"/>
              <a:t> and </a:t>
            </a:r>
            <a:r>
              <a:rPr lang="it-IT" dirty="0" err="1"/>
              <a:t>its</a:t>
            </a:r>
            <a:r>
              <a:rPr lang="it-IT" dirty="0"/>
              <a:t> </a:t>
            </a:r>
            <a:r>
              <a:rPr lang="it-IT" dirty="0" err="1"/>
              <a:t>environment</a:t>
            </a:r>
            <a:r>
              <a:rPr lang="it-IT" dirty="0"/>
              <a:t> for the </a:t>
            </a:r>
            <a:r>
              <a:rPr lang="it-IT" dirty="0" err="1"/>
              <a:t>purposes</a:t>
            </a:r>
            <a:r>
              <a:rPr lang="it-IT" dirty="0"/>
              <a:t> of </a:t>
            </a:r>
            <a:r>
              <a:rPr lang="it-IT" dirty="0" err="1"/>
              <a:t>education</a:t>
            </a:r>
            <a:r>
              <a:rPr lang="it-IT" dirty="0"/>
              <a:t>, </a:t>
            </a:r>
            <a:r>
              <a:rPr lang="it-IT" dirty="0" err="1"/>
              <a:t>study</a:t>
            </a:r>
            <a:r>
              <a:rPr lang="it-IT" dirty="0"/>
              <a:t> and </a:t>
            </a:r>
            <a:r>
              <a:rPr lang="it-IT" dirty="0" err="1"/>
              <a:t>enjoyment</a:t>
            </a:r>
            <a:r>
              <a:rPr lang="it-IT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8934999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B8AB50-19A8-DD4D-8CBE-65EFFA806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Una nuova definizione di Museo 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B051192-CD70-B448-8CAD-2988B68EB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5189"/>
            <a:ext cx="8229600" cy="49770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ICOM 2022 PRAGA </a:t>
            </a:r>
          </a:p>
          <a:p>
            <a:endParaRPr lang="it-IT" dirty="0"/>
          </a:p>
          <a:p>
            <a:r>
              <a:rPr lang="it-IT" b="1" dirty="0"/>
              <a:t>“A </a:t>
            </a:r>
            <a:r>
              <a:rPr lang="it-IT" b="1" dirty="0" err="1"/>
              <a:t>museum</a:t>
            </a:r>
            <a:r>
              <a:rPr lang="it-IT" b="1" dirty="0"/>
              <a:t> </a:t>
            </a:r>
            <a:r>
              <a:rPr lang="it-IT" b="1" dirty="0" err="1"/>
              <a:t>is</a:t>
            </a:r>
            <a:r>
              <a:rPr lang="it-IT" b="1" dirty="0"/>
              <a:t> a </a:t>
            </a:r>
            <a:r>
              <a:rPr lang="it-IT" b="1" dirty="0" err="1"/>
              <a:t>not</a:t>
            </a:r>
            <a:r>
              <a:rPr lang="it-IT" b="1" dirty="0"/>
              <a:t>-for-profit, </a:t>
            </a:r>
            <a:r>
              <a:rPr lang="it-IT" b="1" dirty="0" err="1"/>
              <a:t>permanent</a:t>
            </a:r>
            <a:r>
              <a:rPr lang="it-IT" b="1" dirty="0"/>
              <a:t> </a:t>
            </a:r>
            <a:r>
              <a:rPr lang="it-IT" b="1" dirty="0" err="1"/>
              <a:t>institution</a:t>
            </a:r>
            <a:r>
              <a:rPr lang="it-IT" b="1" dirty="0"/>
              <a:t> in the service of society </a:t>
            </a:r>
            <a:r>
              <a:rPr lang="it-IT" b="1" dirty="0" err="1"/>
              <a:t>that</a:t>
            </a:r>
            <a:r>
              <a:rPr lang="it-IT" b="1" dirty="0"/>
              <a:t> </a:t>
            </a:r>
            <a:r>
              <a:rPr lang="it-IT" b="1" dirty="0" err="1"/>
              <a:t>researches</a:t>
            </a:r>
            <a:r>
              <a:rPr lang="it-IT" b="1" dirty="0"/>
              <a:t>, </a:t>
            </a:r>
            <a:r>
              <a:rPr lang="it-IT" b="1" dirty="0" err="1"/>
              <a:t>collects</a:t>
            </a:r>
            <a:r>
              <a:rPr lang="it-IT" b="1" dirty="0"/>
              <a:t>, </a:t>
            </a:r>
            <a:r>
              <a:rPr lang="it-IT" b="1" dirty="0" err="1"/>
              <a:t>conserves</a:t>
            </a:r>
            <a:r>
              <a:rPr lang="it-IT" b="1" dirty="0"/>
              <a:t>, </a:t>
            </a:r>
            <a:r>
              <a:rPr lang="it-IT" b="1" dirty="0" err="1"/>
              <a:t>interprets</a:t>
            </a:r>
            <a:r>
              <a:rPr lang="it-IT" b="1" dirty="0"/>
              <a:t> and </a:t>
            </a:r>
            <a:r>
              <a:rPr lang="it-IT" b="1" dirty="0" err="1"/>
              <a:t>exhibits</a:t>
            </a:r>
            <a:r>
              <a:rPr lang="it-IT" b="1" dirty="0"/>
              <a:t> </a:t>
            </a:r>
            <a:r>
              <a:rPr lang="it-IT" b="1" dirty="0" err="1"/>
              <a:t>tangible</a:t>
            </a:r>
            <a:r>
              <a:rPr lang="it-IT" b="1" dirty="0"/>
              <a:t> and </a:t>
            </a:r>
            <a:r>
              <a:rPr lang="it-IT" b="1" dirty="0" err="1"/>
              <a:t>intangible</a:t>
            </a:r>
            <a:r>
              <a:rPr lang="it-IT" b="1" dirty="0"/>
              <a:t> </a:t>
            </a:r>
            <a:r>
              <a:rPr lang="it-IT" b="1" dirty="0" err="1"/>
              <a:t>heritage</a:t>
            </a:r>
            <a:r>
              <a:rPr lang="it-IT" b="1" dirty="0"/>
              <a:t>. Open to the public, </a:t>
            </a:r>
            <a:r>
              <a:rPr lang="it-IT" b="1" dirty="0" err="1"/>
              <a:t>accessible</a:t>
            </a:r>
            <a:r>
              <a:rPr lang="it-IT" b="1" dirty="0"/>
              <a:t> and inclusive, </a:t>
            </a:r>
            <a:r>
              <a:rPr lang="it-IT" b="1" dirty="0" err="1"/>
              <a:t>museums</a:t>
            </a:r>
            <a:r>
              <a:rPr lang="it-IT" b="1" dirty="0"/>
              <a:t> </a:t>
            </a:r>
            <a:r>
              <a:rPr lang="it-IT" b="1" dirty="0" err="1"/>
              <a:t>foster</a:t>
            </a:r>
            <a:r>
              <a:rPr lang="it-IT" b="1" dirty="0"/>
              <a:t> </a:t>
            </a:r>
            <a:r>
              <a:rPr lang="it-IT" b="1" dirty="0" err="1"/>
              <a:t>diversity</a:t>
            </a:r>
            <a:r>
              <a:rPr lang="it-IT" b="1" dirty="0"/>
              <a:t> and </a:t>
            </a:r>
            <a:r>
              <a:rPr lang="it-IT" b="1" dirty="0" err="1"/>
              <a:t>sustainability</a:t>
            </a:r>
            <a:r>
              <a:rPr lang="it-IT" b="1" dirty="0"/>
              <a:t>. </a:t>
            </a:r>
            <a:r>
              <a:rPr lang="it-IT" b="1" dirty="0" err="1"/>
              <a:t>They</a:t>
            </a:r>
            <a:r>
              <a:rPr lang="it-IT" b="1" dirty="0"/>
              <a:t> operate and </a:t>
            </a:r>
            <a:r>
              <a:rPr lang="it-IT" b="1" dirty="0" err="1"/>
              <a:t>communicate</a:t>
            </a:r>
            <a:r>
              <a:rPr lang="it-IT" b="1" dirty="0"/>
              <a:t> </a:t>
            </a:r>
            <a:r>
              <a:rPr lang="it-IT" b="1" dirty="0" err="1"/>
              <a:t>ethically</a:t>
            </a:r>
            <a:r>
              <a:rPr lang="it-IT" b="1" dirty="0"/>
              <a:t>, </a:t>
            </a:r>
            <a:r>
              <a:rPr lang="it-IT" b="1" dirty="0" err="1"/>
              <a:t>professionally</a:t>
            </a:r>
            <a:r>
              <a:rPr lang="it-IT" b="1" dirty="0"/>
              <a:t> and with the </a:t>
            </a:r>
            <a:r>
              <a:rPr lang="it-IT" b="1" dirty="0" err="1"/>
              <a:t>participation</a:t>
            </a:r>
            <a:r>
              <a:rPr lang="it-IT" b="1" dirty="0"/>
              <a:t> of </a:t>
            </a:r>
            <a:r>
              <a:rPr lang="it-IT" b="1" dirty="0" err="1"/>
              <a:t>communities</a:t>
            </a:r>
            <a:r>
              <a:rPr lang="it-IT" b="1" dirty="0"/>
              <a:t>, </a:t>
            </a:r>
            <a:r>
              <a:rPr lang="it-IT" b="1" dirty="0" err="1"/>
              <a:t>offering</a:t>
            </a:r>
            <a:r>
              <a:rPr lang="it-IT" b="1" dirty="0"/>
              <a:t> </a:t>
            </a:r>
            <a:r>
              <a:rPr lang="it-IT" b="1" dirty="0" err="1"/>
              <a:t>varied</a:t>
            </a:r>
            <a:r>
              <a:rPr lang="it-IT" b="1" dirty="0"/>
              <a:t> </a:t>
            </a:r>
            <a:r>
              <a:rPr lang="it-IT" b="1" dirty="0" err="1"/>
              <a:t>experiences</a:t>
            </a:r>
            <a:r>
              <a:rPr lang="it-IT" b="1" dirty="0"/>
              <a:t> for </a:t>
            </a:r>
            <a:r>
              <a:rPr lang="it-IT" b="1" dirty="0" err="1"/>
              <a:t>education</a:t>
            </a:r>
            <a:r>
              <a:rPr lang="it-IT" b="1" dirty="0"/>
              <a:t>, </a:t>
            </a:r>
            <a:r>
              <a:rPr lang="it-IT" b="1" dirty="0" err="1"/>
              <a:t>enjoyment</a:t>
            </a:r>
            <a:r>
              <a:rPr lang="it-IT" b="1" dirty="0"/>
              <a:t>, </a:t>
            </a:r>
            <a:r>
              <a:rPr lang="it-IT" b="1" dirty="0" err="1"/>
              <a:t>reflection</a:t>
            </a:r>
            <a:r>
              <a:rPr lang="it-IT" b="1" dirty="0"/>
              <a:t> and </a:t>
            </a:r>
            <a:r>
              <a:rPr lang="it-IT" b="1" dirty="0" err="1"/>
              <a:t>knowledge</a:t>
            </a:r>
            <a:r>
              <a:rPr lang="it-IT" b="1" dirty="0"/>
              <a:t> </a:t>
            </a:r>
            <a:r>
              <a:rPr lang="it-IT" b="1" dirty="0" err="1"/>
              <a:t>sharing</a:t>
            </a:r>
            <a:r>
              <a:rPr lang="it-IT" b="1" dirty="0"/>
              <a:t>.”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20625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200px-Bilbao_-_Guggenheim_auror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8300"/>
            <a:ext cx="9144000" cy="610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260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01-louvre-Abu-Dhabi-p1-630x4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" y="746701"/>
            <a:ext cx="8001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05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5a03b3e55df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69393"/>
            <a:ext cx="9144000" cy="5486400"/>
          </a:xfrm>
          <a:prstGeom prst="rect">
            <a:avLst/>
          </a:prstGeo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43816"/>
            <a:ext cx="8229600" cy="990600"/>
          </a:xfrm>
        </p:spPr>
        <p:txBody>
          <a:bodyPr/>
          <a:lstStyle/>
          <a:p>
            <a:r>
              <a:rPr lang="it-IT" dirty="0"/>
              <a:t>Museo che diventa merce?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9715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Museo postmoderno: </a:t>
            </a:r>
            <a:br>
              <a:rPr lang="it-IT" dirty="0"/>
            </a:br>
            <a:r>
              <a:rPr lang="it-IT" dirty="0"/>
              <a:t>esplosione dell’esposizione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457200" y="2227480"/>
            <a:ext cx="8229600" cy="4876800"/>
          </a:xfrm>
        </p:spPr>
        <p:txBody>
          <a:bodyPr>
            <a:normAutofit/>
          </a:bodyPr>
          <a:lstStyle/>
          <a:p>
            <a:r>
              <a:rPr lang="it-IT" dirty="0"/>
              <a:t>Dialogo e sostenibilità del patrimonio </a:t>
            </a:r>
          </a:p>
          <a:p>
            <a:r>
              <a:rPr lang="it-IT" dirty="0"/>
              <a:t>Sconfinamento: museo che “straborda” dalla sua cornice</a:t>
            </a:r>
          </a:p>
          <a:p>
            <a:r>
              <a:rPr lang="it-IT" dirty="0"/>
              <a:t>Spaesamento: decostruzione tassonomie </a:t>
            </a:r>
          </a:p>
          <a:p>
            <a:r>
              <a:rPr lang="it-IT" dirty="0"/>
              <a:t>Messa in scena dei processi</a:t>
            </a:r>
          </a:p>
          <a:p>
            <a:r>
              <a:rPr lang="it-IT" dirty="0"/>
              <a:t>Partecipazione attiva dell’utenza</a:t>
            </a:r>
          </a:p>
          <a:p>
            <a:r>
              <a:rPr lang="it-IT" dirty="0"/>
              <a:t>Frammentazione postmoderna </a:t>
            </a:r>
          </a:p>
          <a:p>
            <a:r>
              <a:rPr lang="it-IT" dirty="0"/>
              <a:t>Prospettive indigene e modelli dialogici di patrimonio</a:t>
            </a:r>
          </a:p>
          <a:p>
            <a:r>
              <a:rPr lang="it-IT" dirty="0"/>
              <a:t>Peso ‘etico’ degli oggetti</a:t>
            </a:r>
          </a:p>
        </p:txBody>
      </p:sp>
    </p:spTree>
    <p:extLst>
      <p:ext uri="{BB962C8B-B14F-4D97-AF65-F5344CB8AC3E}">
        <p14:creationId xmlns:p14="http://schemas.microsoft.com/office/powerpoint/2010/main" val="1463135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9D134B-A5B5-0B4F-B2E8-42B70813AB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Quale futuro per il passato?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6631AF6-9AF1-0E4A-B094-AABC6654C7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2468880"/>
          </a:xfrm>
        </p:spPr>
        <p:txBody>
          <a:bodyPr>
            <a:normAutofit/>
          </a:bodyPr>
          <a:lstStyle/>
          <a:p>
            <a:r>
              <a:rPr lang="it-IT" dirty="0"/>
              <a:t>Il «problema» della memoria</a:t>
            </a:r>
          </a:p>
          <a:p>
            <a:r>
              <a:rPr lang="it-IT" dirty="0"/>
              <a:t>Patrimoni, diversità e diritti umani</a:t>
            </a:r>
          </a:p>
          <a:p>
            <a:r>
              <a:rPr lang="it-IT" dirty="0"/>
              <a:t>Dialogo, partecipazione e sostenibilità</a:t>
            </a:r>
          </a:p>
        </p:txBody>
      </p:sp>
    </p:spTree>
    <p:extLst>
      <p:ext uri="{BB962C8B-B14F-4D97-AF65-F5344CB8AC3E}">
        <p14:creationId xmlns:p14="http://schemas.microsoft.com/office/powerpoint/2010/main" val="1561497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03_037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857250"/>
            <a:ext cx="6858000" cy="514350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855264A2-899C-DF4E-BA78-E5024ADEEA25}"/>
              </a:ext>
            </a:extLst>
          </p:cNvPr>
          <p:cNvSpPr txBox="1"/>
          <p:nvPr/>
        </p:nvSpPr>
        <p:spPr>
          <a:xfrm>
            <a:off x="1475874" y="6128084"/>
            <a:ext cx="6079958" cy="368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Expertice</a:t>
            </a:r>
            <a:r>
              <a:rPr lang="it-IT" dirty="0"/>
              <a:t>, canone – professionalizzazione / burocrazia</a:t>
            </a:r>
          </a:p>
        </p:txBody>
      </p:sp>
    </p:spTree>
    <p:extLst>
      <p:ext uri="{BB962C8B-B14F-4D97-AF65-F5344CB8AC3E}">
        <p14:creationId xmlns:p14="http://schemas.microsoft.com/office/powerpoint/2010/main" val="8730382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arezza">
  <a:themeElements>
    <a:clrScheme name="Chiarezza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arezz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</TotalTime>
  <Words>781</Words>
  <Application>Microsoft Macintosh PowerPoint</Application>
  <PresentationFormat>Presentazione su schermo (4:3)</PresentationFormat>
  <Paragraphs>125</Paragraphs>
  <Slides>39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39</vt:i4>
      </vt:variant>
    </vt:vector>
  </HeadingPairs>
  <TitlesOfParts>
    <vt:vector size="46" baseType="lpstr">
      <vt:lpstr>ＭＳ Ｐゴシック</vt:lpstr>
      <vt:lpstr>Abadi MT Condensed Light</vt:lpstr>
      <vt:lpstr>Arial</vt:lpstr>
      <vt:lpstr>Calibri</vt:lpstr>
      <vt:lpstr>Corbel</vt:lpstr>
      <vt:lpstr>Rockwell</vt:lpstr>
      <vt:lpstr>Chiarezza</vt:lpstr>
      <vt:lpstr>Museo in un mondo transnazionale &amp; postcoloniale</vt:lpstr>
      <vt:lpstr>Museo come oggetto di esposizione</vt:lpstr>
      <vt:lpstr>Presentazione standard di PowerPoint</vt:lpstr>
      <vt:lpstr>Presentazione standard di PowerPoint</vt:lpstr>
      <vt:lpstr>Presentazione standard di PowerPoint</vt:lpstr>
      <vt:lpstr>Museo che diventa merce?</vt:lpstr>
      <vt:lpstr>Museo postmoderno:  esplosione dell’esposizione</vt:lpstr>
      <vt:lpstr>Quale futuro per il passato?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Relativismo / Diversità  nel contesto del Patrimonio mondiale ‘universale’ e dell’economia culturale globale.  </vt:lpstr>
      <vt:lpstr>Presentazione standard di PowerPoint</vt:lpstr>
      <vt:lpstr>Patrimonio come gestione di ‘valori’ diversi e in competizione</vt:lpstr>
      <vt:lpstr>Presentazione standard di PowerPoint</vt:lpstr>
      <vt:lpstr>Heritage</vt:lpstr>
      <vt:lpstr>Presentazione standard di PowerPoint</vt:lpstr>
      <vt:lpstr>Musei e rappresentazione identitaria</vt:lpstr>
      <vt:lpstr>Presentazione standard di PowerPoint</vt:lpstr>
      <vt:lpstr>Museo come interazione dialogo, partecipazione </vt:lpstr>
      <vt:lpstr>Criteri ecomuseali (P. Davis 1999; De Varine)</vt:lpstr>
      <vt:lpstr>Presentazione standard di PowerPoint</vt:lpstr>
      <vt:lpstr>Progetto LAMEmoria </vt:lpstr>
      <vt:lpstr>Presentazione standard di PowerPoint</vt:lpstr>
      <vt:lpstr>Mappare i luoghi della memoria del lavoro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Percorsi </vt:lpstr>
      <vt:lpstr>Presentazione standard di PowerPoint</vt:lpstr>
      <vt:lpstr>Contact / friction zone </vt:lpstr>
      <vt:lpstr>Definizione ICOM, Vienna 2007</vt:lpstr>
      <vt:lpstr>Una nuova definizione di Museo 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Museo nell’era digitale</dc:title>
  <dc:creator>roberta altin</dc:creator>
  <cp:lastModifiedBy>ALTIN ROBERTA</cp:lastModifiedBy>
  <cp:revision>41</cp:revision>
  <dcterms:created xsi:type="dcterms:W3CDTF">2018-11-07T08:25:46Z</dcterms:created>
  <dcterms:modified xsi:type="dcterms:W3CDTF">2022-11-29T15:52:18Z</dcterms:modified>
</cp:coreProperties>
</file>