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0" r:id="rId1"/>
  </p:sldMasterIdLst>
  <p:notesMasterIdLst>
    <p:notesMasterId r:id="rId62"/>
  </p:notesMasterIdLst>
  <p:handoutMasterIdLst>
    <p:handoutMasterId r:id="rId63"/>
  </p:handoutMasterIdLst>
  <p:sldIdLst>
    <p:sldId id="280" r:id="rId2"/>
    <p:sldId id="509" r:id="rId3"/>
    <p:sldId id="281" r:id="rId4"/>
    <p:sldId id="508" r:id="rId5"/>
    <p:sldId id="491" r:id="rId6"/>
    <p:sldId id="486" r:id="rId7"/>
    <p:sldId id="487" r:id="rId8"/>
    <p:sldId id="439" r:id="rId9"/>
    <p:sldId id="480" r:id="rId10"/>
    <p:sldId id="434" r:id="rId11"/>
    <p:sldId id="443" r:id="rId12"/>
    <p:sldId id="490" r:id="rId13"/>
    <p:sldId id="256" r:id="rId14"/>
    <p:sldId id="428" r:id="rId15"/>
    <p:sldId id="444" r:id="rId16"/>
    <p:sldId id="435" r:id="rId17"/>
    <p:sldId id="472" r:id="rId18"/>
    <p:sldId id="473" r:id="rId19"/>
    <p:sldId id="474" r:id="rId20"/>
    <p:sldId id="450" r:id="rId21"/>
    <p:sldId id="475" r:id="rId22"/>
    <p:sldId id="425" r:id="rId23"/>
    <p:sldId id="458" r:id="rId24"/>
    <p:sldId id="456" r:id="rId25"/>
    <p:sldId id="461" r:id="rId26"/>
    <p:sldId id="464" r:id="rId27"/>
    <p:sldId id="466" r:id="rId28"/>
    <p:sldId id="469" r:id="rId29"/>
    <p:sldId id="453" r:id="rId30"/>
    <p:sldId id="455" r:id="rId31"/>
    <p:sldId id="452" r:id="rId32"/>
    <p:sldId id="498" r:id="rId33"/>
    <p:sldId id="460" r:id="rId34"/>
    <p:sldId id="454" r:id="rId35"/>
    <p:sldId id="463" r:id="rId36"/>
    <p:sldId id="470" r:id="rId37"/>
    <p:sldId id="459" r:id="rId38"/>
    <p:sldId id="465" r:id="rId39"/>
    <p:sldId id="482" r:id="rId40"/>
    <p:sldId id="476" r:id="rId41"/>
    <p:sldId id="477" r:id="rId42"/>
    <p:sldId id="462" r:id="rId43"/>
    <p:sldId id="467" r:id="rId44"/>
    <p:sldId id="471" r:id="rId45"/>
    <p:sldId id="492" r:id="rId46"/>
    <p:sldId id="493" r:id="rId47"/>
    <p:sldId id="479" r:id="rId48"/>
    <p:sldId id="497" r:id="rId49"/>
    <p:sldId id="500" r:id="rId50"/>
    <p:sldId id="501" r:id="rId51"/>
    <p:sldId id="483" r:id="rId52"/>
    <p:sldId id="502" r:id="rId53"/>
    <p:sldId id="499" r:id="rId54"/>
    <p:sldId id="506" r:id="rId55"/>
    <p:sldId id="507" r:id="rId56"/>
    <p:sldId id="503" r:id="rId57"/>
    <p:sldId id="504" r:id="rId58"/>
    <p:sldId id="505" r:id="rId59"/>
    <p:sldId id="451" r:id="rId60"/>
    <p:sldId id="496" r:id="rId6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/>
  <p:clrMru>
    <a:srgbClr val="707070"/>
    <a:srgbClr val="455876"/>
    <a:srgbClr val="617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4503" autoAdjust="0"/>
  </p:normalViewPr>
  <p:slideViewPr>
    <p:cSldViewPr>
      <p:cViewPr varScale="1">
        <p:scale>
          <a:sx n="92" d="100"/>
          <a:sy n="92" d="100"/>
        </p:scale>
        <p:origin x="2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B6197-B2BD-534C-B464-AE43B67A5DDF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35E1F4A-451C-E840-A785-88674D315056}">
      <dgm:prSet phldrT="[Testo]"/>
      <dgm:spPr/>
      <dgm:t>
        <a:bodyPr/>
        <a:lstStyle/>
        <a:p>
          <a:r>
            <a:rPr lang="it-IT"/>
            <a:t>PATRIMONIO CULTURALE</a:t>
          </a:r>
          <a:endParaRPr lang="it-IT" dirty="0"/>
        </a:p>
      </dgm:t>
    </dgm:pt>
    <dgm:pt modelId="{47807776-3D77-CE46-A17D-8247C5213D87}" type="parTrans" cxnId="{5E2B6226-A0B6-7744-848A-551DDD0A2767}">
      <dgm:prSet/>
      <dgm:spPr/>
      <dgm:t>
        <a:bodyPr/>
        <a:lstStyle/>
        <a:p>
          <a:endParaRPr lang="it-IT"/>
        </a:p>
      </dgm:t>
    </dgm:pt>
    <dgm:pt modelId="{4D4E0CD0-5E0F-DD43-B05A-9B374EB155F7}" type="sibTrans" cxnId="{5E2B6226-A0B6-7744-848A-551DDD0A2767}">
      <dgm:prSet/>
      <dgm:spPr/>
      <dgm:t>
        <a:bodyPr/>
        <a:lstStyle/>
        <a:p>
          <a:endParaRPr lang="it-IT"/>
        </a:p>
      </dgm:t>
    </dgm:pt>
    <dgm:pt modelId="{C4647735-661E-F743-995E-3335D21EBC8C}">
      <dgm:prSet phldrT="[Testo]"/>
      <dgm:spPr/>
      <dgm:t>
        <a:bodyPr/>
        <a:lstStyle/>
        <a:p>
          <a:r>
            <a:rPr lang="it-IT" dirty="0"/>
            <a:t>burocrati</a:t>
          </a:r>
        </a:p>
      </dgm:t>
    </dgm:pt>
    <dgm:pt modelId="{05C51F17-3434-4B41-B863-C587B17484BC}" type="parTrans" cxnId="{4D6BF891-3905-5447-9088-EFBF83D540DE}">
      <dgm:prSet/>
      <dgm:spPr/>
      <dgm:t>
        <a:bodyPr/>
        <a:lstStyle/>
        <a:p>
          <a:endParaRPr lang="it-IT"/>
        </a:p>
      </dgm:t>
    </dgm:pt>
    <dgm:pt modelId="{5A49EB0A-6923-CF43-B7AA-D42E6F5B274A}" type="sibTrans" cxnId="{4D6BF891-3905-5447-9088-EFBF83D540DE}">
      <dgm:prSet/>
      <dgm:spPr/>
      <dgm:t>
        <a:bodyPr/>
        <a:lstStyle/>
        <a:p>
          <a:endParaRPr lang="it-IT"/>
        </a:p>
      </dgm:t>
    </dgm:pt>
    <dgm:pt modelId="{FA63245D-4FB5-1D41-87D4-3F5E40DD63A0}">
      <dgm:prSet phldrT="[Testo]"/>
      <dgm:spPr/>
      <dgm:t>
        <a:bodyPr/>
        <a:lstStyle/>
        <a:p>
          <a:r>
            <a:rPr lang="it-IT" dirty="0"/>
            <a:t>associazioni</a:t>
          </a:r>
        </a:p>
      </dgm:t>
    </dgm:pt>
    <dgm:pt modelId="{669BA538-9A52-CF47-94A2-5429101C3678}" type="parTrans" cxnId="{76826F00-96B2-6F45-8C16-5E01DE2077AF}">
      <dgm:prSet/>
      <dgm:spPr/>
      <dgm:t>
        <a:bodyPr/>
        <a:lstStyle/>
        <a:p>
          <a:endParaRPr lang="it-IT"/>
        </a:p>
      </dgm:t>
    </dgm:pt>
    <dgm:pt modelId="{364F8AF0-980F-EA4B-B624-67729598D77C}" type="sibTrans" cxnId="{76826F00-96B2-6F45-8C16-5E01DE2077AF}">
      <dgm:prSet/>
      <dgm:spPr/>
      <dgm:t>
        <a:bodyPr/>
        <a:lstStyle/>
        <a:p>
          <a:endParaRPr lang="it-IT"/>
        </a:p>
      </dgm:t>
    </dgm:pt>
    <dgm:pt modelId="{27690871-DA81-ED42-9D5E-AB2F910D38C7}">
      <dgm:prSet phldrT="[Testo]"/>
      <dgm:spPr/>
      <dgm:t>
        <a:bodyPr/>
        <a:lstStyle/>
        <a:p>
          <a:r>
            <a:rPr lang="it-IT" dirty="0"/>
            <a:t>NUOVE FORME DI MEMORIA </a:t>
          </a:r>
        </a:p>
      </dgm:t>
    </dgm:pt>
    <dgm:pt modelId="{E6C8EE38-D532-7740-84B0-1A3878683234}" type="parTrans" cxnId="{8835348A-5547-004B-86AD-289269DAE3C2}">
      <dgm:prSet/>
      <dgm:spPr/>
      <dgm:t>
        <a:bodyPr/>
        <a:lstStyle/>
        <a:p>
          <a:endParaRPr lang="it-IT"/>
        </a:p>
      </dgm:t>
    </dgm:pt>
    <dgm:pt modelId="{BF2BBC4B-6945-7E4D-8654-D6DDA6D602FE}" type="sibTrans" cxnId="{8835348A-5547-004B-86AD-289269DAE3C2}">
      <dgm:prSet/>
      <dgm:spPr/>
      <dgm:t>
        <a:bodyPr/>
        <a:lstStyle/>
        <a:p>
          <a:endParaRPr lang="it-IT"/>
        </a:p>
      </dgm:t>
    </dgm:pt>
    <dgm:pt modelId="{D8DAD507-F133-0E4D-B85D-23C889CACE93}">
      <dgm:prSet phldrT="[Testo]"/>
      <dgm:spPr/>
      <dgm:t>
        <a:bodyPr/>
        <a:lstStyle/>
        <a:p>
          <a:r>
            <a:rPr lang="it-IT" dirty="0"/>
            <a:t>materiale/immateriale</a:t>
          </a:r>
        </a:p>
      </dgm:t>
    </dgm:pt>
    <dgm:pt modelId="{4D926A9D-39E1-5347-BF25-8F8098FB5514}" type="parTrans" cxnId="{B02FB66D-B9D0-9F4C-A379-47CF0A8F9876}">
      <dgm:prSet/>
      <dgm:spPr/>
      <dgm:t>
        <a:bodyPr/>
        <a:lstStyle/>
        <a:p>
          <a:endParaRPr lang="it-IT"/>
        </a:p>
      </dgm:t>
    </dgm:pt>
    <dgm:pt modelId="{E8300FED-3314-2144-8219-4F870691D919}" type="sibTrans" cxnId="{B02FB66D-B9D0-9F4C-A379-47CF0A8F9876}">
      <dgm:prSet/>
      <dgm:spPr/>
      <dgm:t>
        <a:bodyPr/>
        <a:lstStyle/>
        <a:p>
          <a:endParaRPr lang="it-IT"/>
        </a:p>
      </dgm:t>
    </dgm:pt>
    <dgm:pt modelId="{26B7A6AE-A56E-DC48-A506-766B094E094C}">
      <dgm:prSet phldrT="[Testo]"/>
      <dgm:spPr/>
      <dgm:t>
        <a:bodyPr/>
        <a:lstStyle/>
        <a:p>
          <a:r>
            <a:rPr lang="it-IT" dirty="0"/>
            <a:t>ATTIVITA' MEMORIALI</a:t>
          </a:r>
        </a:p>
      </dgm:t>
    </dgm:pt>
    <dgm:pt modelId="{3A057C0A-4CBB-734E-BF1D-407636A5D3AE}" type="parTrans" cxnId="{2275683B-4B27-2440-91E1-777C22759DBE}">
      <dgm:prSet/>
      <dgm:spPr/>
      <dgm:t>
        <a:bodyPr/>
        <a:lstStyle/>
        <a:p>
          <a:endParaRPr lang="it-IT"/>
        </a:p>
      </dgm:t>
    </dgm:pt>
    <dgm:pt modelId="{105D88FA-E8F8-F849-B765-65CE3E3B95FE}" type="sibTrans" cxnId="{2275683B-4B27-2440-91E1-777C22759DBE}">
      <dgm:prSet/>
      <dgm:spPr/>
      <dgm:t>
        <a:bodyPr/>
        <a:lstStyle/>
        <a:p>
          <a:endParaRPr lang="it-IT"/>
        </a:p>
      </dgm:t>
    </dgm:pt>
    <dgm:pt modelId="{3C581676-F70B-554C-A95D-2B1BC119B675}">
      <dgm:prSet phldrT="[Testo]"/>
      <dgm:spPr/>
      <dgm:t>
        <a:bodyPr/>
        <a:lstStyle/>
        <a:p>
          <a:r>
            <a:rPr lang="it-IT" dirty="0"/>
            <a:t>ossessione e raccolta</a:t>
          </a:r>
        </a:p>
      </dgm:t>
    </dgm:pt>
    <dgm:pt modelId="{82078EBC-3324-F348-9AA7-FB16DEDE289D}" type="parTrans" cxnId="{A44E6E62-4A81-4D4D-8D20-FB594E5231F6}">
      <dgm:prSet/>
      <dgm:spPr/>
      <dgm:t>
        <a:bodyPr/>
        <a:lstStyle/>
        <a:p>
          <a:endParaRPr lang="it-IT"/>
        </a:p>
      </dgm:t>
    </dgm:pt>
    <dgm:pt modelId="{4611B0C8-0F7B-BE43-86D5-ADBFBF08B65F}" type="sibTrans" cxnId="{A44E6E62-4A81-4D4D-8D20-FB594E5231F6}">
      <dgm:prSet/>
      <dgm:spPr/>
      <dgm:t>
        <a:bodyPr/>
        <a:lstStyle/>
        <a:p>
          <a:endParaRPr lang="it-IT"/>
        </a:p>
      </dgm:t>
    </dgm:pt>
    <dgm:pt modelId="{E6BE6643-0EF7-C547-B81A-58EA4A1E8D76}">
      <dgm:prSet phldrT="[Testo]" phldr="1"/>
      <dgm:spPr/>
      <dgm:t>
        <a:bodyPr/>
        <a:lstStyle/>
        <a:p>
          <a:endParaRPr lang="it-IT"/>
        </a:p>
      </dgm:t>
    </dgm:pt>
    <dgm:pt modelId="{30D8FB0F-5F15-C549-8847-1F0F3C2CA5E5}" type="parTrans" cxnId="{EECB4188-9BDA-6443-87CF-1E0CFBB19F3F}">
      <dgm:prSet/>
      <dgm:spPr/>
      <dgm:t>
        <a:bodyPr/>
        <a:lstStyle/>
        <a:p>
          <a:endParaRPr lang="it-IT"/>
        </a:p>
      </dgm:t>
    </dgm:pt>
    <dgm:pt modelId="{808A5B3D-B107-9E4B-820A-6363C81B51EE}" type="sibTrans" cxnId="{EECB4188-9BDA-6443-87CF-1E0CFBB19F3F}">
      <dgm:prSet/>
      <dgm:spPr/>
      <dgm:t>
        <a:bodyPr/>
        <a:lstStyle/>
        <a:p>
          <a:endParaRPr lang="it-IT"/>
        </a:p>
      </dgm:t>
    </dgm:pt>
    <dgm:pt modelId="{F756F6EC-3925-FC4A-8B78-33A8858D1DDD}">
      <dgm:prSet phldrT="[Testo]"/>
      <dgm:spPr/>
      <dgm:t>
        <a:bodyPr/>
        <a:lstStyle/>
        <a:p>
          <a:r>
            <a:rPr lang="it-IT" dirty="0"/>
            <a:t>governi</a:t>
          </a:r>
        </a:p>
      </dgm:t>
    </dgm:pt>
    <dgm:pt modelId="{EAEF3CC5-98BA-3A4D-8413-6A5DB874A48B}" type="parTrans" cxnId="{914DC305-5DA7-5748-AE7C-999E7D5D2C8F}">
      <dgm:prSet/>
      <dgm:spPr/>
      <dgm:t>
        <a:bodyPr/>
        <a:lstStyle/>
        <a:p>
          <a:endParaRPr lang="it-IT"/>
        </a:p>
      </dgm:t>
    </dgm:pt>
    <dgm:pt modelId="{4333B4A3-F191-7B48-AB3B-0BB782360539}" type="sibTrans" cxnId="{914DC305-5DA7-5748-AE7C-999E7D5D2C8F}">
      <dgm:prSet/>
      <dgm:spPr/>
      <dgm:t>
        <a:bodyPr/>
        <a:lstStyle/>
        <a:p>
          <a:endParaRPr lang="it-IT"/>
        </a:p>
      </dgm:t>
    </dgm:pt>
    <dgm:pt modelId="{0F0F951A-A092-5C48-87BD-96CF7AD4DB57}">
      <dgm:prSet phldrT="[Testo]"/>
      <dgm:spPr/>
      <dgm:t>
        <a:bodyPr/>
        <a:lstStyle/>
        <a:p>
          <a:r>
            <a:rPr lang="it-IT" dirty="0"/>
            <a:t>paesaggi</a:t>
          </a:r>
        </a:p>
      </dgm:t>
    </dgm:pt>
    <dgm:pt modelId="{8D2F95C8-EC4B-D343-9C0B-D021D769D334}" type="parTrans" cxnId="{1CDB46ED-EF7B-A546-ABDB-CC35B3FB53CD}">
      <dgm:prSet/>
      <dgm:spPr/>
      <dgm:t>
        <a:bodyPr/>
        <a:lstStyle/>
        <a:p>
          <a:endParaRPr lang="it-IT"/>
        </a:p>
      </dgm:t>
    </dgm:pt>
    <dgm:pt modelId="{39761397-63BE-4643-B7AC-F4B3CF2DBEFA}" type="sibTrans" cxnId="{1CDB46ED-EF7B-A546-ABDB-CC35B3FB53CD}">
      <dgm:prSet/>
      <dgm:spPr/>
      <dgm:t>
        <a:bodyPr/>
        <a:lstStyle/>
        <a:p>
          <a:endParaRPr lang="it-IT"/>
        </a:p>
      </dgm:t>
    </dgm:pt>
    <dgm:pt modelId="{46B7DAFC-7B83-7C44-91F2-2149B9DED85C}">
      <dgm:prSet phldrT="[Testo]"/>
      <dgm:spPr/>
      <dgm:t>
        <a:bodyPr/>
        <a:lstStyle/>
        <a:p>
          <a:r>
            <a:rPr lang="it-IT" dirty="0"/>
            <a:t>oggetti, siti</a:t>
          </a:r>
        </a:p>
      </dgm:t>
    </dgm:pt>
    <dgm:pt modelId="{79755004-FE64-0144-AB96-369D55DF0C87}" type="parTrans" cxnId="{38418683-0286-6D48-AD93-6861A12EF691}">
      <dgm:prSet/>
      <dgm:spPr/>
      <dgm:t>
        <a:bodyPr/>
        <a:lstStyle/>
        <a:p>
          <a:endParaRPr lang="it-IT"/>
        </a:p>
      </dgm:t>
    </dgm:pt>
    <dgm:pt modelId="{47CFF4AD-C891-D04E-94AB-522CB51D8136}" type="sibTrans" cxnId="{38418683-0286-6D48-AD93-6861A12EF691}">
      <dgm:prSet/>
      <dgm:spPr/>
      <dgm:t>
        <a:bodyPr/>
        <a:lstStyle/>
        <a:p>
          <a:endParaRPr lang="it-IT"/>
        </a:p>
      </dgm:t>
    </dgm:pt>
    <dgm:pt modelId="{41B14797-F20D-E64E-885A-438CCE65CA0F}">
      <dgm:prSet phldrT="[Testo]"/>
      <dgm:spPr/>
      <dgm:t>
        <a:bodyPr/>
        <a:lstStyle/>
        <a:p>
          <a:r>
            <a:rPr lang="it-IT" dirty="0"/>
            <a:t>patrimonio assente</a:t>
          </a:r>
        </a:p>
      </dgm:t>
    </dgm:pt>
    <dgm:pt modelId="{0ABB8A97-9108-9644-9958-EFE1C8EBB843}" type="parTrans" cxnId="{58749E4B-BF52-7F42-A539-DF478F41730A}">
      <dgm:prSet/>
      <dgm:spPr/>
      <dgm:t>
        <a:bodyPr/>
        <a:lstStyle/>
        <a:p>
          <a:endParaRPr lang="it-IT"/>
        </a:p>
      </dgm:t>
    </dgm:pt>
    <dgm:pt modelId="{7B463AEE-6CC5-8841-9D50-442B887C72A1}" type="sibTrans" cxnId="{58749E4B-BF52-7F42-A539-DF478F41730A}">
      <dgm:prSet/>
      <dgm:spPr/>
      <dgm:t>
        <a:bodyPr/>
        <a:lstStyle/>
        <a:p>
          <a:endParaRPr lang="it-IT"/>
        </a:p>
      </dgm:t>
    </dgm:pt>
    <dgm:pt modelId="{07CA1687-3E2A-A940-80C6-A9F38420E49A}">
      <dgm:prSet phldrT="[Testo]"/>
      <dgm:spPr/>
      <dgm:t>
        <a:bodyPr/>
        <a:lstStyle/>
        <a:p>
          <a:r>
            <a:rPr lang="it-IT" dirty="0"/>
            <a:t>distruzione &amp; violenza</a:t>
          </a:r>
        </a:p>
      </dgm:t>
    </dgm:pt>
    <dgm:pt modelId="{E5DEB7EB-0B17-0147-ACDF-5F131E16D4E6}" type="parTrans" cxnId="{565BE8EC-2070-FD4A-B618-33C9E388DD9D}">
      <dgm:prSet/>
      <dgm:spPr/>
      <dgm:t>
        <a:bodyPr/>
        <a:lstStyle/>
        <a:p>
          <a:endParaRPr lang="it-IT"/>
        </a:p>
      </dgm:t>
    </dgm:pt>
    <dgm:pt modelId="{56925973-E1B0-3B4F-AE79-753924943F96}" type="sibTrans" cxnId="{565BE8EC-2070-FD4A-B618-33C9E388DD9D}">
      <dgm:prSet/>
      <dgm:spPr/>
      <dgm:t>
        <a:bodyPr/>
        <a:lstStyle/>
        <a:p>
          <a:endParaRPr lang="it-IT"/>
        </a:p>
      </dgm:t>
    </dgm:pt>
    <dgm:pt modelId="{82C6275E-7A79-4541-ADF3-15145E542D28}" type="pres">
      <dgm:prSet presAssocID="{CDFB6197-B2BD-534C-B464-AE43B67A5DDF}" presName="Name0" presStyleCnt="0">
        <dgm:presLayoutVars>
          <dgm:dir/>
          <dgm:animLvl val="lvl"/>
          <dgm:resizeHandles val="exact"/>
        </dgm:presLayoutVars>
      </dgm:prSet>
      <dgm:spPr/>
    </dgm:pt>
    <dgm:pt modelId="{1F1DA42D-664F-AA4C-BDE1-320F18BEC777}" type="pres">
      <dgm:prSet presAssocID="{CDFB6197-B2BD-534C-B464-AE43B67A5DDF}" presName="tSp" presStyleCnt="0"/>
      <dgm:spPr/>
    </dgm:pt>
    <dgm:pt modelId="{41517845-4BA4-0949-A680-56DC66ED01E7}" type="pres">
      <dgm:prSet presAssocID="{CDFB6197-B2BD-534C-B464-AE43B67A5DDF}" presName="bSp" presStyleCnt="0"/>
      <dgm:spPr/>
    </dgm:pt>
    <dgm:pt modelId="{97ADDEE9-2ACD-BB4E-BA0F-E55F4858A9D8}" type="pres">
      <dgm:prSet presAssocID="{CDFB6197-B2BD-534C-B464-AE43B67A5DDF}" presName="process" presStyleCnt="0"/>
      <dgm:spPr/>
    </dgm:pt>
    <dgm:pt modelId="{B39D381B-0750-EA4B-A602-61C295F76CD9}" type="pres">
      <dgm:prSet presAssocID="{935E1F4A-451C-E840-A785-88674D315056}" presName="composite1" presStyleCnt="0"/>
      <dgm:spPr/>
    </dgm:pt>
    <dgm:pt modelId="{0B82A93C-3D2E-234A-90B9-F87D3A78737D}" type="pres">
      <dgm:prSet presAssocID="{935E1F4A-451C-E840-A785-88674D315056}" presName="dummyNode1" presStyleLbl="node1" presStyleIdx="0" presStyleCnt="3"/>
      <dgm:spPr/>
    </dgm:pt>
    <dgm:pt modelId="{B4671CA2-47D6-1546-A7F2-10803D9C7BDF}" type="pres">
      <dgm:prSet presAssocID="{935E1F4A-451C-E840-A785-88674D315056}" presName="childNode1" presStyleLbl="bgAcc1" presStyleIdx="0" presStyleCnt="3">
        <dgm:presLayoutVars>
          <dgm:bulletEnabled val="1"/>
        </dgm:presLayoutVars>
      </dgm:prSet>
      <dgm:spPr/>
    </dgm:pt>
    <dgm:pt modelId="{AED1F579-1FBC-344D-B696-AF60296D1E43}" type="pres">
      <dgm:prSet presAssocID="{935E1F4A-451C-E840-A785-88674D315056}" presName="childNode1tx" presStyleLbl="bgAcc1" presStyleIdx="0" presStyleCnt="3">
        <dgm:presLayoutVars>
          <dgm:bulletEnabled val="1"/>
        </dgm:presLayoutVars>
      </dgm:prSet>
      <dgm:spPr/>
    </dgm:pt>
    <dgm:pt modelId="{26650EFE-61A1-C64D-8061-8F8E8BB990DC}" type="pres">
      <dgm:prSet presAssocID="{935E1F4A-451C-E840-A785-88674D315056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B05C26AC-2DB7-F241-A125-1EBE7ABAC93D}" type="pres">
      <dgm:prSet presAssocID="{935E1F4A-451C-E840-A785-88674D315056}" presName="connSite1" presStyleCnt="0"/>
      <dgm:spPr/>
    </dgm:pt>
    <dgm:pt modelId="{1280B886-12E8-D645-A2D1-F624B3E8809F}" type="pres">
      <dgm:prSet presAssocID="{4D4E0CD0-5E0F-DD43-B05A-9B374EB155F7}" presName="Name9" presStyleLbl="sibTrans2D1" presStyleIdx="0" presStyleCnt="2"/>
      <dgm:spPr/>
    </dgm:pt>
    <dgm:pt modelId="{AD914D8F-671A-8346-A1D9-AF0ADE47E0DF}" type="pres">
      <dgm:prSet presAssocID="{27690871-DA81-ED42-9D5E-AB2F910D38C7}" presName="composite2" presStyleCnt="0"/>
      <dgm:spPr/>
    </dgm:pt>
    <dgm:pt modelId="{F1E3BCCE-CFB7-DE40-8D1A-5BEA1D4C904E}" type="pres">
      <dgm:prSet presAssocID="{27690871-DA81-ED42-9D5E-AB2F910D38C7}" presName="dummyNode2" presStyleLbl="node1" presStyleIdx="0" presStyleCnt="3"/>
      <dgm:spPr/>
    </dgm:pt>
    <dgm:pt modelId="{D9B15D38-1325-4147-8A2D-C9A008207AC9}" type="pres">
      <dgm:prSet presAssocID="{27690871-DA81-ED42-9D5E-AB2F910D38C7}" presName="childNode2" presStyleLbl="bgAcc1" presStyleIdx="1" presStyleCnt="3">
        <dgm:presLayoutVars>
          <dgm:bulletEnabled val="1"/>
        </dgm:presLayoutVars>
      </dgm:prSet>
      <dgm:spPr/>
    </dgm:pt>
    <dgm:pt modelId="{B60BA493-DC3D-9D46-B978-6F7590782A53}" type="pres">
      <dgm:prSet presAssocID="{27690871-DA81-ED42-9D5E-AB2F910D38C7}" presName="childNode2tx" presStyleLbl="bgAcc1" presStyleIdx="1" presStyleCnt="3">
        <dgm:presLayoutVars>
          <dgm:bulletEnabled val="1"/>
        </dgm:presLayoutVars>
      </dgm:prSet>
      <dgm:spPr/>
    </dgm:pt>
    <dgm:pt modelId="{6DFCBF93-EFE7-B140-ABCC-0CD61825A267}" type="pres">
      <dgm:prSet presAssocID="{27690871-DA81-ED42-9D5E-AB2F910D38C7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95034CC-22E9-954D-88E6-539B564CAE13}" type="pres">
      <dgm:prSet presAssocID="{27690871-DA81-ED42-9D5E-AB2F910D38C7}" presName="connSite2" presStyleCnt="0"/>
      <dgm:spPr/>
    </dgm:pt>
    <dgm:pt modelId="{7DC520BD-A024-F247-905E-06A935CA1DB4}" type="pres">
      <dgm:prSet presAssocID="{BF2BBC4B-6945-7E4D-8654-D6DDA6D602FE}" presName="Name18" presStyleLbl="sibTrans2D1" presStyleIdx="1" presStyleCnt="2"/>
      <dgm:spPr/>
    </dgm:pt>
    <dgm:pt modelId="{2AC13378-606F-F049-A8BA-0C464FE9560F}" type="pres">
      <dgm:prSet presAssocID="{26B7A6AE-A56E-DC48-A506-766B094E094C}" presName="composite1" presStyleCnt="0"/>
      <dgm:spPr/>
    </dgm:pt>
    <dgm:pt modelId="{58A72034-6B2B-B240-832B-01E21D6FCDC2}" type="pres">
      <dgm:prSet presAssocID="{26B7A6AE-A56E-DC48-A506-766B094E094C}" presName="dummyNode1" presStyleLbl="node1" presStyleIdx="1" presStyleCnt="3"/>
      <dgm:spPr/>
    </dgm:pt>
    <dgm:pt modelId="{A603001A-DA9A-4F46-AB37-0AB7FF2CFACE}" type="pres">
      <dgm:prSet presAssocID="{26B7A6AE-A56E-DC48-A506-766B094E094C}" presName="childNode1" presStyleLbl="bgAcc1" presStyleIdx="2" presStyleCnt="3">
        <dgm:presLayoutVars>
          <dgm:bulletEnabled val="1"/>
        </dgm:presLayoutVars>
      </dgm:prSet>
      <dgm:spPr/>
    </dgm:pt>
    <dgm:pt modelId="{57A528A3-0A5A-CD47-8D4E-F87F073BEAB7}" type="pres">
      <dgm:prSet presAssocID="{26B7A6AE-A56E-DC48-A506-766B094E094C}" presName="childNode1tx" presStyleLbl="bgAcc1" presStyleIdx="2" presStyleCnt="3">
        <dgm:presLayoutVars>
          <dgm:bulletEnabled val="1"/>
        </dgm:presLayoutVars>
      </dgm:prSet>
      <dgm:spPr/>
    </dgm:pt>
    <dgm:pt modelId="{4935EE6D-AB84-B741-8BC9-E68C6F3FE75B}" type="pres">
      <dgm:prSet presAssocID="{26B7A6AE-A56E-DC48-A506-766B094E094C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ADBD336-B3C1-F048-92FC-40644DA2C98C}" type="pres">
      <dgm:prSet presAssocID="{26B7A6AE-A56E-DC48-A506-766B094E094C}" presName="connSite1" presStyleCnt="0"/>
      <dgm:spPr/>
    </dgm:pt>
  </dgm:ptLst>
  <dgm:cxnLst>
    <dgm:cxn modelId="{76826F00-96B2-6F45-8C16-5E01DE2077AF}" srcId="{935E1F4A-451C-E840-A785-88674D315056}" destId="{FA63245D-4FB5-1D41-87D4-3F5E40DD63A0}" srcOrd="1" destOrd="0" parTransId="{669BA538-9A52-CF47-94A2-5429101C3678}" sibTransId="{364F8AF0-980F-EA4B-B624-67729598D77C}"/>
    <dgm:cxn modelId="{914DC305-5DA7-5748-AE7C-999E7D5D2C8F}" srcId="{935E1F4A-451C-E840-A785-88674D315056}" destId="{F756F6EC-3925-FC4A-8B78-33A8858D1DDD}" srcOrd="2" destOrd="0" parTransId="{EAEF3CC5-98BA-3A4D-8413-6A5DB874A48B}" sibTransId="{4333B4A3-F191-7B48-AB3B-0BB782360539}"/>
    <dgm:cxn modelId="{F0999C07-42B5-1145-9B49-9DCDA6AB89D3}" type="presOf" srcId="{4D4E0CD0-5E0F-DD43-B05A-9B374EB155F7}" destId="{1280B886-12E8-D645-A2D1-F624B3E8809F}" srcOrd="0" destOrd="0" presId="urn:microsoft.com/office/officeart/2005/8/layout/hProcess4"/>
    <dgm:cxn modelId="{C6ECC30B-013E-B949-836B-D163B5DCBCAF}" type="presOf" srcId="{D8DAD507-F133-0E4D-B85D-23C889CACE93}" destId="{D9B15D38-1325-4147-8A2D-C9A008207AC9}" srcOrd="0" destOrd="0" presId="urn:microsoft.com/office/officeart/2005/8/layout/hProcess4"/>
    <dgm:cxn modelId="{9860C01A-9A43-584E-8056-91E800146114}" type="presOf" srcId="{26B7A6AE-A56E-DC48-A506-766B094E094C}" destId="{4935EE6D-AB84-B741-8BC9-E68C6F3FE75B}" srcOrd="0" destOrd="0" presId="urn:microsoft.com/office/officeart/2005/8/layout/hProcess4"/>
    <dgm:cxn modelId="{5DEA741D-4443-824D-9158-6AB2B00D52B7}" type="presOf" srcId="{27690871-DA81-ED42-9D5E-AB2F910D38C7}" destId="{6DFCBF93-EFE7-B140-ABCC-0CD61825A267}" srcOrd="0" destOrd="0" presId="urn:microsoft.com/office/officeart/2005/8/layout/hProcess4"/>
    <dgm:cxn modelId="{7B22DD21-82B6-D14B-A9A2-3E59FABB025E}" type="presOf" srcId="{C4647735-661E-F743-995E-3335D21EBC8C}" destId="{B4671CA2-47D6-1546-A7F2-10803D9C7BDF}" srcOrd="0" destOrd="0" presId="urn:microsoft.com/office/officeart/2005/8/layout/hProcess4"/>
    <dgm:cxn modelId="{5E2B6226-A0B6-7744-848A-551DDD0A2767}" srcId="{CDFB6197-B2BD-534C-B464-AE43B67A5DDF}" destId="{935E1F4A-451C-E840-A785-88674D315056}" srcOrd="0" destOrd="0" parTransId="{47807776-3D77-CE46-A17D-8247C5213D87}" sibTransId="{4D4E0CD0-5E0F-DD43-B05A-9B374EB155F7}"/>
    <dgm:cxn modelId="{2275683B-4B27-2440-91E1-777C22759DBE}" srcId="{CDFB6197-B2BD-534C-B464-AE43B67A5DDF}" destId="{26B7A6AE-A56E-DC48-A506-766B094E094C}" srcOrd="2" destOrd="0" parTransId="{3A057C0A-4CBB-734E-BF1D-407636A5D3AE}" sibTransId="{105D88FA-E8F8-F849-B765-65CE3E3B95FE}"/>
    <dgm:cxn modelId="{6E568449-E9F4-A84C-B22D-DDFCD50FB545}" type="presOf" srcId="{3C581676-F70B-554C-A95D-2B1BC119B675}" destId="{A603001A-DA9A-4F46-AB37-0AB7FF2CFACE}" srcOrd="0" destOrd="0" presId="urn:microsoft.com/office/officeart/2005/8/layout/hProcess4"/>
    <dgm:cxn modelId="{58749E4B-BF52-7F42-A539-DF478F41730A}" srcId="{26B7A6AE-A56E-DC48-A506-766B094E094C}" destId="{41B14797-F20D-E64E-885A-438CCE65CA0F}" srcOrd="1" destOrd="0" parTransId="{0ABB8A97-9108-9644-9958-EFE1C8EBB843}" sibTransId="{7B463AEE-6CC5-8841-9D50-442B887C72A1}"/>
    <dgm:cxn modelId="{055E285A-227B-4944-9F06-28D28CCC048C}" type="presOf" srcId="{0F0F951A-A092-5C48-87BD-96CF7AD4DB57}" destId="{D9B15D38-1325-4147-8A2D-C9A008207AC9}" srcOrd="0" destOrd="1" presId="urn:microsoft.com/office/officeart/2005/8/layout/hProcess4"/>
    <dgm:cxn modelId="{3014595A-4586-5647-8B5D-9927534C1B59}" type="presOf" srcId="{FA63245D-4FB5-1D41-87D4-3F5E40DD63A0}" destId="{AED1F579-1FBC-344D-B696-AF60296D1E43}" srcOrd="1" destOrd="1" presId="urn:microsoft.com/office/officeart/2005/8/layout/hProcess4"/>
    <dgm:cxn modelId="{185E8761-BC80-FC45-9905-4FD9E26B6565}" type="presOf" srcId="{41B14797-F20D-E64E-885A-438CCE65CA0F}" destId="{57A528A3-0A5A-CD47-8D4E-F87F073BEAB7}" srcOrd="1" destOrd="1" presId="urn:microsoft.com/office/officeart/2005/8/layout/hProcess4"/>
    <dgm:cxn modelId="{A44E6E62-4A81-4D4D-8D20-FB594E5231F6}" srcId="{26B7A6AE-A56E-DC48-A506-766B094E094C}" destId="{3C581676-F70B-554C-A95D-2B1BC119B675}" srcOrd="0" destOrd="0" parTransId="{82078EBC-3324-F348-9AA7-FB16DEDE289D}" sibTransId="{4611B0C8-0F7B-BE43-86D5-ADBFBF08B65F}"/>
    <dgm:cxn modelId="{B02FB66D-B9D0-9F4C-A379-47CF0A8F9876}" srcId="{27690871-DA81-ED42-9D5E-AB2F910D38C7}" destId="{D8DAD507-F133-0E4D-B85D-23C889CACE93}" srcOrd="0" destOrd="0" parTransId="{4D926A9D-39E1-5347-BF25-8F8098FB5514}" sibTransId="{E8300FED-3314-2144-8219-4F870691D919}"/>
    <dgm:cxn modelId="{F2DC2B72-D86F-1141-A56A-3FFC0EE1C4A6}" type="presOf" srcId="{F756F6EC-3925-FC4A-8B78-33A8858D1DDD}" destId="{AED1F579-1FBC-344D-B696-AF60296D1E43}" srcOrd="1" destOrd="2" presId="urn:microsoft.com/office/officeart/2005/8/layout/hProcess4"/>
    <dgm:cxn modelId="{1E8D6D81-B287-CB4E-9109-0E8FD38E6033}" type="presOf" srcId="{FA63245D-4FB5-1D41-87D4-3F5E40DD63A0}" destId="{B4671CA2-47D6-1546-A7F2-10803D9C7BDF}" srcOrd="0" destOrd="1" presId="urn:microsoft.com/office/officeart/2005/8/layout/hProcess4"/>
    <dgm:cxn modelId="{6A6DAA81-6BC9-EE4C-B179-1D52D32F6FBA}" type="presOf" srcId="{07CA1687-3E2A-A940-80C6-A9F38420E49A}" destId="{57A528A3-0A5A-CD47-8D4E-F87F073BEAB7}" srcOrd="1" destOrd="2" presId="urn:microsoft.com/office/officeart/2005/8/layout/hProcess4"/>
    <dgm:cxn modelId="{FF43BB81-71C5-224B-83DF-416E4A3492E7}" type="presOf" srcId="{E6BE6643-0EF7-C547-B81A-58EA4A1E8D76}" destId="{A603001A-DA9A-4F46-AB37-0AB7FF2CFACE}" srcOrd="0" destOrd="3" presId="urn:microsoft.com/office/officeart/2005/8/layout/hProcess4"/>
    <dgm:cxn modelId="{38418683-0286-6D48-AD93-6861A12EF691}" srcId="{27690871-DA81-ED42-9D5E-AB2F910D38C7}" destId="{46B7DAFC-7B83-7C44-91F2-2149B9DED85C}" srcOrd="2" destOrd="0" parTransId="{79755004-FE64-0144-AB96-369D55DF0C87}" sibTransId="{47CFF4AD-C891-D04E-94AB-522CB51D8136}"/>
    <dgm:cxn modelId="{EECB4188-9BDA-6443-87CF-1E0CFBB19F3F}" srcId="{26B7A6AE-A56E-DC48-A506-766B094E094C}" destId="{E6BE6643-0EF7-C547-B81A-58EA4A1E8D76}" srcOrd="3" destOrd="0" parTransId="{30D8FB0F-5F15-C549-8847-1F0F3C2CA5E5}" sibTransId="{808A5B3D-B107-9E4B-820A-6363C81B51EE}"/>
    <dgm:cxn modelId="{611E0F89-8DC2-CA40-B8F1-C7B071EFE2E8}" type="presOf" srcId="{41B14797-F20D-E64E-885A-438CCE65CA0F}" destId="{A603001A-DA9A-4F46-AB37-0AB7FF2CFACE}" srcOrd="0" destOrd="1" presId="urn:microsoft.com/office/officeart/2005/8/layout/hProcess4"/>
    <dgm:cxn modelId="{8835348A-5547-004B-86AD-289269DAE3C2}" srcId="{CDFB6197-B2BD-534C-B464-AE43B67A5DDF}" destId="{27690871-DA81-ED42-9D5E-AB2F910D38C7}" srcOrd="1" destOrd="0" parTransId="{E6C8EE38-D532-7740-84B0-1A3878683234}" sibTransId="{BF2BBC4B-6945-7E4D-8654-D6DDA6D602FE}"/>
    <dgm:cxn modelId="{4D6BF891-3905-5447-9088-EFBF83D540DE}" srcId="{935E1F4A-451C-E840-A785-88674D315056}" destId="{C4647735-661E-F743-995E-3335D21EBC8C}" srcOrd="0" destOrd="0" parTransId="{05C51F17-3434-4B41-B863-C587B17484BC}" sibTransId="{5A49EB0A-6923-CF43-B7AA-D42E6F5B274A}"/>
    <dgm:cxn modelId="{1C723295-E09E-B845-8C25-D0C969960E02}" type="presOf" srcId="{935E1F4A-451C-E840-A785-88674D315056}" destId="{26650EFE-61A1-C64D-8061-8F8E8BB990DC}" srcOrd="0" destOrd="0" presId="urn:microsoft.com/office/officeart/2005/8/layout/hProcess4"/>
    <dgm:cxn modelId="{A17D6B9D-BF03-A54D-8D69-86E1DFA6DDB9}" type="presOf" srcId="{BF2BBC4B-6945-7E4D-8654-D6DDA6D602FE}" destId="{7DC520BD-A024-F247-905E-06A935CA1DB4}" srcOrd="0" destOrd="0" presId="urn:microsoft.com/office/officeart/2005/8/layout/hProcess4"/>
    <dgm:cxn modelId="{2782C9A0-8A69-DF4F-964B-1B683D1E3F0D}" type="presOf" srcId="{F756F6EC-3925-FC4A-8B78-33A8858D1DDD}" destId="{B4671CA2-47D6-1546-A7F2-10803D9C7BDF}" srcOrd="0" destOrd="2" presId="urn:microsoft.com/office/officeart/2005/8/layout/hProcess4"/>
    <dgm:cxn modelId="{6CD782A9-27AB-3F43-BBFD-87DC41BA32E7}" type="presOf" srcId="{3C581676-F70B-554C-A95D-2B1BC119B675}" destId="{57A528A3-0A5A-CD47-8D4E-F87F073BEAB7}" srcOrd="1" destOrd="0" presId="urn:microsoft.com/office/officeart/2005/8/layout/hProcess4"/>
    <dgm:cxn modelId="{4D00F3BB-C03B-E045-8250-D82583550DBD}" type="presOf" srcId="{46B7DAFC-7B83-7C44-91F2-2149B9DED85C}" destId="{D9B15D38-1325-4147-8A2D-C9A008207AC9}" srcOrd="0" destOrd="2" presId="urn:microsoft.com/office/officeart/2005/8/layout/hProcess4"/>
    <dgm:cxn modelId="{05CD93CA-FE95-A54E-986D-CD0BEF78DE28}" type="presOf" srcId="{46B7DAFC-7B83-7C44-91F2-2149B9DED85C}" destId="{B60BA493-DC3D-9D46-B978-6F7590782A53}" srcOrd="1" destOrd="2" presId="urn:microsoft.com/office/officeart/2005/8/layout/hProcess4"/>
    <dgm:cxn modelId="{A6FF49D7-5619-4846-8DF5-FAED32C4528E}" type="presOf" srcId="{0F0F951A-A092-5C48-87BD-96CF7AD4DB57}" destId="{B60BA493-DC3D-9D46-B978-6F7590782A53}" srcOrd="1" destOrd="1" presId="urn:microsoft.com/office/officeart/2005/8/layout/hProcess4"/>
    <dgm:cxn modelId="{1C0861E9-9247-B64A-AFF3-E251D65CBD45}" type="presOf" srcId="{D8DAD507-F133-0E4D-B85D-23C889CACE93}" destId="{B60BA493-DC3D-9D46-B978-6F7590782A53}" srcOrd="1" destOrd="0" presId="urn:microsoft.com/office/officeart/2005/8/layout/hProcess4"/>
    <dgm:cxn modelId="{FB4225EC-9284-BE4B-95EB-5B3175968496}" type="presOf" srcId="{E6BE6643-0EF7-C547-B81A-58EA4A1E8D76}" destId="{57A528A3-0A5A-CD47-8D4E-F87F073BEAB7}" srcOrd="1" destOrd="3" presId="urn:microsoft.com/office/officeart/2005/8/layout/hProcess4"/>
    <dgm:cxn modelId="{565BE8EC-2070-FD4A-B618-33C9E388DD9D}" srcId="{26B7A6AE-A56E-DC48-A506-766B094E094C}" destId="{07CA1687-3E2A-A940-80C6-A9F38420E49A}" srcOrd="2" destOrd="0" parTransId="{E5DEB7EB-0B17-0147-ACDF-5F131E16D4E6}" sibTransId="{56925973-E1B0-3B4F-AE79-753924943F96}"/>
    <dgm:cxn modelId="{1CDB46ED-EF7B-A546-ABDB-CC35B3FB53CD}" srcId="{27690871-DA81-ED42-9D5E-AB2F910D38C7}" destId="{0F0F951A-A092-5C48-87BD-96CF7AD4DB57}" srcOrd="1" destOrd="0" parTransId="{8D2F95C8-EC4B-D343-9C0B-D021D769D334}" sibTransId="{39761397-63BE-4643-B7AC-F4B3CF2DBEFA}"/>
    <dgm:cxn modelId="{E23759F3-CBC0-DB47-B8A2-2379716108C8}" type="presOf" srcId="{CDFB6197-B2BD-534C-B464-AE43B67A5DDF}" destId="{82C6275E-7A79-4541-ADF3-15145E542D28}" srcOrd="0" destOrd="0" presId="urn:microsoft.com/office/officeart/2005/8/layout/hProcess4"/>
    <dgm:cxn modelId="{10503AF6-5181-FC41-B5D4-5BF3CA097FB4}" type="presOf" srcId="{C4647735-661E-F743-995E-3335D21EBC8C}" destId="{AED1F579-1FBC-344D-B696-AF60296D1E43}" srcOrd="1" destOrd="0" presId="urn:microsoft.com/office/officeart/2005/8/layout/hProcess4"/>
    <dgm:cxn modelId="{04D211FB-21B3-B745-9AC0-74A21A8CFC8B}" type="presOf" srcId="{07CA1687-3E2A-A940-80C6-A9F38420E49A}" destId="{A603001A-DA9A-4F46-AB37-0AB7FF2CFACE}" srcOrd="0" destOrd="2" presId="urn:microsoft.com/office/officeart/2005/8/layout/hProcess4"/>
    <dgm:cxn modelId="{C1417342-3382-B148-9310-FAE08C786320}" type="presParOf" srcId="{82C6275E-7A79-4541-ADF3-15145E542D28}" destId="{1F1DA42D-664F-AA4C-BDE1-320F18BEC777}" srcOrd="0" destOrd="0" presId="urn:microsoft.com/office/officeart/2005/8/layout/hProcess4"/>
    <dgm:cxn modelId="{87CB3E74-3F57-E64C-B801-92507ACA8BBD}" type="presParOf" srcId="{82C6275E-7A79-4541-ADF3-15145E542D28}" destId="{41517845-4BA4-0949-A680-56DC66ED01E7}" srcOrd="1" destOrd="0" presId="urn:microsoft.com/office/officeart/2005/8/layout/hProcess4"/>
    <dgm:cxn modelId="{8BD8A07B-AA66-9246-859E-4329584D013B}" type="presParOf" srcId="{82C6275E-7A79-4541-ADF3-15145E542D28}" destId="{97ADDEE9-2ACD-BB4E-BA0F-E55F4858A9D8}" srcOrd="2" destOrd="0" presId="urn:microsoft.com/office/officeart/2005/8/layout/hProcess4"/>
    <dgm:cxn modelId="{AC71E098-8D2F-0A41-BFA4-2AE9A9CE01C6}" type="presParOf" srcId="{97ADDEE9-2ACD-BB4E-BA0F-E55F4858A9D8}" destId="{B39D381B-0750-EA4B-A602-61C295F76CD9}" srcOrd="0" destOrd="0" presId="urn:microsoft.com/office/officeart/2005/8/layout/hProcess4"/>
    <dgm:cxn modelId="{3C9285D9-7674-4842-9A16-5C0B6B42491F}" type="presParOf" srcId="{B39D381B-0750-EA4B-A602-61C295F76CD9}" destId="{0B82A93C-3D2E-234A-90B9-F87D3A78737D}" srcOrd="0" destOrd="0" presId="urn:microsoft.com/office/officeart/2005/8/layout/hProcess4"/>
    <dgm:cxn modelId="{A47E20B3-4834-5A42-9972-F7C6B6DA6C3B}" type="presParOf" srcId="{B39D381B-0750-EA4B-A602-61C295F76CD9}" destId="{B4671CA2-47D6-1546-A7F2-10803D9C7BDF}" srcOrd="1" destOrd="0" presId="urn:microsoft.com/office/officeart/2005/8/layout/hProcess4"/>
    <dgm:cxn modelId="{F612CC02-988C-1442-BCEC-92466491EFFD}" type="presParOf" srcId="{B39D381B-0750-EA4B-A602-61C295F76CD9}" destId="{AED1F579-1FBC-344D-B696-AF60296D1E43}" srcOrd="2" destOrd="0" presId="urn:microsoft.com/office/officeart/2005/8/layout/hProcess4"/>
    <dgm:cxn modelId="{3F87ABD3-757A-9C44-8703-6A8BCDA0DAF3}" type="presParOf" srcId="{B39D381B-0750-EA4B-A602-61C295F76CD9}" destId="{26650EFE-61A1-C64D-8061-8F8E8BB990DC}" srcOrd="3" destOrd="0" presId="urn:microsoft.com/office/officeart/2005/8/layout/hProcess4"/>
    <dgm:cxn modelId="{C526784B-AE6B-B846-817B-E1AD3B2CA29A}" type="presParOf" srcId="{B39D381B-0750-EA4B-A602-61C295F76CD9}" destId="{B05C26AC-2DB7-F241-A125-1EBE7ABAC93D}" srcOrd="4" destOrd="0" presId="urn:microsoft.com/office/officeart/2005/8/layout/hProcess4"/>
    <dgm:cxn modelId="{FA670812-9D22-264B-9177-C78CD48C24D3}" type="presParOf" srcId="{97ADDEE9-2ACD-BB4E-BA0F-E55F4858A9D8}" destId="{1280B886-12E8-D645-A2D1-F624B3E8809F}" srcOrd="1" destOrd="0" presId="urn:microsoft.com/office/officeart/2005/8/layout/hProcess4"/>
    <dgm:cxn modelId="{A790287F-ECA2-5443-B749-E6C4ED283F72}" type="presParOf" srcId="{97ADDEE9-2ACD-BB4E-BA0F-E55F4858A9D8}" destId="{AD914D8F-671A-8346-A1D9-AF0ADE47E0DF}" srcOrd="2" destOrd="0" presId="urn:microsoft.com/office/officeart/2005/8/layout/hProcess4"/>
    <dgm:cxn modelId="{31878BEA-563D-DB4B-8CED-27D83D51393B}" type="presParOf" srcId="{AD914D8F-671A-8346-A1D9-AF0ADE47E0DF}" destId="{F1E3BCCE-CFB7-DE40-8D1A-5BEA1D4C904E}" srcOrd="0" destOrd="0" presId="urn:microsoft.com/office/officeart/2005/8/layout/hProcess4"/>
    <dgm:cxn modelId="{A0E94D9E-5B46-8A4B-B0B1-E1A9D86B6FD9}" type="presParOf" srcId="{AD914D8F-671A-8346-A1D9-AF0ADE47E0DF}" destId="{D9B15D38-1325-4147-8A2D-C9A008207AC9}" srcOrd="1" destOrd="0" presId="urn:microsoft.com/office/officeart/2005/8/layout/hProcess4"/>
    <dgm:cxn modelId="{2517A004-C959-234C-B3DD-E8EA11F7655D}" type="presParOf" srcId="{AD914D8F-671A-8346-A1D9-AF0ADE47E0DF}" destId="{B60BA493-DC3D-9D46-B978-6F7590782A53}" srcOrd="2" destOrd="0" presId="urn:microsoft.com/office/officeart/2005/8/layout/hProcess4"/>
    <dgm:cxn modelId="{C9EC71FC-7FBE-CD49-B4BB-933485650364}" type="presParOf" srcId="{AD914D8F-671A-8346-A1D9-AF0ADE47E0DF}" destId="{6DFCBF93-EFE7-B140-ABCC-0CD61825A267}" srcOrd="3" destOrd="0" presId="urn:microsoft.com/office/officeart/2005/8/layout/hProcess4"/>
    <dgm:cxn modelId="{BD015A9F-F673-B24A-A8F4-E9360F0D9F02}" type="presParOf" srcId="{AD914D8F-671A-8346-A1D9-AF0ADE47E0DF}" destId="{B95034CC-22E9-954D-88E6-539B564CAE13}" srcOrd="4" destOrd="0" presId="urn:microsoft.com/office/officeart/2005/8/layout/hProcess4"/>
    <dgm:cxn modelId="{65010BD9-8DF7-1A40-AEFA-590348E93BA8}" type="presParOf" srcId="{97ADDEE9-2ACD-BB4E-BA0F-E55F4858A9D8}" destId="{7DC520BD-A024-F247-905E-06A935CA1DB4}" srcOrd="3" destOrd="0" presId="urn:microsoft.com/office/officeart/2005/8/layout/hProcess4"/>
    <dgm:cxn modelId="{494C4BD1-FD19-7B4B-86D3-60D0F368111E}" type="presParOf" srcId="{97ADDEE9-2ACD-BB4E-BA0F-E55F4858A9D8}" destId="{2AC13378-606F-F049-A8BA-0C464FE9560F}" srcOrd="4" destOrd="0" presId="urn:microsoft.com/office/officeart/2005/8/layout/hProcess4"/>
    <dgm:cxn modelId="{F801B50B-F986-1E40-BB5A-00578C1EE920}" type="presParOf" srcId="{2AC13378-606F-F049-A8BA-0C464FE9560F}" destId="{58A72034-6B2B-B240-832B-01E21D6FCDC2}" srcOrd="0" destOrd="0" presId="urn:microsoft.com/office/officeart/2005/8/layout/hProcess4"/>
    <dgm:cxn modelId="{37DA79AF-F647-3744-8D05-A1BBAA014007}" type="presParOf" srcId="{2AC13378-606F-F049-A8BA-0C464FE9560F}" destId="{A603001A-DA9A-4F46-AB37-0AB7FF2CFACE}" srcOrd="1" destOrd="0" presId="urn:microsoft.com/office/officeart/2005/8/layout/hProcess4"/>
    <dgm:cxn modelId="{6742F44D-BECA-BD46-8BC1-D93F232F2A2D}" type="presParOf" srcId="{2AC13378-606F-F049-A8BA-0C464FE9560F}" destId="{57A528A3-0A5A-CD47-8D4E-F87F073BEAB7}" srcOrd="2" destOrd="0" presId="urn:microsoft.com/office/officeart/2005/8/layout/hProcess4"/>
    <dgm:cxn modelId="{1D08C03A-0F4D-1241-A1D6-DCDBDAD7393C}" type="presParOf" srcId="{2AC13378-606F-F049-A8BA-0C464FE9560F}" destId="{4935EE6D-AB84-B741-8BC9-E68C6F3FE75B}" srcOrd="3" destOrd="0" presId="urn:microsoft.com/office/officeart/2005/8/layout/hProcess4"/>
    <dgm:cxn modelId="{178AB0FE-11B1-7442-A996-966A58645BE9}" type="presParOf" srcId="{2AC13378-606F-F049-A8BA-0C464FE9560F}" destId="{8ADBD336-B3C1-F048-92FC-40644DA2C98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71CA2-47D6-1546-A7F2-10803D9C7BDF}">
      <dsp:nvSpPr>
        <dsp:cNvPr id="0" name=""/>
        <dsp:cNvSpPr/>
      </dsp:nvSpPr>
      <dsp:spPr>
        <a:xfrm>
          <a:off x="3542" y="1578236"/>
          <a:ext cx="2178160" cy="179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burocrati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associazioni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governi</a:t>
          </a:r>
        </a:p>
      </dsp:txBody>
      <dsp:txXfrm>
        <a:off x="44885" y="1619579"/>
        <a:ext cx="2095474" cy="1328870"/>
      </dsp:txXfrm>
    </dsp:sp>
    <dsp:sp modelId="{1280B886-12E8-D645-A2D1-F624B3E8809F}">
      <dsp:nvSpPr>
        <dsp:cNvPr id="0" name=""/>
        <dsp:cNvSpPr/>
      </dsp:nvSpPr>
      <dsp:spPr>
        <a:xfrm>
          <a:off x="1248885" y="2082517"/>
          <a:ext cx="2289235" cy="2289235"/>
        </a:xfrm>
        <a:prstGeom prst="leftCircularArrow">
          <a:avLst>
            <a:gd name="adj1" fmla="val 2665"/>
            <a:gd name="adj2" fmla="val 324191"/>
            <a:gd name="adj3" fmla="val 2099702"/>
            <a:gd name="adj4" fmla="val 9024489"/>
            <a:gd name="adj5" fmla="val 31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50EFE-61A1-C64D-8061-8F8E8BB990DC}">
      <dsp:nvSpPr>
        <dsp:cNvPr id="0" name=""/>
        <dsp:cNvSpPr/>
      </dsp:nvSpPr>
      <dsp:spPr>
        <a:xfrm>
          <a:off x="487578" y="2989793"/>
          <a:ext cx="1936142" cy="769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PATRIMONIO CULTURALE</a:t>
          </a:r>
          <a:endParaRPr lang="it-IT" sz="2200" kern="1200" dirty="0"/>
        </a:p>
      </dsp:txBody>
      <dsp:txXfrm>
        <a:off x="510129" y="3012344"/>
        <a:ext cx="1891040" cy="724837"/>
      </dsp:txXfrm>
    </dsp:sp>
    <dsp:sp modelId="{D9B15D38-1325-4147-8A2D-C9A008207AC9}">
      <dsp:nvSpPr>
        <dsp:cNvPr id="0" name=""/>
        <dsp:cNvSpPr/>
      </dsp:nvSpPr>
      <dsp:spPr>
        <a:xfrm>
          <a:off x="2714210" y="1578236"/>
          <a:ext cx="2178160" cy="179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materiale/immateriale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paesaggi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oggetti, siti</a:t>
          </a:r>
        </a:p>
      </dsp:txBody>
      <dsp:txXfrm>
        <a:off x="2755553" y="2004549"/>
        <a:ext cx="2095474" cy="1328870"/>
      </dsp:txXfrm>
    </dsp:sp>
    <dsp:sp modelId="{7DC520BD-A024-F247-905E-06A935CA1DB4}">
      <dsp:nvSpPr>
        <dsp:cNvPr id="0" name=""/>
        <dsp:cNvSpPr/>
      </dsp:nvSpPr>
      <dsp:spPr>
        <a:xfrm>
          <a:off x="3941401" y="510806"/>
          <a:ext cx="2567556" cy="2567556"/>
        </a:xfrm>
        <a:prstGeom prst="circularArrow">
          <a:avLst>
            <a:gd name="adj1" fmla="val 2376"/>
            <a:gd name="adj2" fmla="val 287119"/>
            <a:gd name="adj3" fmla="val 19537370"/>
            <a:gd name="adj4" fmla="val 12575511"/>
            <a:gd name="adj5" fmla="val 27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CBF93-EFE7-B140-ABCC-0CD61825A267}">
      <dsp:nvSpPr>
        <dsp:cNvPr id="0" name=""/>
        <dsp:cNvSpPr/>
      </dsp:nvSpPr>
      <dsp:spPr>
        <a:xfrm>
          <a:off x="3198246" y="1193266"/>
          <a:ext cx="1936142" cy="769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NUOVE FORME DI MEMORIA </a:t>
          </a:r>
        </a:p>
      </dsp:txBody>
      <dsp:txXfrm>
        <a:off x="3220797" y="1215817"/>
        <a:ext cx="1891040" cy="724837"/>
      </dsp:txXfrm>
    </dsp:sp>
    <dsp:sp modelId="{A603001A-DA9A-4F46-AB37-0AB7FF2CFACE}">
      <dsp:nvSpPr>
        <dsp:cNvPr id="0" name=""/>
        <dsp:cNvSpPr/>
      </dsp:nvSpPr>
      <dsp:spPr>
        <a:xfrm>
          <a:off x="5424879" y="1578236"/>
          <a:ext cx="2178160" cy="179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ossessione e raccolta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patrimonio assente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distruzione &amp; violenza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/>
        </a:p>
      </dsp:txBody>
      <dsp:txXfrm>
        <a:off x="5466222" y="1619579"/>
        <a:ext cx="2095474" cy="1328870"/>
      </dsp:txXfrm>
    </dsp:sp>
    <dsp:sp modelId="{4935EE6D-AB84-B741-8BC9-E68C6F3FE75B}">
      <dsp:nvSpPr>
        <dsp:cNvPr id="0" name=""/>
        <dsp:cNvSpPr/>
      </dsp:nvSpPr>
      <dsp:spPr>
        <a:xfrm>
          <a:off x="5908914" y="2989793"/>
          <a:ext cx="1936142" cy="769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ATTIVITA' MEMORIALI</a:t>
          </a:r>
        </a:p>
      </dsp:txBody>
      <dsp:txXfrm>
        <a:off x="5931465" y="3012344"/>
        <a:ext cx="1891040" cy="724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9C1D43-7014-0248-B491-3DD4AADF2441}" type="datetime1">
              <a:rPr lang="it-IT"/>
              <a:pPr>
                <a:defRPr/>
              </a:pPr>
              <a:t>29/11/22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862B4F-8FF8-BD45-888D-CEFD262815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235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F79FE0-83E4-874A-B861-3098D93573DB}" type="datetime1">
              <a:rPr lang="it-IT"/>
              <a:pPr>
                <a:defRPr/>
              </a:pPr>
              <a:t>29/11/22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C326D1-6649-E247-AD45-BAFCB42E18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3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 MT Condensed Ligh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 MT Condensed Ligh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 MT Condensed Ligh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 MT Condensed Ligh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 MT Condensed Light"/>
        <a:ea typeface="ＭＳ Ｐゴシック" charset="0"/>
        <a:cs typeface="+mn-cs"/>
      </a:defRPr>
    </a:lvl5pPr>
    <a:lvl6pPr marL="2285566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2D4E1-65E9-324C-BA10-C6633A2CCCE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70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1C505-7495-7A43-9151-282548FCD58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12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18BC9-3893-074A-8594-553A167078E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92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ADC1B-9B0A-3C4C-BC4D-7479A8EEA34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47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47CA-D679-5446-BD00-60731C6433A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11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3C82-F8D8-3E4E-943B-5AAA804C084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59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7D4E5-1F31-8645-BD63-02E5CD32FE4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08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E4EF5-63AA-B143-A2EF-77E3ECFA4E8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09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F2509-F99D-4042-BB90-1854DCFE682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4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5ADDE-1B5E-DC4D-897C-1E2795B0016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22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C775A-9300-D14E-B314-C721394A8AC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88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0FA95F-E144-0F4E-AAA6-24BCA41A84E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93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badi MT Condensed 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badi MT Condensed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badi MT Condensed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badi MT Condensed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badi MT Condensed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badi MT Condensed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5smmSh3b6E" TargetMode="External"/><Relationship Id="rId2" Type="http://schemas.openxmlformats.org/officeDocument/2006/relationships/hyperlink" Target="https://www.youtube.com/watch?v=H0bE-0g1gMs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C40CE3-9B21-F54D-97E5-E42D003AD6A3}"/>
              </a:ext>
            </a:extLst>
          </p:cNvPr>
          <p:cNvSpPr txBox="1"/>
          <p:nvPr/>
        </p:nvSpPr>
        <p:spPr>
          <a:xfrm>
            <a:off x="1636295" y="160421"/>
            <a:ext cx="6737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‘</a:t>
            </a:r>
            <a:r>
              <a:rPr lang="it-IT" sz="2400" dirty="0"/>
              <a:t>problema’ della MEMORIA</a:t>
            </a:r>
          </a:p>
        </p:txBody>
      </p:sp>
    </p:spTree>
    <p:extLst>
      <p:ext uri="{BB962C8B-B14F-4D97-AF65-F5344CB8AC3E}">
        <p14:creationId xmlns:p14="http://schemas.microsoft.com/office/powerpoint/2010/main" val="104705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086600" y="914400"/>
            <a:ext cx="18288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>
              <a:latin typeface="Abadi MT Condensed Light"/>
              <a:cs typeface="Abadi MT Condensed Light"/>
            </a:endParaRPr>
          </a:p>
          <a:p>
            <a:r>
              <a:rPr lang="it-IT" sz="2800" dirty="0">
                <a:latin typeface="Abadi MT Condensed Light"/>
                <a:cs typeface="Abadi MT Condensed Light"/>
              </a:rPr>
              <a:t>CPR </a:t>
            </a:r>
          </a:p>
          <a:p>
            <a:r>
              <a:rPr lang="it-IT" sz="2800" dirty="0">
                <a:latin typeface="Abadi MT Condensed Light"/>
                <a:cs typeface="Abadi MT Condensed Light"/>
              </a:rPr>
              <a:t>Silos</a:t>
            </a: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Refugees</a:t>
            </a:r>
            <a:r>
              <a:rPr lang="it-IT" sz="2800" dirty="0">
                <a:latin typeface="Abadi MT Condensed Light"/>
                <a:cs typeface="Abadi MT Condensed Light"/>
              </a:rPr>
              <a:t> Collection </a:t>
            </a:r>
          </a:p>
          <a:p>
            <a:r>
              <a:rPr lang="it-IT" sz="2800" dirty="0">
                <a:latin typeface="Abadi MT Condensed Light"/>
                <a:cs typeface="Abadi MT Condensed Light"/>
              </a:rPr>
              <a:t>Centre</a:t>
            </a: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r>
              <a:rPr lang="it-IT" sz="2800" dirty="0">
                <a:latin typeface="Abadi MT Condensed Light"/>
                <a:cs typeface="Abadi MT Condensed Light"/>
              </a:rPr>
              <a:t>250,000</a:t>
            </a: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Italian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exiles</a:t>
            </a:r>
            <a:endParaRPr lang="it-IT" sz="2800" dirty="0">
              <a:latin typeface="Abadi MT Condensed Light"/>
              <a:cs typeface="Abadi MT Condensed Light"/>
            </a:endParaRPr>
          </a:p>
          <a:p>
            <a:r>
              <a:rPr lang="it-IT" sz="2800" dirty="0">
                <a:latin typeface="Abadi MT Condensed Light"/>
                <a:cs typeface="Abadi MT Condensed Light"/>
              </a:rPr>
              <a:t>from Istria, </a:t>
            </a: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Dalmatia</a:t>
            </a:r>
            <a:endParaRPr lang="it-IT" sz="2800" dirty="0">
              <a:latin typeface="Abadi MT Condensed Light"/>
              <a:cs typeface="Abadi MT Condensed Light"/>
            </a:endParaRPr>
          </a:p>
        </p:txBody>
      </p:sp>
      <p:pic>
        <p:nvPicPr>
          <p:cNvPr id="6" name="Immagine 5" descr="image.ph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144520"/>
            <a:ext cx="5080000" cy="3713480"/>
          </a:xfrm>
          <a:prstGeom prst="rect">
            <a:avLst/>
          </a:prstGeom>
        </p:spPr>
      </p:pic>
      <p:pic>
        <p:nvPicPr>
          <p:cNvPr id="7" name="Segnaposto contenuto 3" descr="1930s_silos5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5943600" cy="32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6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dent card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03" y="1219200"/>
            <a:ext cx="9395403" cy="494947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5800" y="31498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>
                <a:latin typeface="Abadi MT Condensed Light"/>
                <a:cs typeface="Abadi MT Condensed Light"/>
              </a:rPr>
              <a:t>Identification</a:t>
            </a:r>
            <a:r>
              <a:rPr lang="it-IT" sz="3600" dirty="0">
                <a:latin typeface="Abadi MT Condensed Light"/>
                <a:cs typeface="Abadi MT Condensed Light"/>
              </a:rPr>
              <a:t> Card </a:t>
            </a:r>
            <a:r>
              <a:rPr lang="it-IT" sz="3600" dirty="0" err="1">
                <a:latin typeface="Abadi MT Condensed Light"/>
                <a:cs typeface="Abadi MT Condensed Light"/>
              </a:rPr>
              <a:t>as</a:t>
            </a:r>
            <a:r>
              <a:rPr lang="it-IT" sz="3600" dirty="0">
                <a:latin typeface="Abadi MT Condensed Light"/>
                <a:cs typeface="Abadi MT Condensed Light"/>
              </a:rPr>
              <a:t> </a:t>
            </a:r>
            <a:r>
              <a:rPr lang="it-IT" sz="3600" dirty="0" err="1">
                <a:latin typeface="Abadi MT Condensed Light"/>
                <a:cs typeface="Abadi MT Condensed Light"/>
              </a:rPr>
              <a:t>Refugee</a:t>
            </a:r>
            <a:r>
              <a:rPr lang="it-IT" sz="3600" dirty="0">
                <a:latin typeface="Abadi MT Condensed Light"/>
                <a:cs typeface="Abadi MT Condensed Light"/>
              </a:rPr>
              <a:t>, SILOS 1943-1956 </a:t>
            </a:r>
          </a:p>
        </p:txBody>
      </p:sp>
    </p:spTree>
    <p:extLst>
      <p:ext uri="{BB962C8B-B14F-4D97-AF65-F5344CB8AC3E}">
        <p14:creationId xmlns:p14="http://schemas.microsoft.com/office/powerpoint/2010/main" val="426540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_15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6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305800" cy="2057400"/>
          </a:xfrm>
        </p:spPr>
        <p:txBody>
          <a:bodyPr>
            <a:normAutofit/>
          </a:bodyPr>
          <a:lstStyle/>
          <a:p>
            <a:pPr eaLnBrk="1" hangingPunct="1"/>
            <a:b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</a:br>
            <a:endParaRPr lang="it-IT" sz="27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343400"/>
            <a:ext cx="8763000" cy="1600200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endParaRPr lang="it-IT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it-IT" sz="19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magine 3" descr="51_silos-easter1-5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905000"/>
            <a:ext cx="6858000" cy="419100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Abadi MT Condensed Light"/>
                <a:cs typeface="Abadi MT Condensed Light"/>
              </a:rPr>
              <a:t>Silos’ community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51_silos-communion1-54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badi MT Condensed Light"/>
                <a:cs typeface="Abadi MT Condensed Light"/>
              </a:rPr>
              <a:t>Catholic</a:t>
            </a:r>
            <a:r>
              <a:rPr lang="it-IT" dirty="0">
                <a:latin typeface="Abadi MT Condensed Light"/>
                <a:cs typeface="Abadi MT Condensed Light"/>
              </a:rPr>
              <a:t> Mass in Silos</a:t>
            </a:r>
          </a:p>
        </p:txBody>
      </p:sp>
    </p:spTree>
    <p:extLst>
      <p:ext uri="{BB962C8B-B14F-4D97-AF65-F5344CB8AC3E}">
        <p14:creationId xmlns:p14="http://schemas.microsoft.com/office/powerpoint/2010/main" val="368583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it-IT" dirty="0" err="1">
                <a:latin typeface="Abadi MT Condensed Light"/>
                <a:cs typeface="Abadi MT Condensed Light"/>
              </a:rPr>
              <a:t>After</a:t>
            </a:r>
            <a:r>
              <a:rPr lang="it-IT" dirty="0">
                <a:latin typeface="Abadi MT Condensed Light"/>
                <a:cs typeface="Abadi MT Condensed Light"/>
              </a:rPr>
              <a:t> Silos: </a:t>
            </a:r>
            <a:r>
              <a:rPr lang="it-IT" dirty="0" err="1">
                <a:latin typeface="Abadi MT Condensed Light"/>
                <a:cs typeface="Abadi MT Condensed Light"/>
              </a:rPr>
              <a:t>camps</a:t>
            </a:r>
            <a:r>
              <a:rPr lang="it-IT" dirty="0">
                <a:latin typeface="Abadi MT Condensed Light"/>
                <a:cs typeface="Abadi MT Condensed Light"/>
              </a:rPr>
              <a:t> in </a:t>
            </a:r>
            <a:r>
              <a:rPr lang="it-IT" dirty="0" err="1">
                <a:latin typeface="Abadi MT Condensed Light"/>
                <a:cs typeface="Abadi MT Condensed Light"/>
              </a:rPr>
              <a:t>karst</a:t>
            </a:r>
            <a:r>
              <a:rPr lang="it-IT" dirty="0">
                <a:latin typeface="Abadi MT Condensed Light"/>
                <a:cs typeface="Abadi MT Condensed Light"/>
              </a:rPr>
              <a:t> plateau </a:t>
            </a:r>
            <a:r>
              <a:rPr lang="it-IT" dirty="0" err="1">
                <a:latin typeface="Abadi MT Condensed Light"/>
                <a:cs typeface="Abadi MT Condensed Light"/>
              </a:rPr>
              <a:t>near</a:t>
            </a:r>
            <a:r>
              <a:rPr lang="it-IT" dirty="0">
                <a:latin typeface="Abadi MT Condensed Light"/>
                <a:cs typeface="Abadi MT Condensed Light"/>
              </a:rPr>
              <a:t> the </a:t>
            </a:r>
            <a:r>
              <a:rPr lang="it-IT" dirty="0" err="1">
                <a:latin typeface="Abadi MT Condensed Light"/>
                <a:cs typeface="Abadi MT Condensed Light"/>
              </a:rPr>
              <a:t>border</a:t>
            </a:r>
            <a:endParaRPr lang="it-IT" dirty="0">
              <a:latin typeface="Abadi MT Condensed Light"/>
              <a:cs typeface="Abadi MT Condensed Light"/>
            </a:endParaRPr>
          </a:p>
        </p:txBody>
      </p:sp>
      <p:pic>
        <p:nvPicPr>
          <p:cNvPr id="4" name="Segnaposto contenuto 3" descr="Camp outside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06" y="1524000"/>
            <a:ext cx="6428383" cy="3535363"/>
          </a:xfrm>
        </p:spPr>
      </p:pic>
      <p:pic>
        <p:nvPicPr>
          <p:cNvPr id="5" name="Immagine 4" descr="image san sabb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600200"/>
            <a:ext cx="2286000" cy="2071141"/>
          </a:xfrm>
          <a:prstGeom prst="rect">
            <a:avLst/>
          </a:prstGeom>
        </p:spPr>
      </p:pic>
      <p:pic>
        <p:nvPicPr>
          <p:cNvPr id="6" name="Immagine 5" descr="Villaggio Metallico UDIN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870" y="4042344"/>
            <a:ext cx="4356130" cy="28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1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g 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6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ag 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09" y="1192902"/>
            <a:ext cx="8382000" cy="558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905000" y="304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badi MT Condensed Light"/>
                <a:cs typeface="Abadi MT Condensed Light"/>
              </a:rPr>
              <a:t>Warehouse</a:t>
            </a:r>
            <a:r>
              <a:rPr lang="it-IT" sz="2800" dirty="0">
                <a:latin typeface="Abadi MT Condensed Light"/>
                <a:cs typeface="Abadi MT Condensed Light"/>
              </a:rPr>
              <a:t> 18: </a:t>
            </a:r>
            <a:r>
              <a:rPr lang="it-IT" sz="2800" dirty="0" err="1">
                <a:latin typeface="Abadi MT Condensed Light"/>
                <a:cs typeface="Abadi MT Condensed Light"/>
              </a:rPr>
              <a:t>deposit</a:t>
            </a:r>
            <a:r>
              <a:rPr lang="it-IT" sz="2800" dirty="0">
                <a:latin typeface="Abadi MT Condensed Light"/>
                <a:cs typeface="Abadi MT Condensed Light"/>
              </a:rPr>
              <a:t> of </a:t>
            </a:r>
            <a:r>
              <a:rPr lang="it-IT" sz="2800" dirty="0" err="1">
                <a:latin typeface="Abadi MT Condensed Light"/>
                <a:cs typeface="Abadi MT Condensed Light"/>
              </a:rPr>
              <a:t>abandoned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goods</a:t>
            </a:r>
            <a:endParaRPr lang="it-IT" sz="28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7747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gazzino_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5904"/>
            <a:ext cx="9144000" cy="61020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3400" y="152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badi MT Condensed Light"/>
                <a:cs typeface="Abadi MT Condensed Light"/>
              </a:rPr>
              <a:t>Makeshift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exhibition</a:t>
            </a:r>
            <a:r>
              <a:rPr lang="it-IT" sz="2800" dirty="0">
                <a:latin typeface="Abadi MT Condensed Light"/>
                <a:cs typeface="Abadi MT Condensed Light"/>
              </a:rPr>
              <a:t>: </a:t>
            </a:r>
            <a:r>
              <a:rPr lang="it-IT" sz="2800" dirty="0" err="1">
                <a:latin typeface="Abadi MT Condensed Light"/>
                <a:cs typeface="Abadi MT Condensed Light"/>
              </a:rPr>
              <a:t>exile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as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founding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event</a:t>
            </a:r>
            <a:r>
              <a:rPr lang="it-IT" sz="2800" dirty="0">
                <a:latin typeface="Abadi MT Condensed Light"/>
                <a:cs typeface="Abadi MT Condensed Light"/>
              </a:rPr>
              <a:t> for </a:t>
            </a:r>
            <a:r>
              <a:rPr lang="it-IT" sz="2800" dirty="0" err="1">
                <a:latin typeface="Abadi MT Condensed Light"/>
                <a:cs typeface="Abadi MT Condensed Light"/>
              </a:rPr>
              <a:t>collective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memory</a:t>
            </a:r>
            <a:endParaRPr lang="it-IT" sz="28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7747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gazzino-18-porto-Trieste-1170x7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" y="4472612"/>
            <a:ext cx="3566160" cy="2380488"/>
          </a:xfrm>
          <a:prstGeom prst="rect">
            <a:avLst/>
          </a:prstGeom>
        </p:spPr>
      </p:pic>
      <p:pic>
        <p:nvPicPr>
          <p:cNvPr id="3" name="Immagine 2" descr="ansa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0"/>
            <a:ext cx="8039100" cy="4445000"/>
          </a:xfrm>
          <a:prstGeom prst="rect">
            <a:avLst/>
          </a:prstGeom>
        </p:spPr>
      </p:pic>
      <p:pic>
        <p:nvPicPr>
          <p:cNvPr id="4" name="Immagine 3" descr="mag-18.3_77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829" y="4495800"/>
            <a:ext cx="351817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F8BB8440-AFB3-0B46-BC1C-43D6EF3E0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274314"/>
              </p:ext>
            </p:extLst>
          </p:nvPr>
        </p:nvGraphicFramePr>
        <p:xfrm>
          <a:off x="457200" y="304800"/>
          <a:ext cx="7848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460D01-E8A9-9C42-A9EC-5861E22934AE}"/>
              </a:ext>
            </a:extLst>
          </p:cNvPr>
          <p:cNvSpPr txBox="1"/>
          <p:nvPr/>
        </p:nvSpPr>
        <p:spPr>
          <a:xfrm>
            <a:off x="685800" y="5410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Necessità di PATRIMONIO </a:t>
            </a:r>
          </a:p>
          <a:p>
            <a:r>
              <a:rPr lang="it-IT" dirty="0"/>
              <a:t>come Produzione ATTIVA del passato NEL PRESENTE</a:t>
            </a:r>
          </a:p>
          <a:p>
            <a:r>
              <a:rPr lang="it-IT" dirty="0"/>
              <a:t>Selezione, non solo conservazione del PASSATO.</a:t>
            </a:r>
          </a:p>
        </p:txBody>
      </p:sp>
    </p:spTree>
    <p:extLst>
      <p:ext uri="{BB962C8B-B14F-4D97-AF65-F5344CB8AC3E}">
        <p14:creationId xmlns:p14="http://schemas.microsoft.com/office/powerpoint/2010/main" val="261206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g-18.3_7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90600"/>
            <a:ext cx="8443770" cy="566938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04800" y="34547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badi MT Condensed Light"/>
                <a:cs typeface="Abadi MT Condensed Light"/>
              </a:rPr>
              <a:t>Past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interrupted</a:t>
            </a:r>
            <a:r>
              <a:rPr lang="it-IT" sz="2800" dirty="0">
                <a:latin typeface="Abadi MT Condensed Light"/>
                <a:cs typeface="Abadi MT Condensed Light"/>
              </a:rPr>
              <a:t> by </a:t>
            </a:r>
            <a:r>
              <a:rPr lang="it-IT" sz="2800" dirty="0" err="1">
                <a:latin typeface="Abadi MT Condensed Light"/>
                <a:cs typeface="Abadi MT Condensed Light"/>
              </a:rPr>
              <a:t>escape</a:t>
            </a:r>
            <a:r>
              <a:rPr lang="it-IT" sz="2800" dirty="0">
                <a:latin typeface="Abadi MT Condensed Light"/>
                <a:cs typeface="Abadi MT Condensed Light"/>
              </a:rPr>
              <a:t>, “culture of </a:t>
            </a:r>
            <a:r>
              <a:rPr lang="it-IT" sz="2800" dirty="0" err="1">
                <a:latin typeface="Abadi MT Condensed Light"/>
                <a:cs typeface="Abadi MT Condensed Light"/>
              </a:rPr>
              <a:t>survivors</a:t>
            </a:r>
            <a:r>
              <a:rPr lang="it-IT" sz="2800" dirty="0">
                <a:latin typeface="Abadi MT Condensed Light"/>
                <a:cs typeface="Abadi MT Condensed Light"/>
              </a:rPr>
              <a:t>” </a:t>
            </a:r>
          </a:p>
          <a:p>
            <a:r>
              <a:rPr lang="it-IT" sz="2800" dirty="0">
                <a:latin typeface="Abadi MT Condensed Light"/>
                <a:cs typeface="Abadi MT Condensed Light"/>
              </a:rPr>
              <a:t> 		</a:t>
            </a:r>
            <a:r>
              <a:rPr lang="it-IT" sz="2800" dirty="0" err="1">
                <a:latin typeface="Abadi MT Condensed Light"/>
                <a:cs typeface="Abadi MT Condensed Light"/>
              </a:rPr>
              <a:t>symbolic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death</a:t>
            </a:r>
            <a:r>
              <a:rPr lang="it-IT" sz="2800" dirty="0">
                <a:latin typeface="Abadi MT Condensed Light"/>
                <a:cs typeface="Abadi MT Condensed Light"/>
              </a:rPr>
              <a:t> = </a:t>
            </a:r>
            <a:r>
              <a:rPr lang="it-IT" sz="2800" dirty="0" err="1">
                <a:latin typeface="Abadi MT Condensed Light"/>
                <a:cs typeface="Abadi MT Condensed Light"/>
              </a:rPr>
              <a:t>exile</a:t>
            </a:r>
            <a:r>
              <a:rPr lang="it-IT" sz="2800" dirty="0">
                <a:latin typeface="Abadi MT Condensed Light"/>
                <a:cs typeface="Abadi MT Condensed Light"/>
              </a:rPr>
              <a:t> = </a:t>
            </a:r>
            <a:r>
              <a:rPr lang="it-IT" sz="2800" dirty="0" err="1">
                <a:latin typeface="Abadi MT Condensed Light"/>
                <a:cs typeface="Abadi MT Condensed Light"/>
              </a:rPr>
              <a:t>identity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6263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gazzino-18_7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0343"/>
            <a:ext cx="9144000" cy="574765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5800" y="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badi MT Condensed Light"/>
                <a:cs typeface="Abadi MT Condensed Light"/>
              </a:rPr>
              <a:t>Trauma: </a:t>
            </a:r>
            <a:r>
              <a:rPr lang="it-IT" sz="2800" dirty="0" err="1">
                <a:latin typeface="Abadi MT Condensed Light"/>
                <a:cs typeface="Abadi MT Condensed Light"/>
              </a:rPr>
              <a:t>past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that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never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passes</a:t>
            </a:r>
            <a:r>
              <a:rPr lang="it-IT" sz="2800" dirty="0">
                <a:latin typeface="Abadi MT Condensed Light"/>
                <a:cs typeface="Abadi MT Condensed Light"/>
              </a:rPr>
              <a:t>, </a:t>
            </a: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past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crucial</a:t>
            </a:r>
            <a:r>
              <a:rPr lang="it-IT" sz="2800" dirty="0">
                <a:latin typeface="Abadi MT Condensed Light"/>
                <a:cs typeface="Abadi MT Condensed Light"/>
              </a:rPr>
              <a:t> to the way of living the </a:t>
            </a:r>
            <a:r>
              <a:rPr lang="it-IT" sz="2800" dirty="0" err="1">
                <a:latin typeface="Abadi MT Condensed Light"/>
                <a:cs typeface="Abadi MT Condensed Light"/>
              </a:rPr>
              <a:t>present</a:t>
            </a:r>
            <a:r>
              <a:rPr lang="it-IT" sz="2800" dirty="0">
                <a:latin typeface="Abadi MT Condensed Light"/>
                <a:cs typeface="Abadi MT Condensed Light"/>
              </a:rPr>
              <a:t> and the future</a:t>
            </a:r>
          </a:p>
        </p:txBody>
      </p:sp>
    </p:spTree>
    <p:extLst>
      <p:ext uri="{BB962C8B-B14F-4D97-AF65-F5344CB8AC3E}">
        <p14:creationId xmlns:p14="http://schemas.microsoft.com/office/powerpoint/2010/main" val="387021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/>
              <a:t>Trieste 2015 </a:t>
            </a:r>
            <a:br>
              <a:rPr lang="it-IT" sz="2800" dirty="0"/>
            </a:br>
            <a:r>
              <a:rPr lang="it-IT" sz="2800" dirty="0"/>
              <a:t>The </a:t>
            </a:r>
            <a:r>
              <a:rPr lang="it-IT" sz="2800" dirty="0" err="1"/>
              <a:t>museum</a:t>
            </a:r>
            <a:r>
              <a:rPr lang="it-IT" sz="2800" dirty="0"/>
              <a:t> of </a:t>
            </a:r>
            <a:r>
              <a:rPr lang="it-IT" sz="2800" dirty="0" err="1"/>
              <a:t>civilization</a:t>
            </a:r>
            <a:r>
              <a:rPr lang="it-IT" sz="2800" dirty="0"/>
              <a:t> of Istria, </a:t>
            </a:r>
            <a:r>
              <a:rPr lang="it-IT" sz="2800" dirty="0" err="1"/>
              <a:t>Dalmatia</a:t>
            </a:r>
            <a:r>
              <a:rPr lang="it-IT" sz="2800" dirty="0"/>
              <a:t> and Fiume (Rijeka)   </a:t>
            </a:r>
          </a:p>
        </p:txBody>
      </p:sp>
      <p:pic>
        <p:nvPicPr>
          <p:cNvPr id="5" name="Segnaposto contenuto 4" descr="IMG_1365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508" r="-51508"/>
          <a:stretch/>
        </p:blipFill>
        <p:spPr>
          <a:xfrm>
            <a:off x="-914400" y="-609600"/>
            <a:ext cx="9842319" cy="6464040"/>
          </a:xfrm>
        </p:spPr>
      </p:pic>
    </p:spTree>
    <p:extLst>
      <p:ext uri="{BB962C8B-B14F-4D97-AF65-F5344CB8AC3E}">
        <p14:creationId xmlns:p14="http://schemas.microsoft.com/office/powerpoint/2010/main" val="278017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3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28800" y="30382"/>
            <a:ext cx="9906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badi MT Condensed Light"/>
                <a:cs typeface="Abadi MT Condensed Light"/>
              </a:rPr>
              <a:t>Documentary</a:t>
            </a:r>
            <a:r>
              <a:rPr lang="it-IT" sz="2800" dirty="0">
                <a:latin typeface="Abadi MT Condensed Light"/>
                <a:cs typeface="Abadi MT Condensed Light"/>
              </a:rPr>
              <a:t> on Istria </a:t>
            </a:r>
            <a:r>
              <a:rPr lang="it-IT" sz="2800" dirty="0" err="1">
                <a:latin typeface="Abadi MT Condensed Light"/>
                <a:cs typeface="Abadi MT Condensed Light"/>
              </a:rPr>
              <a:t>tricolour</a:t>
            </a:r>
            <a:r>
              <a:rPr lang="it-IT" sz="2800" dirty="0">
                <a:latin typeface="Abadi MT Condensed Light"/>
                <a:cs typeface="Abadi MT Condensed Light"/>
              </a:rPr>
              <a:t>:</a:t>
            </a: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red</a:t>
            </a:r>
            <a:r>
              <a:rPr lang="it-IT" sz="2800" dirty="0">
                <a:latin typeface="Abadi MT Condensed Light"/>
                <a:cs typeface="Abadi MT Condensed Light"/>
              </a:rPr>
              <a:t>, </a:t>
            </a:r>
            <a:r>
              <a:rPr lang="it-IT" sz="2800" dirty="0" err="1">
                <a:latin typeface="Abadi MT Condensed Light"/>
                <a:cs typeface="Abadi MT Condensed Light"/>
              </a:rPr>
              <a:t>white</a:t>
            </a:r>
            <a:r>
              <a:rPr lang="it-IT" sz="2800" dirty="0">
                <a:latin typeface="Abadi MT Condensed Light"/>
                <a:cs typeface="Abadi MT Condensed Light"/>
              </a:rPr>
              <a:t> and green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361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3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89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3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10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3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66800"/>
            <a:ext cx="9137991" cy="6853493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mmagine 3"/>
          <p:cNvSpPr>
            <a:spLocks noGrp="1"/>
          </p:cNvSpPr>
          <p:nvPr>
            <p:ph type="pic" idx="1"/>
          </p:nvPr>
        </p:nvSpPr>
        <p:spPr>
          <a:xfrm>
            <a:off x="609600" y="2971800"/>
            <a:ext cx="7467600" cy="4114800"/>
          </a:xfrm>
        </p:spPr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1828800" y="5791200"/>
            <a:ext cx="5486400" cy="804862"/>
          </a:xfrm>
        </p:spPr>
        <p:txBody>
          <a:bodyPr>
            <a:normAutofit fontScale="85000" lnSpcReduction="20000"/>
          </a:bodyPr>
          <a:lstStyle/>
          <a:p>
            <a:r>
              <a:rPr lang="it-IT" sz="2800" dirty="0" err="1"/>
              <a:t>Italian</a:t>
            </a:r>
            <a:r>
              <a:rPr lang="it-IT" sz="2800" dirty="0"/>
              <a:t> </a:t>
            </a:r>
            <a:r>
              <a:rPr lang="it-IT" sz="2800" dirty="0" err="1"/>
              <a:t>Civilization</a:t>
            </a:r>
            <a:r>
              <a:rPr lang="it-IT" sz="2800" dirty="0"/>
              <a:t> </a:t>
            </a:r>
            <a:r>
              <a:rPr lang="it-IT" sz="2800" dirty="0" err="1"/>
              <a:t>against</a:t>
            </a:r>
            <a:r>
              <a:rPr lang="it-IT" sz="2800" dirty="0"/>
              <a:t> “</a:t>
            </a:r>
            <a:r>
              <a:rPr lang="it-IT" sz="2800" dirty="0" err="1"/>
              <a:t>Slavic</a:t>
            </a:r>
            <a:r>
              <a:rPr lang="it-IT" sz="2800" dirty="0"/>
              <a:t> </a:t>
            </a:r>
            <a:r>
              <a:rPr lang="it-IT" sz="2800" dirty="0" err="1"/>
              <a:t>barbarity</a:t>
            </a:r>
            <a:r>
              <a:rPr lang="it-IT" sz="2800" dirty="0"/>
              <a:t>”</a:t>
            </a:r>
          </a:p>
          <a:p>
            <a:r>
              <a:rPr lang="it-IT" sz="2800" dirty="0"/>
              <a:t>Urban / </a:t>
            </a:r>
            <a:r>
              <a:rPr lang="it-IT" sz="2800" dirty="0" err="1"/>
              <a:t>rural</a:t>
            </a:r>
            <a:r>
              <a:rPr lang="it-IT" sz="2800" dirty="0"/>
              <a:t> culture </a:t>
            </a:r>
          </a:p>
        </p:txBody>
      </p:sp>
    </p:spTree>
    <p:extLst>
      <p:ext uri="{BB962C8B-B14F-4D97-AF65-F5344CB8AC3E}">
        <p14:creationId xmlns:p14="http://schemas.microsoft.com/office/powerpoint/2010/main" val="957662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8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91"/>
            <a:ext cx="5143500" cy="6858000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5257800" y="228600"/>
            <a:ext cx="38862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The </a:t>
            </a:r>
            <a:r>
              <a:rPr lang="it-IT" dirty="0" err="1"/>
              <a:t>question</a:t>
            </a:r>
            <a:r>
              <a:rPr lang="it-IT" dirty="0"/>
              <a:t> of </a:t>
            </a:r>
            <a:r>
              <a:rPr lang="it-IT" dirty="0" err="1">
                <a:solidFill>
                  <a:srgbClr val="2E2224"/>
                </a:solidFill>
              </a:rPr>
              <a:t>which</a:t>
            </a:r>
            <a:r>
              <a:rPr lang="it-IT" dirty="0">
                <a:solidFill>
                  <a:srgbClr val="2E2224"/>
                </a:solidFill>
              </a:rPr>
              <a:t> </a:t>
            </a:r>
            <a:r>
              <a:rPr lang="it-IT" dirty="0"/>
              <a:t>culture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most</a:t>
            </a:r>
            <a:r>
              <a:rPr lang="it-IT" dirty="0"/>
              <a:t> “</a:t>
            </a:r>
            <a:r>
              <a:rPr lang="it-IT" dirty="0" err="1"/>
              <a:t>authentic</a:t>
            </a:r>
            <a:r>
              <a:rPr lang="it-IT" dirty="0"/>
              <a:t>” and </a:t>
            </a:r>
            <a:r>
              <a:rPr lang="it-IT" dirty="0" err="1"/>
              <a:t>autochthonous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or “</a:t>
            </a:r>
            <a:r>
              <a:rPr lang="it-IT" dirty="0" err="1"/>
              <a:t>indigenous</a:t>
            </a:r>
            <a:r>
              <a:rPr lang="it-IT" dirty="0"/>
              <a:t>” to the </a:t>
            </a:r>
            <a:r>
              <a:rPr lang="it-IT" dirty="0" err="1"/>
              <a:t>Adriatic</a:t>
            </a:r>
            <a:r>
              <a:rPr lang="it-IT" dirty="0"/>
              <a:t> </a:t>
            </a:r>
            <a:r>
              <a:rPr lang="it-IT" dirty="0" err="1"/>
              <a:t>littoral</a:t>
            </a:r>
            <a:r>
              <a:rPr lang="it-IT" dirty="0"/>
              <a:t> </a:t>
            </a:r>
            <a:r>
              <a:rPr lang="it-IT" dirty="0" err="1"/>
              <a:t>lies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heart</a:t>
            </a:r>
            <a:r>
              <a:rPr lang="it-IT" dirty="0"/>
              <a:t> of the contest over </a:t>
            </a:r>
            <a:r>
              <a:rPr lang="it-IT" dirty="0" err="1"/>
              <a:t>territory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 the </a:t>
            </a:r>
            <a:r>
              <a:rPr lang="it-IT" dirty="0" err="1"/>
              <a:t>backdrop</a:t>
            </a:r>
            <a:r>
              <a:rPr lang="it-IT" dirty="0"/>
              <a:t> to the </a:t>
            </a:r>
            <a:r>
              <a:rPr lang="it-IT" dirty="0" err="1"/>
              <a:t>exodus</a:t>
            </a:r>
            <a:r>
              <a:rPr lang="it-IT" dirty="0"/>
              <a:t> of </a:t>
            </a:r>
            <a:r>
              <a:rPr lang="it-IT" dirty="0" err="1"/>
              <a:t>Italians</a:t>
            </a:r>
            <a:r>
              <a:rPr lang="it-IT" dirty="0"/>
              <a:t> from Istria.</a:t>
            </a:r>
          </a:p>
          <a:p>
            <a:pPr marL="0" indent="0">
              <a:buNone/>
            </a:pPr>
            <a:r>
              <a:rPr lang="it-IT" dirty="0"/>
              <a:t>(</a:t>
            </a:r>
            <a:r>
              <a:rPr lang="it-IT" dirty="0" err="1"/>
              <a:t>Ballinger</a:t>
            </a:r>
            <a:r>
              <a:rPr lang="it-IT" dirty="0"/>
              <a:t>, </a:t>
            </a:r>
            <a:r>
              <a:rPr lang="it-IT" i="1" dirty="0" err="1"/>
              <a:t>History</a:t>
            </a:r>
            <a:r>
              <a:rPr lang="it-IT" i="1" dirty="0"/>
              <a:t> in </a:t>
            </a:r>
            <a:r>
              <a:rPr lang="it-IT" i="1" dirty="0" err="1"/>
              <a:t>Exile</a:t>
            </a:r>
            <a:r>
              <a:rPr lang="it-IT" dirty="0"/>
              <a:t>, 2004)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130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3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1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_08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-762000"/>
            <a:ext cx="5867400" cy="7823200"/>
          </a:xfrm>
          <a:prstGeom prst="rect">
            <a:avLst/>
          </a:prstGeom>
        </p:spPr>
      </p:pic>
      <p:pic>
        <p:nvPicPr>
          <p:cNvPr id="7" name="Immagine 6" descr="IMG_08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5400" y="-1168400"/>
            <a:ext cx="5791200" cy="80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9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168F78-A02E-BA45-9E12-792913CF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Patrimonializzazione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F09F78-21B0-5646-9B9C-AFADD0873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Accumulo eterogeneo di tracce e memorie di molti passati differenti che affiorano e mediano il presente</a:t>
            </a:r>
          </a:p>
          <a:p>
            <a:r>
              <a:rPr lang="it-IT" dirty="0"/>
              <a:t>Patrimonio come assenza presente </a:t>
            </a:r>
          </a:p>
          <a:p>
            <a:r>
              <a:rPr lang="it-IT" dirty="0"/>
              <a:t>Nostalgia dell’Est</a:t>
            </a:r>
          </a:p>
          <a:p>
            <a:r>
              <a:rPr lang="it-IT" dirty="0"/>
              <a:t>Patrimonio problematico e dark </a:t>
            </a:r>
            <a:r>
              <a:rPr lang="it-IT" dirty="0" err="1"/>
              <a:t>tourism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Memoria e oblio stanno insieme. Entrambi servono per usare a pieno il tempo… Occorre dimenticare per rimanere presenti, dimenticare per non morire, dimenticare per restare fedeli </a:t>
            </a:r>
            <a:r>
              <a:rPr lang="it-IT" dirty="0"/>
              <a:t>(M. </a:t>
            </a:r>
            <a:r>
              <a:rPr lang="it-IT" dirty="0" err="1"/>
              <a:t>Augè</a:t>
            </a:r>
            <a:r>
              <a:rPr lang="it-IT" dirty="0"/>
              <a:t>, 2000)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6305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08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88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3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97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3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00100"/>
            <a:ext cx="10210800" cy="76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63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3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67400" y="1066800"/>
            <a:ext cx="1905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badi MT Condensed Light"/>
                <a:cs typeface="Abadi MT Condensed Light"/>
              </a:rPr>
              <a:t>Symbolic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red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land</a:t>
            </a:r>
            <a:endParaRPr lang="it-IT" sz="2800" dirty="0">
              <a:latin typeface="Abadi MT Condensed Light"/>
              <a:cs typeface="Abadi MT Condensed Light"/>
            </a:endParaRP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3710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08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0"/>
            <a:ext cx="9144000" cy="6858000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228600"/>
            <a:ext cx="3465513" cy="12954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381000" y="457200"/>
            <a:ext cx="3084513" cy="5668963"/>
          </a:xfrm>
        </p:spPr>
        <p:txBody>
          <a:bodyPr>
            <a:normAutofit/>
          </a:bodyPr>
          <a:lstStyle/>
          <a:p>
            <a:r>
              <a:rPr lang="it-IT" sz="2800" dirty="0" err="1"/>
              <a:t>Structural</a:t>
            </a:r>
            <a:r>
              <a:rPr lang="it-IT" sz="2800" dirty="0"/>
              <a:t> </a:t>
            </a:r>
          </a:p>
          <a:p>
            <a:r>
              <a:rPr lang="it-IT" sz="2800" dirty="0"/>
              <a:t>nostalgia</a:t>
            </a:r>
          </a:p>
          <a:p>
            <a:endParaRPr lang="it-IT" sz="2800" dirty="0"/>
          </a:p>
          <a:p>
            <a:r>
              <a:rPr lang="it-IT" sz="2800" dirty="0"/>
              <a:t>Clifford, </a:t>
            </a:r>
          </a:p>
          <a:p>
            <a:r>
              <a:rPr lang="it-IT" sz="2800" dirty="0" err="1"/>
              <a:t>Herzfeld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56840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8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410200" y="1447800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badi MT Condensed Light"/>
                <a:cs typeface="Abadi MT Condensed Light"/>
              </a:rPr>
              <a:t>“</a:t>
            </a:r>
            <a:r>
              <a:rPr lang="it-IT" sz="2800" dirty="0" err="1">
                <a:latin typeface="Abadi MT Condensed Light"/>
                <a:cs typeface="Abadi MT Condensed Light"/>
              </a:rPr>
              <a:t>Authentic</a:t>
            </a:r>
            <a:r>
              <a:rPr lang="it-IT" sz="2800" dirty="0">
                <a:latin typeface="Abadi MT Condensed Light"/>
                <a:cs typeface="Abadi MT Condensed Light"/>
              </a:rPr>
              <a:t>” </a:t>
            </a:r>
            <a:r>
              <a:rPr lang="it-IT" sz="2800" dirty="0" err="1">
                <a:latin typeface="Abadi MT Condensed Light"/>
                <a:cs typeface="Abadi MT Condensed Light"/>
              </a:rPr>
              <a:t>traditional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Istrian</a:t>
            </a:r>
            <a:r>
              <a:rPr lang="it-IT" sz="2800" dirty="0">
                <a:latin typeface="Abadi MT Condensed Light"/>
                <a:cs typeface="Abadi MT Condensed Light"/>
              </a:rPr>
              <a:t> culture</a:t>
            </a: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Pastoral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idyll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</a:p>
          <a:p>
            <a:r>
              <a:rPr lang="it-IT" sz="2800" dirty="0">
                <a:latin typeface="Abadi MT Condensed Light"/>
                <a:cs typeface="Abadi MT Condensed Light"/>
              </a:rPr>
              <a:t>(</a:t>
            </a:r>
            <a:r>
              <a:rPr lang="it-IT" sz="2800" dirty="0" err="1">
                <a:latin typeface="Abadi MT Condensed Light"/>
                <a:cs typeface="Abadi MT Condensed Light"/>
              </a:rPr>
              <a:t>J</a:t>
            </a:r>
            <a:r>
              <a:rPr lang="it-IT" sz="2800" dirty="0">
                <a:latin typeface="Abadi MT Condensed Light"/>
                <a:cs typeface="Abadi MT Condensed Light"/>
              </a:rPr>
              <a:t>. Clifford, G. Marcus, </a:t>
            </a:r>
            <a:r>
              <a:rPr lang="it-IT" sz="2800" i="1" dirty="0" err="1">
                <a:latin typeface="Abadi MT Condensed Light"/>
                <a:cs typeface="Abadi MT Condensed Light"/>
              </a:rPr>
              <a:t>Writing</a:t>
            </a:r>
            <a:r>
              <a:rPr lang="it-IT" sz="2800" i="1" dirty="0">
                <a:latin typeface="Abadi MT Condensed Light"/>
                <a:cs typeface="Abadi MT Condensed Light"/>
              </a:rPr>
              <a:t> </a:t>
            </a:r>
            <a:r>
              <a:rPr lang="it-IT" sz="2800" i="1" dirty="0" err="1">
                <a:latin typeface="Abadi MT Condensed Light"/>
                <a:cs typeface="Abadi MT Condensed Light"/>
              </a:rPr>
              <a:t>Cultures</a:t>
            </a:r>
            <a:r>
              <a:rPr lang="it-IT" sz="2800" dirty="0">
                <a:latin typeface="Abadi MT Condensed Light"/>
                <a:cs typeface="Abadi MT Condensed Light"/>
              </a:rPr>
              <a:t>, 1986) </a:t>
            </a:r>
          </a:p>
          <a:p>
            <a:endParaRPr lang="it-IT" sz="28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3710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3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-9556"/>
            <a:ext cx="7337415" cy="550306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5800" y="5867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badi MT Condensed Light"/>
                <a:cs typeface="Abadi MT Condensed Light"/>
              </a:rPr>
              <a:t>Idealization</a:t>
            </a:r>
            <a:r>
              <a:rPr lang="it-IT" sz="2800" dirty="0">
                <a:latin typeface="Abadi MT Condensed Light"/>
                <a:cs typeface="Abadi MT Condensed Light"/>
              </a:rPr>
              <a:t> of the </a:t>
            </a:r>
            <a:r>
              <a:rPr lang="it-IT" sz="2800" dirty="0" err="1">
                <a:latin typeface="Abadi MT Condensed Light"/>
                <a:cs typeface="Abadi MT Condensed Light"/>
              </a:rPr>
              <a:t>past</a:t>
            </a:r>
            <a:r>
              <a:rPr lang="it-IT" sz="2800" dirty="0">
                <a:latin typeface="Abadi MT Condensed Light"/>
                <a:cs typeface="Abadi MT Condensed Light"/>
              </a:rPr>
              <a:t> and </a:t>
            </a:r>
            <a:r>
              <a:rPr lang="it-IT" sz="2800" dirty="0" err="1">
                <a:latin typeface="Abadi MT Condensed Light"/>
                <a:cs typeface="Abadi MT Condensed Light"/>
              </a:rPr>
              <a:t>former</a:t>
            </a:r>
            <a:r>
              <a:rPr lang="it-IT" sz="2800" dirty="0">
                <a:latin typeface="Abadi MT Condensed Light"/>
                <a:cs typeface="Abadi MT Condensed Light"/>
              </a:rPr>
              <a:t> life </a:t>
            </a:r>
          </a:p>
        </p:txBody>
      </p:sp>
    </p:spTree>
    <p:extLst>
      <p:ext uri="{BB962C8B-B14F-4D97-AF65-F5344CB8AC3E}">
        <p14:creationId xmlns:p14="http://schemas.microsoft.com/office/powerpoint/2010/main" val="477471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08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90600" y="381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badi MT Condensed Light"/>
                <a:cs typeface="Abadi MT Condensed Light"/>
              </a:rPr>
              <a:t>Space &amp; time </a:t>
            </a:r>
            <a:r>
              <a:rPr lang="it-IT" sz="2800" dirty="0" err="1">
                <a:latin typeface="Abadi MT Condensed Light"/>
                <a:cs typeface="Abadi MT Condensed Light"/>
              </a:rPr>
              <a:t>fixed</a:t>
            </a:r>
            <a:r>
              <a:rPr lang="it-IT" sz="2800" dirty="0">
                <a:latin typeface="Abadi MT Condensed Light"/>
                <a:cs typeface="Abadi MT Condensed Light"/>
              </a:rPr>
              <a:t> and pristine, </a:t>
            </a:r>
            <a:r>
              <a:rPr lang="it-IT" sz="2800" dirty="0" err="1">
                <a:latin typeface="Abadi MT Condensed Light"/>
                <a:cs typeface="Abadi MT Condensed Light"/>
              </a:rPr>
              <a:t>lost</a:t>
            </a:r>
            <a:r>
              <a:rPr lang="it-IT" sz="2800" dirty="0">
                <a:latin typeface="Abadi MT Condensed Light"/>
                <a:cs typeface="Abadi MT Condensed Light"/>
              </a:rPr>
              <a:t> in time</a:t>
            </a:r>
          </a:p>
        </p:txBody>
      </p:sp>
    </p:spTree>
    <p:extLst>
      <p:ext uri="{BB962C8B-B14F-4D97-AF65-F5344CB8AC3E}">
        <p14:creationId xmlns:p14="http://schemas.microsoft.com/office/powerpoint/2010/main" val="3132388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3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600"/>
            <a:ext cx="94488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30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7gennaioRevoltellaIRCI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3949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95400" y="5791200"/>
            <a:ext cx="6781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badi MT Condensed Light"/>
                <a:cs typeface="Abadi MT Condensed Light"/>
              </a:rPr>
              <a:t>The </a:t>
            </a:r>
            <a:r>
              <a:rPr lang="it-IT" sz="2800" dirty="0" err="1">
                <a:latin typeface="Abadi MT Condensed Light"/>
                <a:cs typeface="Abadi MT Condensed Light"/>
              </a:rPr>
              <a:t>black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hole</a:t>
            </a:r>
            <a:r>
              <a:rPr lang="it-IT" sz="2800" dirty="0">
                <a:latin typeface="Abadi MT Condensed Light"/>
                <a:cs typeface="Abadi MT Condensed Light"/>
              </a:rPr>
              <a:t> (</a:t>
            </a:r>
            <a:r>
              <a:rPr lang="it-IT" sz="2800" i="1" dirty="0">
                <a:latin typeface="Abadi MT Condensed Light"/>
                <a:cs typeface="Abadi MT Condensed Light"/>
              </a:rPr>
              <a:t>foibe</a:t>
            </a:r>
            <a:r>
              <a:rPr lang="it-IT" sz="2800" dirty="0">
                <a:latin typeface="Abadi MT Condensed Light"/>
                <a:cs typeface="Abadi MT Condensed Light"/>
              </a:rPr>
              <a:t>): </a:t>
            </a:r>
            <a:r>
              <a:rPr lang="it-IT" sz="2800" dirty="0" err="1">
                <a:latin typeface="Abadi MT Condensed Light"/>
                <a:cs typeface="Abadi MT Condensed Light"/>
              </a:rPr>
              <a:t>oral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interviews</a:t>
            </a:r>
            <a:r>
              <a:rPr lang="it-IT" sz="2800" dirty="0">
                <a:latin typeface="Abadi MT Condensed Light"/>
                <a:cs typeface="Abadi MT Condensed Light"/>
              </a:rPr>
              <a:t> in a dark room</a:t>
            </a:r>
          </a:p>
          <a:p>
            <a:r>
              <a:rPr lang="it-IT" sz="2800" dirty="0">
                <a:latin typeface="Abadi MT Condensed Light"/>
                <a:cs typeface="Abadi MT Condensed Light"/>
              </a:rPr>
              <a:t>Narrative </a:t>
            </a:r>
            <a:r>
              <a:rPr lang="it-IT" sz="2800" dirty="0" err="1">
                <a:latin typeface="Abadi MT Condensed Light"/>
                <a:cs typeface="Abadi MT Condensed Light"/>
              </a:rPr>
              <a:t>space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that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feeds</a:t>
            </a:r>
            <a:r>
              <a:rPr lang="it-IT" sz="2800" dirty="0">
                <a:latin typeface="Abadi MT Condensed Light"/>
                <a:cs typeface="Abadi MT Condensed Light"/>
              </a:rPr>
              <a:t>  “</a:t>
            </a:r>
            <a:r>
              <a:rPr lang="it-IT" sz="2800" dirty="0" err="1">
                <a:latin typeface="Abadi MT Condensed Light"/>
                <a:cs typeface="Abadi MT Condensed Light"/>
              </a:rPr>
              <a:t>wounded</a:t>
            </a:r>
            <a:r>
              <a:rPr lang="it-IT" sz="2800" dirty="0">
                <a:latin typeface="Abadi MT Condensed Light"/>
                <a:cs typeface="Abadi MT Condensed Light"/>
              </a:rPr>
              <a:t> culture”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814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9ADB2-2AEE-1F45-BBF9-30167340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Museo etnografico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448772-25D0-3D41-93C8-EB90C2320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Come interfaccia tra la memoria culturale tattica e frammentaria e quella strategica e ufficiale promossa dalle </a:t>
            </a:r>
            <a:r>
              <a:rPr lang="it-IT" dirty="0" err="1"/>
              <a:t>istitutuzioni</a:t>
            </a:r>
            <a:r>
              <a:rPr lang="it-IT" dirty="0"/>
              <a:t> </a:t>
            </a:r>
          </a:p>
          <a:p>
            <a:r>
              <a:rPr lang="it-IT" dirty="0"/>
              <a:t>Rappresentare il passato, la tradizione, l’</a:t>
            </a:r>
            <a:r>
              <a:rPr lang="it-IT" dirty="0" err="1"/>
              <a:t>identitià</a:t>
            </a:r>
            <a:r>
              <a:rPr lang="it-IT" dirty="0"/>
              <a:t> locale è qualcosa che la gente FA assieme, producendo e alimentando al tempo stesso RELAZIONI SOCIALI </a:t>
            </a:r>
          </a:p>
          <a:p>
            <a:r>
              <a:rPr lang="it-IT" dirty="0"/>
              <a:t>Dono come pratica di cultura popolare</a:t>
            </a:r>
          </a:p>
          <a:p>
            <a:pPr marL="0" indent="0">
              <a:buNone/>
            </a:pPr>
            <a:r>
              <a:rPr lang="it-IT" dirty="0"/>
              <a:t>							(</a:t>
            </a:r>
            <a:r>
              <a:rPr lang="it-IT" dirty="0" err="1"/>
              <a:t>F</a:t>
            </a:r>
            <a:r>
              <a:rPr lang="it-IT" dirty="0"/>
              <a:t>. Dei, 2018: 228) </a:t>
            </a:r>
          </a:p>
        </p:txBody>
      </p:sp>
    </p:spTree>
    <p:extLst>
      <p:ext uri="{BB962C8B-B14F-4D97-AF65-F5344CB8AC3E}">
        <p14:creationId xmlns:p14="http://schemas.microsoft.com/office/powerpoint/2010/main" val="4034737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ED-img13250279-990x5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98473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immagine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685800" y="5334000"/>
            <a:ext cx="8726488" cy="1262062"/>
          </a:xfrm>
        </p:spPr>
        <p:txBody>
          <a:bodyPr>
            <a:normAutofit/>
          </a:bodyPr>
          <a:lstStyle/>
          <a:p>
            <a:r>
              <a:rPr lang="it-IT" sz="3200" dirty="0" err="1"/>
              <a:t>Karstic</a:t>
            </a:r>
            <a:r>
              <a:rPr lang="it-IT" sz="3200" dirty="0"/>
              <a:t> </a:t>
            </a:r>
            <a:r>
              <a:rPr lang="it-IT" sz="3200" dirty="0" err="1"/>
              <a:t>sinkholes</a:t>
            </a:r>
            <a:r>
              <a:rPr lang="it-IT" sz="3200" dirty="0"/>
              <a:t>, </a:t>
            </a:r>
            <a:r>
              <a:rPr lang="it-IT" sz="3200" i="1" dirty="0"/>
              <a:t>foibe</a:t>
            </a:r>
            <a:r>
              <a:rPr lang="it-IT" sz="3200" dirty="0"/>
              <a:t>, </a:t>
            </a:r>
            <a:r>
              <a:rPr lang="it-IT" sz="3200" dirty="0" err="1"/>
              <a:t>as</a:t>
            </a:r>
            <a:r>
              <a:rPr lang="it-IT" sz="3200" dirty="0"/>
              <a:t> </a:t>
            </a:r>
            <a:r>
              <a:rPr lang="it-IT" sz="3200" dirty="0" err="1"/>
              <a:t>political</a:t>
            </a:r>
            <a:r>
              <a:rPr lang="it-IT" sz="3200" dirty="0"/>
              <a:t> </a:t>
            </a:r>
            <a:r>
              <a:rPr lang="it-IT" sz="3200" dirty="0" err="1"/>
              <a:t>submersion</a:t>
            </a:r>
            <a:r>
              <a:rPr lang="it-IT" sz="3200" dirty="0"/>
              <a:t> and ‘</a:t>
            </a:r>
            <a:r>
              <a:rPr lang="it-IT" sz="3200" dirty="0" err="1"/>
              <a:t>archeological</a:t>
            </a:r>
            <a:r>
              <a:rPr lang="it-IT" sz="3200" dirty="0"/>
              <a:t>’ trauma (</a:t>
            </a:r>
            <a:r>
              <a:rPr lang="it-IT" sz="3200" dirty="0" err="1"/>
              <a:t>Ballinger</a:t>
            </a:r>
            <a:r>
              <a:rPr lang="it-IT" sz="3200" dirty="0"/>
              <a:t> 2004; </a:t>
            </a:r>
            <a:r>
              <a:rPr lang="it-IT" sz="3200" dirty="0" err="1"/>
              <a:t>Beneduce</a:t>
            </a:r>
            <a:r>
              <a:rPr lang="it-IT" sz="3200" dirty="0"/>
              <a:t> 2011)</a:t>
            </a:r>
          </a:p>
        </p:txBody>
      </p:sp>
    </p:spTree>
    <p:extLst>
      <p:ext uri="{BB962C8B-B14F-4D97-AF65-F5344CB8AC3E}">
        <p14:creationId xmlns:p14="http://schemas.microsoft.com/office/powerpoint/2010/main" val="3658149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efoibe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00" y="2057400"/>
            <a:ext cx="4800600" cy="3495739"/>
          </a:xfrm>
          <a:prstGeom prst="rect">
            <a:avLst/>
          </a:prstGeom>
        </p:spPr>
      </p:pic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half" idx="2"/>
          </p:nvPr>
        </p:nvSpPr>
        <p:spPr>
          <a:xfrm>
            <a:off x="914400" y="5638800"/>
            <a:ext cx="6440488" cy="881062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/>
              <a:t> “</a:t>
            </a:r>
            <a:r>
              <a:rPr lang="it-IT" sz="2800" dirty="0" err="1"/>
              <a:t>Microphysics</a:t>
            </a:r>
            <a:r>
              <a:rPr lang="it-IT" sz="2800" dirty="0"/>
              <a:t>” of </a:t>
            </a:r>
            <a:r>
              <a:rPr lang="it-IT" sz="2800" dirty="0" err="1"/>
              <a:t>violence</a:t>
            </a:r>
            <a:r>
              <a:rPr lang="it-IT" sz="2800" dirty="0"/>
              <a:t> </a:t>
            </a:r>
            <a:r>
              <a:rPr lang="it-IT" sz="2800" dirty="0" err="1"/>
              <a:t>refracted</a:t>
            </a:r>
            <a:endParaRPr lang="it-IT" sz="2800" dirty="0"/>
          </a:p>
          <a:p>
            <a:r>
              <a:rPr lang="it-IT" sz="2800" dirty="0" err="1"/>
              <a:t>through</a:t>
            </a:r>
            <a:r>
              <a:rPr lang="it-IT" sz="2800" dirty="0"/>
              <a:t> </a:t>
            </a:r>
            <a:r>
              <a:rPr lang="it-IT" sz="2800" dirty="0" err="1"/>
              <a:t>individual</a:t>
            </a:r>
            <a:r>
              <a:rPr lang="it-IT" sz="2800" dirty="0"/>
              <a:t> and family </a:t>
            </a:r>
            <a:r>
              <a:rPr lang="it-IT" sz="2800" dirty="0" err="1"/>
              <a:t>narratives</a:t>
            </a:r>
            <a:r>
              <a:rPr lang="it-IT" sz="2800" dirty="0"/>
              <a:t>.</a:t>
            </a:r>
          </a:p>
          <a:p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34933" cy="3251200"/>
          </a:xfrm>
        </p:spPr>
      </p:pic>
    </p:spTree>
    <p:extLst>
      <p:ext uri="{BB962C8B-B14F-4D97-AF65-F5344CB8AC3E}">
        <p14:creationId xmlns:p14="http://schemas.microsoft.com/office/powerpoint/2010/main" val="3658149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_13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" y="20826"/>
            <a:ext cx="51435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86400" y="21806"/>
            <a:ext cx="3352800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badi MT Condensed Light"/>
                <a:cs typeface="Abadi MT Condensed Light"/>
              </a:rPr>
              <a:t> “</a:t>
            </a:r>
            <a:r>
              <a:rPr lang="it-IT" sz="2800" dirty="0" err="1">
                <a:latin typeface="Abadi MT Condensed Light"/>
                <a:cs typeface="Abadi MT Condensed Light"/>
              </a:rPr>
              <a:t>Regardless</a:t>
            </a:r>
            <a:r>
              <a:rPr lang="it-IT" sz="2800" dirty="0">
                <a:latin typeface="Abadi MT Condensed Light"/>
                <a:cs typeface="Abadi MT Condensed Light"/>
              </a:rPr>
              <a:t> of</a:t>
            </a: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who</a:t>
            </a:r>
            <a:r>
              <a:rPr lang="it-IT" sz="2800" dirty="0">
                <a:latin typeface="Abadi MT Condensed Light"/>
                <a:cs typeface="Abadi MT Condensed Light"/>
              </a:rPr>
              <a:t> the </a:t>
            </a:r>
            <a:r>
              <a:rPr lang="it-IT" sz="2800" dirty="0" err="1">
                <a:latin typeface="Abadi MT Condensed Light"/>
                <a:cs typeface="Abadi MT Condensed Light"/>
              </a:rPr>
              <a:t>witness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is</a:t>
            </a:r>
            <a:endParaRPr lang="it-IT" sz="2800" dirty="0">
              <a:latin typeface="Abadi MT Condensed Light"/>
              <a:cs typeface="Abadi MT Condensed Light"/>
            </a:endParaRPr>
          </a:p>
          <a:p>
            <a:r>
              <a:rPr lang="it-IT" sz="2800" dirty="0">
                <a:latin typeface="Abadi MT Condensed Light"/>
                <a:cs typeface="Abadi MT Condensed Light"/>
              </a:rPr>
              <a:t>—the </a:t>
            </a:r>
            <a:r>
              <a:rPr lang="it-IT" sz="2800" dirty="0" err="1">
                <a:latin typeface="Abadi MT Condensed Light"/>
                <a:cs typeface="Abadi MT Condensed Light"/>
              </a:rPr>
              <a:t>villain</a:t>
            </a:r>
            <a:r>
              <a:rPr lang="it-IT" sz="2800" dirty="0">
                <a:latin typeface="Abadi MT Condensed Light"/>
                <a:cs typeface="Abadi MT Condensed Light"/>
              </a:rPr>
              <a:t>, the </a:t>
            </a:r>
            <a:r>
              <a:rPr lang="it-IT" sz="2800" dirty="0" err="1">
                <a:latin typeface="Abadi MT Condensed Light"/>
                <a:cs typeface="Abadi MT Condensed Light"/>
              </a:rPr>
              <a:t>surviving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victim</a:t>
            </a:r>
            <a:r>
              <a:rPr lang="it-IT" sz="2800" dirty="0">
                <a:latin typeface="Abadi MT Condensed Light"/>
                <a:cs typeface="Abadi MT Condensed Light"/>
              </a:rPr>
              <a:t>, or </a:t>
            </a:r>
            <a:r>
              <a:rPr lang="it-IT" sz="2800" dirty="0" err="1">
                <a:latin typeface="Abadi MT Condensed Light"/>
                <a:cs typeface="Abadi MT Condensed Light"/>
              </a:rPr>
              <a:t>you</a:t>
            </a:r>
            <a:r>
              <a:rPr lang="it-IT" sz="2800" dirty="0">
                <a:latin typeface="Abadi MT Condensed Light"/>
                <a:cs typeface="Abadi MT Condensed Light"/>
              </a:rPr>
              <a:t> and I—</a:t>
            </a:r>
          </a:p>
          <a:p>
            <a:r>
              <a:rPr lang="it-IT" sz="2800" dirty="0">
                <a:latin typeface="Abadi MT Condensed Light"/>
                <a:cs typeface="Abadi MT Condensed Light"/>
              </a:rPr>
              <a:t>the </a:t>
            </a:r>
            <a:r>
              <a:rPr lang="it-IT" sz="2800" dirty="0" err="1">
                <a:latin typeface="Abadi MT Condensed Light"/>
                <a:cs typeface="Abadi MT Condensed Light"/>
              </a:rPr>
              <a:t>violent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event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persists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like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crushed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glass</a:t>
            </a:r>
            <a:r>
              <a:rPr lang="it-IT" sz="2800" dirty="0">
                <a:latin typeface="Abadi MT Condensed Light"/>
                <a:cs typeface="Abadi MT Condensed Light"/>
              </a:rPr>
              <a:t> in </a:t>
            </a:r>
            <a:r>
              <a:rPr lang="it-IT" sz="2800" dirty="0" err="1">
                <a:latin typeface="Abadi MT Condensed Light"/>
                <a:cs typeface="Abadi MT Condensed Light"/>
              </a:rPr>
              <a:t>one’s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eyes</a:t>
            </a:r>
            <a:r>
              <a:rPr lang="it-IT" sz="2800" dirty="0">
                <a:latin typeface="Abadi MT Condensed Light"/>
                <a:cs typeface="Abadi MT Condensed Light"/>
              </a:rPr>
              <a:t>. </a:t>
            </a:r>
          </a:p>
          <a:p>
            <a:r>
              <a:rPr lang="it-IT" sz="2800" dirty="0">
                <a:latin typeface="Abadi MT Condensed Light"/>
                <a:cs typeface="Abadi MT Condensed Light"/>
              </a:rPr>
              <a:t>The light </a:t>
            </a:r>
            <a:r>
              <a:rPr lang="it-IT" sz="2800" dirty="0" err="1">
                <a:latin typeface="Abadi MT Condensed Light"/>
                <a:cs typeface="Abadi MT Condensed Light"/>
              </a:rPr>
              <a:t>it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generates</a:t>
            </a:r>
            <a:r>
              <a:rPr lang="it-IT" sz="2800" dirty="0">
                <a:latin typeface="Abadi MT Condensed Light"/>
                <a:cs typeface="Abadi MT Condensed Light"/>
              </a:rPr>
              <a:t>, </a:t>
            </a:r>
            <a:r>
              <a:rPr lang="it-IT" sz="2800" dirty="0" err="1">
                <a:latin typeface="Abadi MT Condensed Light"/>
                <a:cs typeface="Abadi MT Condensed Light"/>
              </a:rPr>
              <a:t>rather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than</a:t>
            </a:r>
            <a:endParaRPr lang="it-IT" sz="2800" dirty="0">
              <a:latin typeface="Abadi MT Condensed Light"/>
              <a:cs typeface="Abadi MT Condensed Light"/>
            </a:endParaRP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helping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us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see</a:t>
            </a:r>
            <a:r>
              <a:rPr lang="it-IT" sz="2800" dirty="0">
                <a:latin typeface="Abadi MT Condensed Light"/>
                <a:cs typeface="Abadi MT Condensed Light"/>
              </a:rPr>
              <a:t>, </a:t>
            </a: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is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blinding</a:t>
            </a:r>
            <a:r>
              <a:rPr lang="it-IT" sz="2800" dirty="0">
                <a:latin typeface="Abadi MT Condensed Light"/>
                <a:cs typeface="Abadi MT Condensed Light"/>
              </a:rPr>
              <a:t>” </a:t>
            </a: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r>
              <a:rPr lang="it-IT" sz="2800" dirty="0">
                <a:latin typeface="Abadi MT Condensed Light"/>
                <a:cs typeface="Abadi MT Condensed Light"/>
              </a:rPr>
              <a:t>E. Valentine Daniel,</a:t>
            </a:r>
          </a:p>
          <a:p>
            <a:r>
              <a:rPr lang="it-IT" sz="2800" i="1" dirty="0" err="1">
                <a:latin typeface="Abadi MT Condensed Light"/>
                <a:cs typeface="Abadi MT Condensed Light"/>
              </a:rPr>
              <a:t>Anthropology</a:t>
            </a:r>
            <a:r>
              <a:rPr lang="it-IT" sz="2800" i="1" dirty="0">
                <a:latin typeface="Abadi MT Condensed Light"/>
                <a:cs typeface="Abadi MT Condensed Light"/>
              </a:rPr>
              <a:t> of </a:t>
            </a:r>
            <a:r>
              <a:rPr lang="it-IT" sz="2800" i="1" dirty="0" err="1">
                <a:latin typeface="Abadi MT Condensed Light"/>
                <a:cs typeface="Abadi MT Condensed Light"/>
              </a:rPr>
              <a:t>violence</a:t>
            </a:r>
            <a:r>
              <a:rPr lang="it-IT" sz="2800" i="1" dirty="0">
                <a:latin typeface="Abadi MT Condensed Light"/>
                <a:cs typeface="Abadi MT Condensed Light"/>
              </a:rPr>
              <a:t>,</a:t>
            </a:r>
            <a:r>
              <a:rPr lang="it-IT" sz="2800" dirty="0">
                <a:latin typeface="Abadi MT Condensed Light"/>
                <a:cs typeface="Abadi MT Condensed Light"/>
              </a:rPr>
              <a:t> 1996.</a:t>
            </a:r>
          </a:p>
        </p:txBody>
      </p:sp>
    </p:spTree>
    <p:extLst>
      <p:ext uri="{BB962C8B-B14F-4D97-AF65-F5344CB8AC3E}">
        <p14:creationId xmlns:p14="http://schemas.microsoft.com/office/powerpoint/2010/main" val="2113710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60987_4torrentiMuseoCiviltaIstriana26giu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6260"/>
            <a:ext cx="9144000" cy="60807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19200" y="152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badi MT Condensed Light"/>
                <a:cs typeface="Abadi MT Condensed Light"/>
              </a:rPr>
              <a:t>Art and </a:t>
            </a:r>
            <a:r>
              <a:rPr lang="it-IT" sz="2800" dirty="0" err="1">
                <a:latin typeface="Abadi MT Condensed Light"/>
                <a:cs typeface="Abadi MT Condensed Light"/>
              </a:rPr>
              <a:t>ritual</a:t>
            </a:r>
            <a:r>
              <a:rPr lang="it-IT" sz="2800" dirty="0">
                <a:latin typeface="Abadi MT Condensed Light"/>
                <a:cs typeface="Abadi MT Condensed Light"/>
              </a:rPr>
              <a:t> of </a:t>
            </a:r>
            <a:r>
              <a:rPr lang="it-IT" sz="2800" dirty="0" err="1">
                <a:latin typeface="Abadi MT Condensed Light"/>
                <a:cs typeface="Abadi MT Condensed Light"/>
              </a:rPr>
              <a:t>violence</a:t>
            </a:r>
            <a:r>
              <a:rPr lang="it-IT" sz="2800" dirty="0">
                <a:latin typeface="Abadi MT Condensed Light"/>
                <a:cs typeface="Abadi MT Condensed Light"/>
              </a:rPr>
              <a:t> or </a:t>
            </a:r>
            <a:r>
              <a:rPr lang="it-IT" sz="2800" dirty="0" err="1">
                <a:latin typeface="Abadi MT Condensed Light"/>
                <a:cs typeface="Abadi MT Condensed Light"/>
              </a:rPr>
              <a:t>memory</a:t>
            </a:r>
            <a:r>
              <a:rPr lang="it-IT" sz="2800" dirty="0">
                <a:latin typeface="Abadi MT Condensed Light"/>
                <a:cs typeface="Abadi MT Condensed Ligh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0367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3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19185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248400" y="762000"/>
            <a:ext cx="1905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badi MT Condensed Light"/>
                <a:cs typeface="Abadi MT Condensed Light"/>
              </a:rPr>
              <a:t>Identity </a:t>
            </a:r>
            <a:r>
              <a:rPr lang="it-IT" sz="2800" dirty="0" err="1">
                <a:latin typeface="Abadi MT Condensed Light"/>
                <a:cs typeface="Abadi MT Condensed Light"/>
              </a:rPr>
              <a:t>based</a:t>
            </a:r>
            <a:r>
              <a:rPr lang="it-IT" sz="2800" dirty="0">
                <a:latin typeface="Abadi MT Condensed Light"/>
                <a:cs typeface="Abadi MT Condensed Light"/>
              </a:rPr>
              <a:t> on </a:t>
            </a:r>
            <a:r>
              <a:rPr lang="it-IT" sz="2800" dirty="0" err="1">
                <a:latin typeface="Abadi MT Condensed Light"/>
                <a:cs typeface="Abadi MT Condensed Light"/>
              </a:rPr>
              <a:t>displacement</a:t>
            </a:r>
            <a:r>
              <a:rPr lang="it-IT" sz="2800" dirty="0">
                <a:latin typeface="Abadi MT Condensed Light"/>
                <a:cs typeface="Abadi MT Condensed Light"/>
              </a:rPr>
              <a:t> and </a:t>
            </a:r>
            <a:r>
              <a:rPr lang="it-IT" sz="2800" dirty="0" err="1">
                <a:latin typeface="Abadi MT Condensed Light"/>
                <a:cs typeface="Abadi MT Condensed Light"/>
              </a:rPr>
              <a:t>unknown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exiles</a:t>
            </a:r>
            <a:endParaRPr lang="it-IT" sz="2800" dirty="0">
              <a:latin typeface="Abadi MT Condensed Light"/>
              <a:cs typeface="Abadi MT Condensed Light"/>
            </a:endParaRP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Italian-ness</a:t>
            </a:r>
            <a:r>
              <a:rPr lang="it-IT" sz="2800" dirty="0">
                <a:latin typeface="Abadi MT Condensed Light"/>
                <a:cs typeface="Abadi MT Condensed Light"/>
              </a:rPr>
              <a:t>: </a:t>
            </a:r>
            <a:r>
              <a:rPr lang="it-IT" sz="2800" dirty="0" err="1">
                <a:latin typeface="Abadi MT Condensed Light"/>
                <a:cs typeface="Abadi MT Condensed Light"/>
              </a:rPr>
              <a:t>often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  <a:r>
              <a:rPr lang="it-IT" sz="2800" dirty="0" err="1">
                <a:latin typeface="Abadi MT Condensed Light"/>
                <a:cs typeface="Abadi MT Condensed Light"/>
              </a:rPr>
              <a:t>manipulative</a:t>
            </a:r>
            <a:r>
              <a:rPr lang="it-IT" sz="2800" dirty="0">
                <a:latin typeface="Abadi MT Condensed Light"/>
                <a:cs typeface="Abadi MT Condensed Light"/>
              </a:rPr>
              <a:t> public use of </a:t>
            </a:r>
            <a:r>
              <a:rPr lang="it-IT" sz="2800" dirty="0" err="1">
                <a:latin typeface="Abadi MT Condensed Light"/>
                <a:cs typeface="Abadi MT Condensed Light"/>
              </a:rPr>
              <a:t>history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Victimhood</a:t>
            </a:r>
            <a:endParaRPr lang="it-IT" sz="2800" dirty="0">
              <a:latin typeface="Abadi MT Condensed Light"/>
              <a:cs typeface="Abadi MT Condensed Light"/>
            </a:endParaRPr>
          </a:p>
          <a:p>
            <a:endParaRPr lang="it-IT" sz="28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77471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Amnesty, </a:t>
            </a:r>
            <a:r>
              <a:rPr lang="it-IT" dirty="0" err="1"/>
              <a:t>memory</a:t>
            </a:r>
            <a:r>
              <a:rPr lang="it-IT" dirty="0"/>
              <a:t> </a:t>
            </a:r>
            <a:r>
              <a:rPr lang="is-IS" dirty="0"/>
              <a:t>… and then?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/>
              <a:t>Modern</a:t>
            </a:r>
            <a:r>
              <a:rPr lang="it-IT" dirty="0"/>
              <a:t> </a:t>
            </a:r>
            <a:r>
              <a:rPr lang="it-IT" dirty="0" err="1"/>
              <a:t>legacies</a:t>
            </a:r>
            <a:r>
              <a:rPr lang="it-IT" dirty="0"/>
              <a:t> of </a:t>
            </a:r>
            <a:r>
              <a:rPr lang="it-IT" dirty="0" err="1"/>
              <a:t>violence</a:t>
            </a:r>
            <a:r>
              <a:rPr lang="it-IT" dirty="0"/>
              <a:t> and </a:t>
            </a:r>
            <a:r>
              <a:rPr lang="it-IT" dirty="0" err="1"/>
              <a:t>victimhood</a:t>
            </a:r>
            <a:r>
              <a:rPr lang="it-IT" dirty="0"/>
              <a:t> </a:t>
            </a:r>
            <a:r>
              <a:rPr lang="it-IT" dirty="0" err="1"/>
              <a:t>generated</a:t>
            </a:r>
            <a:r>
              <a:rPr lang="it-IT" dirty="0"/>
              <a:t> by the “</a:t>
            </a:r>
            <a:r>
              <a:rPr lang="it-IT" dirty="0" err="1">
                <a:solidFill>
                  <a:srgbClr val="2E2224"/>
                </a:solidFill>
              </a:rPr>
              <a:t>dual</a:t>
            </a:r>
            <a:r>
              <a:rPr lang="it-IT" dirty="0"/>
              <a:t> </a:t>
            </a:r>
            <a:r>
              <a:rPr lang="it-IT" dirty="0" err="1"/>
              <a:t>traumas</a:t>
            </a:r>
            <a:r>
              <a:rPr lang="it-IT" dirty="0"/>
              <a:t>” of </a:t>
            </a:r>
            <a:r>
              <a:rPr lang="it-IT" dirty="0" err="1"/>
              <a:t>fascism</a:t>
            </a:r>
            <a:r>
              <a:rPr lang="it-IT" dirty="0"/>
              <a:t> and </a:t>
            </a:r>
            <a:r>
              <a:rPr lang="it-IT" dirty="0" err="1"/>
              <a:t>communism</a:t>
            </a:r>
            <a:r>
              <a:rPr lang="it-IT" dirty="0"/>
              <a:t> (</a:t>
            </a:r>
            <a:r>
              <a:rPr lang="it-IT" dirty="0" err="1"/>
              <a:t>Ballinger</a:t>
            </a:r>
            <a:r>
              <a:rPr lang="it-IT" dirty="0"/>
              <a:t> 1998)</a:t>
            </a:r>
          </a:p>
          <a:p>
            <a:r>
              <a:rPr lang="it-IT" dirty="0" err="1"/>
              <a:t>Interior</a:t>
            </a:r>
            <a:r>
              <a:rPr lang="it-IT" dirty="0"/>
              <a:t> </a:t>
            </a:r>
            <a:r>
              <a:rPr lang="it-IT" dirty="0" err="1"/>
              <a:t>displacement</a:t>
            </a:r>
            <a:r>
              <a:rPr lang="it-IT" dirty="0"/>
              <a:t> and </a:t>
            </a:r>
            <a:r>
              <a:rPr lang="it-IT" dirty="0" err="1"/>
              <a:t>exile</a:t>
            </a:r>
            <a:r>
              <a:rPr lang="it-IT" dirty="0"/>
              <a:t> (</a:t>
            </a:r>
            <a:r>
              <a:rPr lang="it-IT" dirty="0" err="1"/>
              <a:t>Malkki</a:t>
            </a:r>
            <a:r>
              <a:rPr lang="it-IT" dirty="0"/>
              <a:t> 1995)</a:t>
            </a:r>
          </a:p>
          <a:p>
            <a:r>
              <a:rPr lang="it-IT" b="1" dirty="0">
                <a:solidFill>
                  <a:srgbClr val="2E2224"/>
                </a:solidFill>
              </a:rPr>
              <a:t>Identity </a:t>
            </a:r>
            <a:r>
              <a:rPr lang="it-IT" b="1" dirty="0" err="1">
                <a:solidFill>
                  <a:srgbClr val="2E2224"/>
                </a:solidFill>
              </a:rPr>
              <a:t>based</a:t>
            </a:r>
            <a:r>
              <a:rPr lang="it-IT" b="1" dirty="0">
                <a:solidFill>
                  <a:srgbClr val="2E2224"/>
                </a:solidFill>
              </a:rPr>
              <a:t> on trauma &amp; </a:t>
            </a:r>
            <a:r>
              <a:rPr lang="it-IT" b="1" dirty="0" err="1">
                <a:solidFill>
                  <a:srgbClr val="2E2224"/>
                </a:solidFill>
              </a:rPr>
              <a:t>absence</a:t>
            </a:r>
            <a:r>
              <a:rPr lang="it-IT" b="1" dirty="0">
                <a:solidFill>
                  <a:srgbClr val="2E2224"/>
                </a:solidFill>
              </a:rPr>
              <a:t> (</a:t>
            </a:r>
            <a:r>
              <a:rPr lang="it-IT" b="1" dirty="0" err="1">
                <a:solidFill>
                  <a:srgbClr val="2E2224"/>
                </a:solidFill>
              </a:rPr>
              <a:t>Audenino</a:t>
            </a:r>
            <a:r>
              <a:rPr lang="it-IT" b="1" dirty="0">
                <a:solidFill>
                  <a:srgbClr val="2E2224"/>
                </a:solidFill>
              </a:rPr>
              <a:t>)</a:t>
            </a:r>
          </a:p>
          <a:p>
            <a:r>
              <a:rPr lang="it-IT" dirty="0"/>
              <a:t>Space: nostalgia for an </a:t>
            </a:r>
            <a:r>
              <a:rPr lang="it-IT" dirty="0" err="1"/>
              <a:t>imaginary</a:t>
            </a:r>
            <a:r>
              <a:rPr lang="it-IT" dirty="0"/>
              <a:t> </a:t>
            </a:r>
            <a:r>
              <a:rPr lang="it-IT" dirty="0" err="1"/>
              <a:t>homeland</a:t>
            </a:r>
            <a:endParaRPr lang="it-IT" dirty="0"/>
          </a:p>
          <a:p>
            <a:r>
              <a:rPr lang="it-IT" dirty="0"/>
              <a:t>Time: </a:t>
            </a:r>
            <a:r>
              <a:rPr lang="it-IT" dirty="0" err="1"/>
              <a:t>frozen</a:t>
            </a:r>
            <a:r>
              <a:rPr lang="it-IT" dirty="0"/>
              <a:t> and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thawed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end of the </a:t>
            </a:r>
            <a:r>
              <a:rPr lang="it-IT" dirty="0" err="1"/>
              <a:t>Cold</a:t>
            </a:r>
            <a:r>
              <a:rPr lang="it-IT" dirty="0"/>
              <a:t> War</a:t>
            </a:r>
          </a:p>
          <a:p>
            <a:r>
              <a:rPr lang="it-IT" dirty="0"/>
              <a:t>Breakup of </a:t>
            </a:r>
            <a:r>
              <a:rPr lang="it-IT" dirty="0" err="1"/>
              <a:t>Yugoslavia</a:t>
            </a:r>
            <a:r>
              <a:rPr lang="it-IT" dirty="0"/>
              <a:t>, </a:t>
            </a:r>
            <a:r>
              <a:rPr lang="it-IT" dirty="0" err="1"/>
              <a:t>seeking</a:t>
            </a:r>
            <a:r>
              <a:rPr lang="it-IT" dirty="0"/>
              <a:t> to </a:t>
            </a:r>
            <a:r>
              <a:rPr lang="it-IT" dirty="0" err="1"/>
              <a:t>reposition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group</a:t>
            </a:r>
            <a:r>
              <a:rPr lang="it-IT" dirty="0"/>
              <a:t> </a:t>
            </a:r>
            <a:r>
              <a:rPr lang="it-IT" dirty="0" err="1"/>
              <a:t>histories</a:t>
            </a:r>
            <a:r>
              <a:rPr lang="it-IT" dirty="0"/>
              <a:t>: </a:t>
            </a:r>
            <a:r>
              <a:rPr lang="it-IT" dirty="0" err="1"/>
              <a:t>humanitarism</a:t>
            </a:r>
            <a:r>
              <a:rPr lang="it-IT" dirty="0"/>
              <a:t> &amp; </a:t>
            </a:r>
            <a:r>
              <a:rPr lang="it-IT" dirty="0" err="1"/>
              <a:t>absolute</a:t>
            </a:r>
            <a:r>
              <a:rPr lang="it-IT" dirty="0"/>
              <a:t> </a:t>
            </a:r>
            <a:r>
              <a:rPr lang="it-IT" dirty="0" err="1"/>
              <a:t>victims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921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gazzino-18-porto-Trieste-1170x7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62000"/>
            <a:ext cx="8534400" cy="569689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00400" y="0"/>
            <a:ext cx="2894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>
                <a:latin typeface="Abadi MT Condensed Light"/>
                <a:cs typeface="Abadi MT Condensed Light"/>
              </a:rPr>
              <a:t>Aesthetic</a:t>
            </a:r>
            <a:r>
              <a:rPr lang="it-IT" sz="2800" dirty="0">
                <a:latin typeface="Abadi MT Condensed Light"/>
                <a:cs typeface="Abadi MT Condensed Light"/>
              </a:rPr>
              <a:t> of </a:t>
            </a:r>
            <a:r>
              <a:rPr lang="it-IT" sz="2800" dirty="0" err="1">
                <a:latin typeface="Abadi MT Condensed Light"/>
                <a:cs typeface="Abadi MT Condensed Light"/>
              </a:rPr>
              <a:t>Holocaust</a:t>
            </a:r>
            <a:r>
              <a:rPr lang="it-IT" sz="2800" dirty="0">
                <a:latin typeface="Abadi MT Condensed Light"/>
                <a:cs typeface="Abadi MT Condensed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215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iorno-del-ricor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066800"/>
            <a:ext cx="476738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9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52400" y="274638"/>
            <a:ext cx="8763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latin typeface="Abadi MT Condensed Light"/>
              <a:cs typeface="Abadi MT Condensed Ligh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-1981200"/>
            <a:ext cx="7315200" cy="74010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05200"/>
            <a:ext cx="5993072" cy="35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877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518790ff58bc5889007b4a7999f0bba6d07f0ec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-990600"/>
            <a:ext cx="7213600" cy="5404401"/>
          </a:xfrm>
          <a:prstGeom prst="rect">
            <a:avLst/>
          </a:prstGeom>
        </p:spPr>
      </p:pic>
      <p:pic>
        <p:nvPicPr>
          <p:cNvPr id="5" name="Immagine 4" descr="foi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711" y="3276600"/>
            <a:ext cx="5230689" cy="359833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61808"/>
            <a:ext cx="3310467" cy="35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4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Conflicts</a:t>
            </a:r>
            <a:r>
              <a:rPr lang="it-IT" dirty="0"/>
              <a:t>, </a:t>
            </a:r>
            <a:r>
              <a:rPr lang="it-IT" dirty="0" err="1"/>
              <a:t>memory</a:t>
            </a:r>
            <a:r>
              <a:rPr lang="it-IT" dirty="0"/>
              <a:t> &amp; </a:t>
            </a:r>
            <a:r>
              <a:rPr lang="it-IT" dirty="0" err="1"/>
              <a:t>identity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r>
              <a:rPr lang="it-IT" dirty="0" err="1">
                <a:latin typeface="Abadi MT Condensed Light"/>
                <a:cs typeface="Abadi MT Condensed Light"/>
              </a:rPr>
              <a:t>History</a:t>
            </a:r>
            <a:r>
              <a:rPr lang="it-IT" dirty="0">
                <a:latin typeface="Abadi MT Condensed Light"/>
                <a:cs typeface="Abadi MT Condensed Light"/>
              </a:rPr>
              <a:t> case: Trieste, </a:t>
            </a:r>
            <a:r>
              <a:rPr lang="it-IT" dirty="0" err="1">
                <a:latin typeface="Abadi MT Condensed Light"/>
                <a:cs typeface="Abadi MT Condensed Light"/>
              </a:rPr>
              <a:t>border</a:t>
            </a:r>
            <a:r>
              <a:rPr lang="it-IT" dirty="0">
                <a:latin typeface="Abadi MT Condensed Light"/>
                <a:cs typeface="Abadi MT Condensed Light"/>
              </a:rPr>
              <a:t> area</a:t>
            </a:r>
          </a:p>
          <a:p>
            <a:r>
              <a:rPr lang="it-IT" dirty="0">
                <a:latin typeface="Abadi MT Condensed Light"/>
                <a:cs typeface="Abadi MT Condensed Light"/>
              </a:rPr>
              <a:t>Multi-</a:t>
            </a:r>
            <a:r>
              <a:rPr lang="it-IT" dirty="0" err="1">
                <a:latin typeface="Abadi MT Condensed Light"/>
                <a:cs typeface="Abadi MT Condensed Light"/>
              </a:rPr>
              <a:t>ethnic</a:t>
            </a:r>
            <a:r>
              <a:rPr lang="it-IT" dirty="0">
                <a:latin typeface="Abadi MT Condensed Light"/>
                <a:cs typeface="Abadi MT Condensed Light"/>
              </a:rPr>
              <a:t> </a:t>
            </a:r>
            <a:r>
              <a:rPr lang="it-IT" dirty="0" err="1">
                <a:latin typeface="Abadi MT Condensed Light"/>
                <a:cs typeface="Abadi MT Condensed Light"/>
              </a:rPr>
              <a:t>context</a:t>
            </a:r>
            <a:r>
              <a:rPr lang="it-IT" dirty="0">
                <a:latin typeface="Abadi MT Condensed Light"/>
                <a:cs typeface="Abadi MT Condensed Light"/>
              </a:rPr>
              <a:t> with </a:t>
            </a:r>
            <a:r>
              <a:rPr lang="it-IT" dirty="0" err="1">
                <a:latin typeface="Abadi MT Condensed Light"/>
                <a:cs typeface="Abadi MT Condensed Light"/>
              </a:rPr>
              <a:t>minorities</a:t>
            </a:r>
            <a:endParaRPr lang="it-IT" dirty="0">
              <a:latin typeface="Abadi MT Condensed Light"/>
              <a:cs typeface="Abadi MT Condensed Light"/>
            </a:endParaRPr>
          </a:p>
          <a:p>
            <a:r>
              <a:rPr lang="it-IT" dirty="0" err="1">
                <a:latin typeface="Abadi MT Condensed Light"/>
                <a:cs typeface="Abadi MT Condensed Light"/>
              </a:rPr>
              <a:t>Civil</a:t>
            </a:r>
            <a:r>
              <a:rPr lang="it-IT" dirty="0">
                <a:latin typeface="Abadi MT Condensed Light"/>
                <a:cs typeface="Abadi MT Condensed Light"/>
              </a:rPr>
              <a:t> war with </a:t>
            </a:r>
            <a:r>
              <a:rPr lang="it-IT" dirty="0" err="1">
                <a:latin typeface="Abadi MT Condensed Light"/>
                <a:cs typeface="Abadi MT Condensed Light"/>
              </a:rPr>
              <a:t>traumatic</a:t>
            </a:r>
            <a:r>
              <a:rPr lang="it-IT" dirty="0">
                <a:latin typeface="Abadi MT Condensed Light"/>
                <a:cs typeface="Abadi MT Condensed Light"/>
              </a:rPr>
              <a:t> </a:t>
            </a:r>
            <a:r>
              <a:rPr lang="it-IT" dirty="0" err="1">
                <a:latin typeface="Abadi MT Condensed Light"/>
                <a:cs typeface="Abadi MT Condensed Light"/>
              </a:rPr>
              <a:t>events</a:t>
            </a:r>
            <a:r>
              <a:rPr lang="it-IT" dirty="0">
                <a:latin typeface="Abadi MT Condensed Light"/>
                <a:cs typeface="Abadi MT Condensed Light"/>
              </a:rPr>
              <a:t> and </a:t>
            </a:r>
            <a:r>
              <a:rPr lang="it-IT" dirty="0" err="1">
                <a:latin typeface="Abadi MT Condensed Light"/>
                <a:cs typeface="Abadi MT Condensed Light"/>
              </a:rPr>
              <a:t>division</a:t>
            </a:r>
            <a:r>
              <a:rPr lang="it-IT" dirty="0">
                <a:latin typeface="Abadi MT Condensed Light"/>
                <a:cs typeface="Abadi MT Condensed Light"/>
              </a:rPr>
              <a:t> </a:t>
            </a:r>
          </a:p>
          <a:p>
            <a:r>
              <a:rPr lang="it-IT" dirty="0" err="1">
                <a:latin typeface="Abadi MT Condensed Light"/>
                <a:cs typeface="Abadi MT Condensed Light"/>
              </a:rPr>
              <a:t>Exile</a:t>
            </a:r>
            <a:r>
              <a:rPr lang="it-IT" dirty="0">
                <a:latin typeface="Abadi MT Condensed Light"/>
                <a:cs typeface="Abadi MT Condensed Light"/>
              </a:rPr>
              <a:t>, </a:t>
            </a:r>
            <a:r>
              <a:rPr lang="it-IT" dirty="0" err="1">
                <a:latin typeface="Abadi MT Condensed Light"/>
                <a:cs typeface="Abadi MT Condensed Light"/>
              </a:rPr>
              <a:t>abandonment</a:t>
            </a:r>
            <a:r>
              <a:rPr lang="it-IT" dirty="0">
                <a:latin typeface="Abadi MT Condensed Light"/>
                <a:cs typeface="Abadi MT Condensed Light"/>
              </a:rPr>
              <a:t> and </a:t>
            </a:r>
            <a:r>
              <a:rPr lang="it-IT" dirty="0" err="1">
                <a:latin typeface="Abadi MT Condensed Light"/>
                <a:cs typeface="Abadi MT Condensed Light"/>
              </a:rPr>
              <a:t>memorialization</a:t>
            </a:r>
            <a:endParaRPr lang="it-IT" dirty="0">
              <a:latin typeface="Abadi MT Condensed Light"/>
              <a:cs typeface="Abadi MT Condensed Light"/>
            </a:endParaRPr>
          </a:p>
          <a:p>
            <a:r>
              <a:rPr lang="it-IT" dirty="0" err="1">
                <a:latin typeface="Abadi MT Condensed Light"/>
                <a:cs typeface="Abadi MT Condensed Light"/>
              </a:rPr>
              <a:t>Interdisciplinary</a:t>
            </a:r>
            <a:r>
              <a:rPr lang="it-IT" dirty="0">
                <a:latin typeface="Abadi MT Condensed Light"/>
                <a:cs typeface="Abadi MT Condensed Light"/>
              </a:rPr>
              <a:t> </a:t>
            </a:r>
            <a:r>
              <a:rPr lang="it-IT" dirty="0" err="1">
                <a:latin typeface="Abadi MT Condensed Light"/>
                <a:cs typeface="Abadi MT Condensed Light"/>
              </a:rPr>
              <a:t>approach</a:t>
            </a:r>
            <a:r>
              <a:rPr lang="it-IT" dirty="0">
                <a:latin typeface="Abadi MT Condensed Light"/>
                <a:cs typeface="Abadi MT Condensed Light"/>
              </a:rPr>
              <a:t> &amp; </a:t>
            </a:r>
            <a:r>
              <a:rPr lang="it-IT" dirty="0" err="1">
                <a:latin typeface="Abadi MT Condensed Light"/>
                <a:cs typeface="Abadi MT Condensed Light"/>
              </a:rPr>
              <a:t>references</a:t>
            </a:r>
            <a:endParaRPr lang="it-IT" dirty="0">
              <a:latin typeface="Abadi MT Condensed Light"/>
              <a:cs typeface="Abadi MT Condensed Light"/>
            </a:endParaRPr>
          </a:p>
          <a:p>
            <a:r>
              <a:rPr lang="it-IT" dirty="0">
                <a:latin typeface="Abadi MT Condensed Light"/>
                <a:cs typeface="Abadi MT Condensed Light"/>
              </a:rPr>
              <a:t>Memory </a:t>
            </a:r>
            <a:r>
              <a:rPr lang="it-IT" dirty="0" err="1">
                <a:latin typeface="Abadi MT Condensed Light"/>
                <a:cs typeface="Abadi MT Condensed Light"/>
              </a:rPr>
              <a:t>complex</a:t>
            </a:r>
            <a:r>
              <a:rPr lang="it-IT" dirty="0">
                <a:latin typeface="Abadi MT Condensed Light"/>
                <a:cs typeface="Abadi MT Condensed Light"/>
              </a:rPr>
              <a:t> </a:t>
            </a:r>
            <a:r>
              <a:rPr lang="it-IT" dirty="0" err="1">
                <a:latin typeface="Abadi MT Condensed Light"/>
                <a:cs typeface="Abadi MT Condensed Light"/>
              </a:rPr>
              <a:t>as</a:t>
            </a:r>
            <a:r>
              <a:rPr lang="it-IT" dirty="0">
                <a:latin typeface="Abadi MT Condensed Light"/>
                <a:cs typeface="Abadi MT Condensed Light"/>
              </a:rPr>
              <a:t> </a:t>
            </a:r>
            <a:r>
              <a:rPr lang="it-IT" dirty="0" err="1">
                <a:latin typeface="Abadi MT Condensed Light"/>
                <a:cs typeface="Abadi MT Condensed Light"/>
              </a:rPr>
              <a:t>process</a:t>
            </a:r>
            <a:r>
              <a:rPr lang="it-IT" dirty="0">
                <a:latin typeface="Abadi MT Condensed Light"/>
                <a:cs typeface="Abadi MT Condensed Light"/>
              </a:rPr>
              <a:t> of </a:t>
            </a:r>
            <a:r>
              <a:rPr lang="it-IT" dirty="0" err="1">
                <a:latin typeface="Abadi MT Condensed Light"/>
                <a:cs typeface="Abadi MT Condensed Light"/>
              </a:rPr>
              <a:t>construction</a:t>
            </a:r>
            <a:r>
              <a:rPr lang="it-IT" dirty="0">
                <a:latin typeface="Abadi MT Condensed Light"/>
                <a:cs typeface="Abadi MT Condensed Light"/>
              </a:rPr>
              <a:t> for </a:t>
            </a:r>
            <a:r>
              <a:rPr lang="it-IT" dirty="0" err="1">
                <a:latin typeface="Abadi MT Condensed Light"/>
                <a:cs typeface="Abadi MT Condensed Light"/>
              </a:rPr>
              <a:t>identity</a:t>
            </a:r>
            <a:endParaRPr lang="it-IT" dirty="0">
              <a:latin typeface="Abadi MT Condensed Light"/>
              <a:cs typeface="Abadi MT Condensed Light"/>
            </a:endParaRPr>
          </a:p>
          <a:p>
            <a:endParaRPr lang="it-IT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2356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ib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600200"/>
            <a:ext cx="6273800" cy="37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85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3562"/>
          </a:xfrm>
        </p:spPr>
        <p:txBody>
          <a:bodyPr>
            <a:normAutofit fontScale="90000"/>
          </a:bodyPr>
          <a:lstStyle/>
          <a:p>
            <a:r>
              <a:rPr lang="it-IT" sz="2400" dirty="0"/>
              <a:t>2013: Musical by Simone </a:t>
            </a:r>
            <a:r>
              <a:rPr lang="it-IT" sz="2400" dirty="0" err="1"/>
              <a:t>Cristicchi</a:t>
            </a:r>
            <a:r>
              <a:rPr lang="it-IT" sz="2400" dirty="0"/>
              <a:t> </a:t>
            </a:r>
            <a:br>
              <a:rPr lang="it-IT" sz="2400" dirty="0"/>
            </a:b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810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badi MT Condensed Light"/>
                <a:ea typeface="+mj-ea"/>
                <a:cs typeface="+mj-cs"/>
              </a:defRPr>
            </a:lvl1pPr>
          </a:lstStyle>
          <a:p>
            <a:r>
              <a:rPr lang="it-IT" sz="2800" dirty="0"/>
              <a:t>“</a:t>
            </a:r>
            <a:r>
              <a:rPr lang="it-IT" sz="2800" dirty="0" err="1"/>
              <a:t>Shared</a:t>
            </a:r>
            <a:r>
              <a:rPr lang="it-IT" sz="2800" dirty="0"/>
              <a:t> </a:t>
            </a:r>
            <a:r>
              <a:rPr lang="it-IT" sz="2800" dirty="0" err="1"/>
              <a:t>memory</a:t>
            </a:r>
            <a:r>
              <a:rPr lang="it-IT" sz="2800" dirty="0"/>
              <a:t>”: </a:t>
            </a:r>
            <a:r>
              <a:rPr lang="it-IT" sz="2800" dirty="0" err="1"/>
              <a:t>wishes</a:t>
            </a:r>
            <a:r>
              <a:rPr lang="it-IT" sz="2800" dirty="0"/>
              <a:t> to “</a:t>
            </a:r>
            <a:r>
              <a:rPr lang="it-IT" sz="2800" dirty="0" err="1"/>
              <a:t>teach</a:t>
            </a:r>
            <a:r>
              <a:rPr lang="it-IT" sz="2800" dirty="0"/>
              <a:t> </a:t>
            </a:r>
            <a:r>
              <a:rPr lang="it-IT" sz="2800" dirty="0" err="1"/>
              <a:t>how</a:t>
            </a:r>
            <a:r>
              <a:rPr lang="it-IT" sz="2800" dirty="0"/>
              <a:t> to </a:t>
            </a:r>
            <a:r>
              <a:rPr lang="it-IT" sz="2800" dirty="0" err="1"/>
              <a:t>remember</a:t>
            </a:r>
            <a:r>
              <a:rPr lang="it-IT" sz="2800" dirty="0"/>
              <a:t> </a:t>
            </a:r>
            <a:r>
              <a:rPr lang="it-IT" sz="2800" dirty="0" err="1"/>
              <a:t>without</a:t>
            </a:r>
            <a:r>
              <a:rPr lang="it-IT" sz="2800" dirty="0"/>
              <a:t> </a:t>
            </a:r>
            <a:r>
              <a:rPr lang="it-IT" sz="2800" dirty="0" err="1"/>
              <a:t>partisanships</a:t>
            </a:r>
            <a:r>
              <a:rPr lang="it-IT" sz="2800" dirty="0"/>
              <a:t> or </a:t>
            </a:r>
            <a:r>
              <a:rPr lang="it-IT" sz="2800" dirty="0" err="1"/>
              <a:t>ideological</a:t>
            </a:r>
            <a:r>
              <a:rPr lang="it-IT" sz="2800" dirty="0"/>
              <a:t> </a:t>
            </a:r>
            <a:r>
              <a:rPr lang="it-IT" sz="2800" dirty="0" err="1"/>
              <a:t>prejudices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C0F9EF-4D04-9A4F-9500-1A05F3700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Song</a:t>
            </a:r>
            <a:endParaRPr lang="it-IT" dirty="0"/>
          </a:p>
          <a:p>
            <a:r>
              <a:rPr lang="it-IT" dirty="0">
                <a:hlinkClick r:id="rId3"/>
              </a:rPr>
              <a:t>Into the hole</a:t>
            </a:r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AD7850E-EAD5-664A-9FD5-5B1A122EE4DB}"/>
              </a:ext>
            </a:extLst>
          </p:cNvPr>
          <p:cNvSpPr txBox="1">
            <a:spLocks/>
          </p:cNvSpPr>
          <p:nvPr/>
        </p:nvSpPr>
        <p:spPr>
          <a:xfrm>
            <a:off x="762000" y="419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badi MT Condensed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800"/>
              <a:t>Strong emotions and disturbing representation of tragedy:  </a:t>
            </a:r>
            <a:br>
              <a:rPr lang="it-IT" sz="2800"/>
            </a:br>
            <a:r>
              <a:rPr lang="it-IT" sz="2800"/>
              <a:t>rhetoric of reconciliation?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58149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Inside the </a:t>
            </a:r>
            <a:r>
              <a:rPr lang="it-IT" dirty="0" err="1"/>
              <a:t>hole</a:t>
            </a:r>
            <a:r>
              <a:rPr lang="it-IT" dirty="0"/>
              <a:t>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it-IT" dirty="0"/>
          </a:p>
          <a:p>
            <a:r>
              <a:rPr lang="it-IT" dirty="0"/>
              <a:t>How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secrets</a:t>
            </a:r>
            <a:r>
              <a:rPr lang="it-IT" dirty="0"/>
              <a:t> inside the </a:t>
            </a:r>
            <a:r>
              <a:rPr lang="it-IT" dirty="0" err="1"/>
              <a:t>hole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comrades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communists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partisans</a:t>
            </a:r>
            <a:r>
              <a:rPr lang="it-IT" dirty="0"/>
              <a:t> or </a:t>
            </a:r>
            <a:r>
              <a:rPr lang="it-IT" dirty="0" err="1"/>
              <a:t>poor</a:t>
            </a:r>
            <a:r>
              <a:rPr lang="it-IT" dirty="0"/>
              <a:t> </a:t>
            </a:r>
            <a:r>
              <a:rPr lang="it-IT" dirty="0" err="1"/>
              <a:t>wretches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deleted</a:t>
            </a:r>
            <a:r>
              <a:rPr lang="it-IT" dirty="0"/>
              <a:t> from </a:t>
            </a:r>
            <a:r>
              <a:rPr lang="it-IT" dirty="0" err="1"/>
              <a:t>consciousness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silence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like</a:t>
            </a:r>
            <a:r>
              <a:rPr lang="it-IT" dirty="0"/>
              <a:t> a </a:t>
            </a:r>
            <a:r>
              <a:rPr lang="it-IT" dirty="0" err="1"/>
              <a:t>bomb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forever</a:t>
            </a:r>
            <a:r>
              <a:rPr lang="it-IT" dirty="0"/>
              <a:t> be </a:t>
            </a:r>
            <a:r>
              <a:rPr lang="it-IT" dirty="0" err="1"/>
              <a:t>our</a:t>
            </a:r>
            <a:r>
              <a:rPr lang="it-IT" dirty="0"/>
              <a:t> grave.</a:t>
            </a:r>
            <a:br>
              <a:rPr lang="it-IT" dirty="0"/>
            </a:br>
            <a:r>
              <a:rPr lang="it-IT" dirty="0"/>
              <a:t>Inside the </a:t>
            </a:r>
            <a:r>
              <a:rPr lang="it-IT" dirty="0" err="1"/>
              <a:t>hole</a:t>
            </a:r>
            <a:r>
              <a:rPr lang="it-IT" dirty="0"/>
              <a:t>, inside the </a:t>
            </a:r>
            <a:r>
              <a:rPr lang="it-IT" dirty="0" err="1"/>
              <a:t>hole</a:t>
            </a:r>
            <a:r>
              <a:rPr lang="it-IT" dirty="0"/>
              <a:t>, </a:t>
            </a:r>
            <a:r>
              <a:rPr lang="it-IT" dirty="0" err="1"/>
              <a:t>all</a:t>
            </a:r>
            <a:r>
              <a:rPr lang="it-IT" dirty="0"/>
              <a:t> inside the </a:t>
            </a:r>
            <a:r>
              <a:rPr lang="it-IT" dirty="0" err="1"/>
              <a:t>hole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 err="1"/>
              <a:t>What</a:t>
            </a:r>
            <a:r>
              <a:rPr lang="it-IT" dirty="0"/>
              <a:t> are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hiding</a:t>
            </a:r>
            <a:r>
              <a:rPr lang="it-IT" dirty="0"/>
              <a:t> inside the </a:t>
            </a:r>
            <a:r>
              <a:rPr lang="it-IT" dirty="0" err="1"/>
              <a:t>hole</a:t>
            </a:r>
            <a:r>
              <a:rPr lang="it-IT" dirty="0"/>
              <a:t>?</a:t>
            </a:r>
            <a:br>
              <a:rPr lang="it-IT" dirty="0"/>
            </a:br>
            <a:r>
              <a:rPr lang="it-IT" dirty="0"/>
              <a:t>Inside the </a:t>
            </a:r>
            <a:r>
              <a:rPr lang="it-IT" dirty="0" err="1"/>
              <a:t>hole</a:t>
            </a:r>
            <a:r>
              <a:rPr lang="it-IT" dirty="0"/>
              <a:t> ?? The world inside the </a:t>
            </a:r>
            <a:r>
              <a:rPr lang="it-IT" dirty="0" err="1"/>
              <a:t>hole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 err="1"/>
              <a:t>Violence</a:t>
            </a:r>
            <a:r>
              <a:rPr lang="it-IT" dirty="0"/>
              <a:t> ?? inside the </a:t>
            </a:r>
            <a:r>
              <a:rPr lang="it-IT" dirty="0" err="1"/>
              <a:t>hole</a:t>
            </a:r>
            <a:r>
              <a:rPr lang="it-IT" dirty="0"/>
              <a:t>!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 </a:t>
            </a:r>
            <a:r>
              <a:rPr lang="it-IT" dirty="0" err="1"/>
              <a:t>escape</a:t>
            </a:r>
            <a:r>
              <a:rPr lang="it-IT" dirty="0"/>
              <a:t> </a:t>
            </a:r>
            <a:r>
              <a:rPr lang="it-IT" dirty="0" err="1"/>
              <a:t>route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/>
              <a:t>	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shot</a:t>
            </a:r>
            <a:r>
              <a:rPr lang="it-IT" dirty="0"/>
              <a:t> </a:t>
            </a:r>
            <a:r>
              <a:rPr lang="it-IT" dirty="0" err="1"/>
              <a:t>behind</a:t>
            </a:r>
            <a:r>
              <a:rPr lang="it-IT" dirty="0"/>
              <a:t> the back of the head.</a:t>
            </a:r>
          </a:p>
        </p:txBody>
      </p:sp>
    </p:spTree>
    <p:extLst>
      <p:ext uri="{BB962C8B-B14F-4D97-AF65-F5344CB8AC3E}">
        <p14:creationId xmlns:p14="http://schemas.microsoft.com/office/powerpoint/2010/main" val="6916046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d la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200" y="0"/>
            <a:ext cx="4910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62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1D7AB94-9520-FA4E-A1D6-0D5041A01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-381000"/>
            <a:ext cx="6502400" cy="48768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BF3A219-EFF7-1047-8A21-67F7683136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8956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894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699E4DA-D462-1A47-BB1D-4AB454AF81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32"/>
            <a:ext cx="5257800" cy="39433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D3F7759-1A33-AD49-A3FE-B376DC1F19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004886"/>
            <a:ext cx="5092699" cy="38195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37D8A6F-C28A-AF4F-AAE8-58BA41903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7373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566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73BB011-0010-7845-87F1-02FC4851DD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42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BC6BBF2-EF69-EC4F-B829-928F3E891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592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510CFAE-860C-4C4D-95A4-68637195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078E1E6-71E4-3D47-9FC9-30ADE1BD1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27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Memory </a:t>
            </a:r>
            <a:r>
              <a:rPr lang="it-IT" dirty="0" err="1"/>
              <a:t>complex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Border</a:t>
            </a:r>
            <a:r>
              <a:rPr lang="it-IT" dirty="0"/>
              <a:t> (</a:t>
            </a:r>
            <a:r>
              <a:rPr lang="it-IT" dirty="0" err="1"/>
              <a:t>incorporated</a:t>
            </a:r>
            <a:r>
              <a:rPr lang="it-IT" dirty="0"/>
              <a:t>) for a </a:t>
            </a:r>
            <a:r>
              <a:rPr lang="it-IT" dirty="0" err="1"/>
              <a:t>sense</a:t>
            </a:r>
            <a:r>
              <a:rPr lang="it-IT" dirty="0"/>
              <a:t> of </a:t>
            </a:r>
            <a:r>
              <a:rPr lang="it-IT" dirty="0" err="1"/>
              <a:t>belonging</a:t>
            </a:r>
            <a:r>
              <a:rPr lang="it-IT" dirty="0"/>
              <a:t> and </a:t>
            </a:r>
            <a:r>
              <a:rPr lang="it-IT" dirty="0" err="1"/>
              <a:t>ethnic</a:t>
            </a:r>
            <a:r>
              <a:rPr lang="it-IT" dirty="0"/>
              <a:t> </a:t>
            </a:r>
            <a:r>
              <a:rPr lang="it-IT" dirty="0" err="1"/>
              <a:t>simplification</a:t>
            </a:r>
            <a:endParaRPr lang="it-IT" dirty="0"/>
          </a:p>
          <a:p>
            <a:r>
              <a:rPr lang="it-IT" dirty="0" err="1"/>
              <a:t>Enemy</a:t>
            </a:r>
            <a:r>
              <a:rPr lang="it-IT" dirty="0"/>
              <a:t> = </a:t>
            </a:r>
            <a:r>
              <a:rPr lang="it-IT" i="1" dirty="0" err="1"/>
              <a:t>unheimlich</a:t>
            </a:r>
            <a:r>
              <a:rPr lang="it-IT" dirty="0"/>
              <a:t>, </a:t>
            </a:r>
            <a:r>
              <a:rPr lang="it-IT" dirty="0" err="1"/>
              <a:t>ambiguity</a:t>
            </a:r>
            <a:r>
              <a:rPr lang="it-IT" dirty="0"/>
              <a:t> of </a:t>
            </a:r>
            <a:r>
              <a:rPr lang="it-IT" dirty="0" err="1"/>
              <a:t>violent</a:t>
            </a:r>
            <a:r>
              <a:rPr lang="it-IT" dirty="0"/>
              <a:t> </a:t>
            </a:r>
            <a:r>
              <a:rPr lang="it-IT" dirty="0" err="1"/>
              <a:t>relationship</a:t>
            </a:r>
            <a:endParaRPr lang="it-IT" dirty="0"/>
          </a:p>
          <a:p>
            <a:r>
              <a:rPr lang="it-IT" dirty="0"/>
              <a:t>“</a:t>
            </a:r>
            <a:r>
              <a:rPr lang="it-IT" dirty="0" err="1"/>
              <a:t>Compassion</a:t>
            </a:r>
            <a:r>
              <a:rPr lang="it-IT" dirty="0"/>
              <a:t> </a:t>
            </a:r>
            <a:r>
              <a:rPr lang="it-IT" dirty="0" err="1"/>
              <a:t>automatically</a:t>
            </a:r>
            <a:r>
              <a:rPr lang="it-IT" dirty="0"/>
              <a:t> </a:t>
            </a:r>
            <a:r>
              <a:rPr lang="it-IT" dirty="0" err="1"/>
              <a:t>attributes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victims</a:t>
            </a:r>
            <a:r>
              <a:rPr lang="it-IT" dirty="0"/>
              <a:t> to the </a:t>
            </a:r>
            <a:r>
              <a:rPr lang="it-IT" dirty="0" err="1"/>
              <a:t>dominant</a:t>
            </a:r>
            <a:r>
              <a:rPr lang="it-IT" dirty="0"/>
              <a:t> culture”.</a:t>
            </a:r>
          </a:p>
          <a:p>
            <a:r>
              <a:rPr lang="it-IT" dirty="0" err="1"/>
              <a:t>Complex</a:t>
            </a:r>
            <a:r>
              <a:rPr lang="it-IT" dirty="0"/>
              <a:t> set of </a:t>
            </a:r>
            <a:r>
              <a:rPr lang="it-IT" dirty="0" err="1"/>
              <a:t>entanglements</a:t>
            </a:r>
            <a:r>
              <a:rPr lang="it-IT" dirty="0"/>
              <a:t> with the </a:t>
            </a:r>
            <a:r>
              <a:rPr lang="it-IT" dirty="0" err="1"/>
              <a:t>past</a:t>
            </a:r>
            <a:r>
              <a:rPr lang="it-IT" dirty="0"/>
              <a:t> and </a:t>
            </a:r>
            <a:r>
              <a:rPr lang="it-IT" dirty="0" err="1"/>
              <a:t>present</a:t>
            </a:r>
            <a:r>
              <a:rPr lang="it-IT" dirty="0"/>
              <a:t>- </a:t>
            </a:r>
            <a:r>
              <a:rPr lang="it-IT" dirty="0" err="1"/>
              <a:t>day</a:t>
            </a:r>
            <a:r>
              <a:rPr lang="it-IT" dirty="0"/>
              <a:t> </a:t>
            </a:r>
            <a:r>
              <a:rPr lang="it-IT" dirty="0" err="1"/>
              <a:t>politics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447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Istrian</a:t>
            </a:r>
            <a:r>
              <a:rPr lang="it-IT" dirty="0"/>
              <a:t> </a:t>
            </a:r>
            <a:r>
              <a:rPr lang="it-IT" dirty="0" err="1"/>
              <a:t>exodus</a:t>
            </a:r>
            <a:r>
              <a:rPr lang="it-IT" dirty="0"/>
              <a:t> 1943-57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525963"/>
          </a:xfrm>
        </p:spPr>
        <p:txBody>
          <a:bodyPr>
            <a:normAutofit/>
          </a:bodyPr>
          <a:lstStyle/>
          <a:p>
            <a:r>
              <a:rPr lang="it-IT" sz="2800" dirty="0" err="1"/>
              <a:t>After</a:t>
            </a:r>
            <a:r>
              <a:rPr lang="it-IT" sz="2800" dirty="0"/>
              <a:t> 2WW (</a:t>
            </a:r>
            <a:r>
              <a:rPr lang="it-IT" sz="2800" dirty="0" err="1"/>
              <a:t>London</a:t>
            </a:r>
            <a:r>
              <a:rPr lang="it-IT" sz="2800" dirty="0"/>
              <a:t> Memorandum 1954) 200,000-350,000 </a:t>
            </a:r>
            <a:r>
              <a:rPr lang="it-IT" sz="2800" dirty="0" err="1"/>
              <a:t>italians</a:t>
            </a:r>
            <a:r>
              <a:rPr lang="it-IT" sz="2800" dirty="0"/>
              <a:t> </a:t>
            </a:r>
            <a:r>
              <a:rPr lang="it-IT" sz="2800" dirty="0" err="1"/>
              <a:t>displaced</a:t>
            </a:r>
            <a:r>
              <a:rPr lang="it-IT" sz="2800" dirty="0"/>
              <a:t> (</a:t>
            </a:r>
            <a:r>
              <a:rPr lang="it-IT" sz="2800" i="1" dirty="0"/>
              <a:t>Esodo</a:t>
            </a:r>
            <a:r>
              <a:rPr lang="it-IT" sz="2800" dirty="0"/>
              <a:t>)</a:t>
            </a:r>
          </a:p>
          <a:p>
            <a:r>
              <a:rPr lang="it-IT" sz="2800" dirty="0" err="1"/>
              <a:t>Cruel</a:t>
            </a:r>
            <a:r>
              <a:rPr lang="it-IT" sz="2800" dirty="0"/>
              <a:t> </a:t>
            </a:r>
            <a:r>
              <a:rPr lang="it-IT" sz="2800" dirty="0" err="1"/>
              <a:t>conflicts</a:t>
            </a:r>
            <a:r>
              <a:rPr lang="it-IT" sz="2800" dirty="0"/>
              <a:t> </a:t>
            </a:r>
            <a:r>
              <a:rPr lang="it-IT" sz="2800" dirty="0" err="1"/>
              <a:t>between</a:t>
            </a:r>
            <a:r>
              <a:rPr lang="it-IT" sz="2800" dirty="0"/>
              <a:t> </a:t>
            </a:r>
            <a:r>
              <a:rPr lang="it-IT" sz="2800" dirty="0" err="1"/>
              <a:t>fascists</a:t>
            </a:r>
            <a:r>
              <a:rPr lang="it-IT" sz="2800" dirty="0"/>
              <a:t>/</a:t>
            </a:r>
            <a:r>
              <a:rPr lang="it-IT" sz="2800" dirty="0" err="1"/>
              <a:t>communist</a:t>
            </a:r>
            <a:r>
              <a:rPr lang="it-IT" sz="2800" dirty="0"/>
              <a:t> - </a:t>
            </a:r>
            <a:r>
              <a:rPr lang="it-IT" sz="2800" dirty="0" err="1"/>
              <a:t>Italians</a:t>
            </a:r>
            <a:r>
              <a:rPr lang="it-IT" sz="2800" dirty="0"/>
              <a:t>/”</a:t>
            </a:r>
            <a:r>
              <a:rPr lang="it-IT" sz="2800" dirty="0" err="1"/>
              <a:t>Slavs</a:t>
            </a:r>
            <a:r>
              <a:rPr lang="it-IT" sz="2800" dirty="0"/>
              <a:t>”</a:t>
            </a:r>
          </a:p>
          <a:p>
            <a:r>
              <a:rPr lang="it-IT" sz="2800" dirty="0" err="1"/>
              <a:t>Traumatic</a:t>
            </a:r>
            <a:r>
              <a:rPr lang="it-IT" sz="2800" dirty="0"/>
              <a:t> “</a:t>
            </a:r>
            <a:r>
              <a:rPr lang="it-IT" sz="2800" dirty="0" err="1"/>
              <a:t>ethnic</a:t>
            </a:r>
            <a:r>
              <a:rPr lang="it-IT" sz="2800" dirty="0"/>
              <a:t> </a:t>
            </a:r>
            <a:r>
              <a:rPr lang="it-IT" sz="2800" dirty="0" err="1"/>
              <a:t>cleaning</a:t>
            </a:r>
            <a:r>
              <a:rPr lang="it-IT" sz="2800" dirty="0"/>
              <a:t>” (</a:t>
            </a:r>
            <a:r>
              <a:rPr lang="it-IT" sz="2800" i="1" dirty="0"/>
              <a:t>Foibe</a:t>
            </a:r>
            <a:r>
              <a:rPr lang="it-IT" sz="2800" dirty="0"/>
              <a:t>)</a:t>
            </a:r>
          </a:p>
          <a:p>
            <a:r>
              <a:rPr lang="it-IT" sz="2800" dirty="0" err="1"/>
              <a:t>Claims</a:t>
            </a:r>
            <a:r>
              <a:rPr lang="it-IT" sz="2800" dirty="0"/>
              <a:t> for the </a:t>
            </a:r>
            <a:r>
              <a:rPr lang="it-IT" sz="2800" dirty="0" err="1"/>
              <a:t>abandonment</a:t>
            </a:r>
            <a:r>
              <a:rPr lang="it-IT" sz="2800" dirty="0"/>
              <a:t> of </a:t>
            </a:r>
            <a:r>
              <a:rPr lang="it-IT" sz="2800" dirty="0" err="1"/>
              <a:t>land</a:t>
            </a:r>
            <a:r>
              <a:rPr lang="it-IT" sz="2800" dirty="0"/>
              <a:t> and </a:t>
            </a:r>
            <a:r>
              <a:rPr lang="it-IT" sz="2800" dirty="0" err="1"/>
              <a:t>properties</a:t>
            </a:r>
            <a:r>
              <a:rPr lang="it-IT" sz="2800" dirty="0"/>
              <a:t> </a:t>
            </a:r>
          </a:p>
          <a:p>
            <a:r>
              <a:rPr lang="it-IT" sz="2800" dirty="0" err="1"/>
              <a:t>Political</a:t>
            </a:r>
            <a:r>
              <a:rPr lang="it-IT" sz="2800" dirty="0"/>
              <a:t> patronage (</a:t>
            </a:r>
            <a:r>
              <a:rPr lang="it-IT" sz="2800" dirty="0" err="1"/>
              <a:t>Mediterranean</a:t>
            </a:r>
            <a:r>
              <a:rPr lang="it-IT" sz="2800" dirty="0"/>
              <a:t> </a:t>
            </a:r>
            <a:r>
              <a:rPr lang="it-IT" sz="2800" dirty="0" err="1"/>
              <a:t>anthropology</a:t>
            </a:r>
            <a:r>
              <a:rPr lang="it-IT" sz="2800" dirty="0"/>
              <a:t>)</a:t>
            </a:r>
          </a:p>
          <a:p>
            <a:r>
              <a:rPr lang="it-IT" sz="2800" dirty="0"/>
              <a:t>Memory and </a:t>
            </a:r>
            <a:r>
              <a:rPr lang="it-IT" sz="2800" dirty="0" err="1"/>
              <a:t>identity</a:t>
            </a:r>
            <a:r>
              <a:rPr lang="it-IT" sz="2800" dirty="0"/>
              <a:t> in relation to </a:t>
            </a:r>
            <a:r>
              <a:rPr lang="it-IT" sz="2800" dirty="0" err="1"/>
              <a:t>both</a:t>
            </a:r>
            <a:r>
              <a:rPr lang="it-IT" sz="2800" dirty="0"/>
              <a:t> </a:t>
            </a:r>
            <a:r>
              <a:rPr lang="it-IT" sz="2800" dirty="0" err="1"/>
              <a:t>political</a:t>
            </a:r>
            <a:r>
              <a:rPr lang="it-IT" sz="2800" dirty="0"/>
              <a:t> and </a:t>
            </a:r>
            <a:r>
              <a:rPr lang="it-IT" sz="2800" dirty="0" err="1"/>
              <a:t>symbolic</a:t>
            </a:r>
            <a:r>
              <a:rPr lang="it-IT" sz="2800" dirty="0"/>
              <a:t> </a:t>
            </a:r>
            <a:r>
              <a:rPr lang="it-IT" sz="2800" dirty="0" err="1"/>
              <a:t>boundaries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69203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Memory and </a:t>
            </a:r>
            <a:r>
              <a:rPr lang="it-IT" dirty="0" err="1"/>
              <a:t>history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The </a:t>
            </a:r>
            <a:r>
              <a:rPr lang="it-IT" dirty="0" err="1"/>
              <a:t>difference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real</a:t>
            </a:r>
            <a:r>
              <a:rPr lang="it-IT" dirty="0"/>
              <a:t> </a:t>
            </a:r>
            <a:r>
              <a:rPr lang="it-IT" dirty="0" err="1"/>
              <a:t>memory</a:t>
            </a:r>
            <a:r>
              <a:rPr lang="it-IT" dirty="0"/>
              <a:t> - social and </a:t>
            </a:r>
            <a:r>
              <a:rPr lang="it-IT" dirty="0" err="1"/>
              <a:t>unviolated</a:t>
            </a:r>
            <a:r>
              <a:rPr lang="it-IT" dirty="0"/>
              <a:t> - </a:t>
            </a:r>
            <a:r>
              <a:rPr lang="is-IS" dirty="0"/>
              <a:t>…. </a:t>
            </a:r>
            <a:r>
              <a:rPr lang="it-IT" dirty="0"/>
              <a:t>a</a:t>
            </a:r>
            <a:r>
              <a:rPr lang="is-IS" dirty="0"/>
              <a:t>nd history, which is how our forgetful modern societies, propelled </a:t>
            </a:r>
            <a:r>
              <a:rPr lang="is-IS"/>
              <a:t>by change, </a:t>
            </a:r>
            <a:r>
              <a:rPr lang="is-IS" dirty="0"/>
              <a:t>organize the past ... Memory is life.... </a:t>
            </a:r>
            <a:r>
              <a:rPr lang="it-IT" dirty="0"/>
              <a:t>H</a:t>
            </a:r>
            <a:r>
              <a:rPr lang="is-IS" dirty="0"/>
              <a:t>istory, on the other hand, is the reconstruction, always problematic and incomplete, </a:t>
            </a:r>
          </a:p>
          <a:p>
            <a:pPr marL="0" indent="0">
              <a:buNone/>
            </a:pPr>
            <a:r>
              <a:rPr lang="it-IT" dirty="0"/>
              <a:t>o</a:t>
            </a:r>
            <a:r>
              <a:rPr lang="is-IS" dirty="0"/>
              <a:t>f what is no longer. 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/>
              <a:t>					</a:t>
            </a:r>
            <a:r>
              <a:rPr lang="is-IS" sz="2800" dirty="0"/>
              <a:t>P. Nora, </a:t>
            </a:r>
            <a:r>
              <a:rPr lang="is-IS" sz="2800" i="1" dirty="0"/>
              <a:t>Between memory and history</a:t>
            </a:r>
            <a:r>
              <a:rPr lang="is-IS" sz="2800" dirty="0"/>
              <a:t>,</a:t>
            </a:r>
            <a:r>
              <a:rPr lang="is-IS" sz="2800" i="1" dirty="0"/>
              <a:t> </a:t>
            </a:r>
            <a:r>
              <a:rPr lang="is-IS" sz="2800" dirty="0"/>
              <a:t> 1989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1971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Divided</a:t>
            </a:r>
            <a:r>
              <a:rPr lang="it-IT" dirty="0"/>
              <a:t> </a:t>
            </a:r>
            <a:r>
              <a:rPr lang="it-IT" dirty="0" err="1"/>
              <a:t>memory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in </a:t>
            </a:r>
            <a:r>
              <a:rPr lang="it-IT" dirty="0" err="1"/>
              <a:t>urban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of Trieste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700386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it-IT" dirty="0" err="1"/>
              <a:t>Divided</a:t>
            </a:r>
            <a:r>
              <a:rPr lang="it-IT" dirty="0"/>
              <a:t>:  </a:t>
            </a:r>
            <a:r>
              <a:rPr lang="it-IT" dirty="0" err="1"/>
              <a:t>mutual</a:t>
            </a:r>
            <a:r>
              <a:rPr lang="it-IT" dirty="0"/>
              <a:t> </a:t>
            </a:r>
            <a:r>
              <a:rPr lang="it-IT" dirty="0" err="1"/>
              <a:t>recriminations</a:t>
            </a:r>
            <a:r>
              <a:rPr lang="it-IT" dirty="0"/>
              <a:t> and </a:t>
            </a:r>
            <a:r>
              <a:rPr lang="it-IT" dirty="0" err="1"/>
              <a:t>competing</a:t>
            </a:r>
            <a:r>
              <a:rPr lang="it-IT" dirty="0"/>
              <a:t>,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exclusive</a:t>
            </a:r>
            <a:r>
              <a:rPr lang="it-IT" dirty="0"/>
              <a:t> (</a:t>
            </a:r>
            <a:r>
              <a:rPr lang="it-IT" dirty="0" err="1"/>
              <a:t>Italy</a:t>
            </a:r>
            <a:r>
              <a:rPr lang="it-IT" dirty="0"/>
              <a:t>/</a:t>
            </a:r>
            <a:r>
              <a:rPr lang="it-IT" dirty="0" err="1"/>
              <a:t>Yugoslavia-Fascist</a:t>
            </a:r>
            <a:r>
              <a:rPr lang="it-IT" dirty="0"/>
              <a:t>/</a:t>
            </a:r>
            <a:r>
              <a:rPr lang="it-IT" dirty="0" err="1"/>
              <a:t>Communist</a:t>
            </a:r>
            <a:r>
              <a:rPr lang="it-IT" dirty="0"/>
              <a:t>)</a:t>
            </a:r>
          </a:p>
          <a:p>
            <a:r>
              <a:rPr lang="it-IT" dirty="0" err="1"/>
              <a:t>Operation</a:t>
            </a:r>
            <a:r>
              <a:rPr lang="it-IT" dirty="0"/>
              <a:t> of </a:t>
            </a:r>
            <a:r>
              <a:rPr lang="it-IT" dirty="0" err="1"/>
              <a:t>memory</a:t>
            </a:r>
            <a:r>
              <a:rPr lang="it-IT" dirty="0"/>
              <a:t>, </a:t>
            </a:r>
            <a:r>
              <a:rPr lang="it-IT" dirty="0" err="1"/>
              <a:t>rather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an “</a:t>
            </a:r>
            <a:r>
              <a:rPr lang="it-IT" dirty="0" err="1"/>
              <a:t>objective</a:t>
            </a:r>
            <a:r>
              <a:rPr lang="it-IT" dirty="0"/>
              <a:t>” </a:t>
            </a:r>
            <a:r>
              <a:rPr lang="it-IT" dirty="0" err="1"/>
              <a:t>history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Museum</a:t>
            </a:r>
            <a:r>
              <a:rPr lang="it-IT" dirty="0"/>
              <a:t> of </a:t>
            </a:r>
            <a:r>
              <a:rPr lang="it-IT" dirty="0" err="1"/>
              <a:t>Civilization</a:t>
            </a:r>
            <a:r>
              <a:rPr lang="it-IT" dirty="0"/>
              <a:t> of Fiume, Istria and </a:t>
            </a:r>
            <a:r>
              <a:rPr lang="it-IT" dirty="0" err="1"/>
              <a:t>Dalmatia</a:t>
            </a:r>
            <a:r>
              <a:rPr lang="it-IT" dirty="0"/>
              <a:t>, 2015</a:t>
            </a:r>
          </a:p>
          <a:p>
            <a:r>
              <a:rPr lang="it-IT" dirty="0"/>
              <a:t>A </a:t>
            </a:r>
            <a:r>
              <a:rPr lang="it-IT" dirty="0" err="1"/>
              <a:t>theatrical</a:t>
            </a:r>
            <a:r>
              <a:rPr lang="it-IT" dirty="0"/>
              <a:t> musical, Warehouse18 (S. </a:t>
            </a:r>
            <a:r>
              <a:rPr lang="it-IT" dirty="0" err="1"/>
              <a:t>Cristicchi</a:t>
            </a:r>
            <a:r>
              <a:rPr lang="it-IT" dirty="0"/>
              <a:t>)</a:t>
            </a:r>
          </a:p>
          <a:p>
            <a:r>
              <a:rPr lang="it-IT" dirty="0" err="1"/>
              <a:t>Sites</a:t>
            </a:r>
            <a:r>
              <a:rPr lang="it-IT" dirty="0"/>
              <a:t> of </a:t>
            </a:r>
            <a:r>
              <a:rPr lang="it-IT" dirty="0" err="1"/>
              <a:t>memory</a:t>
            </a:r>
            <a:r>
              <a:rPr lang="it-IT" dirty="0"/>
              <a:t> and </a:t>
            </a:r>
            <a:r>
              <a:rPr lang="it-IT" dirty="0" err="1"/>
              <a:t>celebration</a:t>
            </a:r>
            <a:r>
              <a:rPr lang="it-IT" dirty="0"/>
              <a:t> of trauma</a:t>
            </a:r>
          </a:p>
          <a:p>
            <a:r>
              <a:rPr lang="it-IT" dirty="0"/>
              <a:t>A fiction-movie (</a:t>
            </a:r>
            <a:r>
              <a:rPr lang="it-IT" dirty="0" err="1"/>
              <a:t>Red</a:t>
            </a:r>
            <a:r>
              <a:rPr lang="it-IT" dirty="0"/>
              <a:t> Land)</a:t>
            </a:r>
          </a:p>
        </p:txBody>
      </p:sp>
    </p:spTree>
    <p:extLst>
      <p:ext uri="{BB962C8B-B14F-4D97-AF65-F5344CB8AC3E}">
        <p14:creationId xmlns:p14="http://schemas.microsoft.com/office/powerpoint/2010/main" val="122196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xodus 1954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9472" y="0"/>
            <a:ext cx="5609687" cy="6825413"/>
          </a:xfrm>
          <a:prstGeom prst="rect">
            <a:avLst/>
          </a:prstGeom>
        </p:spPr>
      </p:pic>
      <p:pic>
        <p:nvPicPr>
          <p:cNvPr id="3" name="Immagine 2" descr="1945 annessioni  jugoslav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0"/>
            <a:ext cx="5739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7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so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"/>
            <a:ext cx="3657600" cy="3547872"/>
          </a:xfrm>
          <a:prstGeom prst="rect">
            <a:avLst/>
          </a:prstGeom>
        </p:spPr>
      </p:pic>
      <p:pic>
        <p:nvPicPr>
          <p:cNvPr id="3" name="Segnaposto contenuto 3" descr="05_padriciano5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96" r="-8396"/>
          <a:stretch>
            <a:fillRect/>
          </a:stretch>
        </p:blipFill>
        <p:spPr bwMode="auto">
          <a:xfrm>
            <a:off x="3733800" y="3832705"/>
            <a:ext cx="5672428" cy="302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48200" y="533400"/>
            <a:ext cx="28956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badi MT Condensed Light"/>
                <a:cs typeface="Abadi MT Condensed Light"/>
              </a:rPr>
              <a:t>Departure</a:t>
            </a:r>
            <a:endParaRPr lang="it-IT" sz="2800" dirty="0">
              <a:latin typeface="Abadi MT Condensed Light"/>
              <a:cs typeface="Abadi MT Condensed Light"/>
            </a:endParaRP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endParaRPr lang="it-IT" sz="2800" dirty="0">
              <a:latin typeface="Abadi MT Condensed Light"/>
              <a:cs typeface="Abadi MT Condensed Light"/>
            </a:endParaRPr>
          </a:p>
          <a:p>
            <a:r>
              <a:rPr lang="it-IT" sz="2800" dirty="0" err="1">
                <a:latin typeface="Abadi MT Condensed Light"/>
                <a:cs typeface="Abadi MT Condensed Light"/>
              </a:rPr>
              <a:t>Arrival</a:t>
            </a:r>
            <a:endParaRPr lang="it-IT" sz="28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8149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10143</TotalTime>
  <Words>1069</Words>
  <Application>Microsoft Macintosh PowerPoint</Application>
  <PresentationFormat>Presentazione su schermo (4:3)</PresentationFormat>
  <Paragraphs>156</Paragraphs>
  <Slides>60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66" baseType="lpstr">
      <vt:lpstr>ＭＳ Ｐゴシック</vt:lpstr>
      <vt:lpstr>Abadi MT Condensed Light</vt:lpstr>
      <vt:lpstr>Arial</vt:lpstr>
      <vt:lpstr>Verdana</vt:lpstr>
      <vt:lpstr>Wingdings</vt:lpstr>
      <vt:lpstr>Tema di Office</vt:lpstr>
      <vt:lpstr>Presentazione standard di PowerPoint</vt:lpstr>
      <vt:lpstr>Presentazione standard di PowerPoint</vt:lpstr>
      <vt:lpstr>Patrimonializzazione</vt:lpstr>
      <vt:lpstr>Museo etnografico</vt:lpstr>
      <vt:lpstr>Conflicts, memory &amp; identity</vt:lpstr>
      <vt:lpstr>Istrian exodus 1943-57</vt:lpstr>
      <vt:lpstr>Divided memory  in urban space of Trieste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Catholic Mass in Silos</vt:lpstr>
      <vt:lpstr>After Silos: camps in karst plateau near the border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Trieste 2015  The museum of civilization of Istria, Dalmatia and Fiume (Rijeka)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Amnesty, memory … and then?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2013: Musical by Simone Cristicchi  </vt:lpstr>
      <vt:lpstr>Inside the hole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Memory complex</vt:lpstr>
      <vt:lpstr>Memory and history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ALTIN ROBERTA</cp:lastModifiedBy>
  <cp:revision>407</cp:revision>
  <cp:lastPrinted>2010-11-23T10:48:48Z</cp:lastPrinted>
  <dcterms:created xsi:type="dcterms:W3CDTF">2010-11-23T10:35:28Z</dcterms:created>
  <dcterms:modified xsi:type="dcterms:W3CDTF">2022-11-29T15:54:38Z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