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52"/>
  </p:notesMasterIdLst>
  <p:sldIdLst>
    <p:sldId id="256" r:id="rId2"/>
    <p:sldId id="269" r:id="rId3"/>
    <p:sldId id="331" r:id="rId4"/>
    <p:sldId id="334" r:id="rId5"/>
    <p:sldId id="332" r:id="rId6"/>
    <p:sldId id="333" r:id="rId7"/>
    <p:sldId id="273" r:id="rId8"/>
    <p:sldId id="335" r:id="rId9"/>
    <p:sldId id="272" r:id="rId10"/>
    <p:sldId id="274" r:id="rId11"/>
    <p:sldId id="279" r:id="rId12"/>
    <p:sldId id="281" r:id="rId13"/>
    <p:sldId id="342" r:id="rId14"/>
    <p:sldId id="340" r:id="rId15"/>
    <p:sldId id="358" r:id="rId16"/>
    <p:sldId id="360" r:id="rId17"/>
    <p:sldId id="359" r:id="rId18"/>
    <p:sldId id="282" r:id="rId19"/>
    <p:sldId id="283" r:id="rId20"/>
    <p:sldId id="345" r:id="rId21"/>
    <p:sldId id="347" r:id="rId22"/>
    <p:sldId id="287" r:id="rId23"/>
    <p:sldId id="288" r:id="rId24"/>
    <p:sldId id="257" r:id="rId25"/>
    <p:sldId id="258" r:id="rId26"/>
    <p:sldId id="365" r:id="rId27"/>
    <p:sldId id="363" r:id="rId28"/>
    <p:sldId id="330" r:id="rId29"/>
    <p:sldId id="289" r:id="rId30"/>
    <p:sldId id="290" r:id="rId31"/>
    <p:sldId id="291" r:id="rId32"/>
    <p:sldId id="293" r:id="rId33"/>
    <p:sldId id="292" r:id="rId34"/>
    <p:sldId id="306" r:id="rId35"/>
    <p:sldId id="343" r:id="rId36"/>
    <p:sldId id="294" r:id="rId37"/>
    <p:sldId id="344" r:id="rId38"/>
    <p:sldId id="297" r:id="rId39"/>
    <p:sldId id="298" r:id="rId40"/>
    <p:sldId id="337" r:id="rId41"/>
    <p:sldId id="300" r:id="rId42"/>
    <p:sldId id="349" r:id="rId43"/>
    <p:sldId id="307" r:id="rId44"/>
    <p:sldId id="353" r:id="rId45"/>
    <p:sldId id="338" r:id="rId46"/>
    <p:sldId id="339" r:id="rId47"/>
    <p:sldId id="354" r:id="rId48"/>
    <p:sldId id="308" r:id="rId49"/>
    <p:sldId id="350" r:id="rId50"/>
    <p:sldId id="259" r:id="rId51"/>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68"/>
    <p:restoredTop sz="94674"/>
  </p:normalViewPr>
  <p:slideViewPr>
    <p:cSldViewPr snapToGrid="0" snapToObjects="1">
      <p:cViewPr varScale="1">
        <p:scale>
          <a:sx n="129" d="100"/>
          <a:sy n="129" d="100"/>
        </p:scale>
        <p:origin x="12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30/11/22</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D615AE-27E9-A046-80C5-9478F3C4A7AF}"/>
              </a:ext>
            </a:extLst>
          </p:cNvPr>
          <p:cNvSpPr>
            <a:spLocks noGrp="1" noChangeArrowheads="1"/>
          </p:cNvSpPr>
          <p:nvPr>
            <p:ph type="sldNum"/>
          </p:nvPr>
        </p:nvSpPr>
        <p:spPr>
          <a:ln/>
        </p:spPr>
        <p:txBody>
          <a:bodyPr/>
          <a:lstStyle/>
          <a:p>
            <a:fld id="{B5A3CBD5-A33A-7241-A5D0-12BBE591C9DC}" type="slidenum">
              <a:rPr lang="it-IT" altLang="it-IT"/>
              <a:pPr/>
              <a:t>24</a:t>
            </a:fld>
            <a:endParaRPr lang="it-IT" altLang="it-IT"/>
          </a:p>
        </p:txBody>
      </p:sp>
      <p:sp>
        <p:nvSpPr>
          <p:cNvPr id="13313" name="Text Box 1">
            <a:extLst>
              <a:ext uri="{FF2B5EF4-FFF2-40B4-BE49-F238E27FC236}">
                <a16:creationId xmlns:a16="http://schemas.microsoft.com/office/drawing/2014/main" id="{DA8155A3-1EA3-214A-8693-59B2243852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a:extLst>
              <a:ext uri="{FF2B5EF4-FFF2-40B4-BE49-F238E27FC236}">
                <a16:creationId xmlns:a16="http://schemas.microsoft.com/office/drawing/2014/main" id="{03B9548C-930B-3E45-AB3F-897608CF5E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317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94BD42-BDC7-334C-B76A-0641B71F54D1}"/>
              </a:ext>
            </a:extLst>
          </p:cNvPr>
          <p:cNvSpPr>
            <a:spLocks noGrp="1" noChangeArrowheads="1"/>
          </p:cNvSpPr>
          <p:nvPr>
            <p:ph type="sldNum"/>
          </p:nvPr>
        </p:nvSpPr>
        <p:spPr>
          <a:ln/>
        </p:spPr>
        <p:txBody>
          <a:bodyPr/>
          <a:lstStyle/>
          <a:p>
            <a:fld id="{E7F37B79-93EB-8E42-9C02-2469EEB5712E}" type="slidenum">
              <a:rPr lang="it-IT" altLang="it-IT"/>
              <a:pPr/>
              <a:t>25</a:t>
            </a:fld>
            <a:endParaRPr lang="it-IT" altLang="it-IT"/>
          </a:p>
        </p:txBody>
      </p:sp>
      <p:sp>
        <p:nvSpPr>
          <p:cNvPr id="14337" name="Text Box 1">
            <a:extLst>
              <a:ext uri="{FF2B5EF4-FFF2-40B4-BE49-F238E27FC236}">
                <a16:creationId xmlns:a16="http://schemas.microsoft.com/office/drawing/2014/main" id="{CE72012B-E6D4-A941-8D55-5759A34A0FD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3F725738-A1F4-4E40-84B5-6502BB21304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7428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542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076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363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935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19161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EBFFF3D5-D64E-44B1-97EF-FAF9D2203D93}"/>
              </a:ext>
            </a:extLst>
          </p:cNvPr>
          <p:cNvSpPr>
            <a:spLocks noGrp="1" noChangeArrowheads="1"/>
          </p:cNvSpPr>
          <p:nvPr>
            <p:ph type="sldNum"/>
          </p:nvPr>
        </p:nvSpPr>
        <p:spPr>
          <a:ln/>
        </p:spPr>
        <p:txBody>
          <a:bodyPr/>
          <a:lstStyle/>
          <a:p>
            <a:fld id="{CD77624B-2063-43C6-A473-60009F8216BC}" type="slidenum">
              <a:rPr lang="it-IT" altLang="it-IT"/>
              <a:pPr/>
              <a:t>34</a:t>
            </a:fld>
            <a:endParaRPr lang="it-IT" altLang="it-IT"/>
          </a:p>
        </p:txBody>
      </p:sp>
      <p:sp>
        <p:nvSpPr>
          <p:cNvPr id="98305" name="Rectangle 1">
            <a:extLst>
              <a:ext uri="{FF2B5EF4-FFF2-40B4-BE49-F238E27FC236}">
                <a16:creationId xmlns:a16="http://schemas.microsoft.com/office/drawing/2014/main" id="{4A08C471-29FA-4522-80BC-745DCDE6FD7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838A6ABE-891C-455A-90B2-E52E47547D82}"/>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215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48</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49</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CB0A117-1FF7-354F-94E6-7B6E50F046E2}"/>
              </a:ext>
            </a:extLst>
          </p:cNvPr>
          <p:cNvSpPr>
            <a:spLocks noGrp="1" noChangeArrowheads="1"/>
          </p:cNvSpPr>
          <p:nvPr>
            <p:ph type="sldNum"/>
          </p:nvPr>
        </p:nvSpPr>
        <p:spPr>
          <a:ln/>
        </p:spPr>
        <p:txBody>
          <a:bodyPr/>
          <a:lstStyle/>
          <a:p>
            <a:fld id="{2F696658-54B3-F344-88BF-A27890D8CD56}" type="slidenum">
              <a:rPr lang="it-IT" altLang="it-IT"/>
              <a:pPr/>
              <a:t>50</a:t>
            </a:fld>
            <a:endParaRPr lang="it-IT" altLang="it-IT"/>
          </a:p>
        </p:txBody>
      </p:sp>
      <p:sp>
        <p:nvSpPr>
          <p:cNvPr id="35841" name="Text Box 1">
            <a:extLst>
              <a:ext uri="{FF2B5EF4-FFF2-40B4-BE49-F238E27FC236}">
                <a16:creationId xmlns:a16="http://schemas.microsoft.com/office/drawing/2014/main" id="{120BC066-ED0A-4D41-AA0D-685248A1BB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5484380D-AABC-F642-A2E5-9B9B96864457}"/>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2932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5578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172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30/11/22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30/11/22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30/11/22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71060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30/11/22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30/11/22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30/11/22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30/11/22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30/11/22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30/11/22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30/11/22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30/11/22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30/11/22</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 LOBO FRONTALE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778020" y="1025915"/>
            <a:ext cx="7869023" cy="5586883"/>
          </a:xfrm>
          <a:ln/>
        </p:spPr>
        <p:txBody>
          <a:bodyPr vert="horz" lIns="61235" tIns="31842" rIns="61235" bIns="31842" rtlCol="0">
            <a:normAutofit/>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movimenti corporei e specificamente, dei Globi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Oculari (AREE MOTRICI e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-linguaggio (AREA di BROCA per l’ articolazione del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546087" y="954813"/>
            <a:ext cx="8597913" cy="5406012"/>
          </a:xfrm>
          <a:ln/>
        </p:spPr>
        <p:txBody>
          <a:bodyPr vert="horz" lIns="61235" tIns="31842" rIns="61235" bIns="31842" rtlCol="0">
            <a:normAutofit/>
          </a:bodyPr>
          <a:lstStyle/>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b="1" dirty="0">
                <a:latin typeface="Comic Sans MS" panose="030F0902030302020204" pitchFamily="66" charset="0"/>
              </a:rPr>
              <a:t>CIRCONVOLUZIONE PARIETALE ASCENDENTE, dove risiede l’ AREA SOMATOSENSITIVA PRIMARIA </a:t>
            </a:r>
            <a:r>
              <a:rPr lang="it-IT" altLang="it-IT" sz="2300" dirty="0">
                <a:latin typeface="Comic Sans MS" panose="030F0902030302020204" pitchFamily="66" charset="0"/>
              </a:rPr>
              <a:t>per la percezione della SENSIBILITA’ GENERALE (tatto, temperatura, dolore, propriocezione cosciente).</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300" dirty="0">
              <a:latin typeface="Comic Sans MS" panose="030F0902030302020204" pitchFamily="66" charset="0"/>
            </a:endParaRP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b="1" dirty="0">
                <a:latin typeface="Comic Sans MS" panose="030F0902030302020204" pitchFamily="66" charset="0"/>
              </a:rPr>
              <a:t>CIRCONVOLUZIONE PARIETALE SUPERIORE</a:t>
            </a:r>
            <a:r>
              <a:rPr lang="it-IT" altLang="it-IT" sz="2300"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dirty="0">
                <a:latin typeface="Comic Sans MS" panose="030F0902030302020204" pitchFamily="66" charset="0"/>
              </a:rPr>
              <a:t> </a:t>
            </a: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b="1" dirty="0">
                <a:latin typeface="Comic Sans MS" panose="030F0902030302020204" pitchFamily="66" charset="0"/>
              </a:rPr>
              <a:t>CIRCONVOLUZIONE PARIETALE INFERIORE</a:t>
            </a:r>
            <a:r>
              <a:rPr lang="it-IT" altLang="it-IT" sz="2300" dirty="0">
                <a:latin typeface="Comic Sans MS" panose="030F0902030302020204" pitchFamily="66" charset="0"/>
              </a:rPr>
              <a:t> per</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dirty="0">
                <a:latin typeface="Comic Sans MS" panose="030F0902030302020204" pitchFamily="66" charset="0"/>
              </a:rPr>
              <a:t>   la percezione del linguaggio, pensiero matematico,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dirty="0">
                <a:latin typeface="Comic Sans MS" panose="030F0902030302020204" pitchFamily="66" charset="0"/>
              </a:rPr>
              <a:t>   percezione visivo-spaziale ( in risposta alla domanda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dirty="0">
                <a:latin typeface="Comic Sans MS" panose="030F0902030302020204" pitchFamily="66" charset="0"/>
              </a:rPr>
              <a:t>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16212032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60993" y="0"/>
            <a:ext cx="7886700"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LOBI FRONTALE e PARIETALE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SOMATOTOPIA</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800141" y="1325563"/>
            <a:ext cx="8075504" cy="4890774"/>
          </a:xfrm>
        </p:spPr>
        <p:txBody>
          <a:bodyPr/>
          <a:lstStyle/>
          <a:p>
            <a:pPr marL="0" indent="0">
              <a:buNone/>
            </a:pPr>
            <a:r>
              <a:rPr lang="it-IT" dirty="0">
                <a:latin typeface="Chalkboard SE" panose="03050602040202020205" pitchFamily="66" charset="77"/>
              </a:rPr>
              <a:t>Come si è visto, il LOBO FRONTALE è coinvolto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3921110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1948810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0406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5626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17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83183"/>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1162878"/>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530971" y="563099"/>
            <a:ext cx="8334734" cy="5974080"/>
          </a:xfrm>
        </p:spPr>
        <p:txBody>
          <a:bodyPr>
            <a:normAutofit/>
          </a:bodyPr>
          <a:lstStyle/>
          <a:p>
            <a:pPr marL="0" indent="0">
              <a:buNone/>
            </a:pPr>
            <a:r>
              <a:rPr lang="it-IT" sz="2400" b="1" dirty="0">
                <a:latin typeface="Chalkduster" panose="03050602040202020205" pitchFamily="66" charset="77"/>
              </a:rPr>
              <a:t>Nel Telencefalo, la Sostanza Grigia si organizza secondo 2 diverse modalità:</a:t>
            </a:r>
          </a:p>
          <a:p>
            <a:pPr marL="0" indent="0">
              <a:buNone/>
            </a:pPr>
            <a:endParaRPr lang="it-IT" sz="2400" b="1" dirty="0">
              <a:latin typeface="Chalkduster" panose="03050602040202020205" pitchFamily="66" charset="77"/>
            </a:endParaRPr>
          </a:p>
          <a:p>
            <a:pPr>
              <a:buFontTx/>
              <a:buChar char="-"/>
            </a:pPr>
            <a:r>
              <a:rPr lang="it-IT" sz="2400" b="1" dirty="0">
                <a:latin typeface="Chalkduster" panose="03050602040202020205" pitchFamily="66" charset="77"/>
              </a:rPr>
              <a:t>CORTECCIA TELENCEFALICA (o CEREBRALE detta anche  «PALLIO»), che riveste la Superficie Esterna del Telencefalo, penetrando nelle scissure e nei solchi e garantendo, così, una rilevante estensione spaziale;</a:t>
            </a:r>
          </a:p>
          <a:p>
            <a:pPr>
              <a:buFontTx/>
              <a:buChar char="-"/>
            </a:pPr>
            <a:r>
              <a:rPr lang="it-IT" sz="2400" b="1" dirty="0">
                <a:latin typeface="Chalkduster" panose="03050602040202020205" pitchFamily="66" charset="77"/>
              </a:rPr>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90434" y="300467"/>
            <a:ext cx="9143999" cy="777682"/>
          </a:xfrm>
          <a:ln/>
        </p:spPr>
        <p:txBody>
          <a:bodyPr vert="horz" lIns="61235" tIns="31842" rIns="61235" bIns="31842" rtlCol="0" anchor="ctr">
            <a:normAutofit fontScale="90000"/>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600" b="1" dirty="0">
                <a:latin typeface="Gurmukhi MN" panose="02020600050405020304" pitchFamily="18" charset="0"/>
                <a:cs typeface="Gurmukhi MN" panose="02020600050405020304" pitchFamily="18" charset="0"/>
              </a:rPr>
              <a:t>AREE CORTICALI DI BRODMANN</a:t>
            </a:r>
            <a:br>
              <a:rPr lang="it-IT" altLang="it-IT" sz="2449" dirty="0"/>
            </a:br>
            <a:endParaRPr lang="it-IT" altLang="it-IT" sz="2449" dirty="0"/>
          </a:p>
        </p:txBody>
      </p:sp>
      <p:sp>
        <p:nvSpPr>
          <p:cNvPr id="37890" name="Rectangle 2"/>
          <p:cNvSpPr>
            <a:spLocks noGrp="1" noChangeArrowheads="1"/>
          </p:cNvSpPr>
          <p:nvPr>
            <p:ph idx="1"/>
          </p:nvPr>
        </p:nvSpPr>
        <p:spPr>
          <a:xfrm>
            <a:off x="783770" y="1314696"/>
            <a:ext cx="7757328" cy="5365819"/>
          </a:xfrm>
          <a:ln/>
        </p:spPr>
        <p:txBody>
          <a:bodyPr vert="horz" lIns="61235" tIns="31842" rIns="61235" bIns="31842" rtlCol="0">
            <a:normAutofit/>
          </a:bodyPr>
          <a:lstStyle/>
          <a:p>
            <a:pPr indent="-220338" algn="just">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t>		</a:t>
            </a:r>
            <a:r>
              <a:rPr lang="it-IT" altLang="it-IT" b="1" dirty="0">
                <a:latin typeface="Comic Sans MS" panose="030F0902030302020204" pitchFamily="66" charset="0"/>
              </a:rPr>
              <a:t>La mappa corticale di più largo uso è quella di </a:t>
            </a:r>
            <a:r>
              <a:rPr lang="it-IT" altLang="it-IT" b="1" dirty="0" err="1">
                <a:latin typeface="Comic Sans MS" panose="030F0902030302020204" pitchFamily="66" charset="0"/>
              </a:rPr>
              <a:t>Brodmann</a:t>
            </a:r>
            <a:r>
              <a:rPr lang="it-IT" altLang="it-IT" b="1" dirty="0">
                <a:latin typeface="Comic Sans MS" panose="030F0902030302020204" pitchFamily="66" charset="0"/>
              </a:rPr>
              <a:t>, che ha diviso la corteccia telencefalica della Specie Umana in 47 aree sulla base di differenze «</a:t>
            </a:r>
            <a:r>
              <a:rPr lang="it-IT" altLang="it-IT" b="1" dirty="0" err="1">
                <a:latin typeface="Comic Sans MS" panose="030F0902030302020204" pitchFamily="66" charset="0"/>
              </a:rPr>
              <a:t>citoarchitettoniche</a:t>
            </a:r>
            <a:r>
              <a:rPr lang="it-IT" altLang="it-IT" b="1" dirty="0">
                <a:latin typeface="Comic Sans MS" panose="030F0902030302020204" pitchFamily="66" charset="0"/>
              </a:rPr>
              <a:t>» (dimensioni e forma dei neuroni, spessore della corteccia) </a:t>
            </a: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0009953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1E99542-463E-FD40-869F-33962A56E5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1" y="100484"/>
            <a:ext cx="9153832" cy="6541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0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A78774D-46D7-E446-B450-4B71FD60DC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9" y="80387"/>
            <a:ext cx="9104714" cy="6561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7872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EF4A0B-D29C-2D42-9E38-8E2FE9045D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942879" cy="3219189"/>
          </a:xfrm>
          <a:prstGeom prst="rect">
            <a:avLst/>
          </a:prstGeom>
        </p:spPr>
      </p:pic>
      <p:pic>
        <p:nvPicPr>
          <p:cNvPr id="3" name="Immagine 2">
            <a:extLst>
              <a:ext uri="{FF2B5EF4-FFF2-40B4-BE49-F238E27FC236}">
                <a16:creationId xmlns:a16="http://schemas.microsoft.com/office/drawing/2014/main" id="{E24C8253-7CA8-5C4C-9FD3-8C9B9BADE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9048" y="3056351"/>
            <a:ext cx="5434953" cy="3801650"/>
          </a:xfrm>
          <a:prstGeom prst="rect">
            <a:avLst/>
          </a:prstGeom>
        </p:spPr>
      </p:pic>
      <p:sp>
        <p:nvSpPr>
          <p:cNvPr id="4" name="CasellaDiTesto 3">
            <a:extLst>
              <a:ext uri="{FF2B5EF4-FFF2-40B4-BE49-F238E27FC236}">
                <a16:creationId xmlns:a16="http://schemas.microsoft.com/office/drawing/2014/main" id="{6762EB5A-66FA-4F41-9722-5294724E1C99}"/>
              </a:ext>
            </a:extLst>
          </p:cNvPr>
          <p:cNvSpPr txBox="1"/>
          <p:nvPr/>
        </p:nvSpPr>
        <p:spPr>
          <a:xfrm>
            <a:off x="4797469" y="338203"/>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Laterale</a:t>
            </a:r>
          </a:p>
        </p:txBody>
      </p:sp>
      <p:sp>
        <p:nvSpPr>
          <p:cNvPr id="5" name="CasellaDiTesto 4">
            <a:extLst>
              <a:ext uri="{FF2B5EF4-FFF2-40B4-BE49-F238E27FC236}">
                <a16:creationId xmlns:a16="http://schemas.microsoft.com/office/drawing/2014/main" id="{937ED318-D8C1-C641-8A9F-8A62450699FB}"/>
              </a:ext>
            </a:extLst>
          </p:cNvPr>
          <p:cNvSpPr txBox="1"/>
          <p:nvPr/>
        </p:nvSpPr>
        <p:spPr>
          <a:xfrm>
            <a:off x="139873" y="3725707"/>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Mediale</a:t>
            </a:r>
          </a:p>
        </p:txBody>
      </p:sp>
    </p:spTree>
    <p:extLst>
      <p:ext uri="{BB962C8B-B14F-4D97-AF65-F5344CB8AC3E}">
        <p14:creationId xmlns:p14="http://schemas.microsoft.com/office/powerpoint/2010/main" val="1953971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7447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7BC329A-2162-42F3-A37E-787DEF212FD2}"/>
              </a:ext>
            </a:extLst>
          </p:cNvPr>
          <p:cNvSpPr>
            <a:spLocks noGrp="1"/>
          </p:cNvSpPr>
          <p:nvPr>
            <p:ph type="ctrTitle"/>
          </p:nvPr>
        </p:nvSpPr>
        <p:spPr>
          <a:xfrm>
            <a:off x="1509923" y="1910209"/>
            <a:ext cx="6124157" cy="1790828"/>
          </a:xfrm>
        </p:spPr>
        <p:txBody>
          <a:bodyPr>
            <a:noAutofit/>
          </a:bodyPr>
          <a:lstStyle/>
          <a:p>
            <a:r>
              <a:rPr lang="it-IT" sz="3200" b="1" dirty="0">
                <a:latin typeface="Gurmukhi MN" panose="02020600050405020304" pitchFamily="18" charset="0"/>
                <a:cs typeface="Gurmukhi MN" panose="02020600050405020304" pitchFamily="18" charset="0"/>
              </a:rPr>
              <a:t>Cenni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CITOARCHITETTONICA</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TELENCEFALICA</a:t>
            </a:r>
          </a:p>
        </p:txBody>
      </p:sp>
      <p:sp>
        <p:nvSpPr>
          <p:cNvPr id="5" name="Sottotitolo 4">
            <a:extLst>
              <a:ext uri="{FF2B5EF4-FFF2-40B4-BE49-F238E27FC236}">
                <a16:creationId xmlns:a16="http://schemas.microsoft.com/office/drawing/2014/main" id="{89E2A581-6CF9-4AA5-890B-B20882B328DE}"/>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671306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91465" y="1942225"/>
            <a:ext cx="6761070" cy="856530"/>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latin typeface="Arial Black" panose="020B0A04020102020204" pitchFamily="34" charset="0"/>
              </a:rPr>
              <a:t>STRUTTURA DELLA </a:t>
            </a:r>
            <a:br>
              <a:rPr lang="it-IT" altLang="it-IT" sz="2449" dirty="0">
                <a:solidFill>
                  <a:srgbClr val="FFFFFF"/>
                </a:solidFill>
                <a:latin typeface="Arial Black" panose="020B0A04020102020204" pitchFamily="34" charset="0"/>
              </a:rPr>
            </a:br>
            <a:r>
              <a:rPr lang="it-IT" altLang="it-IT" sz="2449" dirty="0">
                <a:solidFill>
                  <a:srgbClr val="FFFFFF"/>
                </a:solidFill>
                <a:latin typeface="Arial Black" panose="020B0A04020102020204" pitchFamily="34" charset="0"/>
              </a:rPr>
              <a:t>CORTECCIA TELENCEFALICA</a:t>
            </a: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endParaRPr lang="it-IT" altLang="it-IT" sz="2449" dirty="0">
              <a:solidFill>
                <a:srgbClr val="FFFFFF"/>
              </a:solidFill>
              <a:latin typeface="Arial Black" panose="020B0A04020102020204" pitchFamily="34" charset="0"/>
            </a:endParaRPr>
          </a:p>
        </p:txBody>
      </p:sp>
      <p:sp>
        <p:nvSpPr>
          <p:cNvPr id="39938" name="Rectangle 2"/>
          <p:cNvSpPr>
            <a:spLocks noGrp="1" noChangeArrowheads="1"/>
          </p:cNvSpPr>
          <p:nvPr>
            <p:ph idx="1"/>
          </p:nvPr>
        </p:nvSpPr>
        <p:spPr>
          <a:xfrm>
            <a:off x="260165" y="502635"/>
            <a:ext cx="8675113" cy="6008915"/>
          </a:xfrm>
          <a:ln/>
        </p:spPr>
        <p:txBody>
          <a:bodyPr vert="horz" lIns="61235" tIns="31842" rIns="61235" bIns="31842" rtlCol="0">
            <a:normAutofit/>
          </a:bodyPr>
          <a:lstStyle/>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1905" dirty="0"/>
              <a:t> </a:t>
            </a:r>
            <a:r>
              <a:rPr lang="it-IT" altLang="it-IT" sz="2400" b="1" dirty="0">
                <a:latin typeface="Chalkboard SE" panose="03050602040202020205" pitchFamily="66" charset="77"/>
              </a:rPr>
              <a:t>Si possono considerare due modalità organizzative della morfologia corticale telencefalica:</a:t>
            </a:r>
          </a:p>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4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00" b="1" dirty="0">
                <a:latin typeface="Chalkboard SE" panose="03050602040202020205" pitchFamily="66" charset="77"/>
              </a:rPr>
              <a:t>ORGANIZZAZIONE LAMINARE: in strati cellulari, in analogia a quanto visto per il Cervelletto, ma con gli strati non omogeneamente rappresentati, per cui è necessario considerare anche una</a:t>
            </a:r>
          </a:p>
          <a:p>
            <a:pPr marL="17660" indent="0">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4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00" b="1" dirty="0">
                <a:latin typeface="Chalkboard SE" panose="03050602040202020205" pitchFamily="66" charset="77"/>
              </a:rPr>
              <a:t>ORGANIZZAZIONE COLONNARE, mediante la quale si evidenziano zone di corteccia con una specifica caratteristica per ciascuno strato considerato (ad es., la prevalenza di uno strato, oppure la carenza di uno strato, ad identificare specifiche caratteristiche morfo-funzionali)</a:t>
            </a:r>
          </a:p>
        </p:txBody>
      </p:sp>
    </p:spTree>
    <p:extLst>
      <p:ext uri="{BB962C8B-B14F-4D97-AF65-F5344CB8AC3E}">
        <p14:creationId xmlns:p14="http://schemas.microsoft.com/office/powerpoint/2010/main" val="512076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49" y="-79513"/>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49" y="944217"/>
            <a:ext cx="7971341" cy="5635487"/>
          </a:xfrm>
        </p:spPr>
        <p:txBody>
          <a:bodyPr>
            <a:normAutofit/>
          </a:bodyPr>
          <a:lstStyle/>
          <a:p>
            <a:pPr marL="0" indent="0">
              <a:buNone/>
            </a:pPr>
            <a:r>
              <a:rPr lang="it-IT" sz="2300" b="1" dirty="0">
                <a:latin typeface="Comic Sans MS" panose="030F0902030302020204" pitchFamily="66" charset="0"/>
              </a:rPr>
              <a:t>Il Telencefalo ha una forma ovoidale ed è localizzato nella Cavità del Neurocranio.</a:t>
            </a:r>
          </a:p>
          <a:p>
            <a:pPr marL="0" indent="0">
              <a:buNone/>
            </a:pPr>
            <a:r>
              <a:rPr lang="it-IT" sz="23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300" b="1" dirty="0">
                <a:latin typeface="Comic Sans MS" panose="030F0902030302020204" pitchFamily="66" charset="0"/>
              </a:rPr>
              <a:t>SCISSURE, le Insolcature più profonde;</a:t>
            </a:r>
          </a:p>
          <a:p>
            <a:pPr>
              <a:buFontTx/>
              <a:buChar char="-"/>
            </a:pPr>
            <a:r>
              <a:rPr lang="it-IT" sz="2300" b="1" dirty="0">
                <a:latin typeface="Comic Sans MS" panose="030F0902030302020204" pitchFamily="66" charset="0"/>
              </a:rPr>
              <a:t>SOLCHI, le Insolcature meno profonde.</a:t>
            </a:r>
          </a:p>
          <a:p>
            <a:pPr marL="0" indent="0">
              <a:buNone/>
            </a:pPr>
            <a:r>
              <a:rPr lang="it-IT" sz="2300" b="1" dirty="0">
                <a:latin typeface="Comic Sans MS" panose="030F0902030302020204" pitchFamily="66" charset="0"/>
              </a:rPr>
              <a:t>Tra le SCISSURE si ricordino:</a:t>
            </a:r>
          </a:p>
          <a:p>
            <a:pPr marL="0" indent="0">
              <a:buNone/>
            </a:pPr>
            <a:r>
              <a:rPr lang="it-IT" sz="2300" b="1" dirty="0">
                <a:latin typeface="Comic Sans MS" panose="030F0902030302020204" pitchFamily="66" charset="0"/>
              </a:rPr>
              <a:t>-SCISSURA SAGITTALE o MEDIANA</a:t>
            </a:r>
          </a:p>
          <a:p>
            <a:pPr>
              <a:buFontTx/>
              <a:buChar char="-"/>
            </a:pPr>
            <a:r>
              <a:rPr lang="it-IT" sz="2300" b="1" dirty="0">
                <a:latin typeface="Comic Sans MS" panose="030F0902030302020204" pitchFamily="66" charset="0"/>
              </a:rPr>
              <a:t>SCISSURA CENTRALE (o di Rolando)</a:t>
            </a:r>
          </a:p>
          <a:p>
            <a:pPr>
              <a:buFontTx/>
              <a:buChar char="-"/>
            </a:pPr>
            <a:r>
              <a:rPr lang="it-IT" sz="2300" b="1" dirty="0">
                <a:latin typeface="Comic Sans MS" panose="030F0902030302020204" pitchFamily="66" charset="0"/>
              </a:rPr>
              <a:t>SCISSURA LATERALE (o di Silvio)</a:t>
            </a:r>
          </a:p>
          <a:p>
            <a:pPr>
              <a:buFontTx/>
              <a:buChar char="-"/>
            </a:pPr>
            <a:r>
              <a:rPr lang="it-IT" sz="2300" b="1" dirty="0">
                <a:latin typeface="Comic Sans MS" panose="030F0902030302020204" pitchFamily="66" charset="0"/>
              </a:rPr>
              <a:t>SCISSURA PARIETO-OCCIPITALE</a:t>
            </a:r>
          </a:p>
          <a:p>
            <a:pPr>
              <a:buFontTx/>
              <a:buChar char="-"/>
            </a:pPr>
            <a:r>
              <a:rPr lang="it-IT" sz="23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142642" y="148629"/>
            <a:ext cx="6858720"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ORGANIZZAZIONE LAMINARE</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(strati cellulari)</a:t>
            </a:r>
          </a:p>
        </p:txBody>
      </p:sp>
      <p:sp>
        <p:nvSpPr>
          <p:cNvPr id="40962" name="Rectangle 2"/>
          <p:cNvSpPr>
            <a:spLocks noGrp="1" noChangeArrowheads="1"/>
          </p:cNvSpPr>
          <p:nvPr>
            <p:ph idx="1"/>
          </p:nvPr>
        </p:nvSpPr>
        <p:spPr>
          <a:xfrm>
            <a:off x="429569" y="1293222"/>
            <a:ext cx="8436135" cy="5395964"/>
          </a:xfrm>
          <a:ln/>
        </p:spPr>
        <p:txBody>
          <a:bodyPr vert="horz" lIns="61235" tIns="31842" rIns="61235" bIns="31842" rtlCol="0">
            <a:normAutofit/>
          </a:bodyPr>
          <a:lstStyle/>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400" b="1" dirty="0"/>
              <a:t>Secondo tale organizzazione, si distinguono: </a:t>
            </a:r>
          </a:p>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2500" b="1" dirty="0"/>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500" b="1" dirty="0">
                <a:latin typeface="Comic Sans MS" panose="030F0902030302020204" pitchFamily="66" charset="0"/>
              </a:rPr>
              <a:t>PALEOCORTEX dell’ </a:t>
            </a:r>
            <a:r>
              <a:rPr lang="it-IT" altLang="it-IT" sz="2500" b="1" dirty="0" err="1">
                <a:latin typeface="Comic Sans MS" panose="030F0902030302020204" pitchFamily="66" charset="0"/>
              </a:rPr>
              <a:t>Uncus</a:t>
            </a:r>
            <a:r>
              <a:rPr lang="it-IT" altLang="it-IT" sz="2500" b="1" dirty="0">
                <a:latin typeface="Comic Sans MS" panose="030F0902030302020204" pitchFamily="66" charset="0"/>
              </a:rPr>
              <a:t> nel lobo temporale (correlata all’olfatto) e l’ARCHICORTEX dell’ Ippocampo (struttura correlata alla memoria): sono porzioni della corteccia filogeneticamente più antiche, la presentano una struttura con un minor numero di strati</a:t>
            </a:r>
          </a:p>
          <a:p>
            <a:pPr marL="228979" indent="-221418">
              <a:lnSpc>
                <a:spcPct val="80000"/>
              </a:lnSpc>
              <a:spcBef>
                <a:spcPts val="476"/>
              </a:spcBef>
              <a:buClr>
                <a:schemeClr val="tx1"/>
              </a:buClr>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2500" b="1" dirty="0">
              <a:latin typeface="Comic Sans MS" panose="030F0902030302020204" pitchFamily="66" charset="0"/>
            </a:endParaRPr>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500" b="1" dirty="0">
                <a:latin typeface="Comic Sans MS" panose="030F0902030302020204" pitchFamily="66" charset="0"/>
              </a:rPr>
              <a:t>6 strati cellulari sono riconoscibili nella NEOCORTEX che si trova nella quasi totalità (95%) della corteccia telencefalica.</a:t>
            </a:r>
          </a:p>
        </p:txBody>
      </p:sp>
    </p:spTree>
    <p:extLst>
      <p:ext uri="{BB962C8B-B14F-4D97-AF65-F5344CB8AC3E}">
        <p14:creationId xmlns:p14="http://schemas.microsoft.com/office/powerpoint/2010/main" val="322063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90304"/>
            <a:ext cx="9073662" cy="893254"/>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TIPOLOGIE ORGANIZZATIVE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DELLA CORTECCIA TELENCEFALICA</a:t>
            </a:r>
          </a:p>
        </p:txBody>
      </p:sp>
      <p:sp>
        <p:nvSpPr>
          <p:cNvPr id="41986" name="Rectangle 2"/>
          <p:cNvSpPr>
            <a:spLocks noGrp="1" noChangeArrowheads="1"/>
          </p:cNvSpPr>
          <p:nvPr>
            <p:ph idx="1"/>
          </p:nvPr>
        </p:nvSpPr>
        <p:spPr>
          <a:xfrm>
            <a:off x="1047321" y="1225790"/>
            <a:ext cx="7599722" cy="5436158"/>
          </a:xfrm>
          <a:ln/>
        </p:spPr>
        <p:txBody>
          <a:bodyPr vert="horz" lIns="61235" tIns="31842" rIns="61235" bIns="31842" rtlCol="0">
            <a:normAutofit/>
          </a:bodyPr>
          <a:lstStyle/>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u="sng" dirty="0">
                <a:latin typeface="Comic Sans MS" panose="030F0902030302020204" pitchFamily="66" charset="0"/>
              </a:rPr>
              <a:t>ISOCORTEX (= NEOCORTEX</a:t>
            </a:r>
            <a:r>
              <a:rPr lang="it-IT" altLang="it-IT" b="1" dirty="0">
                <a:latin typeface="Comic Sans MS" panose="030F0902030302020204" pitchFamily="66" charset="0"/>
              </a:rPr>
              <a:t>)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6 strati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95 %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b="1" dirty="0">
              <a:latin typeface="Comic Sans MS" panose="030F0902030302020204" pitchFamily="66" charset="0"/>
            </a:endParaRPr>
          </a:p>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u="sng" dirty="0">
                <a:latin typeface="Comic Sans MS" panose="030F0902030302020204" pitchFamily="66" charset="0"/>
              </a:rPr>
              <a:t>ALLOCORTEX</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numero inferiore di strati (fino a 5)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5%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(olfatto, memoria)</a:t>
            </a:r>
          </a:p>
        </p:txBody>
      </p:sp>
    </p:spTree>
    <p:extLst>
      <p:ext uri="{BB962C8B-B14F-4D97-AF65-F5344CB8AC3E}">
        <p14:creationId xmlns:p14="http://schemas.microsoft.com/office/powerpoint/2010/main" val="2088773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10532" y="102508"/>
            <a:ext cx="9033468" cy="560579"/>
          </a:xfrm>
          <a:ln/>
        </p:spPr>
        <p:txBody>
          <a:bodyPr vert="horz" lIns="61235" tIns="31842" rIns="61235" bIns="31842" rtlCol="0" anchor="ctr">
            <a:noAutofit/>
          </a:bodyPr>
          <a:lstStyle/>
          <a:p>
            <a:pPr algn="just">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STRATI DELLA ISOCORTEX (NEOCORTEX)</a:t>
            </a:r>
          </a:p>
        </p:txBody>
      </p:sp>
      <p:sp>
        <p:nvSpPr>
          <p:cNvPr id="44034" name="Rectangle 2"/>
          <p:cNvSpPr>
            <a:spLocks noGrp="1" noChangeArrowheads="1"/>
          </p:cNvSpPr>
          <p:nvPr>
            <p:ph idx="1"/>
          </p:nvPr>
        </p:nvSpPr>
        <p:spPr>
          <a:xfrm>
            <a:off x="426719" y="764688"/>
            <a:ext cx="8168641" cy="5331312"/>
          </a:xfrm>
          <a:ln w="38100">
            <a:noFill/>
          </a:ln>
        </p:spPr>
        <p:txBody>
          <a:bodyPr vert="horz" lIns="61235" tIns="31842" rIns="61235" bIns="31842" rtlCol="0">
            <a:noAutofit/>
          </a:bodyPr>
          <a:lstStyle/>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 STRATO MOLECOLARE contiene le branche dendritiche dei neuroni piramidali.</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 STRATO GRANULARE ESTERNO contiene piccole cellule piramidali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III. STRATO PIRAMIDALE ESTERNO contiene cellule piramidali di misura media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IV.	STRATO GRANULARE INTERNO contiene cellule stellate che ricevono afferenze dai nuclei talamici. Le cellule stellate sono particolarmente numerose nella corteccia </a:t>
            </a:r>
            <a:r>
              <a:rPr lang="it-IT" altLang="it-IT" sz="1800" b="1" dirty="0" err="1">
                <a:latin typeface="Chalkboard SE" panose="03050602040202020205" pitchFamily="66" charset="77"/>
              </a:rPr>
              <a:t>somatosensitiva</a:t>
            </a:r>
            <a:r>
              <a:rPr lang="it-IT" altLang="it-IT" sz="1800" b="1" dirty="0">
                <a:latin typeface="Chalkboard SE" panose="03050602040202020205" pitchFamily="66" charset="77"/>
              </a:rPr>
              <a:t> primaria, visiva primaria e uditiva primaria. Queste aree vengono definite cortecce granulari.</a:t>
            </a:r>
          </a:p>
          <a:p>
            <a:pPr marL="0" indent="0">
              <a:lnSpc>
                <a:spcPct val="80000"/>
              </a:lnSpc>
              <a:spcBef>
                <a:spcPts val="272"/>
              </a:spcBef>
              <a:buClr>
                <a:schemeClr val="tx1"/>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 STRATO PIRAMIDALE INTERNO contiene grandi cellule piramidali che proiettano allo striato, al tronco dell'encefalo e al midollo spinale.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VI	. STRATO POLIMORFO (DELLE CELLULE FUSIFORMI  di MARTINOTTI) contiene cellule piramidali modificate che proiettano al talamo.</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solidFill>
                <a:srgbClr val="FFFFFF"/>
              </a:solidFill>
            </a:endParaRPr>
          </a:p>
        </p:txBody>
      </p:sp>
      <p:sp>
        <p:nvSpPr>
          <p:cNvPr id="2" name="Rettangolo 1">
            <a:extLst>
              <a:ext uri="{FF2B5EF4-FFF2-40B4-BE49-F238E27FC236}">
                <a16:creationId xmlns:a16="http://schemas.microsoft.com/office/drawing/2014/main" id="{5482AAED-166B-0A43-B626-CB37E3A23E6C}"/>
              </a:ext>
            </a:extLst>
          </p:cNvPr>
          <p:cNvSpPr/>
          <p:nvPr/>
        </p:nvSpPr>
        <p:spPr>
          <a:xfrm>
            <a:off x="629920" y="2926080"/>
            <a:ext cx="743712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B34D0BE5-2AF7-474E-90EF-89D431946D01}"/>
              </a:ext>
            </a:extLst>
          </p:cNvPr>
          <p:cNvSpPr/>
          <p:nvPr/>
        </p:nvSpPr>
        <p:spPr>
          <a:xfrm>
            <a:off x="629920" y="4297680"/>
            <a:ext cx="7772400" cy="6299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357EDA9-40BB-6143-A4C6-36D0A5053F6D}"/>
              </a:ext>
            </a:extLst>
          </p:cNvPr>
          <p:cNvSpPr/>
          <p:nvPr/>
        </p:nvSpPr>
        <p:spPr>
          <a:xfrm>
            <a:off x="629920" y="663087"/>
            <a:ext cx="7680960" cy="6780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1410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1165064" y="2039015"/>
            <a:ext cx="6826560" cy="396173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7889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2F1D5EB-FA9D-49AF-BE09-B74598EAFFF9}"/>
              </a:ext>
            </a:extLst>
          </p:cNvPr>
          <p:cNvSpPr>
            <a:spLocks noGrp="1" noChangeArrowheads="1"/>
          </p:cNvSpPr>
          <p:nvPr>
            <p:ph type="title"/>
          </p:nvPr>
        </p:nvSpPr>
        <p:spPr>
          <a:xfrm>
            <a:off x="157122" y="2174024"/>
            <a:ext cx="2582400" cy="2296591"/>
          </a:xfrm>
          <a:ln/>
        </p:spPr>
        <p:txBody>
          <a:bodyPr>
            <a:noAutofit/>
          </a:bodyPr>
          <a:lstStyle/>
          <a:p>
            <a:pPr>
              <a:tabLst>
                <a:tab pos="0"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r>
              <a:rPr lang="it-IT" altLang="it-IT" sz="2200" dirty="0">
                <a:latin typeface="Comic Sans MS" panose="030F0902030302020204" pitchFamily="66" charset="0"/>
              </a:rPr>
              <a:t>L’ organizzazione colonnare giustifica le differenze nelle caratteristiche morfologiche dei vari strati dell’ Organizzazione Laminare: a titolo di esempio, la PREVALENZA del V Strato nella Corteccia dell’ Area Motrice Primaria, contrapposta alla prevalenza del IV Strato nell’ Area </a:t>
            </a:r>
            <a:r>
              <a:rPr lang="it-IT" altLang="it-IT" sz="2200" dirty="0" err="1">
                <a:latin typeface="Comic Sans MS" panose="030F0902030302020204" pitchFamily="66" charset="0"/>
              </a:rPr>
              <a:t>SomatoSensitiva</a:t>
            </a:r>
            <a:r>
              <a:rPr lang="it-IT" altLang="it-IT" sz="2200" dirty="0">
                <a:latin typeface="Comic Sans MS" panose="030F0902030302020204" pitchFamily="66" charset="0"/>
              </a:rPr>
              <a:t> Primaria</a:t>
            </a:r>
          </a:p>
        </p:txBody>
      </p:sp>
      <p:sp>
        <p:nvSpPr>
          <p:cNvPr id="38914" name="Rectangle 2">
            <a:extLst>
              <a:ext uri="{FF2B5EF4-FFF2-40B4-BE49-F238E27FC236}">
                <a16:creationId xmlns:a16="http://schemas.microsoft.com/office/drawing/2014/main" id="{A94DBA80-703E-4AEC-B962-D7AFAAB43508}"/>
              </a:ext>
            </a:extLst>
          </p:cNvPr>
          <p:cNvSpPr>
            <a:spLocks noGrp="1" noChangeArrowheads="1"/>
          </p:cNvSpPr>
          <p:nvPr>
            <p:ph idx="1"/>
          </p:nvPr>
        </p:nvSpPr>
        <p:spPr>
          <a:xfrm>
            <a:off x="1369219" y="2057402"/>
            <a:ext cx="6405563" cy="3374231"/>
          </a:xfrm>
          <a:ln/>
        </p:spPr>
        <p:txBody>
          <a:bodyPr/>
          <a:lstStyle/>
          <a:p>
            <a:pPr indent="-246450">
              <a:spcBef>
                <a:spcPts val="375"/>
              </a:spcBef>
              <a:buSzPct val="80000"/>
              <a:tabLst>
                <a:tab pos="257166"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endParaRPr lang="it-IT" altLang="it-IT" sz="1500" dirty="0"/>
          </a:p>
        </p:txBody>
      </p:sp>
      <p:pic>
        <p:nvPicPr>
          <p:cNvPr id="4" name="Picture 1">
            <a:extLst>
              <a:ext uri="{FF2B5EF4-FFF2-40B4-BE49-F238E27FC236}">
                <a16:creationId xmlns:a16="http://schemas.microsoft.com/office/drawing/2014/main" id="{191E3219-7F43-4BBC-A377-0F0B05E10B5B}"/>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739522" y="0"/>
            <a:ext cx="6404478" cy="664464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5219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248478"/>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761287" y="751398"/>
            <a:ext cx="7905635" cy="5669280"/>
          </a:xfrm>
        </p:spPr>
        <p:txBody>
          <a:bodyPr>
            <a:normAutofit/>
          </a:bodyPr>
          <a:lstStyle/>
          <a:p>
            <a:pPr marL="0" indent="0">
              <a:buNone/>
            </a:pPr>
            <a:r>
              <a:rPr lang="it-IT" sz="2600"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Vari esempi si possono considerare: SOLTANTO nell’ Emisfero Sinistro sono presenti il CENTRO DEL LINGUAGGIO PARLATO di </a:t>
            </a:r>
            <a:r>
              <a:rPr lang="it-IT" sz="2600" b="1" dirty="0" err="1">
                <a:latin typeface="Comic Sans MS" panose="030F0902030302020204" pitchFamily="66" charset="0"/>
              </a:rPr>
              <a:t>Broca</a:t>
            </a:r>
            <a:r>
              <a:rPr lang="it-IT" sz="2600" b="1" dirty="0">
                <a:latin typeface="Comic Sans MS" panose="030F0902030302020204" pitchFamily="66" charset="0"/>
              </a:rPr>
              <a:t> (nel Lobo Frontale) ed il CENTRO INTERPRETATIVO GENERALE (Linguaggio e Calcolo Matematico, nel Lobo Parietale al limite col Lobo Temporale).</a:t>
            </a:r>
          </a:p>
        </p:txBody>
      </p:sp>
    </p:spTree>
    <p:extLst>
      <p:ext uri="{BB962C8B-B14F-4D97-AF65-F5344CB8AC3E}">
        <p14:creationId xmlns:p14="http://schemas.microsoft.com/office/powerpoint/2010/main" val="3664302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cstate="screen">
            <a:lum contrast="12000"/>
            <a:extLst>
              <a:ext uri="{28A0092B-C50C-407E-A947-70E740481C1C}">
                <a14:useLocalDpi xmlns:a14="http://schemas.microsoft.com/office/drawing/2010/main"/>
              </a:ext>
            </a:extLst>
          </a:blip>
          <a:srcRect/>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30480" y="36023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426720" y="783756"/>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chemeClr val="tx1"/>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82563"/>
            <a:ext cx="9144000" cy="6492875"/>
          </a:xfrm>
          <a:prstGeom prst="rect">
            <a:avLst/>
          </a:prstGeom>
          <a:noFill/>
          <a:ln>
            <a:noFill/>
          </a:ln>
        </p:spPr>
      </p:pic>
    </p:spTree>
    <p:extLst>
      <p:ext uri="{BB962C8B-B14F-4D97-AF65-F5344CB8AC3E}">
        <p14:creationId xmlns:p14="http://schemas.microsoft.com/office/powerpoint/2010/main" val="3238008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3200" b="1" dirty="0">
                <a:latin typeface="Gurmukhi MN" panose="02020600050405020304" pitchFamily="18" charset="0"/>
                <a:cs typeface="Gurmukhi MN" panose="02020600050405020304" pitchFamily="18" charset="0"/>
              </a:rPr>
              <a:t>ALTRE FORMAZIONI DI SOSTANZA GRIGIA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691567" y="872802"/>
            <a:ext cx="8362982" cy="5875867"/>
          </a:xfrm>
        </p:spPr>
        <p:txBody>
          <a:bodyPr>
            <a:normAutofit/>
          </a:bodyPr>
          <a:lstStyle/>
          <a:p>
            <a:r>
              <a:rPr lang="it-IT" sz="2200" b="1" dirty="0">
                <a:latin typeface="Copperplate Gothic Bold" panose="020E0705020206020404" pitchFamily="34" charset="77"/>
              </a:rPr>
              <a:t>Oltre alla corteccia, esistono ulteriori formazioni di SOSTANZA GRIGIA, che sono localizzate nella profondità della sostanza bianca, in analogia ai nuclei profondi del cervelletto.</a:t>
            </a:r>
          </a:p>
          <a:p>
            <a:endParaRPr lang="it-IT" sz="2200" b="1" dirty="0">
              <a:latin typeface="Copperplate Gothic Bold" panose="020E0705020206020404" pitchFamily="34" charset="77"/>
            </a:endParaRPr>
          </a:p>
          <a:p>
            <a:r>
              <a:rPr lang="it-IT" sz="2200" b="1" dirty="0">
                <a:latin typeface="Copperplate Gothic Bold" panose="020E0705020206020404" pitchFamily="34" charset="77"/>
              </a:rPr>
              <a:t>Alcuni di questi si trovano nel cosiddetto PROENCEFALO BASALE, topograficamente localizzati tra Lobo Frontale e Lobo Temporale.</a:t>
            </a:r>
          </a:p>
          <a:p>
            <a:endParaRPr lang="it-IT" sz="2200" b="1" dirty="0">
              <a:latin typeface="Copperplate Gothic Bold" panose="020E0705020206020404" pitchFamily="34" charset="77"/>
            </a:endParaRPr>
          </a:p>
          <a:p>
            <a:r>
              <a:rPr lang="it-IT" sz="22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128889"/>
            <a:ext cx="8066763" cy="5469467"/>
          </a:xfrm>
        </p:spPr>
        <p:txBody>
          <a:bodyPr>
            <a:normAutofit lnSpcReduction="10000"/>
          </a:bodyPr>
          <a:lstStyle/>
          <a:p>
            <a:pPr marL="0" indent="0">
              <a:buNone/>
            </a:pPr>
            <a:r>
              <a:rPr lang="it-IT" sz="2600" b="1" dirty="0">
                <a:latin typeface="Comic Sans MS" panose="030F0902030302020204" pitchFamily="66" charset="0"/>
              </a:rPr>
              <a:t>Si trovano nel PROENCEFALO BASALE (inteso come porzioni </a:t>
            </a:r>
            <a:r>
              <a:rPr lang="it-IT" sz="2600" b="1" dirty="0" err="1">
                <a:latin typeface="Comic Sans MS" panose="030F0902030302020204" pitchFamily="66" charset="0"/>
              </a:rPr>
              <a:t>antero</a:t>
            </a:r>
            <a:r>
              <a:rPr lang="it-IT" sz="2600" b="1" dirty="0">
                <a:latin typeface="Comic Sans MS" panose="030F0902030302020204" pitchFamily="66" charset="0"/>
              </a:rPr>
              <a:t>-inferiori dei Lobi Frontale e Temporale).</a:t>
            </a:r>
          </a:p>
          <a:p>
            <a:pPr marL="0" indent="0">
              <a:buNone/>
            </a:pPr>
            <a:r>
              <a:rPr lang="it-IT" sz="2600" b="1" dirty="0">
                <a:latin typeface="Comic Sans MS" panose="030F0902030302020204" pitchFamily="66" charset="0"/>
              </a:rPr>
              <a:t>Contribuiscono a costituire il cosiddetto SISTEMA LIMBICO, coinvolto nelle seguenti modalità funzionali:</a:t>
            </a: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6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6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13566" y="1128889"/>
            <a:ext cx="8116867" cy="5469467"/>
          </a:xfrm>
        </p:spPr>
        <p:txBody>
          <a:bodyPr>
            <a:normAutofit fontScale="92500" lnSpcReduction="10000"/>
          </a:bodyPr>
          <a:lstStyle/>
          <a:p>
            <a:pPr marL="0" indent="0">
              <a:buNone/>
            </a:pPr>
            <a:r>
              <a:rPr lang="it-IT" sz="2600" b="1" dirty="0">
                <a:latin typeface="Comic Sans MS" panose="030F0902030302020204" pitchFamily="66" charset="0"/>
              </a:rPr>
              <a:t>Vi si possono descrivere:</a:t>
            </a:r>
          </a:p>
          <a:p>
            <a:pPr marL="0" indent="0">
              <a:buNone/>
            </a:pPr>
            <a:endParaRPr lang="it-IT" sz="2600" b="1" dirty="0">
              <a:latin typeface="Comic Sans MS" panose="030F0902030302020204" pitchFamily="66" charset="0"/>
            </a:endParaRPr>
          </a:p>
          <a:p>
            <a:pPr>
              <a:buFontTx/>
              <a:buChar char="-"/>
            </a:pPr>
            <a:r>
              <a:rPr lang="it-IT" sz="2600" b="1" dirty="0">
                <a:latin typeface="Comic Sans MS" panose="030F0902030302020204" pitchFamily="66" charset="0"/>
              </a:rPr>
              <a:t>NUCLEO SETTALE DI MEYNERT</a:t>
            </a:r>
          </a:p>
          <a:p>
            <a:pPr>
              <a:buFontTx/>
              <a:buChar char="-"/>
            </a:pPr>
            <a:r>
              <a:rPr lang="it-IT" sz="2600" b="1" dirty="0">
                <a:latin typeface="Comic Sans MS" panose="030F0902030302020204" pitchFamily="66" charset="0"/>
              </a:rPr>
              <a:t>IPPOCAMPO</a:t>
            </a:r>
          </a:p>
          <a:p>
            <a:pPr>
              <a:buFontTx/>
              <a:buChar char="-"/>
            </a:pPr>
            <a:r>
              <a:rPr lang="it-IT" sz="2600" b="1" dirty="0">
                <a:latin typeface="Comic Sans MS" panose="030F0902030302020204" pitchFamily="66" charset="0"/>
              </a:rPr>
              <a:t>AMIGDALA</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Queste strutture sono in stretto rapporto morfo-funzionale con formazioni coinvolte nella Sensibilità Specifica Olfattiva. Inoltre, un rapporto molto prossimo si ha con la Corteccia della CIRCONVOLUZIONE (o GIRO) del CINGOLO, localizzata immediatamente al di sopra del Corpo Calloso.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49" y="-178904"/>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481795" y="874644"/>
            <a:ext cx="8359313" cy="5635487"/>
          </a:xfrm>
        </p:spPr>
        <p:txBody>
          <a:bodyPr>
            <a:normAutofit/>
          </a:bodyPr>
          <a:lstStyle/>
          <a:p>
            <a:pPr marL="0" indent="0">
              <a:buNone/>
            </a:pPr>
            <a:r>
              <a:rPr lang="it-IT" sz="23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3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300" b="1" dirty="0">
                <a:latin typeface="Chalkboard SE" panose="03050602040202020205" pitchFamily="66" charset="77"/>
              </a:rPr>
              <a:t>Nella profondità della Scissura Laterale, si localizza il LOBO dell’ INSULA.</a:t>
            </a:r>
          </a:p>
          <a:p>
            <a:pPr marL="0" indent="0">
              <a:buNone/>
            </a:pPr>
            <a:r>
              <a:rPr lang="it-IT" sz="2300" b="1" dirty="0">
                <a:latin typeface="Chalkboard SE" panose="03050602040202020205" pitchFamily="66" charset="77"/>
              </a:rPr>
              <a:t>La SCISSURA PARIETO-OCCIPITALE separa il Lobo Parietale dal LOBO OCCIPITALE.</a:t>
            </a:r>
          </a:p>
          <a:p>
            <a:pPr marL="0" indent="0">
              <a:buNone/>
            </a:pPr>
            <a:r>
              <a:rPr lang="it-IT" sz="23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25D87FB-3AD3-024C-AA84-8A1E5A6E8DD2}"/>
              </a:ext>
            </a:extLst>
          </p:cNvPr>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7110" y="0"/>
            <a:ext cx="9145588"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a:extLst>
              <a:ext uri="{FF2B5EF4-FFF2-40B4-BE49-F238E27FC236}">
                <a16:creationId xmlns:a16="http://schemas.microsoft.com/office/drawing/2014/main" id="{6ECF9AE7-B027-A543-82C4-13C8A742DCCF}"/>
              </a:ext>
            </a:extLst>
          </p:cNvPr>
          <p:cNvSpPr>
            <a:spLocks noChangeShapeType="1"/>
          </p:cNvSpPr>
          <p:nvPr/>
        </p:nvSpPr>
        <p:spPr bwMode="auto">
          <a:xfrm>
            <a:off x="250825" y="3789363"/>
            <a:ext cx="8137525" cy="1587"/>
          </a:xfrm>
          <a:prstGeom prst="line">
            <a:avLst/>
          </a:prstGeom>
          <a:noFill/>
          <a:ln w="76320">
            <a:solidFill>
              <a:srgbClr val="0101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1" name="Line 3">
            <a:extLst>
              <a:ext uri="{FF2B5EF4-FFF2-40B4-BE49-F238E27FC236}">
                <a16:creationId xmlns:a16="http://schemas.microsoft.com/office/drawing/2014/main" id="{6489AA27-4BCF-AD4C-AFAB-3A03B6814637}"/>
              </a:ext>
            </a:extLst>
          </p:cNvPr>
          <p:cNvSpPr>
            <a:spLocks noChangeShapeType="1"/>
          </p:cNvSpPr>
          <p:nvPr/>
        </p:nvSpPr>
        <p:spPr bwMode="auto">
          <a:xfrm>
            <a:off x="250825" y="5229225"/>
            <a:ext cx="7993063" cy="1588"/>
          </a:xfrm>
          <a:prstGeom prst="line">
            <a:avLst/>
          </a:prstGeom>
          <a:noFill/>
          <a:ln w="76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a:extLst>
              <a:ext uri="{FF2B5EF4-FFF2-40B4-BE49-F238E27FC236}">
                <a16:creationId xmlns:a16="http://schemas.microsoft.com/office/drawing/2014/main" id="{BA166E59-66B8-C646-AA31-29AA8A27C739}"/>
              </a:ext>
            </a:extLst>
          </p:cNvPr>
          <p:cNvSpPr txBox="1">
            <a:spLocks noChangeArrowheads="1"/>
          </p:cNvSpPr>
          <p:nvPr/>
        </p:nvSpPr>
        <p:spPr bwMode="auto">
          <a:xfrm>
            <a:off x="250825" y="2565400"/>
            <a:ext cx="302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SOTTOCORTICALI</a:t>
            </a:r>
          </a:p>
        </p:txBody>
      </p:sp>
      <p:sp>
        <p:nvSpPr>
          <p:cNvPr id="7173" name="Text Box 5">
            <a:extLst>
              <a:ext uri="{FF2B5EF4-FFF2-40B4-BE49-F238E27FC236}">
                <a16:creationId xmlns:a16="http://schemas.microsoft.com/office/drawing/2014/main" id="{70CE3565-AA24-6843-9F67-39EDF38A3307}"/>
              </a:ext>
            </a:extLst>
          </p:cNvPr>
          <p:cNvSpPr txBox="1">
            <a:spLocks noChangeArrowheads="1"/>
          </p:cNvSpPr>
          <p:nvPr/>
        </p:nvSpPr>
        <p:spPr bwMode="auto">
          <a:xfrm>
            <a:off x="250825" y="1125538"/>
            <a:ext cx="27352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400" b="1">
                <a:solidFill>
                  <a:srgbClr val="FF0000"/>
                </a:solidFill>
                <a:latin typeface="Arial Black" panose="020B0604020202020204" pitchFamily="34" charset="0"/>
              </a:rPr>
              <a:t>AREE CORTICALI</a:t>
            </a:r>
          </a:p>
        </p:txBody>
      </p:sp>
      <p:sp>
        <p:nvSpPr>
          <p:cNvPr id="7174" name="Text Box 6">
            <a:extLst>
              <a:ext uri="{FF2B5EF4-FFF2-40B4-BE49-F238E27FC236}">
                <a16:creationId xmlns:a16="http://schemas.microsoft.com/office/drawing/2014/main" id="{296AD0E9-02D9-BB44-9AF5-754FCBF04903}"/>
              </a:ext>
            </a:extLst>
          </p:cNvPr>
          <p:cNvSpPr txBox="1">
            <a:spLocks noChangeArrowheads="1"/>
          </p:cNvSpPr>
          <p:nvPr/>
        </p:nvSpPr>
        <p:spPr bwMode="auto">
          <a:xfrm>
            <a:off x="179388" y="4076700"/>
            <a:ext cx="273526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DIENCEFALICHE</a:t>
            </a:r>
          </a:p>
        </p:txBody>
      </p:sp>
      <p:sp>
        <p:nvSpPr>
          <p:cNvPr id="7175" name="Text Box 7">
            <a:extLst>
              <a:ext uri="{FF2B5EF4-FFF2-40B4-BE49-F238E27FC236}">
                <a16:creationId xmlns:a16="http://schemas.microsoft.com/office/drawing/2014/main" id="{3ED61338-A8D7-CA44-A2E4-A11EA16D8A77}"/>
              </a:ext>
            </a:extLst>
          </p:cNvPr>
          <p:cNvSpPr txBox="1">
            <a:spLocks noChangeArrowheads="1"/>
          </p:cNvSpPr>
          <p:nvPr/>
        </p:nvSpPr>
        <p:spPr bwMode="auto">
          <a:xfrm>
            <a:off x="179388" y="5300663"/>
            <a:ext cx="30241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000" b="1">
                <a:solidFill>
                  <a:srgbClr val="FF0000"/>
                </a:solidFill>
                <a:latin typeface="Arial Black" panose="020B0604020202020204" pitchFamily="34" charset="0"/>
              </a:rPr>
              <a:t>STRUTTURE MESENCEFALICHE</a:t>
            </a:r>
          </a:p>
        </p:txBody>
      </p:sp>
      <p:sp>
        <p:nvSpPr>
          <p:cNvPr id="7176" name="Line 8">
            <a:extLst>
              <a:ext uri="{FF2B5EF4-FFF2-40B4-BE49-F238E27FC236}">
                <a16:creationId xmlns:a16="http://schemas.microsoft.com/office/drawing/2014/main" id="{3442214F-107B-DE42-9896-8D2026DCA332}"/>
              </a:ext>
            </a:extLst>
          </p:cNvPr>
          <p:cNvSpPr>
            <a:spLocks noChangeShapeType="1"/>
          </p:cNvSpPr>
          <p:nvPr/>
        </p:nvSpPr>
        <p:spPr bwMode="auto">
          <a:xfrm>
            <a:off x="4716463" y="2636838"/>
            <a:ext cx="3095625" cy="1587"/>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7" name="Line 9">
            <a:extLst>
              <a:ext uri="{FF2B5EF4-FFF2-40B4-BE49-F238E27FC236}">
                <a16:creationId xmlns:a16="http://schemas.microsoft.com/office/drawing/2014/main" id="{AE2DDED0-7238-504D-8B05-B72C8B4DB66B}"/>
              </a:ext>
            </a:extLst>
          </p:cNvPr>
          <p:cNvSpPr>
            <a:spLocks noChangeShapeType="1"/>
          </p:cNvSpPr>
          <p:nvPr/>
        </p:nvSpPr>
        <p:spPr bwMode="auto">
          <a:xfrm>
            <a:off x="4462463" y="2636838"/>
            <a:ext cx="3095625" cy="1587"/>
          </a:xfrm>
          <a:prstGeom prst="line">
            <a:avLst/>
          </a:prstGeom>
          <a:noFill/>
          <a:ln w="38160">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8" name="Line 10">
            <a:extLst>
              <a:ext uri="{FF2B5EF4-FFF2-40B4-BE49-F238E27FC236}">
                <a16:creationId xmlns:a16="http://schemas.microsoft.com/office/drawing/2014/main" id="{F6DFD06A-DC5A-3540-8060-B77767D5CCE6}"/>
              </a:ext>
            </a:extLst>
          </p:cNvPr>
          <p:cNvSpPr>
            <a:spLocks noChangeShapeType="1"/>
          </p:cNvSpPr>
          <p:nvPr/>
        </p:nvSpPr>
        <p:spPr bwMode="auto">
          <a:xfrm>
            <a:off x="4356100" y="3213100"/>
            <a:ext cx="3240088" cy="1588"/>
          </a:xfrm>
          <a:prstGeom prst="line">
            <a:avLst/>
          </a:prstGeom>
          <a:noFill/>
          <a:ln w="38160">
            <a:solidFill>
              <a:srgbClr val="FF99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9" name="Line 11">
            <a:extLst>
              <a:ext uri="{FF2B5EF4-FFF2-40B4-BE49-F238E27FC236}">
                <a16:creationId xmlns:a16="http://schemas.microsoft.com/office/drawing/2014/main" id="{CF10FD41-7AAC-3043-93BC-4832C4FAB416}"/>
              </a:ext>
            </a:extLst>
          </p:cNvPr>
          <p:cNvSpPr>
            <a:spLocks noChangeShapeType="1"/>
          </p:cNvSpPr>
          <p:nvPr/>
        </p:nvSpPr>
        <p:spPr bwMode="auto">
          <a:xfrm flipH="1">
            <a:off x="4351338" y="4437063"/>
            <a:ext cx="3321050" cy="1587"/>
          </a:xfrm>
          <a:prstGeom prst="line">
            <a:avLst/>
          </a:prstGeom>
          <a:noFill/>
          <a:ln w="38160">
            <a:solidFill>
              <a:srgbClr val="66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0" name="Line 12">
            <a:extLst>
              <a:ext uri="{FF2B5EF4-FFF2-40B4-BE49-F238E27FC236}">
                <a16:creationId xmlns:a16="http://schemas.microsoft.com/office/drawing/2014/main" id="{863B4271-7163-6242-9802-51FF1FC15A12}"/>
              </a:ext>
            </a:extLst>
          </p:cNvPr>
          <p:cNvSpPr>
            <a:spLocks noChangeShapeType="1"/>
          </p:cNvSpPr>
          <p:nvPr/>
        </p:nvSpPr>
        <p:spPr bwMode="auto">
          <a:xfrm flipH="1">
            <a:off x="4279900" y="5013325"/>
            <a:ext cx="3321050" cy="1588"/>
          </a:xfrm>
          <a:prstGeom prst="line">
            <a:avLst/>
          </a:prstGeom>
          <a:noFill/>
          <a:ln w="28440">
            <a:solidFill>
              <a:srgbClr val="33CC33"/>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1" name="Line 13">
            <a:extLst>
              <a:ext uri="{FF2B5EF4-FFF2-40B4-BE49-F238E27FC236}">
                <a16:creationId xmlns:a16="http://schemas.microsoft.com/office/drawing/2014/main" id="{5699E1D0-DA9D-6A4A-B368-19D3CEEA0D71}"/>
              </a:ext>
            </a:extLst>
          </p:cNvPr>
          <p:cNvSpPr>
            <a:spLocks noChangeShapeType="1"/>
          </p:cNvSpPr>
          <p:nvPr/>
        </p:nvSpPr>
        <p:spPr bwMode="auto">
          <a:xfrm>
            <a:off x="323850" y="1989138"/>
            <a:ext cx="8424863" cy="71437"/>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arrotondato 1">
            <a:extLst>
              <a:ext uri="{FF2B5EF4-FFF2-40B4-BE49-F238E27FC236}">
                <a16:creationId xmlns:a16="http://schemas.microsoft.com/office/drawing/2014/main" id="{8DB21515-12FF-8B47-BCAE-1601F5A062DB}"/>
              </a:ext>
            </a:extLst>
          </p:cNvPr>
          <p:cNvSpPr/>
          <p:nvPr/>
        </p:nvSpPr>
        <p:spPr>
          <a:xfrm>
            <a:off x="179389" y="2017713"/>
            <a:ext cx="8716256" cy="18446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182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11927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98224" y="894522"/>
            <a:ext cx="8179905" cy="5635487"/>
          </a:xfrm>
        </p:spPr>
        <p:txBody>
          <a:bodyPr>
            <a:normAutofit/>
          </a:bodyPr>
          <a:lstStyle/>
          <a:p>
            <a:pPr marL="0" indent="0">
              <a:buNone/>
            </a:pPr>
            <a:r>
              <a:rPr lang="it-IT" sz="2200" b="1" dirty="0">
                <a:latin typeface="Copperplate Gothic Bold" panose="020E0705020206020404" pitchFamily="34" charset="77"/>
              </a:rPr>
              <a:t>Nell’ ambito dei Lobi Telencefalici (o Cerebrali), i SOLCHI separano ulteriori strutture definite CIRCONVOLUZIONI. Queste assumono la denominazione che si riferisce al Lobo nell’ ambito del quale si trovano. Ulteriori indagini di natura funzionale (Neurofisiologia) hanno permesso di identificare specifiche AREE MORFO-FUNZIONALI (secondo </a:t>
            </a:r>
            <a:r>
              <a:rPr lang="it-IT" sz="2200" b="1" dirty="0" err="1">
                <a:latin typeface="Copperplate Gothic Bold" panose="020E0705020206020404" pitchFamily="34" charset="77"/>
              </a:rPr>
              <a:t>Brodmann</a:t>
            </a:r>
            <a:r>
              <a:rPr lang="it-IT" sz="2200" b="1" dirty="0">
                <a:latin typeface="Copperplate Gothic Bold" panose="020E0705020206020404" pitchFamily="34" charset="77"/>
              </a:rPr>
              <a:t>), identificate da NUMERI.</a:t>
            </a:r>
          </a:p>
          <a:p>
            <a:pPr marL="0" indent="0">
              <a:buNone/>
            </a:pPr>
            <a:r>
              <a:rPr lang="it-IT" sz="2200" b="1" dirty="0">
                <a:latin typeface="Copperplate Gothic Bold" panose="020E0705020206020404" pitchFamily="34" charset="77"/>
              </a:rPr>
              <a:t>Nel Lobo Frontale si possono riconoscere le CIRCONVOLUZIONI FRONTALE ASCENDENTE (o PRECENTRALE), SUPERIORE e MEDIA. Nel Lobo Parietale le CIRCONVOLUZIONI PARIETALE ASCENDENTE (o POSTCENTRALE), SUPERIORE ed INFERIORE.</a:t>
            </a:r>
          </a:p>
          <a:p>
            <a:pPr marL="0" indent="0">
              <a:buNone/>
            </a:pPr>
            <a:r>
              <a:rPr lang="it-IT" sz="2200" b="1" dirty="0">
                <a:latin typeface="Copperplate Gothic Bold" panose="020E0705020206020404" pitchFamily="34" charset="77"/>
              </a:rPr>
              <a:t>Nel Lobo Temporale le CIRCONVOLUZIONI TEMPORALI SUPERIORE, MEDIA ed INFERIORE</a:t>
            </a:r>
          </a:p>
        </p:txBody>
      </p:sp>
    </p:spTree>
    <p:extLst>
      <p:ext uri="{BB962C8B-B14F-4D97-AF65-F5344CB8AC3E}">
        <p14:creationId xmlns:p14="http://schemas.microsoft.com/office/powerpoint/2010/main" val="3597727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1709</TotalTime>
  <Words>1794</Words>
  <Application>Microsoft Macintosh PowerPoint</Application>
  <PresentationFormat>Presentazione su schermo (4:3)</PresentationFormat>
  <Paragraphs>187</Paragraphs>
  <Slides>50</Slides>
  <Notes>25</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50</vt:i4>
      </vt:variant>
    </vt:vector>
  </HeadingPairs>
  <TitlesOfParts>
    <vt:vector size="65" baseType="lpstr">
      <vt:lpstr>Microsoft YaHei</vt:lpstr>
      <vt:lpstr>ＭＳ Ｐゴシック</vt:lpstr>
      <vt:lpstr>SimSun</vt:lpstr>
      <vt:lpstr>Arial</vt:lpstr>
      <vt:lpstr>Arial Black</vt:lpstr>
      <vt:lpstr>Calibri</vt:lpstr>
      <vt:lpstr>Calibri Light</vt:lpstr>
      <vt:lpstr>Chalkboard SE</vt:lpstr>
      <vt:lpstr>Chalkduster</vt:lpstr>
      <vt:lpstr>Comic Sans MS</vt:lpstr>
      <vt:lpstr>Cooper Black</vt:lpstr>
      <vt:lpstr>Copperplate Gothic Bold</vt:lpstr>
      <vt:lpstr>Gurmukhi MN</vt:lpstr>
      <vt:lpstr>Times New Roman</vt:lpstr>
      <vt:lpstr>Tema di Office</vt:lpstr>
      <vt:lpstr>C E R V E L L O  T E L E N C E F A L O</vt:lpstr>
      <vt:lpstr>TELENCEFALO </vt:lpstr>
      <vt:lpstr>TELENCEFALO MORFOLOGIA ESTERNA</vt:lpstr>
      <vt:lpstr>Presentazione standard di PowerPoint</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FUNZIONI PRINCIPALI DEL  LOBO FRONTALE  </vt:lpstr>
      <vt:lpstr>FUNZIONI PRINCIPALI DEL  LOBO PARIETALE</vt:lpstr>
      <vt:lpstr>LOBI FRONTALE e PARIETALE e SOMATOTOPIA</vt:lpstr>
      <vt:lpstr>Presentazione standard di PowerPoint</vt:lpstr>
      <vt:lpstr>Presentazione standard di PowerPoint</vt:lpstr>
      <vt:lpstr>Presentazione standard di PowerPoint</vt:lpstr>
      <vt:lpstr>Presentazione standard di PowerPoint</vt:lpstr>
      <vt:lpstr>FUNZIONI PRINCIPALI DEL  LOBO OCCIPITALE </vt:lpstr>
      <vt:lpstr>FUNZIONI PRINCIPALI DEL  LOBO TEMPORALE </vt:lpstr>
      <vt:lpstr>TELENCEFALO SOSTANZA  GRIGIA</vt:lpstr>
      <vt:lpstr>SOSTANZA GRIGIA DEL TELENCEFALO</vt:lpstr>
      <vt:lpstr>AREE CORTICALI DI BRODMANN </vt:lpstr>
      <vt:lpstr> </vt:lpstr>
      <vt:lpstr>Presentazione standard di PowerPoint</vt:lpstr>
      <vt:lpstr>Presentazione standard di PowerPoint</vt:lpstr>
      <vt:lpstr>Presentazione standard di PowerPoint</vt:lpstr>
      <vt:lpstr>Presentazione standard di PowerPoint</vt:lpstr>
      <vt:lpstr>Cenni di CITOARCHITETTONICA TELENCEFALICA</vt:lpstr>
      <vt:lpstr>STRUTTURA DELLA  CORTECCIA TELENCEFALICA     </vt:lpstr>
      <vt:lpstr>ORGANIZZAZIONE LAMINARE (strati cellulari)</vt:lpstr>
      <vt:lpstr>TIPOLOGIE ORGANIZZATIVE  DELLA CORTECCIA TELENCEFALICA</vt:lpstr>
      <vt:lpstr>STRATI DELLA ISOCORTEX (NEOCORTEX)</vt:lpstr>
      <vt:lpstr>Presentazione standard di PowerPoint</vt:lpstr>
      <vt:lpstr>L’ organizzazione colonnare giustifica le differenze nelle caratteristiche morfologiche dei vari strati dell’ Organizzazione Laminare: a titolo di esempio, la PREVALENZA del V Strato nella Corteccia dell’ Area Motrice Primaria, contrapposta alla prevalenza del IV Strato nell’ Area SomatoSensitiva Primaria</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152</cp:revision>
  <dcterms:created xsi:type="dcterms:W3CDTF">2019-03-18T10:27:20Z</dcterms:created>
  <dcterms:modified xsi:type="dcterms:W3CDTF">2022-11-30T07:37:35Z</dcterms:modified>
</cp:coreProperties>
</file>